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vnd.openxmlformats-officedocument.oleObject" Extension="bin"/>
  <Default ContentType="application/xml" Extension="xml"/>
  <Default ContentType="image/png" Extension="png"/>
  <Default ContentType="application/vnd.openxmlformats-package.relationships+xml" Extension="rels"/>
  <Default ContentType="image/x-emf" Extension="emf"/>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2.xml"/>
  <Override ContentType="application/vnd.openxmlformats-officedocument.presentationml.tags+xml" PartName="/ppt/tags/tag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custDataLst>
    <p:tags r:id="rId18"/>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tags" Target="tags/tag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Employee_Data_Analysis_2 (1)]Pivot - Charts!PivotTable1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 Charts'!$B$3:$B$4</c:f>
              <c:strCache>
                <c:ptCount val="1"/>
                <c:pt idx="0">
                  <c:v>HIGH</c:v>
                </c:pt>
              </c:strCache>
            </c:strRef>
          </c:tx>
          <c:spPr>
            <a:ln w="28575" cap="rnd">
              <a:solidFill>
                <a:schemeClr val="accent1"/>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0C37-4629-872F-74382F6DA1FC}"/>
            </c:ext>
          </c:extLst>
        </c:ser>
        <c:ser>
          <c:idx val="1"/>
          <c:order val="1"/>
          <c:tx>
            <c:strRef>
              <c:f>'Pivot - Charts'!$C$3:$C$4</c:f>
              <c:strCache>
                <c:ptCount val="1"/>
                <c:pt idx="0">
                  <c:v>LOW</c:v>
                </c:pt>
              </c:strCache>
            </c:strRef>
          </c:tx>
          <c:spPr>
            <a:ln w="28575" cap="rnd">
              <a:solidFill>
                <a:schemeClr val="accent2"/>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0C37-4629-872F-74382F6DA1FC}"/>
            </c:ext>
          </c:extLst>
        </c:ser>
        <c:ser>
          <c:idx val="2"/>
          <c:order val="2"/>
          <c:tx>
            <c:strRef>
              <c:f>'Pivot - Charts'!$D$3:$D$4</c:f>
              <c:strCache>
                <c:ptCount val="1"/>
                <c:pt idx="0">
                  <c:v>MED</c:v>
                </c:pt>
              </c:strCache>
            </c:strRef>
          </c:tx>
          <c:spPr>
            <a:ln w="28575" cap="rnd">
              <a:solidFill>
                <a:schemeClr val="accent3"/>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0C37-4629-872F-74382F6DA1FC}"/>
            </c:ext>
          </c:extLst>
        </c:ser>
        <c:ser>
          <c:idx val="3"/>
          <c:order val="3"/>
          <c:tx>
            <c:strRef>
              <c:f>'Pivot - Charts'!$E$3:$E$4</c:f>
              <c:strCache>
                <c:ptCount val="1"/>
                <c:pt idx="0">
                  <c:v>VERY HIGH</c:v>
                </c:pt>
              </c:strCache>
            </c:strRef>
          </c:tx>
          <c:spPr>
            <a:ln w="28575" cap="rnd">
              <a:solidFill>
                <a:schemeClr val="accent4"/>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0C37-4629-872F-74382F6DA1FC}"/>
            </c:ext>
          </c:extLst>
        </c:ser>
        <c:dLbls>
          <c:showLegendKey val="0"/>
          <c:showVal val="0"/>
          <c:showCatName val="0"/>
          <c:showSerName val="0"/>
          <c:showPercent val="0"/>
          <c:showBubbleSize val="0"/>
        </c:dLbls>
        <c:smooth val="0"/>
        <c:axId val="1107267423"/>
        <c:axId val="1107270303"/>
      </c:lineChart>
      <c:catAx>
        <c:axId val="110726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70303"/>
        <c:crosses val="autoZero"/>
        <c:auto val="1"/>
        <c:lblAlgn val="ctr"/>
        <c:lblOffset val="100"/>
        <c:noMultiLvlLbl val="0"/>
      </c:catAx>
      <c:valAx>
        <c:axId val="110727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6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51556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2819392" y="1685182"/>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STUDENT NAME</a:t>
            </a:r>
            <a:r>
              <a:rPr lang="en-US" sz="2400">
                <a:solidFill>
                  <a:schemeClr val="dk1"/>
                </a:solidFill>
                <a:latin typeface="Times New Roman"/>
                <a:ea typeface="Times New Roman"/>
                <a:cs typeface="Times New Roman"/>
                <a:sym typeface="Times New Roman"/>
              </a:rPr>
              <a:t>: T.Vidhiyasri</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REGISTER NO: </a:t>
            </a:r>
            <a:r>
              <a:rPr lang="en-US" sz="2400">
                <a:solidFill>
                  <a:schemeClr val="dk1"/>
                </a:solidFill>
                <a:latin typeface="Times New Roman"/>
                <a:ea typeface="Times New Roman"/>
                <a:cs typeface="Times New Roman"/>
                <a:sym typeface="Times New Roman"/>
              </a:rPr>
              <a:t>312208432</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DEPARTMENT: </a:t>
            </a:r>
            <a:r>
              <a:rPr lang="en-US" sz="2400">
                <a:solidFill>
                  <a:schemeClr val="dk1"/>
                </a:solidFill>
                <a:latin typeface="Times New Roman"/>
                <a:ea typeface="Times New Roman"/>
                <a:cs typeface="Times New Roman"/>
                <a:sym typeface="Times New Roman"/>
              </a:rPr>
              <a:t>B. com (Accounting and Finance)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COLLEGE : </a:t>
            </a:r>
            <a:r>
              <a:rPr lang="en-US" sz="2400">
                <a:solidFill>
                  <a:schemeClr val="dk1"/>
                </a:solidFill>
                <a:latin typeface="Times New Roman"/>
                <a:ea typeface="Times New Roman"/>
                <a:cs typeface="Times New Roman"/>
                <a:sym typeface="Times New Roman"/>
              </a:rPr>
              <a:t>Chellammal Women’s College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457200" y="1066800"/>
            <a:ext cx="8686800" cy="56323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Modeling for an "Employee Performance Analysis Project" involves defining clear objectives, collecting and preparing data, employing various analytical approaches, and deriving actionable insights. Effective implementation and continuous monitoring ensure that the analysis leads to meaningful improvements in employee performance and alignment with organizational goals.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p>
          <a:p>
            <a:r>
              <a:rPr lang="en-US" b="1" dirty="0">
                <a:latin typeface="Times New Roman" panose="02020603050405020304" pitchFamily="18" charset="0"/>
                <a:cs typeface="Times New Roman" panose="02020603050405020304" pitchFamily="18" charset="0"/>
              </a:rPr>
              <a:t>Quantitative Data</a:t>
            </a:r>
            <a:r>
              <a:rPr lang="en-US" dirty="0">
                <a:latin typeface="Times New Roman" panose="02020603050405020304" pitchFamily="18" charset="0"/>
                <a:cs typeface="Times New Roman" panose="02020603050405020304" pitchFamily="18" charset="0"/>
              </a:rPr>
              <a:t>: Performance metrics such as sales numbers, project completion rates, error rates.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Cleaning</a:t>
            </a:r>
            <a:r>
              <a:rPr lang="en-US" dirty="0">
                <a:latin typeface="Times New Roman" panose="02020603050405020304" pitchFamily="18" charset="0"/>
                <a:cs typeface="Times New Roman" panose="02020603050405020304" pitchFamily="18" charset="0"/>
              </a:rPr>
              <a:t> :Address missing values, outliers, and inconsistencies in the data.</a:t>
            </a:r>
          </a:p>
          <a:p>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 Combine data from different sources to create a comprehensive dataset.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Modeling Approaches</a:t>
            </a:r>
          </a:p>
          <a:p>
            <a:r>
              <a:rPr lang="en-US" b="1" dirty="0">
                <a:latin typeface="Times New Roman" panose="02020603050405020304" pitchFamily="18" charset="0"/>
                <a:cs typeface="Times New Roman" panose="02020603050405020304" pitchFamily="18" charset="0"/>
              </a:rPr>
              <a:t>Predictive Analytics:</a:t>
            </a:r>
          </a:p>
          <a:p>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Models</a:t>
            </a:r>
            <a:r>
              <a:rPr lang="en-US" dirty="0">
                <a:latin typeface="Times New Roman" panose="02020603050405020304" pitchFamily="18" charset="0"/>
                <a:cs typeface="Times New Roman" panose="02020603050405020304" pitchFamily="18" charset="0"/>
              </a:rPr>
              <a:t>: Implement classification algorithms to categorize employees into performance tiers (e.g., high, medium, low).</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Visualization and Reporting</a:t>
            </a:r>
          </a:p>
          <a:p>
            <a:r>
              <a:rPr lang="en-US" b="1" dirty="0">
                <a:latin typeface="Times New Roman" panose="02020603050405020304" pitchFamily="18" charset="0"/>
                <a:cs typeface="Times New Roman" panose="02020603050405020304" pitchFamily="18" charset="0"/>
              </a:rPr>
              <a:t>Charts and Graphs </a:t>
            </a:r>
            <a:r>
              <a:rPr lang="en-US" dirty="0">
                <a:latin typeface="Times New Roman" panose="02020603050405020304" pitchFamily="18" charset="0"/>
                <a:cs typeface="Times New Roman" panose="02020603050405020304" pitchFamily="18" charset="0"/>
              </a:rPr>
              <a:t>:Used visualizations such as bar charts and line graphs, represent data effectively.</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85800" y="1371600"/>
            <a:ext cx="84582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results of the "Employee Performance Analysis" project provide a comprehensive view of how employees are performing relative to expectations, identify areas for improvement, and offer actionable insights to enhance overall performance. This data-driven approach helps organizations make informed decisions about talent management, development initiatives, and strategic planning.</a:t>
            </a:r>
            <a:endParaRPr lang="en-IN"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1B8031BC-DBC5-C2E9-634E-340F82D194A9}"/>
              </a:ext>
            </a:extLst>
          </p:cNvPr>
          <p:cNvGraphicFramePr>
            <a:graphicFrameLocks noChangeAspect="1"/>
          </p:cNvGraphicFramePr>
          <p:nvPr>
            <p:extLst>
              <p:ext uri="{D42A27DB-BD31-4B8C-83A1-F6EECF244321}">
                <p14:modId xmlns:p14="http://schemas.microsoft.com/office/powerpoint/2010/main" val="2617702101"/>
              </p:ext>
            </p:extLst>
          </p:nvPr>
        </p:nvGraphicFramePr>
        <p:xfrm>
          <a:off x="3733800" y="4409454"/>
          <a:ext cx="1302068" cy="1128008"/>
        </p:xfrm>
        <a:graphic>
          <a:graphicData uri="http://schemas.openxmlformats.org/presentationml/2006/ole">
            <mc:AlternateContent xmlns:mc="http://schemas.openxmlformats.org/markup-compatibility/2006">
              <mc:Choice xmlns:v="urn:schemas-microsoft-com:vml" Requires="v">
                <p:oleObj name="Worksheet" showAsIcon="1" r:id="rId2" imgW="914400" imgH="792685" progId="Excel.Sheet.12">
                  <p:embed/>
                </p:oleObj>
              </mc:Choice>
              <mc:Fallback>
                <p:oleObj name="Worksheet" showAsIcon="1" r:id="rId2" imgW="914400" imgH="792685" progId="Excel.Sheet.12">
                  <p:embed/>
                  <p:pic>
                    <p:nvPicPr>
                      <p:cNvPr id="0" name=""/>
                      <p:cNvPicPr/>
                      <p:nvPr/>
                    </p:nvPicPr>
                    <p:blipFill>
                      <a:blip r:embed="rId3"/>
                      <a:stretch>
                        <a:fillRect/>
                      </a:stretch>
                    </p:blipFill>
                    <p:spPr>
                      <a:xfrm>
                        <a:off x="3733800" y="4409454"/>
                        <a:ext cx="1302068" cy="112800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A03FED7-867E-675D-3E26-EBCA02DE9C83}"/>
              </a:ext>
            </a:extLst>
          </p:cNvPr>
          <p:cNvSpPr/>
          <p:nvPr/>
        </p:nvSpPr>
        <p:spPr>
          <a:xfrm rot="10800000" flipV="1">
            <a:off x="838200" y="3693825"/>
            <a:ext cx="6858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Employee Performance Analysis – Excel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665202"/>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3766F0-7E8A-BAAD-E8CE-B602ED16D087}"/>
              </a:ext>
            </a:extLst>
          </p:cNvPr>
          <p:cNvSpPr txBox="1"/>
          <p:nvPr/>
        </p:nvSpPr>
        <p:spPr>
          <a:xfrm>
            <a:off x="381000" y="1219200"/>
            <a:ext cx="8991600" cy="3693319"/>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The analysis of employee performance has provided valuable insights into various aspects of our workforce's effectiveness and productivity. Key findings from the data reveal several significant trends and areas of interest:</a:t>
            </a:r>
          </a:p>
          <a:p>
            <a:r>
              <a:rPr lang="en-US" b="1" dirty="0">
                <a:latin typeface="Times New Roman" panose="02020603050405020304" pitchFamily="18" charset="0"/>
                <a:cs typeface="Times New Roman" panose="02020603050405020304" pitchFamily="18" charset="0"/>
              </a:rPr>
              <a:t>Performance Trends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Top Performers</a:t>
            </a:r>
            <a:r>
              <a:rPr lang="en-US" dirty="0">
                <a:latin typeface="Times New Roman" panose="02020603050405020304" pitchFamily="18" charset="0"/>
                <a:cs typeface="Times New Roman" panose="02020603050405020304" pitchFamily="18" charset="0"/>
              </a:rPr>
              <a:t>: A subset of employees consistently outperforms their peers, demonstrating exceptional skills and achieving or exceeding their goals. Their success often correlates with specific factors such as advanced training, higher engagement levels, or effective leadership.</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Areas for Improvement</a:t>
            </a:r>
            <a:r>
              <a:rPr lang="en-US" dirty="0">
                <a:latin typeface="Times New Roman" panose="02020603050405020304" pitchFamily="18" charset="0"/>
                <a:cs typeface="Times New Roman" panose="02020603050405020304" pitchFamily="18" charset="0"/>
              </a:rPr>
              <a:t>: Certain employees and teams show potential for growth but face challenges in meeting performance targets. Factors contributing to this include skill gaps, lack of resources, or unclear objectives.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a:t>
            </a:r>
            <a:r>
              <a:rPr lang="en-US" sz="3600" spc="5" dirty="0">
                <a:latin typeface="Times New Roman" panose="02020603050405020304" pitchFamily="18" charset="0"/>
                <a:cs typeface="Times New Roman" panose="02020603050405020304" pitchFamily="18" charset="0"/>
              </a:rPr>
              <a:t>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G</a:t>
            </a:r>
            <a:r>
              <a:rPr sz="3600" spc="-35"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Rectangle 5"/>
          <p:cNvSpPr/>
          <p:nvPr/>
        </p:nvSpPr>
        <p:spPr>
          <a:xfrm>
            <a:off x="762000" y="1524001"/>
            <a:ext cx="83820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Organizations are continually seeking ways to enhance productivity, improve employee satisfaction, and align individual performance with corporate goals. Effective performance analysis is crucial for identifying strengths, addressing weaknesses, and facilitating professional growth.</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Problem Description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assessments are subjective and vary significantly across different departments or managers, causing discrepancies in performance ratings.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US"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6064D2E-B669-21B6-BBC4-042AB0E304CA}"/>
              </a:ext>
            </a:extLst>
          </p:cNvPr>
          <p:cNvSpPr txBox="1"/>
          <p:nvPr/>
        </p:nvSpPr>
        <p:spPr>
          <a:xfrm>
            <a:off x="533401" y="1828800"/>
            <a:ext cx="8610600" cy="2862322"/>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evaluations allow an employer to set clear expectations, evaluate employee performance and measure the employee’s success. </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The information gathered in an overall performance evaluation can help drive decisions about pay raises, promotions, and layoffs.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Often, performance reviews include the manager’s evaluation of the employee’s overall performance and a self-evaluation conducted by the employee about their own evaluation of their success. A proper assessment is judged against specific goals using clearly defined metrics.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 The performance of employees determines every company’s success. Therefore, this presentation analyzes the </a:t>
            </a:r>
            <a:r>
              <a:rPr lang="en-US" b="1"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 process </a:t>
            </a: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in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6003"/>
          </a:xfrm>
          <a:prstGeom prst="rect">
            <a:avLst/>
          </a:prstGeom>
        </p:spPr>
        <p:txBody>
          <a:bodyPr vert="horz" wrap="square" lIns="0" tIns="16510" rIns="0" bIns="0" rtlCol="0">
            <a:spAutoFit/>
          </a:bodyPr>
          <a:lstStyle/>
          <a:p>
            <a:pPr marL="12700">
              <a:lnSpc>
                <a:spcPct val="100000"/>
              </a:lnSpc>
              <a:spcBef>
                <a:spcPts val="130"/>
              </a:spcBef>
            </a:pPr>
            <a:r>
              <a:rPr sz="2400" spc="25" dirty="0">
                <a:latin typeface="Times New Roman" panose="02020603050405020304" pitchFamily="18" charset="0"/>
                <a:cs typeface="Times New Roman" panose="02020603050405020304" pitchFamily="18" charset="0"/>
              </a:rPr>
              <a:t>W</a:t>
            </a:r>
            <a:r>
              <a:rPr sz="2400" spc="-20" dirty="0">
                <a:latin typeface="Times New Roman" panose="02020603050405020304" pitchFamily="18" charset="0"/>
                <a:cs typeface="Times New Roman" panose="02020603050405020304" pitchFamily="18" charset="0"/>
              </a:rPr>
              <a:t>H</a:t>
            </a:r>
            <a:r>
              <a:rPr sz="2400" spc="20" dirty="0">
                <a:latin typeface="Times New Roman" panose="02020603050405020304" pitchFamily="18" charset="0"/>
                <a:cs typeface="Times New Roman" panose="02020603050405020304" pitchFamily="18" charset="0"/>
              </a:rPr>
              <a:t>O</a:t>
            </a:r>
            <a:r>
              <a:rPr sz="2400" spc="-2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15" dirty="0">
                <a:latin typeface="Times New Roman" panose="02020603050405020304" pitchFamily="18" charset="0"/>
                <a:cs typeface="Times New Roman" panose="02020603050405020304" pitchFamily="18" charset="0"/>
              </a:rPr>
              <a:t>H</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spc="15" dirty="0">
                <a:latin typeface="Times New Roman" panose="02020603050405020304" pitchFamily="18" charset="0"/>
                <a:cs typeface="Times New Roman" panose="02020603050405020304" pitchFamily="18" charset="0"/>
              </a:rPr>
              <a:t>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a:t>
            </a:r>
            <a:r>
              <a:rPr sz="2400" spc="10"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S?</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D03D0D-F70A-167F-FC07-D613C430F17E}"/>
              </a:ext>
            </a:extLst>
          </p:cNvPr>
          <p:cNvSpPr txBox="1"/>
          <p:nvPr/>
        </p:nvSpPr>
        <p:spPr>
          <a:xfrm>
            <a:off x="457200" y="1524000"/>
            <a:ext cx="8691513" cy="1754326"/>
          </a:xfrm>
          <a:prstGeom prst="rect">
            <a:avLst/>
          </a:prstGeom>
          <a:noFill/>
        </p:spPr>
        <p:txBody>
          <a:bodyPr wrap="square">
            <a:spAutoFit/>
          </a:bodyPr>
          <a:lstStyle/>
          <a:p>
            <a:pPr marL="285750" indent="-285750" algn="l">
              <a:buFont typeface="Wingdings" panose="05000000000000000000" pitchFamily="2" charset="2"/>
              <a:buChar char="v"/>
            </a:pP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The Employee Performance Review Template Excel can be used by </a:t>
            </a:r>
            <a:r>
              <a:rPr lang="en-IN" b="0" i="0" dirty="0">
                <a:solidFill>
                  <a:srgbClr val="040C28"/>
                </a:solidFill>
                <a:effectLst/>
                <a:highlight>
                  <a:srgbClr val="FFFFFF"/>
                </a:highlight>
                <a:latin typeface="Times New Roman" panose="02020603050405020304" pitchFamily="18" charset="0"/>
                <a:cs typeface="Times New Roman" panose="02020603050405020304" pitchFamily="18" charset="0"/>
              </a:rPr>
              <a:t>managers and human resources professionals</a:t>
            </a: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 to streamline the performance review process. The template includes a variety of customizable fields, allowing users to tailor the template to their specific needs.</a:t>
            </a:r>
          </a:p>
          <a:p>
            <a:b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1FAA293-D729-D787-25D9-33F3C0196E0E}"/>
              </a:ext>
            </a:extLst>
          </p:cNvPr>
          <p:cNvPicPr>
            <a:picLocks noChangeAspect="1"/>
          </p:cNvPicPr>
          <p:nvPr/>
        </p:nvPicPr>
        <p:blipFill>
          <a:blip r:embed="rId3"/>
          <a:stretch>
            <a:fillRect/>
          </a:stretch>
        </p:blipFill>
        <p:spPr>
          <a:xfrm>
            <a:off x="2514600" y="2437403"/>
            <a:ext cx="4953000" cy="2583200"/>
          </a:xfrm>
          <a:prstGeom prst="rect">
            <a:avLst/>
          </a:prstGeom>
        </p:spPr>
      </p:pic>
      <p:sp>
        <p:nvSpPr>
          <p:cNvPr id="12" name="TextBox 11">
            <a:extLst>
              <a:ext uri="{FF2B5EF4-FFF2-40B4-BE49-F238E27FC236}">
                <a16:creationId xmlns:a16="http://schemas.microsoft.com/office/drawing/2014/main" id="{CB93BA0A-A3ED-208A-C6FD-2108C1D7522C}"/>
              </a:ext>
            </a:extLst>
          </p:cNvPr>
          <p:cNvSpPr txBox="1"/>
          <p:nvPr/>
        </p:nvSpPr>
        <p:spPr>
          <a:xfrm>
            <a:off x="457200" y="5020602"/>
            <a:ext cx="8382000" cy="923330"/>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Performance tracking in business is the observation and evaluation of significant e-commerce indicators and events with the goal of assessing the performance of the organization</a:t>
            </a:r>
            <a:r>
              <a:rPr lang="en-US" b="0" i="0" dirty="0">
                <a:solidFill>
                  <a:srgbClr val="000000"/>
                </a:solidFill>
                <a:effectLst/>
                <a:highlight>
                  <a:srgbClr val="FFFFFF"/>
                </a:highlight>
                <a:latin typeface="Segoe UI" panose="020B0502040204020203" pitchFamily="34" charset="0"/>
              </a:rPr>
              <a:t>. </a:t>
            </a:r>
            <a:r>
              <a:rPr lang="en-US" dirty="0">
                <a:solidFill>
                  <a:srgbClr val="000000"/>
                </a:solidFill>
                <a:highlight>
                  <a:srgbClr val="FFFFFF"/>
                </a:highlight>
                <a:latin typeface="Segoe UI" panose="020B0502040204020203" pitchFamily="34" charset="0"/>
              </a:rPr>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90800"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9A62DEA-4855-BEC7-3697-C4644F254C2E}"/>
              </a:ext>
            </a:extLst>
          </p:cNvPr>
          <p:cNvSpPr txBox="1"/>
          <p:nvPr/>
        </p:nvSpPr>
        <p:spPr>
          <a:xfrm>
            <a:off x="3124200" y="1752601"/>
            <a:ext cx="6096000" cy="369332"/>
          </a:xfrm>
          <a:prstGeom prst="rect">
            <a:avLst/>
          </a:prstGeom>
          <a:noFill/>
        </p:spPr>
        <p:txBody>
          <a:bodyPr wrap="square">
            <a:spAutoFit/>
          </a:bodyPr>
          <a:lstStyle/>
          <a:p>
            <a:pPr algn="l" fontAlgn="base"/>
            <a:endParaRPr lang="en-IN" dirty="0"/>
          </a:p>
        </p:txBody>
      </p:sp>
      <p:sp>
        <p:nvSpPr>
          <p:cNvPr id="13" name="TextBox 12">
            <a:extLst>
              <a:ext uri="{FF2B5EF4-FFF2-40B4-BE49-F238E27FC236}">
                <a16:creationId xmlns:a16="http://schemas.microsoft.com/office/drawing/2014/main" id="{A9A62DEA-4855-BEC7-3697-C4644F254C2E}"/>
              </a:ext>
            </a:extLst>
          </p:cNvPr>
          <p:cNvSpPr txBox="1"/>
          <p:nvPr/>
        </p:nvSpPr>
        <p:spPr>
          <a:xfrm>
            <a:off x="2819400" y="1752601"/>
            <a:ext cx="6553200" cy="3877985"/>
          </a:xfrm>
          <a:prstGeom prst="rect">
            <a:avLst/>
          </a:prstGeom>
          <a:noFill/>
        </p:spPr>
        <p:txBody>
          <a:bodyPr wrap="square">
            <a:spAutoFit/>
          </a:bodyPr>
          <a:lstStyle/>
          <a:p>
            <a:pPr fontAlgn="base"/>
            <a:r>
              <a:rPr lang="en-US" dirty="0">
                <a:latin typeface="Times New Roman" panose="02020603050405020304" pitchFamily="18" charset="0"/>
                <a:cs typeface="Times New Roman" panose="02020603050405020304" pitchFamily="18" charset="0"/>
              </a:rPr>
              <a:t>The enhanced performance analysis system will provide accurate, consistent, and actionable insights, leading to improved employee development, better decision-making, and a more productive and engaged workforce.</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Conditional Formatting</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Filter-Identify and remove duplicate entries to ensure data accuracy. Address missing data through imputation or exclusion, depending on the context.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Formula- </a:t>
            </a:r>
            <a:r>
              <a:rPr lang="en-US" sz="1600" dirty="0">
                <a:latin typeface="Times New Roman" panose="02020603050405020304" pitchFamily="18" charset="0"/>
                <a:cs typeface="Times New Roman" panose="02020603050405020304" pitchFamily="18" charset="0"/>
              </a:rPr>
              <a:t>[=IFS(Z8&gt;=5,"VERY HIGH",Z8&gt;=4,"HIGH",Z8&gt;=3,"MED",TRUE,"LOW")]</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Pivot- </a:t>
            </a:r>
            <a:r>
              <a:rPr lang="en-US" sz="1600" dirty="0">
                <a:latin typeface="Times New Roman" panose="02020603050405020304" pitchFamily="18" charset="0"/>
                <a:cs typeface="Times New Roman" panose="02020603050405020304" pitchFamily="18" charset="0"/>
              </a:rPr>
              <a:t>[Filters – </a:t>
            </a:r>
            <a:r>
              <a:rPr lang="en-US" sz="1600" dirty="0" err="1">
                <a:latin typeface="Times New Roman" panose="02020603050405020304" pitchFamily="18" charset="0"/>
                <a:cs typeface="Times New Roman" panose="02020603050405020304" pitchFamily="18" charset="0"/>
              </a:rPr>
              <a:t>GenderCode</a:t>
            </a:r>
            <a:r>
              <a:rPr lang="en-US" sz="1600" dirty="0">
                <a:latin typeface="Times New Roman" panose="02020603050405020304" pitchFamily="18" charset="0"/>
                <a:cs typeface="Times New Roman" panose="02020603050405020304" pitchFamily="18" charset="0"/>
              </a:rPr>
              <a:t>, Column – Performance Category, ROW – </a:t>
            </a:r>
            <a:r>
              <a:rPr lang="en-US" sz="1600" dirty="0" err="1">
                <a:latin typeface="Times New Roman" panose="02020603050405020304" pitchFamily="18" charset="0"/>
                <a:cs typeface="Times New Roman" panose="02020603050405020304" pitchFamily="18" charset="0"/>
              </a:rPr>
              <a:t>BusinessUnit</a:t>
            </a:r>
            <a:r>
              <a:rPr lang="en-US" sz="1600" dirty="0">
                <a:latin typeface="Times New Roman" panose="02020603050405020304" pitchFamily="18" charset="0"/>
                <a:cs typeface="Times New Roman" panose="02020603050405020304" pitchFamily="18" charset="0"/>
              </a:rPr>
              <a:t>, Values – Count Of </a:t>
            </a:r>
            <a:r>
              <a:rPr lang="en-US" sz="1600" dirty="0" err="1">
                <a:latin typeface="Times New Roman" panose="02020603050405020304" pitchFamily="18" charset="0"/>
                <a:cs typeface="Times New Roman" panose="02020603050405020304" pitchFamily="18" charset="0"/>
              </a:rPr>
              <a:t>EmpID</a:t>
            </a:r>
            <a:r>
              <a:rPr lang="en-US" sz="1600" dirty="0">
                <a:latin typeface="Times New Roman" panose="02020603050405020304" pitchFamily="18" charset="0"/>
                <a:cs typeface="Times New Roman" panose="02020603050405020304" pitchFamily="18" charset="0"/>
              </a:rPr>
              <a: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Graph-Data Visualization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BE232481-F61F-717F-5C70-B183EAFA3517}"/>
              </a:ext>
            </a:extLst>
          </p:cNvPr>
          <p:cNvSpPr txBox="1"/>
          <p:nvPr/>
        </p:nvSpPr>
        <p:spPr>
          <a:xfrm>
            <a:off x="533400" y="1295400"/>
            <a:ext cx="8083867" cy="4247317"/>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The employee performance dataset typically includes a range of data points related to various aspects of employee performance and attributes. Here are some common components you might find in the dataset:</a:t>
            </a:r>
          </a:p>
          <a:p>
            <a:pPr algn="l"/>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Employee Information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A unique identifier for each employee.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Employee's name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department or team where the employee works.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Job title or role within the organization.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Ratings</a:t>
            </a:r>
            <a:r>
              <a:rPr lang="en-US" dirty="0">
                <a:latin typeface="Times New Roman" panose="02020603050405020304" pitchFamily="18" charset="0"/>
                <a:cs typeface="Times New Roman" panose="02020603050405020304" pitchFamily="18" charset="0"/>
              </a:rPr>
              <a:t>: Scores or ratings given by supervisors or through self-assessments, often categorized by performance periods.</a:t>
            </a:r>
          </a:p>
          <a:p>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7E3FBD-5E90-1DF4-ACEB-0DA9B1FF5707}"/>
              </a:ext>
            </a:extLst>
          </p:cNvPr>
          <p:cNvSpPr txBox="1"/>
          <p:nvPr/>
        </p:nvSpPr>
        <p:spPr>
          <a:xfrm>
            <a:off x="755332" y="2438400"/>
            <a:ext cx="8160068" cy="646331"/>
          </a:xfrm>
          <a:prstGeom prst="rect">
            <a:avLst/>
          </a:prstGeom>
          <a:noFill/>
        </p:spPr>
        <p:txBody>
          <a:bodyPr wrap="square">
            <a:spAutoFit/>
          </a:bodyPr>
          <a:lstStyle/>
          <a:p>
            <a:br>
              <a:rPr lang="en-US" b="0" i="0" dirty="0">
                <a:solidFill>
                  <a:srgbClr val="1F1F1F"/>
                </a:solidFill>
                <a:effectLst/>
                <a:highlight>
                  <a:srgbClr val="FFFFFF"/>
                </a:highlight>
                <a:latin typeface="Arial" panose="020B0604020202020204" pitchFamily="34" charset="0"/>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1447800"/>
            <a:ext cx="8534400"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is a crucial step in an "Employee Performance Analysis" project, as it forms the foundation for accurate analysis and actionable insights.</a:t>
            </a:r>
          </a:p>
          <a:p>
            <a:r>
              <a:rPr lang="en-US" b="1" dirty="0">
                <a:latin typeface="Times New Roman" panose="02020603050405020304" pitchFamily="18" charset="0"/>
                <a:cs typeface="Times New Roman" panose="02020603050405020304" pitchFamily="18" charset="0"/>
              </a:rPr>
              <a:t>Dynamic Visualizations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Engaging Charts</a:t>
            </a:r>
            <a:r>
              <a:rPr lang="en-US" dirty="0">
                <a:latin typeface="Times New Roman" panose="02020603050405020304" pitchFamily="18" charset="0"/>
                <a:cs typeface="Times New Roman" panose="02020603050405020304" pitchFamily="18" charset="0"/>
              </a:rPr>
              <a:t>: Utilize advanced visualizations like trend lines, and scatter plots to make complex data more accessible and understandable.</a:t>
            </a:r>
          </a:p>
          <a:p>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3105835"/>
            <a:ext cx="5791200" cy="3139321"/>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Evaluate Results</a:t>
            </a:r>
            <a:r>
              <a:rPr lang="en-US" dirty="0">
                <a:latin typeface="Times New Roman" panose="02020603050405020304" pitchFamily="18" charset="0"/>
                <a:cs typeface="Times New Roman" panose="02020603050405020304" pitchFamily="18" charset="0"/>
              </a:rPr>
              <a:t>: Assess the outcomes of the implemented changes and their impact on performance.</a:t>
            </a:r>
            <a:endParaRPr lang="en-IN"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97C5477C-EE1B-4652-BDDC-6B95731F5E88}"/>
              </a:ext>
            </a:extLst>
          </p:cNvPr>
          <p:cNvGraphicFramePr>
            <a:graphicFrameLocks/>
          </p:cNvGraphicFramePr>
          <p:nvPr>
            <p:extLst>
              <p:ext uri="{D42A27DB-BD31-4B8C-83A1-F6EECF244321}">
                <p14:modId xmlns:p14="http://schemas.microsoft.com/office/powerpoint/2010/main" val="3267282153"/>
              </p:ext>
            </p:extLst>
          </p:nvPr>
        </p:nvGraphicFramePr>
        <p:xfrm>
          <a:off x="3505200" y="2921507"/>
          <a:ext cx="4500559" cy="261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3273988787"/>
  <p:tag name="ppt/slides/slide2.xml" val="3488979018"/>
  <p:tag name="ppt/slides/slide3.xml" val="2953644606"/>
  <p:tag name="ppt/slides/slide4.xml" val="121603188"/>
  <p:tag name="ppt/slides/slide5.xml" val="2907598315"/>
  <p:tag name="ppt/slides/slide6.xml" val="1497929049"/>
  <p:tag name="ppt/slides/slide7.xml" val="3838015225"/>
  <p:tag name="ppt/slides/slide8.xml" val="3542374124"/>
  <p:tag name="ppt/slides/slide9.xml" val="1442488944"/>
  <p:tag name="ppt/slides/slide10.xml" val="3927369495"/>
  <p:tag name="ppt/slides/slide11.xml" val="893873279"/>
  <p:tag name="ppt/slides/slide12.xml" val="2248910967"/>
  <p:tag name="ppt/slideMasters/slideMaster1.xml" val="677684983"/>
  <p:tag name="ppt/slideLayouts/slideLayout5.xml" val="1391336957"/>
  <p:tag name="ppt/slideLayouts/slideLayout1.xml" val="940631470"/>
  <p:tag name="ppt/slideLayouts/slideLayout2.xml" val="2319954109"/>
  <p:tag name="ppt/slideLayouts/slideLayout3.xml" val="3415942301"/>
  <p:tag name="ppt/slideLayouts/slideLayout4.xml" val="360029781"/>
  <p:tag name="ppt/notesSlides/notesSlide1.xml" val="3945753431"/>
  <p:tag name="ppt/notesSlides/notesSlide2.xml" val="3969478160"/>
  <p:tag name="ppt/notesMasters/notesMaster1.xml" val="1917903491"/>
  <p:tag name="ppt/theme/theme1.xml" val="956944377"/>
  <p:tag name="ppt/theme/theme2.xml" val="1572619131"/>
  <p:tag name="ppt/media/image1.png" val="2178370268"/>
  <p:tag name="ppt/media/image2.png" val="1456299022"/>
  <p:tag name="ppt/media/image3.png" val="867789393"/>
  <p:tag name="ppt/media/image4.jpg" val="991355150"/>
  <p:tag name="ppt/media/image6.png" val="412489920"/>
  <p:tag name="ppt/media/image7.png" val="1600968154"/>
  <p:tag name="ppt/media/image8.png" val="716783016"/>
  <p:tag name="ppt/charts/chart1.xml" val="3883124334"/>
  <p:tag name="ppt/charts/style1.xml" val="2433157282"/>
  <p:tag name="ppt/media/image10.jpg" val="3400441829"/>
  <p:tag name="ppt/charts/colors1.xml" val="2829521948"/>
  <p:tag name="ppt/media/image9.jpg" val="3228451531"/>
  <p:tag name="ppt/media/image5.png" val="531676360"/>
  <p:tag name="ppt/media/image11.png" val="939215690"/>
  <p:tag name="ppt/media/image12.emf" val="241327617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