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D48DCF-3C51-4073-B7F7-A4A32349D11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1403454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D48DCF-3C51-4073-B7F7-A4A32349D116}"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384580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D48DCF-3C51-4073-B7F7-A4A32349D11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2791119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D48DCF-3C51-4073-B7F7-A4A32349D11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5927-9B60-4043-86F7-84FF8D17617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939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D48DCF-3C51-4073-B7F7-A4A32349D11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3779710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D48DCF-3C51-4073-B7F7-A4A32349D116}" type="datetimeFigureOut">
              <a:rPr lang="en-IN" smtClean="0"/>
              <a:t>30-09-2021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151649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D48DCF-3C51-4073-B7F7-A4A32349D116}" type="datetimeFigureOut">
              <a:rPr lang="en-IN" smtClean="0"/>
              <a:t>30-09-2021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2249188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D48DCF-3C51-4073-B7F7-A4A32349D11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2829144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D48DCF-3C51-4073-B7F7-A4A32349D11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238362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7D48DCF-3C51-4073-B7F7-A4A32349D11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294452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D48DCF-3C51-4073-B7F7-A4A32349D11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241568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D48DCF-3C51-4073-B7F7-A4A32349D116}"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230846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D48DCF-3C51-4073-B7F7-A4A32349D116}"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89484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7D48DCF-3C51-4073-B7F7-A4A32349D116}" type="datetimeFigureOut">
              <a:rPr lang="en-IN" smtClean="0"/>
              <a:t>30-09-2021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167914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D48DCF-3C51-4073-B7F7-A4A32349D116}" type="datetimeFigureOut">
              <a:rPr lang="en-IN" smtClean="0"/>
              <a:t>30-09-2021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135741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7D48DCF-3C51-4073-B7F7-A4A32349D116}" type="datetimeFigureOut">
              <a:rPr lang="en-IN" smtClean="0"/>
              <a:t>30-09-2021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536153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D48DCF-3C51-4073-B7F7-A4A32349D116}"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5927-9B60-4043-86F7-84FF8D176173}" type="slidenum">
              <a:rPr lang="en-IN" smtClean="0"/>
              <a:t>‹#›</a:t>
            </a:fld>
            <a:endParaRPr lang="en-IN"/>
          </a:p>
        </p:txBody>
      </p:sp>
    </p:spTree>
    <p:extLst>
      <p:ext uri="{BB962C8B-B14F-4D97-AF65-F5344CB8AC3E}">
        <p14:creationId xmlns:p14="http://schemas.microsoft.com/office/powerpoint/2010/main" val="1216129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D48DCF-3C51-4073-B7F7-A4A32349D116}" type="datetimeFigureOut">
              <a:rPr lang="en-IN" smtClean="0"/>
              <a:t>30-09-2021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68E5927-9B60-4043-86F7-84FF8D176173}" type="slidenum">
              <a:rPr lang="en-IN" smtClean="0"/>
              <a:t>‹#›</a:t>
            </a:fld>
            <a:endParaRPr lang="en-IN"/>
          </a:p>
        </p:txBody>
      </p:sp>
    </p:spTree>
    <p:extLst>
      <p:ext uri="{BB962C8B-B14F-4D97-AF65-F5344CB8AC3E}">
        <p14:creationId xmlns:p14="http://schemas.microsoft.com/office/powerpoint/2010/main" val="156213724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483B0C-8D3E-4531-BD9B-18A53EBC9C38}"/>
              </a:ext>
            </a:extLst>
          </p:cNvPr>
          <p:cNvSpPr>
            <a:spLocks noGrp="1"/>
          </p:cNvSpPr>
          <p:nvPr>
            <p:ph type="title"/>
          </p:nvPr>
        </p:nvSpPr>
        <p:spPr>
          <a:xfrm>
            <a:off x="646111" y="342900"/>
            <a:ext cx="9404723" cy="647700"/>
          </a:xfrm>
        </p:spPr>
        <p:txBody>
          <a:bodyPr/>
          <a:lstStyle/>
          <a:p>
            <a:r>
              <a:rPr lang="en-IN" sz="4000" dirty="0">
                <a:latin typeface="Calibri" panose="020F0502020204030204" pitchFamily="34" charset="0"/>
                <a:cs typeface="Calibri" panose="020F0502020204030204" pitchFamily="34" charset="0"/>
              </a:rPr>
              <a:t>Business Problem Understanding</a:t>
            </a:r>
            <a:endParaRPr lang="en-IN" sz="4000" dirty="0"/>
          </a:p>
        </p:txBody>
      </p:sp>
      <p:sp>
        <p:nvSpPr>
          <p:cNvPr id="5" name="Content Placeholder 4">
            <a:extLst>
              <a:ext uri="{FF2B5EF4-FFF2-40B4-BE49-F238E27FC236}">
                <a16:creationId xmlns:a16="http://schemas.microsoft.com/office/drawing/2014/main" id="{05F79092-3777-42B1-AD48-2A9DA85749E1}"/>
              </a:ext>
            </a:extLst>
          </p:cNvPr>
          <p:cNvSpPr>
            <a:spLocks noGrp="1"/>
          </p:cNvSpPr>
          <p:nvPr>
            <p:ph idx="1"/>
          </p:nvPr>
        </p:nvSpPr>
        <p:spPr>
          <a:xfrm>
            <a:off x="1103312" y="1104901"/>
            <a:ext cx="8946541" cy="5495924"/>
          </a:xfrm>
        </p:spPr>
        <p:txBody>
          <a:bodyPr>
            <a:normAutofit/>
          </a:bodyPr>
          <a:lstStyle/>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The problem statement provides us with insights regarding the increasing number of cancellation on hotel bookings by customers.</a:t>
            </a: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Cancellation on hotel bookings have become a major issue which has impacted the hospitality sector financially leading to huge losses and not able to retain their customers in the long run.</a:t>
            </a: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The same can be explained from the graph which depicts the number of days after the booking is done and the cancellation which takes place in the upcoming days.</a:t>
            </a:r>
          </a:p>
          <a:p>
            <a:pPr>
              <a:buFont typeface="Wingdings" panose="05000000000000000000" pitchFamily="2" charset="2"/>
              <a:buChar char="Ø"/>
            </a:pPr>
            <a:endParaRPr lang="en-IN"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sz="2400" dirty="0"/>
          </a:p>
          <a:p>
            <a:pPr>
              <a:buFont typeface="Wingdings" panose="05000000000000000000" pitchFamily="2" charset="2"/>
              <a:buChar char="Ø"/>
            </a:pPr>
            <a:endParaRPr lang="en-IN" sz="2400" dirty="0"/>
          </a:p>
        </p:txBody>
      </p:sp>
      <p:pic>
        <p:nvPicPr>
          <p:cNvPr id="12" name="Picture 11">
            <a:extLst>
              <a:ext uri="{FF2B5EF4-FFF2-40B4-BE49-F238E27FC236}">
                <a16:creationId xmlns:a16="http://schemas.microsoft.com/office/drawing/2014/main" id="{39D3D472-3FE5-4977-913D-250B737A1E82}"/>
              </a:ext>
            </a:extLst>
          </p:cNvPr>
          <p:cNvPicPr/>
          <p:nvPr/>
        </p:nvPicPr>
        <p:blipFill>
          <a:blip r:embed="rId2"/>
          <a:stretch>
            <a:fillRect/>
          </a:stretch>
        </p:blipFill>
        <p:spPr>
          <a:xfrm>
            <a:off x="1523999" y="4086225"/>
            <a:ext cx="7762875" cy="2628901"/>
          </a:xfrm>
          <a:prstGeom prst="rect">
            <a:avLst/>
          </a:prstGeom>
        </p:spPr>
      </p:pic>
    </p:spTree>
    <p:extLst>
      <p:ext uri="{BB962C8B-B14F-4D97-AF65-F5344CB8AC3E}">
        <p14:creationId xmlns:p14="http://schemas.microsoft.com/office/powerpoint/2010/main" val="285455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CD2B-DB58-4213-B625-E98E0288C585}"/>
              </a:ext>
            </a:extLst>
          </p:cNvPr>
          <p:cNvSpPr>
            <a:spLocks noGrp="1"/>
          </p:cNvSpPr>
          <p:nvPr>
            <p:ph type="title"/>
          </p:nvPr>
        </p:nvSpPr>
        <p:spPr>
          <a:xfrm>
            <a:off x="646111" y="452717"/>
            <a:ext cx="9404723" cy="956983"/>
          </a:xfrm>
        </p:spPr>
        <p:txBody>
          <a:bodyPr/>
          <a:lstStyle/>
          <a:p>
            <a:r>
              <a:rPr lang="en-IN" sz="4000" dirty="0">
                <a:latin typeface="Calibri" panose="020F0502020204030204" pitchFamily="34" charset="0"/>
                <a:cs typeface="Calibri" panose="020F0502020204030204" pitchFamily="34" charset="0"/>
              </a:rPr>
              <a:t>Business Problem Understanding(Contd.)</a:t>
            </a:r>
            <a:endParaRPr lang="en-IN" dirty="0"/>
          </a:p>
        </p:txBody>
      </p:sp>
      <p:sp>
        <p:nvSpPr>
          <p:cNvPr id="3" name="Content Placeholder 2">
            <a:extLst>
              <a:ext uri="{FF2B5EF4-FFF2-40B4-BE49-F238E27FC236}">
                <a16:creationId xmlns:a16="http://schemas.microsoft.com/office/drawing/2014/main" id="{42F3F74D-6401-41FD-A4EC-91C6B273A098}"/>
              </a:ext>
            </a:extLst>
          </p:cNvPr>
          <p:cNvSpPr>
            <a:spLocks noGrp="1"/>
          </p:cNvSpPr>
          <p:nvPr>
            <p:ph idx="1"/>
          </p:nvPr>
        </p:nvSpPr>
        <p:spPr>
          <a:xfrm>
            <a:off x="1103312" y="1409700"/>
            <a:ext cx="8946541" cy="4838699"/>
          </a:xfrm>
        </p:spPr>
        <p:txBody>
          <a:bodyPr>
            <a:normAutofit/>
          </a:bodyPr>
          <a:lstStyle/>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Now the question which arises is that why we should we study the cancellation trend? </a:t>
            </a: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The answer for this is that if with the help of the data we can predict which customer will cancel their bookings before they even cancel it we can save lot of resources.</a:t>
            </a: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 These same resources can be utilized for the customers which are genuine or loyal to us and can provide them with good facilities which in return can help us build a strong customer base and allow us to expand ever further than we expect.</a:t>
            </a:r>
          </a:p>
        </p:txBody>
      </p:sp>
    </p:spTree>
    <p:extLst>
      <p:ext uri="{BB962C8B-B14F-4D97-AF65-F5344CB8AC3E}">
        <p14:creationId xmlns:p14="http://schemas.microsoft.com/office/powerpoint/2010/main" val="323155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A3EB-C10E-48DE-898E-C1E83089221B}"/>
              </a:ext>
            </a:extLst>
          </p:cNvPr>
          <p:cNvSpPr>
            <a:spLocks noGrp="1"/>
          </p:cNvSpPr>
          <p:nvPr>
            <p:ph type="title"/>
          </p:nvPr>
        </p:nvSpPr>
        <p:spPr>
          <a:xfrm>
            <a:off x="646111" y="452719"/>
            <a:ext cx="9404723" cy="804582"/>
          </a:xfrm>
        </p:spPr>
        <p:txBody>
          <a:bodyPr/>
          <a:lstStyle/>
          <a:p>
            <a:r>
              <a:rPr lang="en-IN" sz="4000" dirty="0">
                <a:latin typeface="Calibri" panose="020F0502020204030204" pitchFamily="34" charset="0"/>
                <a:cs typeface="Calibri" panose="020F0502020204030204" pitchFamily="34" charset="0"/>
              </a:rPr>
              <a:t>Modelling Approach Used and Why?</a:t>
            </a:r>
          </a:p>
        </p:txBody>
      </p:sp>
      <p:sp>
        <p:nvSpPr>
          <p:cNvPr id="3" name="Content Placeholder 2">
            <a:extLst>
              <a:ext uri="{FF2B5EF4-FFF2-40B4-BE49-F238E27FC236}">
                <a16:creationId xmlns:a16="http://schemas.microsoft.com/office/drawing/2014/main" id="{B1A35F2B-E5A5-4C2D-B37E-F7AAB00BA662}"/>
              </a:ext>
            </a:extLst>
          </p:cNvPr>
          <p:cNvSpPr>
            <a:spLocks noGrp="1"/>
          </p:cNvSpPr>
          <p:nvPr>
            <p:ph idx="1"/>
          </p:nvPr>
        </p:nvSpPr>
        <p:spPr>
          <a:xfrm>
            <a:off x="1103312" y="1400176"/>
            <a:ext cx="8946541" cy="5172074"/>
          </a:xfrm>
        </p:spPr>
        <p:txBody>
          <a:bodyPr>
            <a:normAutofit/>
          </a:bodyPr>
          <a:lstStyle/>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The problem statement which we are observing here is more inclined towards the classification problem which means that we are classifying that if a customer will cancel the reservation or not.</a:t>
            </a: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The modelling approach which can be used in these types of problem statements are:</a:t>
            </a:r>
          </a:p>
          <a:p>
            <a:pPr lvl="1">
              <a:buFont typeface="Arial" panose="020B0604020202020204" pitchFamily="34" charset="0"/>
              <a:buChar char="•"/>
            </a:pPr>
            <a:r>
              <a:rPr lang="en-IN" sz="2200" dirty="0">
                <a:latin typeface="Calibri" panose="020F0502020204030204" pitchFamily="34" charset="0"/>
                <a:cs typeface="Calibri" panose="020F0502020204030204" pitchFamily="34" charset="0"/>
              </a:rPr>
              <a:t>Logistics Regression Model</a:t>
            </a:r>
          </a:p>
          <a:p>
            <a:pPr lvl="1">
              <a:buFont typeface="Arial" panose="020B0604020202020204" pitchFamily="34" charset="0"/>
              <a:buChar char="•"/>
            </a:pPr>
            <a:r>
              <a:rPr lang="en-IN" sz="2200" dirty="0">
                <a:latin typeface="Calibri" panose="020F0502020204030204" pitchFamily="34" charset="0"/>
                <a:cs typeface="Calibri" panose="020F0502020204030204" pitchFamily="34" charset="0"/>
              </a:rPr>
              <a:t>Linear Discriminant Analysis Model</a:t>
            </a:r>
          </a:p>
          <a:p>
            <a:pPr lvl="1">
              <a:buFont typeface="Arial" panose="020B0604020202020204" pitchFamily="34" charset="0"/>
              <a:buChar char="•"/>
            </a:pPr>
            <a:r>
              <a:rPr lang="en-IN" sz="2200" dirty="0">
                <a:latin typeface="Calibri" panose="020F0502020204030204" pitchFamily="34" charset="0"/>
                <a:cs typeface="Calibri" panose="020F0502020204030204" pitchFamily="34" charset="0"/>
              </a:rPr>
              <a:t>Random Forest Classifier Model</a:t>
            </a:r>
          </a:p>
          <a:p>
            <a:pPr lvl="1">
              <a:buFont typeface="Arial" panose="020B0604020202020204" pitchFamily="34" charset="0"/>
              <a:buChar char="•"/>
            </a:pPr>
            <a:r>
              <a:rPr lang="en-IN" sz="2200" dirty="0">
                <a:latin typeface="Calibri" panose="020F0502020204030204" pitchFamily="34" charset="0"/>
                <a:cs typeface="Calibri" panose="020F0502020204030204" pitchFamily="34" charset="0"/>
              </a:rPr>
              <a:t>Decision Tree Classifier Model</a:t>
            </a:r>
          </a:p>
          <a:p>
            <a:pPr lvl="1">
              <a:buFont typeface="Arial" panose="020B0604020202020204" pitchFamily="34" charset="0"/>
              <a:buChar char="•"/>
            </a:pPr>
            <a:r>
              <a:rPr lang="en-IN" sz="2200" dirty="0">
                <a:latin typeface="Calibri" panose="020F0502020204030204" pitchFamily="34" charset="0"/>
                <a:cs typeface="Calibri" panose="020F0502020204030204" pitchFamily="34" charset="0"/>
              </a:rPr>
              <a:t>Ada Boost Classifier Model</a:t>
            </a:r>
          </a:p>
          <a:p>
            <a:pPr lvl="1">
              <a:buFont typeface="Arial" panose="020B0604020202020204" pitchFamily="34" charset="0"/>
              <a:buChar char="•"/>
            </a:pPr>
            <a:r>
              <a:rPr lang="en-IN" sz="2200" dirty="0">
                <a:latin typeface="Calibri" panose="020F0502020204030204" pitchFamily="34" charset="0"/>
                <a:cs typeface="Calibri" panose="020F0502020204030204" pitchFamily="34" charset="0"/>
              </a:rPr>
              <a:t>MLP Classifier Model</a:t>
            </a:r>
          </a:p>
          <a:p>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684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FE65-2DE2-4CA7-8611-722964A9B1F6}"/>
              </a:ext>
            </a:extLst>
          </p:cNvPr>
          <p:cNvSpPr>
            <a:spLocks noGrp="1"/>
          </p:cNvSpPr>
          <p:nvPr>
            <p:ph type="title"/>
          </p:nvPr>
        </p:nvSpPr>
        <p:spPr>
          <a:xfrm>
            <a:off x="636586" y="347944"/>
            <a:ext cx="9488489" cy="814107"/>
          </a:xfrm>
        </p:spPr>
        <p:txBody>
          <a:bodyPr/>
          <a:lstStyle/>
          <a:p>
            <a:r>
              <a:rPr lang="en-IN" sz="4000" dirty="0">
                <a:latin typeface="Calibri" panose="020F0502020204030204" pitchFamily="34" charset="0"/>
                <a:cs typeface="Calibri" panose="020F0502020204030204" pitchFamily="34" charset="0"/>
              </a:rPr>
              <a:t>Modelling Approach Used and Why(Contd.) ?</a:t>
            </a:r>
            <a:endParaRPr lang="en-IN" sz="4000" dirty="0"/>
          </a:p>
        </p:txBody>
      </p:sp>
      <p:sp>
        <p:nvSpPr>
          <p:cNvPr id="3" name="Content Placeholder 2">
            <a:extLst>
              <a:ext uri="{FF2B5EF4-FFF2-40B4-BE49-F238E27FC236}">
                <a16:creationId xmlns:a16="http://schemas.microsoft.com/office/drawing/2014/main" id="{F4B839C3-1A25-4191-B602-8D1CD2ED0470}"/>
              </a:ext>
            </a:extLst>
          </p:cNvPr>
          <p:cNvSpPr>
            <a:spLocks noGrp="1"/>
          </p:cNvSpPr>
          <p:nvPr>
            <p:ph idx="1"/>
          </p:nvPr>
        </p:nvSpPr>
        <p:spPr>
          <a:xfrm>
            <a:off x="1103312" y="1162051"/>
            <a:ext cx="8946541" cy="5591174"/>
          </a:xfrm>
        </p:spPr>
        <p:txBody>
          <a:bodyPr>
            <a:normAutofit/>
          </a:bodyPr>
          <a:lstStyle/>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The model outputs for train and test are collated in tabular format which will give us a better picture of how our models are performing:</a:t>
            </a: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pPr marL="0" indent="0">
              <a:buNone/>
            </a:pPr>
            <a:endParaRPr lang="en-IN" sz="2200" dirty="0">
              <a:latin typeface="Calibri" panose="020F0502020204030204" pitchFamily="34" charset="0"/>
              <a:cs typeface="Calibri" panose="020F0502020204030204" pitchFamily="34" charset="0"/>
            </a:endParaRPr>
          </a:p>
          <a:p>
            <a:pPr marL="0" indent="0">
              <a:buNone/>
            </a:pPr>
            <a:endParaRPr lang="en-IN" sz="22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In our scenario we are looking for the best model which meets our all three performance metric requirements.</a:t>
            </a: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As we can observe the model which is giving us a higher accuracy for both train and test data is Linear Discriminant Model but its Sensitivity is quite low so we can cannot select this model.</a:t>
            </a:r>
          </a:p>
          <a:p>
            <a:pPr marL="0" indent="0">
              <a:buNone/>
            </a:pPr>
            <a:endParaRPr lang="en-IN" sz="22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sz="2200" dirty="0">
              <a:latin typeface="Calibri" panose="020F0502020204030204" pitchFamily="34" charset="0"/>
              <a:cs typeface="Calibri" panose="020F0502020204030204" pitchFamily="34" charset="0"/>
            </a:endParaRPr>
          </a:p>
          <a:p>
            <a:pPr marL="0" indent="0">
              <a:buNone/>
            </a:pPr>
            <a:endParaRPr lang="en-IN" sz="2200" dirty="0">
              <a:latin typeface="Calibri" panose="020F0502020204030204" pitchFamily="34" charset="0"/>
              <a:cs typeface="Calibri" panose="020F0502020204030204" pitchFamily="34" charset="0"/>
            </a:endParaRPr>
          </a:p>
          <a:p>
            <a:pPr marL="0" indent="0">
              <a:buNone/>
            </a:pPr>
            <a:endParaRPr lang="en-IN" sz="2200" dirty="0">
              <a:latin typeface="Calibri" panose="020F0502020204030204" pitchFamily="34" charset="0"/>
              <a:cs typeface="Calibri" panose="020F0502020204030204" pitchFamily="34" charset="0"/>
            </a:endParaRPr>
          </a:p>
          <a:p>
            <a:pPr marL="0" indent="0">
              <a:buNone/>
            </a:pPr>
            <a:endParaRPr lang="en-IN" sz="22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DFB4C60-132C-4DAD-AD4A-B8881855AC3A}"/>
              </a:ext>
            </a:extLst>
          </p:cNvPr>
          <p:cNvPicPr/>
          <p:nvPr/>
        </p:nvPicPr>
        <p:blipFill>
          <a:blip r:embed="rId2"/>
          <a:stretch>
            <a:fillRect/>
          </a:stretch>
        </p:blipFill>
        <p:spPr>
          <a:xfrm>
            <a:off x="1579879" y="1976158"/>
            <a:ext cx="6697345" cy="2805392"/>
          </a:xfrm>
          <a:prstGeom prst="rect">
            <a:avLst/>
          </a:prstGeom>
        </p:spPr>
      </p:pic>
    </p:spTree>
    <p:extLst>
      <p:ext uri="{BB962C8B-B14F-4D97-AF65-F5344CB8AC3E}">
        <p14:creationId xmlns:p14="http://schemas.microsoft.com/office/powerpoint/2010/main" val="389095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15FF-7C31-4A7B-BF8A-BF17E0573726}"/>
              </a:ext>
            </a:extLst>
          </p:cNvPr>
          <p:cNvSpPr>
            <a:spLocks noGrp="1"/>
          </p:cNvSpPr>
          <p:nvPr>
            <p:ph type="title"/>
          </p:nvPr>
        </p:nvSpPr>
        <p:spPr>
          <a:xfrm>
            <a:off x="646111" y="452718"/>
            <a:ext cx="9536114" cy="1400530"/>
          </a:xfrm>
        </p:spPr>
        <p:txBody>
          <a:bodyPr/>
          <a:lstStyle/>
          <a:p>
            <a:r>
              <a:rPr lang="en-IN" sz="4000" dirty="0">
                <a:latin typeface="Calibri" panose="020F0502020204030204" pitchFamily="34" charset="0"/>
                <a:cs typeface="Calibri" panose="020F0502020204030204" pitchFamily="34" charset="0"/>
              </a:rPr>
              <a:t>Modelling Approach Used and Why(Contd.) ?</a:t>
            </a:r>
          </a:p>
        </p:txBody>
      </p:sp>
      <p:sp>
        <p:nvSpPr>
          <p:cNvPr id="3" name="Content Placeholder 2">
            <a:extLst>
              <a:ext uri="{FF2B5EF4-FFF2-40B4-BE49-F238E27FC236}">
                <a16:creationId xmlns:a16="http://schemas.microsoft.com/office/drawing/2014/main" id="{F05D1EDD-D6BF-4798-87C5-BD429BECFEEB}"/>
              </a:ext>
            </a:extLst>
          </p:cNvPr>
          <p:cNvSpPr>
            <a:spLocks noGrp="1"/>
          </p:cNvSpPr>
          <p:nvPr>
            <p:ph idx="1"/>
          </p:nvPr>
        </p:nvSpPr>
        <p:spPr>
          <a:xfrm>
            <a:off x="1103312" y="1266826"/>
            <a:ext cx="8946541" cy="4981574"/>
          </a:xfrm>
        </p:spPr>
        <p:txBody>
          <a:bodyPr>
            <a:normAutofit/>
          </a:bodyPr>
          <a:lstStyle/>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If we compare all the models we come to a conclusion that the best model which has all performance metrics consistent is the </a:t>
            </a:r>
            <a:r>
              <a:rPr lang="en-IN" sz="2200" b="1" dirty="0">
                <a:solidFill>
                  <a:srgbClr val="92D050"/>
                </a:solidFill>
                <a:latin typeface="Calibri" panose="020F0502020204030204" pitchFamily="34" charset="0"/>
                <a:cs typeface="Calibri" panose="020F0502020204030204" pitchFamily="34" charset="0"/>
              </a:rPr>
              <a:t>Random Forest Classifier.</a:t>
            </a: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Now as discussed in the previous slide we are dealing with a classification problem in which we have to predict which customer will cancel their reservation and which customer will not.</a:t>
            </a: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For this we have to understand how does Random Forest Classifier works when the data set is fed into the model.</a:t>
            </a:r>
          </a:p>
          <a:p>
            <a:pPr>
              <a:buFont typeface="Wingdings" panose="05000000000000000000" pitchFamily="2" charset="2"/>
              <a:buChar char="Ø"/>
            </a:pPr>
            <a:r>
              <a:rPr lang="en-US" sz="2200" b="0" i="0" dirty="0">
                <a:effectLst/>
                <a:latin typeface="Calibri" panose="020F0502020204030204" pitchFamily="34" charset="0"/>
                <a:cs typeface="Calibri" panose="020F0502020204030204" pitchFamily="34" charset="0"/>
              </a:rPr>
              <a:t>Random forest is a supervised learning algorithm. The "forest" it builds, is group of decision trees. Each decision tree is fed with different combinations of variables and row samples and then the outputs generated according to our problem statements are in th</a:t>
            </a:r>
            <a:r>
              <a:rPr lang="en-US" sz="2200" dirty="0">
                <a:latin typeface="Calibri" panose="020F0502020204030204" pitchFamily="34" charset="0"/>
                <a:cs typeface="Calibri" panose="020F0502020204030204" pitchFamily="34" charset="0"/>
              </a:rPr>
              <a:t>e form of 0’s and 1’s</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822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420F-4F27-4A68-9AF6-1BAB1DAEEF09}"/>
              </a:ext>
            </a:extLst>
          </p:cNvPr>
          <p:cNvSpPr>
            <a:spLocks noGrp="1"/>
          </p:cNvSpPr>
          <p:nvPr>
            <p:ph type="title"/>
          </p:nvPr>
        </p:nvSpPr>
        <p:spPr>
          <a:xfrm>
            <a:off x="646111" y="452718"/>
            <a:ext cx="9517064" cy="833157"/>
          </a:xfrm>
        </p:spPr>
        <p:txBody>
          <a:bodyPr/>
          <a:lstStyle/>
          <a:p>
            <a:r>
              <a:rPr lang="en-IN" sz="4000" dirty="0">
                <a:latin typeface="Calibri" panose="020F0502020204030204" pitchFamily="34" charset="0"/>
                <a:cs typeface="Calibri" panose="020F0502020204030204" pitchFamily="34" charset="0"/>
              </a:rPr>
              <a:t>Modelling Approach Used and Why(Contd.) ?</a:t>
            </a:r>
            <a:endParaRPr lang="en-IN" sz="4000" dirty="0"/>
          </a:p>
        </p:txBody>
      </p:sp>
      <p:sp>
        <p:nvSpPr>
          <p:cNvPr id="3" name="Content Placeholder 2">
            <a:extLst>
              <a:ext uri="{FF2B5EF4-FFF2-40B4-BE49-F238E27FC236}">
                <a16:creationId xmlns:a16="http://schemas.microsoft.com/office/drawing/2014/main" id="{EF662CEB-D45F-4DC5-B6FF-70C9F335D777}"/>
              </a:ext>
            </a:extLst>
          </p:cNvPr>
          <p:cNvSpPr>
            <a:spLocks noGrp="1"/>
          </p:cNvSpPr>
          <p:nvPr>
            <p:ph idx="1"/>
          </p:nvPr>
        </p:nvSpPr>
        <p:spPr>
          <a:xfrm>
            <a:off x="1103312" y="1285876"/>
            <a:ext cx="8946541" cy="4962524"/>
          </a:xfrm>
        </p:spPr>
        <p:txBody>
          <a:bodyPr>
            <a:normAutofit/>
          </a:bodyPr>
          <a:lstStyle/>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Then with the help of voting we check for the most number of occurrences which has taken place. </a:t>
            </a: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If the number of 0’s are more we can conclude that the customer will not cancel the reservation and if number of 1’s are more then it indicates that there are high chances that the customer might cancel their reservations.</a:t>
            </a: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The decision trees inside the Random Forest Classifier looks like this:</a:t>
            </a:r>
          </a:p>
          <a:p>
            <a:pPr>
              <a:buFont typeface="Wingdings" panose="05000000000000000000" pitchFamily="2" charset="2"/>
              <a:buChar char="Ø"/>
            </a:pPr>
            <a:endParaRPr lang="en-IN" sz="22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D00A582-4436-4002-890B-E6173F24F37A}"/>
              </a:ext>
            </a:extLst>
          </p:cNvPr>
          <p:cNvPicPr>
            <a:picLocks noChangeAspect="1"/>
          </p:cNvPicPr>
          <p:nvPr/>
        </p:nvPicPr>
        <p:blipFill>
          <a:blip r:embed="rId2"/>
          <a:stretch>
            <a:fillRect/>
          </a:stretch>
        </p:blipFill>
        <p:spPr>
          <a:xfrm>
            <a:off x="1604963" y="3667124"/>
            <a:ext cx="7691438" cy="2943225"/>
          </a:xfrm>
          <a:prstGeom prst="rect">
            <a:avLst/>
          </a:prstGeom>
        </p:spPr>
      </p:pic>
    </p:spTree>
    <p:extLst>
      <p:ext uri="{BB962C8B-B14F-4D97-AF65-F5344CB8AC3E}">
        <p14:creationId xmlns:p14="http://schemas.microsoft.com/office/powerpoint/2010/main" val="273606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84AA-820F-428D-B8C1-2662C1DE80EB}"/>
              </a:ext>
            </a:extLst>
          </p:cNvPr>
          <p:cNvSpPr>
            <a:spLocks noGrp="1"/>
          </p:cNvSpPr>
          <p:nvPr>
            <p:ph type="title"/>
          </p:nvPr>
        </p:nvSpPr>
        <p:spPr>
          <a:xfrm>
            <a:off x="646111" y="452718"/>
            <a:ext cx="9404723" cy="728382"/>
          </a:xfrm>
        </p:spPr>
        <p:txBody>
          <a:bodyPr/>
          <a:lstStyle/>
          <a:p>
            <a:r>
              <a:rPr lang="en-IN" sz="4000" dirty="0">
                <a:latin typeface="Calibri" panose="020F0502020204030204" pitchFamily="34" charset="0"/>
                <a:cs typeface="Calibri" panose="020F0502020204030204" pitchFamily="34" charset="0"/>
              </a:rPr>
              <a:t>Insights</a:t>
            </a:r>
          </a:p>
        </p:txBody>
      </p:sp>
      <p:sp>
        <p:nvSpPr>
          <p:cNvPr id="3" name="Content Placeholder 2">
            <a:extLst>
              <a:ext uri="{FF2B5EF4-FFF2-40B4-BE49-F238E27FC236}">
                <a16:creationId xmlns:a16="http://schemas.microsoft.com/office/drawing/2014/main" id="{E7104E3F-2DCB-4252-B926-0EB1175B9647}"/>
              </a:ext>
            </a:extLst>
          </p:cNvPr>
          <p:cNvSpPr>
            <a:spLocks noGrp="1"/>
          </p:cNvSpPr>
          <p:nvPr>
            <p:ph idx="1"/>
          </p:nvPr>
        </p:nvSpPr>
        <p:spPr>
          <a:xfrm>
            <a:off x="1103312" y="1285876"/>
            <a:ext cx="8946541" cy="5324474"/>
          </a:xfrm>
        </p:spPr>
        <p:txBody>
          <a:bodyPr>
            <a:normAutofit/>
          </a:bodyPr>
          <a:lstStyle/>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After analysing the data their were few variables which did not have good amount of impact on the dependent variable and also these variables were having a lot of missing or NA values.</a:t>
            </a: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The variable is dropped from the data set when it does not meet our criteria which are:</a:t>
            </a:r>
          </a:p>
          <a:p>
            <a:pPr lvl="1">
              <a:buFont typeface="Arial" panose="020B0604020202020204" pitchFamily="34" charset="0"/>
              <a:buChar char="•"/>
            </a:pPr>
            <a:r>
              <a:rPr lang="en-IN" sz="2200" dirty="0">
                <a:latin typeface="Calibri" panose="020F0502020204030204" pitchFamily="34" charset="0"/>
                <a:cs typeface="Calibri" panose="020F0502020204030204" pitchFamily="34" charset="0"/>
              </a:rPr>
              <a:t>When we are not able to identify the relationship between the dependent and independent variables and any changes in independent variables does not impact the dependent variable the that variable is to be dropped.</a:t>
            </a:r>
          </a:p>
          <a:p>
            <a:pPr lvl="1">
              <a:buFont typeface="Arial" panose="020B0604020202020204" pitchFamily="34" charset="0"/>
              <a:buChar char="•"/>
            </a:pPr>
            <a:r>
              <a:rPr lang="en-IN" sz="2200" dirty="0">
                <a:latin typeface="Calibri" panose="020F0502020204030204" pitchFamily="34" charset="0"/>
                <a:cs typeface="Calibri" panose="020F0502020204030204" pitchFamily="34" charset="0"/>
              </a:rPr>
              <a:t>If the variable has more than 20% missing values then it has to be dropped as it might give us biased or no proper outcomes.</a:t>
            </a:r>
            <a:r>
              <a:rPr lang="en-IN" sz="2000" dirty="0">
                <a:latin typeface="Calibri" panose="020F0502020204030204" pitchFamily="34" charset="0"/>
                <a:cs typeface="Calibri" panose="020F0502020204030204" pitchFamily="34" charset="0"/>
              </a:rPr>
              <a:t> </a:t>
            </a:r>
          </a:p>
          <a:p>
            <a:pPr lvl="1">
              <a:buFont typeface="Arial" panose="020B0604020202020204" pitchFamily="34" charset="0"/>
              <a:buChar char="•"/>
            </a:pPr>
            <a:r>
              <a:rPr lang="en-IN" sz="2000" dirty="0">
                <a:latin typeface="Calibri" panose="020F0502020204030204" pitchFamily="34" charset="0"/>
                <a:cs typeface="Calibri" panose="020F0502020204030204" pitchFamily="34" charset="0"/>
              </a:rPr>
              <a:t>The variables according to our analysis which has some impact on our cancellations are:</a:t>
            </a:r>
          </a:p>
          <a:p>
            <a:pPr lvl="1">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02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84AA-820F-428D-B8C1-2662C1DE80EB}"/>
              </a:ext>
            </a:extLst>
          </p:cNvPr>
          <p:cNvSpPr>
            <a:spLocks noGrp="1"/>
          </p:cNvSpPr>
          <p:nvPr>
            <p:ph type="title"/>
          </p:nvPr>
        </p:nvSpPr>
        <p:spPr>
          <a:xfrm>
            <a:off x="646111" y="452718"/>
            <a:ext cx="9404723" cy="728382"/>
          </a:xfrm>
        </p:spPr>
        <p:txBody>
          <a:bodyPr/>
          <a:lstStyle/>
          <a:p>
            <a:r>
              <a:rPr lang="en-IN" sz="4000" dirty="0">
                <a:latin typeface="Calibri" panose="020F0502020204030204" pitchFamily="34" charset="0"/>
                <a:cs typeface="Calibri" panose="020F0502020204030204" pitchFamily="34" charset="0"/>
              </a:rPr>
              <a:t>Insights (Contd.)</a:t>
            </a:r>
          </a:p>
        </p:txBody>
      </p:sp>
      <p:sp>
        <p:nvSpPr>
          <p:cNvPr id="3" name="Content Placeholder 2">
            <a:extLst>
              <a:ext uri="{FF2B5EF4-FFF2-40B4-BE49-F238E27FC236}">
                <a16:creationId xmlns:a16="http://schemas.microsoft.com/office/drawing/2014/main" id="{E7104E3F-2DCB-4252-B926-0EB1175B9647}"/>
              </a:ext>
            </a:extLst>
          </p:cNvPr>
          <p:cNvSpPr>
            <a:spLocks noGrp="1"/>
          </p:cNvSpPr>
          <p:nvPr>
            <p:ph idx="1"/>
          </p:nvPr>
        </p:nvSpPr>
        <p:spPr>
          <a:xfrm>
            <a:off x="1065212" y="1114425"/>
            <a:ext cx="8946541" cy="5667375"/>
          </a:xfrm>
        </p:spPr>
        <p:txBody>
          <a:bodyPr>
            <a:normAutofit fontScale="92500" lnSpcReduction="10000"/>
          </a:bodyPr>
          <a:lstStyle/>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Market_Segment: The platform through which customers have booked their bookings. There are some observations to be taken out from this variable which are:</a:t>
            </a:r>
          </a:p>
          <a:p>
            <a:pPr lvl="1">
              <a:buFont typeface="Arial" panose="020B0604020202020204" pitchFamily="34" charset="0"/>
              <a:buChar char="•"/>
            </a:pPr>
            <a:r>
              <a:rPr lang="en-IN" sz="2000" dirty="0">
                <a:latin typeface="Calibri" panose="020F0502020204030204" pitchFamily="34" charset="0"/>
                <a:cs typeface="Calibri" panose="020F0502020204030204" pitchFamily="34" charset="0"/>
              </a:rPr>
              <a:t>Most of the customers prefer online platforms for booking their reservations with around 56,477 customers booking online. </a:t>
            </a:r>
          </a:p>
          <a:p>
            <a:pPr lvl="1">
              <a:buFont typeface="Arial" panose="020B0604020202020204" pitchFamily="34" charset="0"/>
              <a:buChar char="•"/>
            </a:pPr>
            <a:r>
              <a:rPr lang="en-IN" sz="2000" dirty="0">
                <a:latin typeface="Calibri" panose="020F0502020204030204" pitchFamily="34" charset="0"/>
                <a:cs typeface="Calibri" panose="020F0502020204030204" pitchFamily="34" charset="0"/>
              </a:rPr>
              <a:t>But, from that 20,739 customers cancel their reservations which is quite a lot as compared to those customers who have booked directly from the hotel website.</a:t>
            </a: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Deposit_Type: Deposit type means that weather a customer has to pay some token amount for the reservation of room the observations made here are:</a:t>
            </a:r>
          </a:p>
          <a:p>
            <a:pPr lvl="1">
              <a:buFont typeface="Arial" panose="020B0604020202020204" pitchFamily="34" charset="0"/>
              <a:buChar char="•"/>
            </a:pPr>
            <a:r>
              <a:rPr lang="en-IN" sz="2100" dirty="0">
                <a:latin typeface="Calibri" panose="020F0502020204030204" pitchFamily="34" charset="0"/>
                <a:cs typeface="Calibri" panose="020F0502020204030204" pitchFamily="34" charset="0"/>
              </a:rPr>
              <a:t>Around 14,587 customers have gone with Non- Refundable policy which means that in case they cancel their booking they will not be receiving their token money back.</a:t>
            </a:r>
          </a:p>
          <a:p>
            <a:pPr lvl="1">
              <a:buFont typeface="Arial" panose="020B0604020202020204" pitchFamily="34" charset="0"/>
              <a:buChar char="•"/>
            </a:pPr>
            <a:r>
              <a:rPr lang="en-IN" sz="2100" dirty="0">
                <a:latin typeface="Calibri" panose="020F0502020204030204" pitchFamily="34" charset="0"/>
                <a:cs typeface="Calibri" panose="020F0502020204030204" pitchFamily="34" charset="0"/>
              </a:rPr>
              <a:t>But, in this scenario as well there are around 14,494 customers who have cancelled their bookings which raises a concern in the Non – Refundable policies of the hotel</a:t>
            </a:r>
          </a:p>
          <a:p>
            <a:pPr>
              <a:buFont typeface="Wingdings" panose="05000000000000000000" pitchFamily="2" charset="2"/>
              <a:buChar char="Ø"/>
            </a:pPr>
            <a:r>
              <a:rPr lang="en-IN" sz="2200" dirty="0">
                <a:latin typeface="Calibri" panose="020F0502020204030204" pitchFamily="34" charset="0"/>
                <a:cs typeface="Calibri" panose="020F0502020204030204" pitchFamily="34" charset="0"/>
              </a:rPr>
              <a:t>Customer_Type: The customer type for which the cancellations are high are for customers who do their bookings at the very last moment. From 84,613 bookings at the last moment their was a cancellation of around 36,514 which is quite high.</a:t>
            </a:r>
          </a:p>
          <a:p>
            <a:pPr marL="457200" lvl="1" indent="0">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097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BA6B-675A-4E04-883C-7387E8AF4B18}"/>
              </a:ext>
            </a:extLst>
          </p:cNvPr>
          <p:cNvSpPr>
            <a:spLocks noGrp="1"/>
          </p:cNvSpPr>
          <p:nvPr>
            <p:ph type="title"/>
          </p:nvPr>
        </p:nvSpPr>
        <p:spPr>
          <a:xfrm>
            <a:off x="646111" y="452718"/>
            <a:ext cx="9404723" cy="728382"/>
          </a:xfrm>
        </p:spPr>
        <p:txBody>
          <a:bodyPr/>
          <a:lstStyle/>
          <a:p>
            <a:r>
              <a:rPr lang="en-IN" sz="4000" dirty="0">
                <a:latin typeface="Calibri" panose="020F0502020204030204" pitchFamily="34" charset="0"/>
                <a:cs typeface="Calibri" panose="020F0502020204030204" pitchFamily="34" charset="0"/>
              </a:rPr>
              <a:t>Recommendations</a:t>
            </a:r>
          </a:p>
        </p:txBody>
      </p:sp>
      <p:sp>
        <p:nvSpPr>
          <p:cNvPr id="3" name="Content Placeholder 2">
            <a:extLst>
              <a:ext uri="{FF2B5EF4-FFF2-40B4-BE49-F238E27FC236}">
                <a16:creationId xmlns:a16="http://schemas.microsoft.com/office/drawing/2014/main" id="{C98A8EE7-2384-47F3-8465-DDB4C2D2F74C}"/>
              </a:ext>
            </a:extLst>
          </p:cNvPr>
          <p:cNvSpPr>
            <a:spLocks noGrp="1"/>
          </p:cNvSpPr>
          <p:nvPr>
            <p:ph idx="1"/>
          </p:nvPr>
        </p:nvSpPr>
        <p:spPr>
          <a:xfrm>
            <a:off x="1103312" y="1057275"/>
            <a:ext cx="8946541" cy="5800725"/>
          </a:xfrm>
        </p:spPr>
        <p:txBody>
          <a:bodyPr>
            <a:normAutofit lnSpcReduction="10000"/>
          </a:bodyPr>
          <a:lstStyle/>
          <a:p>
            <a:pPr>
              <a:buFont typeface="Wingdings" panose="05000000000000000000" pitchFamily="2" charset="2"/>
              <a:buChar char="Ø"/>
            </a:pPr>
            <a:r>
              <a:rPr lang="en-IN" dirty="0">
                <a:latin typeface="Calibri" panose="020F0502020204030204" pitchFamily="34" charset="0"/>
                <a:cs typeface="Calibri" panose="020F0502020204030204" pitchFamily="34" charset="0"/>
              </a:rPr>
              <a:t>Recommendations are some measures which can be taken by the hotel owners and staff to reduce their cancellation rate. Some of these include</a:t>
            </a:r>
          </a:p>
          <a:p>
            <a:pPr lvl="1">
              <a:buFont typeface="Wingdings" panose="05000000000000000000" pitchFamily="2" charset="2"/>
              <a:buChar char="ü"/>
            </a:pPr>
            <a:r>
              <a:rPr lang="en-IN" sz="1900" dirty="0">
                <a:latin typeface="Calibri" panose="020F0502020204030204" pitchFamily="34" charset="0"/>
                <a:cs typeface="Calibri" panose="020F0502020204030204" pitchFamily="34" charset="0"/>
              </a:rPr>
              <a:t>Non Refundable policies should be made strict which means that if a customer has made a reservation a token amount should be taken as a confirmation that the customer will not cancel their reservations and if they do so the money they have deposited should not be refunded to them.</a:t>
            </a:r>
          </a:p>
          <a:p>
            <a:pPr lvl="1">
              <a:buFont typeface="Wingdings" panose="05000000000000000000" pitchFamily="2" charset="2"/>
              <a:buChar char="ü"/>
            </a:pPr>
            <a:r>
              <a:rPr lang="en-IN" sz="1900" dirty="0">
                <a:latin typeface="Calibri" panose="020F0502020204030204" pitchFamily="34" charset="0"/>
                <a:cs typeface="Calibri" panose="020F0502020204030204" pitchFamily="34" charset="0"/>
              </a:rPr>
              <a:t>Secondly, the cancellation rate while booking through online platforms is quite high as there can be some leniency which these online portals provide which makes it easy for the customer to cancel their bookings anytime.</a:t>
            </a:r>
          </a:p>
          <a:p>
            <a:pPr lvl="1">
              <a:buFont typeface="Wingdings" panose="05000000000000000000" pitchFamily="2" charset="2"/>
              <a:buChar char="ü"/>
            </a:pPr>
            <a:r>
              <a:rPr lang="en-IN" sz="1900" dirty="0">
                <a:latin typeface="Calibri" panose="020F0502020204030204" pitchFamily="34" charset="0"/>
                <a:cs typeface="Calibri" panose="020F0502020204030204" pitchFamily="34" charset="0"/>
              </a:rPr>
              <a:t>To deal with this hotel should promote their website more and provide better deals as compared to other online portals so that the cancellation rate can be reduced.</a:t>
            </a:r>
          </a:p>
          <a:p>
            <a:pPr lvl="1">
              <a:buFont typeface="Wingdings" panose="05000000000000000000" pitchFamily="2" charset="2"/>
              <a:buChar char="ü"/>
            </a:pPr>
            <a:r>
              <a:rPr lang="en-IN" sz="1900" dirty="0">
                <a:latin typeface="Calibri" panose="020F0502020204030204" pitchFamily="34" charset="0"/>
                <a:cs typeface="Calibri" panose="020F0502020204030204" pitchFamily="34" charset="0"/>
              </a:rPr>
              <a:t>Some hotels only provide Breakfast which can be a turn off for a customer and this needs to changed according to customers preference. Which means that customer should decide which meals they should opt for and hotel can discuss on what extra charges they will be paying for it.</a:t>
            </a:r>
          </a:p>
          <a:p>
            <a:pPr lvl="1">
              <a:buFont typeface="Wingdings" panose="05000000000000000000" pitchFamily="2" charset="2"/>
              <a:buChar char="ü"/>
            </a:pPr>
            <a:r>
              <a:rPr lang="en-IN" sz="1900" dirty="0">
                <a:latin typeface="Calibri" panose="020F0502020204030204" pitchFamily="34" charset="0"/>
                <a:cs typeface="Calibri" panose="020F0502020204030204" pitchFamily="34" charset="0"/>
              </a:rPr>
              <a:t>Try to be connected with the customers through phone, mail etc. to get the idea that how the customer will be travelling and reaching to the hotel or any service which can be provided from our side to make their experience more better.</a:t>
            </a:r>
          </a:p>
          <a:p>
            <a:pPr lvl="1">
              <a:buFont typeface="Wingdings" panose="05000000000000000000" pitchFamily="2" charset="2"/>
              <a:buChar char="ü"/>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7625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709</TotalTime>
  <Words>1153</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Wingdings</vt:lpstr>
      <vt:lpstr>Wingdings 3</vt:lpstr>
      <vt:lpstr>Ion</vt:lpstr>
      <vt:lpstr>Business Problem Understanding</vt:lpstr>
      <vt:lpstr>Business Problem Understanding(Contd.)</vt:lpstr>
      <vt:lpstr>Modelling Approach Used and Why?</vt:lpstr>
      <vt:lpstr>Modelling Approach Used and Why(Contd.) ?</vt:lpstr>
      <vt:lpstr>Modelling Approach Used and Why(Contd.) ?</vt:lpstr>
      <vt:lpstr>Modelling Approach Used and Why(Contd.) ?</vt:lpstr>
      <vt:lpstr>Insights</vt:lpstr>
      <vt:lpstr>Insights (Contd.)</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Problem Understanding</dc:title>
  <dc:creator>Vidhut Sharma</dc:creator>
  <cp:lastModifiedBy>Vidhut Sharma</cp:lastModifiedBy>
  <cp:revision>381</cp:revision>
  <dcterms:created xsi:type="dcterms:W3CDTF">2021-09-27T14:45:53Z</dcterms:created>
  <dcterms:modified xsi:type="dcterms:W3CDTF">2021-09-30T17:45:48Z</dcterms:modified>
</cp:coreProperties>
</file>