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Arial Black" panose="020B0A04020102020204" pitchFamily="34" charset="0"/>
      <p:bold r:id="rId14"/>
    </p:embeddedFont>
    <p:embeddedFont>
      <p:font typeface="Arial Rounded MT Bold" panose="020F0704030504030204" pitchFamily="34" charset="0"/>
      <p:regular r:id="rId15"/>
    </p:embeddedFont>
    <p:embeddedFont>
      <p:font typeface="Clear Sans Regular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3C84"/>
    <a:srgbClr val="2086AA"/>
    <a:srgbClr val="A100FF"/>
    <a:srgbClr val="461B49"/>
    <a:srgbClr val="963488"/>
    <a:srgbClr val="2831A2"/>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44" autoAdjust="0"/>
    <p:restoredTop sz="88727" autoAdjust="0"/>
  </p:normalViewPr>
  <p:slideViewPr>
    <p:cSldViewPr>
      <p:cViewPr varScale="1">
        <p:scale>
          <a:sx n="58" d="100"/>
          <a:sy n="58" d="100"/>
        </p:scale>
        <p:origin x="34"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vidhy\Downloads\Reactions%20(Cleaned%20dataset).csv"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vidhy\Downloads\Reactions%20(Cleaned%20dataset).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'Reactions (Cleaned dataset)'!$K$21</c:f>
              <c:strCache>
                <c:ptCount val="1"/>
                <c:pt idx="0">
                  <c:v>animals</c:v>
                </c:pt>
              </c:strCache>
            </c:strRef>
          </c:tx>
          <c:spPr>
            <a:solidFill>
              <a:srgbClr val="FF0000"/>
            </a:solidFill>
            <a:ln>
              <a:noFill/>
            </a:ln>
            <a:effectLst/>
          </c:spPr>
          <c:invertIfNegative val="0"/>
          <c:val>
            <c:numRef>
              <c:f>'Reactions (Cleaned dataset)'!$L$21</c:f>
              <c:numCache>
                <c:formatCode>General</c:formatCode>
                <c:ptCount val="1"/>
                <c:pt idx="0">
                  <c:v>74965</c:v>
                </c:pt>
              </c:numCache>
            </c:numRef>
          </c:val>
          <c:extLst>
            <c:ext xmlns:c16="http://schemas.microsoft.com/office/drawing/2014/chart" uri="{C3380CC4-5D6E-409C-BE32-E72D297353CC}">
              <c16:uniqueId val="{00000000-AB02-49C0-9365-66396B53403D}"/>
            </c:ext>
          </c:extLst>
        </c:ser>
        <c:ser>
          <c:idx val="1"/>
          <c:order val="1"/>
          <c:tx>
            <c:strRef>
              <c:f>'Reactions (Cleaned dataset)'!$K$22</c:f>
              <c:strCache>
                <c:ptCount val="1"/>
                <c:pt idx="0">
                  <c:v>science</c:v>
                </c:pt>
              </c:strCache>
            </c:strRef>
          </c:tx>
          <c:spPr>
            <a:solidFill>
              <a:schemeClr val="accent2">
                <a:lumMod val="75000"/>
              </a:schemeClr>
            </a:solidFill>
            <a:ln>
              <a:noFill/>
            </a:ln>
            <a:effectLst/>
          </c:spPr>
          <c:invertIfNegative val="0"/>
          <c:val>
            <c:numRef>
              <c:f>'Reactions (Cleaned dataset)'!$L$22</c:f>
              <c:numCache>
                <c:formatCode>General</c:formatCode>
                <c:ptCount val="1"/>
                <c:pt idx="0">
                  <c:v>71168</c:v>
                </c:pt>
              </c:numCache>
            </c:numRef>
          </c:val>
          <c:extLst>
            <c:ext xmlns:c16="http://schemas.microsoft.com/office/drawing/2014/chart" uri="{C3380CC4-5D6E-409C-BE32-E72D297353CC}">
              <c16:uniqueId val="{00000001-AB02-49C0-9365-66396B53403D}"/>
            </c:ext>
          </c:extLst>
        </c:ser>
        <c:ser>
          <c:idx val="2"/>
          <c:order val="2"/>
          <c:tx>
            <c:strRef>
              <c:f>'Reactions (Cleaned dataset)'!$K$23</c:f>
              <c:strCache>
                <c:ptCount val="1"/>
                <c:pt idx="0">
                  <c:v>healthy eating</c:v>
                </c:pt>
              </c:strCache>
            </c:strRef>
          </c:tx>
          <c:spPr>
            <a:solidFill>
              <a:schemeClr val="accent3"/>
            </a:solidFill>
            <a:ln>
              <a:noFill/>
            </a:ln>
            <a:effectLst/>
          </c:spPr>
          <c:invertIfNegative val="0"/>
          <c:val>
            <c:numRef>
              <c:f>'Reactions (Cleaned dataset)'!$L$23</c:f>
              <c:numCache>
                <c:formatCode>General</c:formatCode>
                <c:ptCount val="1"/>
                <c:pt idx="0">
                  <c:v>69339</c:v>
                </c:pt>
              </c:numCache>
            </c:numRef>
          </c:val>
          <c:extLst>
            <c:ext xmlns:c16="http://schemas.microsoft.com/office/drawing/2014/chart" uri="{C3380CC4-5D6E-409C-BE32-E72D297353CC}">
              <c16:uniqueId val="{00000002-AB02-49C0-9365-66396B53403D}"/>
            </c:ext>
          </c:extLst>
        </c:ser>
        <c:ser>
          <c:idx val="3"/>
          <c:order val="3"/>
          <c:tx>
            <c:strRef>
              <c:f>'Reactions (Cleaned dataset)'!$K$24</c:f>
              <c:strCache>
                <c:ptCount val="1"/>
                <c:pt idx="0">
                  <c:v>technology</c:v>
                </c:pt>
              </c:strCache>
            </c:strRef>
          </c:tx>
          <c:spPr>
            <a:solidFill>
              <a:schemeClr val="accent4"/>
            </a:solidFill>
            <a:ln>
              <a:noFill/>
            </a:ln>
            <a:effectLst/>
          </c:spPr>
          <c:invertIfNegative val="0"/>
          <c:val>
            <c:numRef>
              <c:f>'Reactions (Cleaned dataset)'!$L$24</c:f>
              <c:numCache>
                <c:formatCode>General</c:formatCode>
                <c:ptCount val="1"/>
                <c:pt idx="0">
                  <c:v>68738</c:v>
                </c:pt>
              </c:numCache>
            </c:numRef>
          </c:val>
          <c:extLst>
            <c:ext xmlns:c16="http://schemas.microsoft.com/office/drawing/2014/chart" uri="{C3380CC4-5D6E-409C-BE32-E72D297353CC}">
              <c16:uniqueId val="{00000003-AB02-49C0-9365-66396B53403D}"/>
            </c:ext>
          </c:extLst>
        </c:ser>
        <c:ser>
          <c:idx val="4"/>
          <c:order val="4"/>
          <c:tx>
            <c:strRef>
              <c:f>'Reactions (Cleaned dataset)'!$K$25</c:f>
              <c:strCache>
                <c:ptCount val="1"/>
                <c:pt idx="0">
                  <c:v>food</c:v>
                </c:pt>
              </c:strCache>
            </c:strRef>
          </c:tx>
          <c:spPr>
            <a:solidFill>
              <a:schemeClr val="accent5"/>
            </a:solidFill>
            <a:ln>
              <a:noFill/>
            </a:ln>
            <a:effectLst/>
          </c:spPr>
          <c:invertIfNegative val="0"/>
          <c:val>
            <c:numRef>
              <c:f>'Reactions (Cleaned dataset)'!$L$25</c:f>
              <c:numCache>
                <c:formatCode>General</c:formatCode>
                <c:ptCount val="1"/>
                <c:pt idx="0">
                  <c:v>66676</c:v>
                </c:pt>
              </c:numCache>
            </c:numRef>
          </c:val>
          <c:extLst>
            <c:ext xmlns:c16="http://schemas.microsoft.com/office/drawing/2014/chart" uri="{C3380CC4-5D6E-409C-BE32-E72D297353CC}">
              <c16:uniqueId val="{00000004-AB02-49C0-9365-66396B53403D}"/>
            </c:ext>
          </c:extLst>
        </c:ser>
        <c:dLbls>
          <c:showLegendKey val="0"/>
          <c:showVal val="0"/>
          <c:showCatName val="0"/>
          <c:showSerName val="0"/>
          <c:showPercent val="0"/>
          <c:showBubbleSize val="0"/>
        </c:dLbls>
        <c:gapWidth val="219"/>
        <c:overlap val="-27"/>
        <c:axId val="2110111424"/>
        <c:axId val="2110111904"/>
      </c:barChart>
      <c:catAx>
        <c:axId val="2110111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111904"/>
        <c:crosses val="autoZero"/>
        <c:auto val="1"/>
        <c:lblAlgn val="ctr"/>
        <c:lblOffset val="100"/>
        <c:noMultiLvlLbl val="0"/>
      </c:catAx>
      <c:valAx>
        <c:axId val="2110111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111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effectLst>
                <a:reflection stA="45000" endPos="0" dist="50800" dir="5400000" sy="-100000" algn="bl" rotWithShape="0"/>
              </a:effectLst>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'Reactions (Cleaned dataset)'!$K$2:$K$17</cx:f>
        <cx:lvl ptCount="16">
          <cx:pt idx="0">studying</cx:pt>
          <cx:pt idx="1">healthy eating</cx:pt>
          <cx:pt idx="2">technology</cx:pt>
          <cx:pt idx="3">food</cx:pt>
          <cx:pt idx="4">cooking</cx:pt>
          <cx:pt idx="5">dogs</cx:pt>
          <cx:pt idx="6">soccer</cx:pt>
          <cx:pt idx="7">public speaking</cx:pt>
          <cx:pt idx="8">science</cx:pt>
          <cx:pt idx="9">tennis</cx:pt>
          <cx:pt idx="10">travel</cx:pt>
          <cx:pt idx="11">fitness</cx:pt>
          <cx:pt idx="12">education</cx:pt>
          <cx:pt idx="13">veganism</cx:pt>
          <cx:pt idx="14">animals</cx:pt>
          <cx:pt idx="15">culture</cx:pt>
        </cx:lvl>
      </cx:strDim>
      <cx:numDim type="size">
        <cx:f>'Reactions (Cleaned dataset)'!$L$2:$L$17</cx:f>
        <cx:lvl ptCount="16" formatCode="General">
          <cx:pt idx="0">54269</cx:pt>
          <cx:pt idx="1">69339</cx:pt>
          <cx:pt idx="2">68738</cx:pt>
          <cx:pt idx="3">66676</cx:pt>
          <cx:pt idx="4">64756</cx:pt>
          <cx:pt idx="5">52511</cx:pt>
          <cx:pt idx="6">57783</cx:pt>
          <cx:pt idx="7">49264</cx:pt>
          <cx:pt idx="8">71168</cx:pt>
          <cx:pt idx="9">50339</cx:pt>
          <cx:pt idx="10">64880</cx:pt>
          <cx:pt idx="11">55323</cx:pt>
          <cx:pt idx="12">57436</cx:pt>
          <cx:pt idx="13">49619</cx:pt>
          <cx:pt idx="14">74965</cx:pt>
          <cx:pt idx="15">66579</cx:pt>
        </cx:lvl>
      </cx:numDim>
    </cx:data>
  </cx:chartData>
  <cx:chart>
    <cx:plotArea>
      <cx:plotAreaRegion>
        <cx:series layoutId="treemap" uniqueId="{32F468D2-1359-4081-80CD-DCFD2203EF1A}">
          <cx:tx>
            <cx:txData>
              <cx:f>'Reactions (Cleaned dataset)'!$L$1</cx:f>
              <cx:v>Total Reaction score</cx:v>
            </cx:txData>
          </cx:tx>
          <cx:spPr>
            <a:ln>
              <a:solidFill>
                <a:schemeClr val="bg1">
                  <a:lumMod val="95000"/>
                </a:schemeClr>
              </a:solidFill>
            </a:ln>
          </cx:spPr>
          <cx:dataPt idx="2">
            <cx:spPr>
              <a:solidFill>
                <a:srgbClr val="00B0F0"/>
              </a:solidFill>
            </cx:spPr>
          </cx:dataPt>
          <cx:dataPt idx="4">
            <cx:spPr>
              <a:solidFill>
                <a:srgbClr val="883C84"/>
              </a:solidFill>
            </cx:spPr>
          </cx:dataPt>
          <cx:dataPt idx="6">
            <cx:spPr>
              <a:solidFill>
                <a:srgbClr val="0070C0"/>
              </a:solidFill>
            </cx:spPr>
          </cx:dataPt>
          <cx:dataPt idx="14">
            <cx:spPr>
              <a:solidFill>
                <a:srgbClr val="00B050"/>
              </a:solidFill>
            </cx:spPr>
          </cx:dataPt>
          <cx:dataPt idx="15">
            <cx:spPr>
              <a:solidFill>
                <a:srgbClr val="FFFF00"/>
              </a:solidFill>
            </cx:spPr>
          </cx:dataPt>
          <cx:dataLabels>
            <cx:visibility seriesName="0" categoryName="1" value="0"/>
            <cx:separator>, </cx:separator>
          </cx:dataLabels>
          <cx:dataId val="0"/>
          <cx:layoutPr>
            <cx:parentLabelLayout val="none"/>
          </cx:layoutPr>
        </cx:series>
      </cx:plotAreaRegion>
    </cx:plotArea>
    <cx:legend pos="t" align="ctr" overlay="0">
      <cx:txPr>
        <a:bodyPr spcFirstLastPara="1" vertOverflow="ellipsis" horzOverflow="overflow" wrap="square" lIns="0" tIns="0" rIns="0" bIns="0" anchor="ctr" anchorCtr="1"/>
        <a:lstStyle/>
        <a:p>
          <a:pPr algn="ctr" rtl="0">
            <a:defRPr sz="1800" baseline="0"/>
          </a:pPr>
          <a:endParaRPr lang="en-US" sz="1800" b="0" i="0" u="none" strike="noStrike" baseline="0">
            <a:solidFill>
              <a:prstClr val="black">
                <a:lumMod val="65000"/>
                <a:lumOff val="35000"/>
              </a:prstClr>
            </a:solidFill>
            <a:latin typeface="Calibri"/>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Need changes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microsoft.com/office/2014/relationships/chartEx" Target="../charts/chartEx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477795" y="3341440"/>
            <a:ext cx="7992600" cy="2847639"/>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Performing 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351091" y="837474"/>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17" name="Group 16">
            <a:extLst>
              <a:ext uri="{FF2B5EF4-FFF2-40B4-BE49-F238E27FC236}">
                <a16:creationId xmlns:a16="http://schemas.microsoft.com/office/drawing/2014/main" id="{540B0739-4EDA-BFC4-D179-B465EC4D93D8}"/>
              </a:ext>
            </a:extLst>
          </p:cNvPr>
          <p:cNvGrpSpPr/>
          <p:nvPr/>
        </p:nvGrpSpPr>
        <p:grpSpPr>
          <a:xfrm>
            <a:off x="10972800" y="1181100"/>
            <a:ext cx="7010400" cy="2388830"/>
            <a:chOff x="10972800" y="952500"/>
            <a:chExt cx="7010400" cy="2388830"/>
          </a:xfrm>
        </p:grpSpPr>
        <p:sp>
          <p:nvSpPr>
            <p:cNvPr id="18" name="Rectangle: Rounded Corners 17">
              <a:extLst>
                <a:ext uri="{FF2B5EF4-FFF2-40B4-BE49-F238E27FC236}">
                  <a16:creationId xmlns:a16="http://schemas.microsoft.com/office/drawing/2014/main" id="{AE0C97D7-8467-467B-9EE3-8573B7529FB1}"/>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4ECE611A-5947-B844-CE4C-F0FD62DCCEF7}"/>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C77C10B7-51B3-99CF-CCF5-7B8A347ABCFA}"/>
              </a:ext>
            </a:extLst>
          </p:cNvPr>
          <p:cNvGrpSpPr/>
          <p:nvPr/>
        </p:nvGrpSpPr>
        <p:grpSpPr>
          <a:xfrm>
            <a:off x="10972800" y="3767921"/>
            <a:ext cx="7010400" cy="2804329"/>
            <a:chOff x="10972800" y="4762500"/>
            <a:chExt cx="7010400" cy="2804329"/>
          </a:xfrm>
        </p:grpSpPr>
        <p:sp>
          <p:nvSpPr>
            <p:cNvPr id="27" name="Rectangle: Rounded Corners 26">
              <a:extLst>
                <a:ext uri="{FF2B5EF4-FFF2-40B4-BE49-F238E27FC236}">
                  <a16:creationId xmlns:a16="http://schemas.microsoft.com/office/drawing/2014/main" id="{157CF8D4-9149-7E3A-0BAC-48C073A8E9EE}"/>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8" name="TextBox 27">
              <a:extLst>
                <a:ext uri="{FF2B5EF4-FFF2-40B4-BE49-F238E27FC236}">
                  <a16:creationId xmlns:a16="http://schemas.microsoft.com/office/drawing/2014/main" id="{050459A0-1F85-E65B-3581-097FB820F2D8}"/>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29" name="Group 28">
            <a:extLst>
              <a:ext uri="{FF2B5EF4-FFF2-40B4-BE49-F238E27FC236}">
                <a16:creationId xmlns:a16="http://schemas.microsoft.com/office/drawing/2014/main" id="{8B678F6C-3DB7-A33A-121B-DCC27E5EABBD}"/>
              </a:ext>
            </a:extLst>
          </p:cNvPr>
          <p:cNvGrpSpPr/>
          <p:nvPr/>
        </p:nvGrpSpPr>
        <p:grpSpPr>
          <a:xfrm>
            <a:off x="10972800" y="6667500"/>
            <a:ext cx="7010400" cy="3219827"/>
            <a:chOff x="10972800" y="4762500"/>
            <a:chExt cx="7010400" cy="3219827"/>
          </a:xfrm>
        </p:grpSpPr>
        <p:sp>
          <p:nvSpPr>
            <p:cNvPr id="30" name="Rectangle: Rounded Corners 29">
              <a:extLst>
                <a:ext uri="{FF2B5EF4-FFF2-40B4-BE49-F238E27FC236}">
                  <a16:creationId xmlns:a16="http://schemas.microsoft.com/office/drawing/2014/main" id="{6C063AF6-033B-A701-E2C9-6D5F5A7473A8}"/>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1" name="TextBox 30">
              <a:extLst>
                <a:ext uri="{FF2B5EF4-FFF2-40B4-BE49-F238E27FC236}">
                  <a16:creationId xmlns:a16="http://schemas.microsoft.com/office/drawing/2014/main" id="{EC7CAB42-BEA0-A126-D521-1A794CF75D05}"/>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958797" y="6057900"/>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5928317" y="4119201"/>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1185759" y="294805"/>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2" name="TextBox 21">
            <a:extLst>
              <a:ext uri="{FF2B5EF4-FFF2-40B4-BE49-F238E27FC236}">
                <a16:creationId xmlns:a16="http://schemas.microsoft.com/office/drawing/2014/main" id="{2FABDCD8-B96F-F7C9-11E2-74B9C37327B3}"/>
              </a:ext>
            </a:extLst>
          </p:cNvPr>
          <p:cNvSpPr txBox="1"/>
          <p:nvPr/>
        </p:nvSpPr>
        <p:spPr>
          <a:xfrm>
            <a:off x="2743200" y="610437"/>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3" name="Rectangle: Top Corners Rounded 22">
            <a:extLst>
              <a:ext uri="{FF2B5EF4-FFF2-40B4-BE49-F238E27FC236}">
                <a16:creationId xmlns:a16="http://schemas.microsoft.com/office/drawing/2014/main" id="{CA05F487-7346-3EFE-21B9-0ECA3AA4A764}"/>
              </a:ext>
            </a:extLst>
          </p:cNvPr>
          <p:cNvSpPr/>
          <p:nvPr/>
        </p:nvSpPr>
        <p:spPr>
          <a:xfrm rot="16200000">
            <a:off x="3723127" y="1369614"/>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4" name="Rectangle: Top Corners Rounded 23">
            <a:extLst>
              <a:ext uri="{FF2B5EF4-FFF2-40B4-BE49-F238E27FC236}">
                <a16:creationId xmlns:a16="http://schemas.microsoft.com/office/drawing/2014/main" id="{BB4804FA-CD4E-15F9-5B68-2AD1DC95A7CD}"/>
              </a:ext>
            </a:extLst>
          </p:cNvPr>
          <p:cNvSpPr/>
          <p:nvPr/>
        </p:nvSpPr>
        <p:spPr>
          <a:xfrm rot="16200000">
            <a:off x="3723127" y="2898869"/>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5" name="Rectangle: Top Corners Rounded 24">
            <a:extLst>
              <a:ext uri="{FF2B5EF4-FFF2-40B4-BE49-F238E27FC236}">
                <a16:creationId xmlns:a16="http://schemas.microsoft.com/office/drawing/2014/main" id="{D9570C63-3915-829A-2132-70EB3094CE5B}"/>
              </a:ext>
            </a:extLst>
          </p:cNvPr>
          <p:cNvSpPr/>
          <p:nvPr/>
        </p:nvSpPr>
        <p:spPr>
          <a:xfrm rot="16200000">
            <a:off x="3723127" y="4428124"/>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6" name="Rectangle: Top Corners Rounded 25">
            <a:extLst>
              <a:ext uri="{FF2B5EF4-FFF2-40B4-BE49-F238E27FC236}">
                <a16:creationId xmlns:a16="http://schemas.microsoft.com/office/drawing/2014/main" id="{07CFBB87-89B3-61C9-8E8E-2E923DCF8DEA}"/>
              </a:ext>
            </a:extLst>
          </p:cNvPr>
          <p:cNvSpPr/>
          <p:nvPr/>
        </p:nvSpPr>
        <p:spPr>
          <a:xfrm rot="16200000">
            <a:off x="3723127" y="5957379"/>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27" name="Rectangle: Top Corners Rounded 26">
            <a:extLst>
              <a:ext uri="{FF2B5EF4-FFF2-40B4-BE49-F238E27FC236}">
                <a16:creationId xmlns:a16="http://schemas.microsoft.com/office/drawing/2014/main" id="{6A9ABBC7-9BF3-31EB-2160-6ABA8BEA749A}"/>
              </a:ext>
            </a:extLst>
          </p:cNvPr>
          <p:cNvSpPr/>
          <p:nvPr/>
        </p:nvSpPr>
        <p:spPr>
          <a:xfrm rot="16200000">
            <a:off x="3723127" y="7496827"/>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28" name="Rectangle: Top Corners Rounded 27">
            <a:extLst>
              <a:ext uri="{FF2B5EF4-FFF2-40B4-BE49-F238E27FC236}">
                <a16:creationId xmlns:a16="http://schemas.microsoft.com/office/drawing/2014/main" id="{66921659-A896-CD07-05B4-5BD2FF568A66}"/>
              </a:ext>
            </a:extLst>
          </p:cNvPr>
          <p:cNvSpPr/>
          <p:nvPr/>
        </p:nvSpPr>
        <p:spPr>
          <a:xfrm rot="5400000" flipH="1">
            <a:off x="9073831" y="-791893"/>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Rectangle: Top Corners Rounded 28">
            <a:extLst>
              <a:ext uri="{FF2B5EF4-FFF2-40B4-BE49-F238E27FC236}">
                <a16:creationId xmlns:a16="http://schemas.microsoft.com/office/drawing/2014/main" id="{09D5A0BF-1EA0-C8E5-CAD0-F3F03AB61729}"/>
              </a:ext>
            </a:extLst>
          </p:cNvPr>
          <p:cNvSpPr/>
          <p:nvPr/>
        </p:nvSpPr>
        <p:spPr>
          <a:xfrm rot="5400000" flipH="1">
            <a:off x="9073831" y="737362"/>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0" name="Rectangle: Top Corners Rounded 29">
            <a:extLst>
              <a:ext uri="{FF2B5EF4-FFF2-40B4-BE49-F238E27FC236}">
                <a16:creationId xmlns:a16="http://schemas.microsoft.com/office/drawing/2014/main" id="{D30C3E91-7271-BF7B-6254-8E52514C9478}"/>
              </a:ext>
            </a:extLst>
          </p:cNvPr>
          <p:cNvSpPr/>
          <p:nvPr/>
        </p:nvSpPr>
        <p:spPr>
          <a:xfrm rot="5400000" flipH="1">
            <a:off x="9073831" y="2266617"/>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Rectangle: Top Corners Rounded 30">
            <a:extLst>
              <a:ext uri="{FF2B5EF4-FFF2-40B4-BE49-F238E27FC236}">
                <a16:creationId xmlns:a16="http://schemas.microsoft.com/office/drawing/2014/main" id="{2745C821-D3DC-9CBF-9E8B-C7129FA4EF7E}"/>
              </a:ext>
            </a:extLst>
          </p:cNvPr>
          <p:cNvSpPr/>
          <p:nvPr/>
        </p:nvSpPr>
        <p:spPr>
          <a:xfrm rot="5400000" flipH="1">
            <a:off x="9073831" y="3795872"/>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2" name="Rectangle: Top Corners Rounded 31">
            <a:extLst>
              <a:ext uri="{FF2B5EF4-FFF2-40B4-BE49-F238E27FC236}">
                <a16:creationId xmlns:a16="http://schemas.microsoft.com/office/drawing/2014/main" id="{005CE3E6-A4C0-BBBC-AC5A-DF050364FC9E}"/>
              </a:ext>
            </a:extLst>
          </p:cNvPr>
          <p:cNvSpPr/>
          <p:nvPr/>
        </p:nvSpPr>
        <p:spPr>
          <a:xfrm rot="5400000" flipH="1">
            <a:off x="9073831" y="5325127"/>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540C2D31-178D-BEB5-1D89-82B6B42442F1}"/>
              </a:ext>
            </a:extLst>
          </p:cNvPr>
          <p:cNvSpPr txBox="1"/>
          <p:nvPr/>
        </p:nvSpPr>
        <p:spPr>
          <a:xfrm>
            <a:off x="6282021" y="2404042"/>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4" name="TextBox 33">
            <a:extLst>
              <a:ext uri="{FF2B5EF4-FFF2-40B4-BE49-F238E27FC236}">
                <a16:creationId xmlns:a16="http://schemas.microsoft.com/office/drawing/2014/main" id="{B6AD7147-2539-9513-0234-5F7A6D62FED5}"/>
              </a:ext>
            </a:extLst>
          </p:cNvPr>
          <p:cNvSpPr txBox="1"/>
          <p:nvPr/>
        </p:nvSpPr>
        <p:spPr>
          <a:xfrm>
            <a:off x="6282021" y="3933297"/>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5" name="TextBox 34">
            <a:extLst>
              <a:ext uri="{FF2B5EF4-FFF2-40B4-BE49-F238E27FC236}">
                <a16:creationId xmlns:a16="http://schemas.microsoft.com/office/drawing/2014/main" id="{8E8774AA-F639-DE50-D7CC-07BAC0668E24}"/>
              </a:ext>
            </a:extLst>
          </p:cNvPr>
          <p:cNvSpPr txBox="1"/>
          <p:nvPr/>
        </p:nvSpPr>
        <p:spPr>
          <a:xfrm>
            <a:off x="6282021" y="5601052"/>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36" name="TextBox 35">
            <a:extLst>
              <a:ext uri="{FF2B5EF4-FFF2-40B4-BE49-F238E27FC236}">
                <a16:creationId xmlns:a16="http://schemas.microsoft.com/office/drawing/2014/main" id="{55D5903B-C311-F3B7-E919-981B07B531AF}"/>
              </a:ext>
            </a:extLst>
          </p:cNvPr>
          <p:cNvSpPr txBox="1"/>
          <p:nvPr/>
        </p:nvSpPr>
        <p:spPr>
          <a:xfrm>
            <a:off x="6282021" y="6991807"/>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37" name="TextBox 36">
            <a:extLst>
              <a:ext uri="{FF2B5EF4-FFF2-40B4-BE49-F238E27FC236}">
                <a16:creationId xmlns:a16="http://schemas.microsoft.com/office/drawing/2014/main" id="{C5E7980E-9DD9-2E12-B9AC-7BBD500806CF}"/>
              </a:ext>
            </a:extLst>
          </p:cNvPr>
          <p:cNvSpPr txBox="1"/>
          <p:nvPr/>
        </p:nvSpPr>
        <p:spPr>
          <a:xfrm>
            <a:off x="6282021" y="8659562"/>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495801" y="2005584"/>
            <a:ext cx="11793378" cy="6275832"/>
          </a:xfrm>
          <a:prstGeom prst="rect">
            <a:avLst/>
          </a:prstGeom>
          <a:solidFill>
            <a:schemeClr val="bg1"/>
          </a:solidFill>
        </p:spPr>
        <p:txBody>
          <a:bodyPr/>
          <a:lstStyle/>
          <a:p>
            <a:r>
              <a:rPr lang="en-US" dirty="0"/>
              <a:t>                                                             </a:t>
            </a:r>
          </a:p>
          <a:p>
            <a:r>
              <a:rPr lang="en-US" dirty="0"/>
              <a:t> </a:t>
            </a:r>
          </a:p>
          <a:p>
            <a:pPr algn="l"/>
            <a:endParaRPr lang="en-US" sz="2400" dirty="0">
              <a:latin typeface="Arial Rounded MT Bold" panose="020F070403050403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2333E41D-83CF-FB24-24F4-CAE6A70F3E70}"/>
              </a:ext>
            </a:extLst>
          </p:cNvPr>
          <p:cNvSpPr txBox="1"/>
          <p:nvPr/>
        </p:nvSpPr>
        <p:spPr>
          <a:xfrm>
            <a:off x="8597220" y="2934181"/>
            <a:ext cx="7480980" cy="3430170"/>
          </a:xfrm>
          <a:prstGeom prst="rect">
            <a:avLst/>
          </a:prstGeom>
          <a:noFill/>
        </p:spPr>
        <p:txBody>
          <a:bodyPr wrap="square" rtlCol="0">
            <a:spAutoFit/>
          </a:bodyPr>
          <a:lstStyle/>
          <a:p>
            <a:r>
              <a:rPr lang="en-US" sz="1800" dirty="0">
                <a:latin typeface="Arial Rounded MT Bold" panose="020F0704030504030204" pitchFamily="34" charset="0"/>
              </a:rPr>
              <a:t>“Social Fuzz” </a:t>
            </a:r>
            <a:r>
              <a:rPr lang="en-US" sz="2000" dirty="0"/>
              <a:t>is rapidly growing company in </a:t>
            </a:r>
            <a:r>
              <a:rPr lang="en-US" sz="2000" b="0" i="0" u="none" strike="noStrike" baseline="0" dirty="0">
                <a:solidFill>
                  <a:srgbClr val="000000"/>
                </a:solidFill>
              </a:rPr>
              <a:t>Social media &amp; content creation field </a:t>
            </a:r>
            <a:r>
              <a:rPr lang="en-US" sz="2000" dirty="0">
                <a:cs typeface="Arial" panose="020B0604020202020204" pitchFamily="34" charset="0"/>
              </a:rPr>
              <a:t>space that needs to quickly adjust to its global reach. </a:t>
            </a:r>
            <a:endParaRPr lang="en-US" sz="2000" dirty="0"/>
          </a:p>
          <a:p>
            <a:pPr>
              <a:lnSpc>
                <a:spcPct val="150000"/>
              </a:lnSpc>
            </a:pPr>
            <a:r>
              <a:rPr lang="en-US" sz="2000" dirty="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000" dirty="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000" dirty="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000" dirty="0">
                <a:cs typeface="Arial" panose="020B0604020202020204" pitchFamily="34" charset="0"/>
              </a:rPr>
              <a:t>An examination to determine the top 5 content categories on Social Buzz</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666CCCB1-CAD5-2BD9-2B6D-732CF9518894}"/>
              </a:ext>
            </a:extLst>
          </p:cNvPr>
          <p:cNvSpPr txBox="1"/>
          <p:nvPr/>
        </p:nvSpPr>
        <p:spPr>
          <a:xfrm>
            <a:off x="2227405" y="4402460"/>
            <a:ext cx="7373255" cy="5632311"/>
          </a:xfrm>
          <a:prstGeom prst="rect">
            <a:avLst/>
          </a:prstGeom>
          <a:noFill/>
        </p:spPr>
        <p:txBody>
          <a:bodyPr wrap="square" rtlCol="0">
            <a:spAutoFit/>
          </a:bodyPr>
          <a:lstStyle/>
          <a:p>
            <a:pPr algn="l"/>
            <a:endParaRPr lang="en-US" sz="2000" b="0" i="0" u="none"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r>
              <a:rPr lang="en-IN" sz="2000" b="0" i="0" u="none" strike="noStrike" baseline="0" dirty="0">
                <a:solidFill>
                  <a:schemeClr val="bg1"/>
                </a:solidFill>
                <a:latin typeface="Arial" panose="020B0604020202020204" pitchFamily="34" charset="0"/>
              </a:rPr>
              <a:t>Over the past 5 years, Social Buzz has reached over 500 million active users each month. They have scaled quicker than anticipated and need the help of an advisory firm to oversee their scaling process effectively. </a:t>
            </a:r>
          </a:p>
          <a:p>
            <a:pPr marL="285750" indent="-285750">
              <a:buFont typeface="Arial" panose="020B0604020202020204" pitchFamily="34" charset="0"/>
              <a:buChar char="•"/>
            </a:pPr>
            <a:endParaRPr lang="en-IN" sz="2000" b="0" i="0" u="none" strike="noStrike" baseline="0" dirty="0">
              <a:solidFill>
                <a:schemeClr val="bg1"/>
              </a:solidFill>
              <a:latin typeface="Arial" panose="020B0604020202020204" pitchFamily="34" charset="0"/>
            </a:endParaRPr>
          </a:p>
          <a:p>
            <a:pPr marL="285750" indent="-285750">
              <a:buFont typeface="Arial" panose="020B0604020202020204" pitchFamily="34" charset="0"/>
              <a:buChar char="•"/>
            </a:pPr>
            <a:r>
              <a:rPr lang="en-IN" sz="2000" b="0" i="0" u="none" strike="noStrike" baseline="0" dirty="0">
                <a:solidFill>
                  <a:schemeClr val="bg1"/>
                </a:solidFill>
                <a:latin typeface="Arial" panose="020B0604020202020204" pitchFamily="34" charset="0"/>
              </a:rPr>
              <a:t>Due to their rapid growth and digital nature of their core product, the amount of data that they create, collect and must </a:t>
            </a:r>
            <a:r>
              <a:rPr lang="en-IN" sz="2000" b="0" i="0" u="none" strike="noStrike" baseline="0" dirty="0" err="1">
                <a:solidFill>
                  <a:schemeClr val="bg1"/>
                </a:solidFill>
                <a:latin typeface="Arial" panose="020B0604020202020204" pitchFamily="34" charset="0"/>
              </a:rPr>
              <a:t>analyze</a:t>
            </a:r>
            <a:r>
              <a:rPr lang="en-IN" sz="2000" b="0" i="0" u="none" strike="noStrike" baseline="0" dirty="0">
                <a:solidFill>
                  <a:schemeClr val="bg1"/>
                </a:solidFill>
                <a:latin typeface="Arial" panose="020B0604020202020204" pitchFamily="34" charset="0"/>
              </a:rPr>
              <a:t> is huge. </a:t>
            </a:r>
          </a:p>
          <a:p>
            <a:pPr marL="285750" indent="-285750">
              <a:buFont typeface="Arial" panose="020B0604020202020204" pitchFamily="34" charset="0"/>
              <a:buChar char="•"/>
            </a:pPr>
            <a:endParaRPr lang="en-IN" sz="2000" dirty="0">
              <a:solidFill>
                <a:schemeClr val="bg1"/>
              </a:solidFill>
              <a:latin typeface="Arial" panose="020B0604020202020204" pitchFamily="34" charset="0"/>
            </a:endParaRPr>
          </a:p>
          <a:p>
            <a:pPr marL="285750" indent="-285750">
              <a:buFont typeface="Arial" panose="020B0604020202020204" pitchFamily="34" charset="0"/>
              <a:buChar char="•"/>
            </a:pPr>
            <a:r>
              <a:rPr lang="en-IN" sz="2000" b="0" i="0" u="none" strike="noStrike" baseline="0" dirty="0">
                <a:solidFill>
                  <a:schemeClr val="bg1"/>
                </a:solidFill>
                <a:latin typeface="Arial" panose="020B0604020202020204" pitchFamily="34" charset="0"/>
              </a:rPr>
              <a:t>Every day over 100,000 pieces of content are posted. All of this data is highly unstructured and requires extremely sophisticated and expensive technology to manage and maintain.</a:t>
            </a:r>
          </a:p>
          <a:p>
            <a:pPr marL="285750" indent="-285750">
              <a:buFont typeface="Arial" panose="020B0604020202020204" pitchFamily="34" charset="0"/>
              <a:buChar char="•"/>
            </a:pPr>
            <a:endParaRPr lang="en-IN" sz="2000" b="0" i="0" u="none" strike="noStrike" baseline="0" dirty="0">
              <a:solidFill>
                <a:schemeClr val="bg1"/>
              </a:solidFill>
              <a:latin typeface="Arial" panose="020B0604020202020204" pitchFamily="34" charset="0"/>
            </a:endParaRPr>
          </a:p>
          <a:p>
            <a:pPr marL="285750" indent="-285750">
              <a:buFont typeface="Arial" panose="020B0604020202020204" pitchFamily="34" charset="0"/>
              <a:buChar char="•"/>
            </a:pPr>
            <a:r>
              <a:rPr lang="en-IN" sz="2000" b="0" i="0" u="none" strike="noStrike" baseline="0" dirty="0">
                <a:solidFill>
                  <a:schemeClr val="bg1"/>
                </a:solidFill>
                <a:latin typeface="Arial" panose="020B0604020202020204" pitchFamily="34" charset="0"/>
              </a:rPr>
              <a:t>Out of the 250 people working at Social Buzz, 200 of them are technical staff working on maintaining this highly complex technology. </a:t>
            </a:r>
            <a:endParaRPr lang="en-US" sz="2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3" name="TextBox 32">
            <a:extLst>
              <a:ext uri="{FF2B5EF4-FFF2-40B4-BE49-F238E27FC236}">
                <a16:creationId xmlns:a16="http://schemas.microsoft.com/office/drawing/2014/main" id="{52505041-CE05-3844-E06C-A0CE854F9147}"/>
              </a:ext>
            </a:extLst>
          </p:cNvPr>
          <p:cNvSpPr txBox="1"/>
          <p:nvPr/>
        </p:nvSpPr>
        <p:spPr>
          <a:xfrm>
            <a:off x="14249400" y="1786024"/>
            <a:ext cx="3352800" cy="830997"/>
          </a:xfrm>
          <a:prstGeom prst="rect">
            <a:avLst/>
          </a:prstGeom>
          <a:noFill/>
        </p:spPr>
        <p:txBody>
          <a:bodyPr wrap="square" rtlCol="0">
            <a:spAutoFit/>
          </a:bodyPr>
          <a:lstStyle/>
          <a:p>
            <a:r>
              <a:rPr lang="en-US" sz="2800" b="1" dirty="0"/>
              <a:t>Senior principal</a:t>
            </a:r>
          </a:p>
          <a:p>
            <a:r>
              <a:rPr lang="en-US" sz="2000" dirty="0"/>
              <a:t>Marcus </a:t>
            </a:r>
            <a:r>
              <a:rPr lang="en-US" sz="2000" dirty="0" err="1"/>
              <a:t>Rompton</a:t>
            </a:r>
            <a:endParaRPr lang="en-US" sz="2000" dirty="0"/>
          </a:p>
        </p:txBody>
      </p:sp>
      <p:sp>
        <p:nvSpPr>
          <p:cNvPr id="39" name="TextBox 38">
            <a:extLst>
              <a:ext uri="{FF2B5EF4-FFF2-40B4-BE49-F238E27FC236}">
                <a16:creationId xmlns:a16="http://schemas.microsoft.com/office/drawing/2014/main" id="{CF8C10D0-D66A-D5A6-9382-C51683A038F7}"/>
              </a:ext>
            </a:extLst>
          </p:cNvPr>
          <p:cNvSpPr txBox="1"/>
          <p:nvPr/>
        </p:nvSpPr>
        <p:spPr>
          <a:xfrm>
            <a:off x="14249400" y="4855292"/>
            <a:ext cx="2667000" cy="830997"/>
          </a:xfrm>
          <a:prstGeom prst="rect">
            <a:avLst/>
          </a:prstGeom>
          <a:noFill/>
        </p:spPr>
        <p:txBody>
          <a:bodyPr wrap="square" rtlCol="0">
            <a:spAutoFit/>
          </a:bodyPr>
          <a:lstStyle/>
          <a:p>
            <a:r>
              <a:rPr lang="en-US" sz="2800" b="1" dirty="0"/>
              <a:t>Data Scientist</a:t>
            </a:r>
          </a:p>
          <a:p>
            <a:r>
              <a:rPr lang="en-US" sz="2000" dirty="0" err="1"/>
              <a:t>Michalle</a:t>
            </a:r>
            <a:r>
              <a:rPr lang="en-US" sz="2000" dirty="0"/>
              <a:t> Grove</a:t>
            </a:r>
          </a:p>
        </p:txBody>
      </p:sp>
      <p:sp>
        <p:nvSpPr>
          <p:cNvPr id="40" name="TextBox 39">
            <a:extLst>
              <a:ext uri="{FF2B5EF4-FFF2-40B4-BE49-F238E27FC236}">
                <a16:creationId xmlns:a16="http://schemas.microsoft.com/office/drawing/2014/main" id="{AD59D06F-9002-853B-C1A1-D69E32B52921}"/>
              </a:ext>
            </a:extLst>
          </p:cNvPr>
          <p:cNvSpPr txBox="1"/>
          <p:nvPr/>
        </p:nvSpPr>
        <p:spPr>
          <a:xfrm>
            <a:off x="14249400" y="7691664"/>
            <a:ext cx="2819400" cy="830997"/>
          </a:xfrm>
          <a:prstGeom prst="rect">
            <a:avLst/>
          </a:prstGeom>
          <a:noFill/>
        </p:spPr>
        <p:txBody>
          <a:bodyPr wrap="square" rtlCol="0">
            <a:spAutoFit/>
          </a:bodyPr>
          <a:lstStyle/>
          <a:p>
            <a:r>
              <a:rPr lang="en-US" sz="2800" b="1" dirty="0"/>
              <a:t>Data Analyst</a:t>
            </a:r>
          </a:p>
          <a:p>
            <a:r>
              <a:rPr lang="en-US" sz="2000" dirty="0"/>
              <a:t>Vidhya Bharathi Raj</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1DB06D02-23BB-EE0E-4FC9-5B883470604E}"/>
              </a:ext>
            </a:extLst>
          </p:cNvPr>
          <p:cNvSpPr txBox="1"/>
          <p:nvPr/>
        </p:nvSpPr>
        <p:spPr>
          <a:xfrm>
            <a:off x="3948675" y="1454169"/>
            <a:ext cx="1648370" cy="830997"/>
          </a:xfrm>
          <a:prstGeom prst="rect">
            <a:avLst/>
          </a:prstGeom>
          <a:noFill/>
        </p:spPr>
        <p:txBody>
          <a:bodyPr wrap="square" rtlCol="0">
            <a:spAutoFit/>
          </a:bodyPr>
          <a:lstStyle/>
          <a:p>
            <a:r>
              <a:rPr lang="en-US" sz="2400" dirty="0">
                <a:solidFill>
                  <a:schemeClr val="bg1"/>
                </a:solidFill>
                <a:latin typeface="Arial Black" panose="020B0A04020102020204" pitchFamily="34" charset="0"/>
              </a:rPr>
              <a:t>Data profiling</a:t>
            </a:r>
          </a:p>
        </p:txBody>
      </p:sp>
      <p:sp>
        <p:nvSpPr>
          <p:cNvPr id="40" name="TextBox 39">
            <a:extLst>
              <a:ext uri="{FF2B5EF4-FFF2-40B4-BE49-F238E27FC236}">
                <a16:creationId xmlns:a16="http://schemas.microsoft.com/office/drawing/2014/main" id="{1586026A-F77C-41FF-9534-E06C81273BA7}"/>
              </a:ext>
            </a:extLst>
          </p:cNvPr>
          <p:cNvSpPr txBox="1"/>
          <p:nvPr/>
        </p:nvSpPr>
        <p:spPr>
          <a:xfrm>
            <a:off x="5709386" y="3005288"/>
            <a:ext cx="1656273" cy="830997"/>
          </a:xfrm>
          <a:prstGeom prst="rect">
            <a:avLst/>
          </a:prstGeom>
          <a:noFill/>
        </p:spPr>
        <p:txBody>
          <a:bodyPr wrap="square" rtlCol="0">
            <a:spAutoFit/>
          </a:bodyPr>
          <a:lstStyle/>
          <a:p>
            <a:r>
              <a:rPr lang="en-US" sz="2400" dirty="0">
                <a:solidFill>
                  <a:schemeClr val="bg1"/>
                </a:solidFill>
                <a:latin typeface="Arial Black" panose="020B0A04020102020204" pitchFamily="34" charset="0"/>
              </a:rPr>
              <a:t>Data Cleaning</a:t>
            </a:r>
          </a:p>
        </p:txBody>
      </p:sp>
      <p:sp>
        <p:nvSpPr>
          <p:cNvPr id="41" name="TextBox 40">
            <a:extLst>
              <a:ext uri="{FF2B5EF4-FFF2-40B4-BE49-F238E27FC236}">
                <a16:creationId xmlns:a16="http://schemas.microsoft.com/office/drawing/2014/main" id="{526E8E58-9CAA-2D0C-C628-91ADADF553FB}"/>
              </a:ext>
            </a:extLst>
          </p:cNvPr>
          <p:cNvSpPr txBox="1"/>
          <p:nvPr/>
        </p:nvSpPr>
        <p:spPr>
          <a:xfrm>
            <a:off x="7626237" y="4695292"/>
            <a:ext cx="1797130" cy="830997"/>
          </a:xfrm>
          <a:prstGeom prst="rect">
            <a:avLst/>
          </a:prstGeom>
          <a:noFill/>
        </p:spPr>
        <p:txBody>
          <a:bodyPr wrap="square" rtlCol="0">
            <a:spAutoFit/>
          </a:bodyPr>
          <a:lstStyle/>
          <a:p>
            <a:r>
              <a:rPr lang="en-US" sz="2400" dirty="0">
                <a:solidFill>
                  <a:schemeClr val="bg1"/>
                </a:solidFill>
                <a:latin typeface="Arial Black" panose="020B0A04020102020204" pitchFamily="34" charset="0"/>
              </a:rPr>
              <a:t>Data Modeling</a:t>
            </a:r>
          </a:p>
        </p:txBody>
      </p:sp>
      <p:sp>
        <p:nvSpPr>
          <p:cNvPr id="42" name="TextBox 41">
            <a:extLst>
              <a:ext uri="{FF2B5EF4-FFF2-40B4-BE49-F238E27FC236}">
                <a16:creationId xmlns:a16="http://schemas.microsoft.com/office/drawing/2014/main" id="{A8673FD6-C154-733B-1849-129986A2FE56}"/>
              </a:ext>
            </a:extLst>
          </p:cNvPr>
          <p:cNvSpPr txBox="1"/>
          <p:nvPr/>
        </p:nvSpPr>
        <p:spPr>
          <a:xfrm>
            <a:off x="9531036" y="6223335"/>
            <a:ext cx="2050964" cy="830997"/>
          </a:xfrm>
          <a:prstGeom prst="rect">
            <a:avLst/>
          </a:prstGeom>
          <a:noFill/>
        </p:spPr>
        <p:txBody>
          <a:bodyPr wrap="square" rtlCol="0">
            <a:spAutoFit/>
          </a:bodyPr>
          <a:lstStyle/>
          <a:p>
            <a:r>
              <a:rPr lang="en-US" sz="2400" dirty="0">
                <a:solidFill>
                  <a:schemeClr val="bg1"/>
                </a:solidFill>
                <a:latin typeface="Arial Black" panose="020B0A04020102020204" pitchFamily="34" charset="0"/>
              </a:rPr>
              <a:t>Data Analyzing</a:t>
            </a:r>
          </a:p>
        </p:txBody>
      </p:sp>
      <p:sp>
        <p:nvSpPr>
          <p:cNvPr id="43" name="TextBox 42">
            <a:extLst>
              <a:ext uri="{FF2B5EF4-FFF2-40B4-BE49-F238E27FC236}">
                <a16:creationId xmlns:a16="http://schemas.microsoft.com/office/drawing/2014/main" id="{95510295-3538-07F3-6C07-A4A44658A86F}"/>
              </a:ext>
            </a:extLst>
          </p:cNvPr>
          <p:cNvSpPr txBox="1"/>
          <p:nvPr/>
        </p:nvSpPr>
        <p:spPr>
          <a:xfrm>
            <a:off x="11337710" y="7883444"/>
            <a:ext cx="2149690" cy="830997"/>
          </a:xfrm>
          <a:prstGeom prst="rect">
            <a:avLst/>
          </a:prstGeom>
          <a:noFill/>
        </p:spPr>
        <p:txBody>
          <a:bodyPr wrap="square" rtlCol="0">
            <a:spAutoFit/>
          </a:bodyPr>
          <a:lstStyle/>
          <a:p>
            <a:r>
              <a:rPr lang="en-US" sz="2400" dirty="0">
                <a:solidFill>
                  <a:schemeClr val="bg1"/>
                </a:solidFill>
                <a:latin typeface="Arial Black" panose="020B0A04020102020204" pitchFamily="34" charset="0"/>
              </a:rPr>
              <a:t>Data Visualizing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Rectangle: Rounded Corners 14">
            <a:extLst>
              <a:ext uri="{FF2B5EF4-FFF2-40B4-BE49-F238E27FC236}">
                <a16:creationId xmlns:a16="http://schemas.microsoft.com/office/drawing/2014/main" id="{C85AFA6E-6AAC-CE10-6699-91CF70DBBD5C}"/>
              </a:ext>
            </a:extLst>
          </p:cNvPr>
          <p:cNvSpPr/>
          <p:nvPr/>
        </p:nvSpPr>
        <p:spPr>
          <a:xfrm>
            <a:off x="2127159" y="4660276"/>
            <a:ext cx="2972219" cy="129540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Rounded MT Bold" panose="020F0704030504030204" pitchFamily="34" charset="0"/>
              </a:rPr>
              <a:t>16</a:t>
            </a:r>
          </a:p>
        </p:txBody>
      </p:sp>
      <p:sp>
        <p:nvSpPr>
          <p:cNvPr id="16" name="Rectangle: Rounded Corners 15">
            <a:extLst>
              <a:ext uri="{FF2B5EF4-FFF2-40B4-BE49-F238E27FC236}">
                <a16:creationId xmlns:a16="http://schemas.microsoft.com/office/drawing/2014/main" id="{B18B1EE4-C471-F580-01B6-57DE9A901D87}"/>
              </a:ext>
            </a:extLst>
          </p:cNvPr>
          <p:cNvSpPr/>
          <p:nvPr/>
        </p:nvSpPr>
        <p:spPr>
          <a:xfrm>
            <a:off x="7338146" y="4675283"/>
            <a:ext cx="2972219" cy="129540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Rounded MT Bold" panose="020F0704030504030204" pitchFamily="34" charset="0"/>
              </a:rPr>
              <a:t>75K</a:t>
            </a:r>
          </a:p>
        </p:txBody>
      </p:sp>
      <p:sp>
        <p:nvSpPr>
          <p:cNvPr id="17" name="Rectangle: Rounded Corners 16">
            <a:extLst>
              <a:ext uri="{FF2B5EF4-FFF2-40B4-BE49-F238E27FC236}">
                <a16:creationId xmlns:a16="http://schemas.microsoft.com/office/drawing/2014/main" id="{92A2CEB6-7133-1C9C-C086-DA9D5A4156AB}"/>
              </a:ext>
            </a:extLst>
          </p:cNvPr>
          <p:cNvSpPr/>
          <p:nvPr/>
        </p:nvSpPr>
        <p:spPr>
          <a:xfrm>
            <a:off x="12686180" y="4660276"/>
            <a:ext cx="2972219" cy="129540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Rounded MT Bold" panose="020F0704030504030204" pitchFamily="34" charset="0"/>
              </a:rPr>
              <a:t>MAY</a:t>
            </a:r>
          </a:p>
        </p:txBody>
      </p:sp>
      <p:sp>
        <p:nvSpPr>
          <p:cNvPr id="19" name="TextBox 18">
            <a:extLst>
              <a:ext uri="{FF2B5EF4-FFF2-40B4-BE49-F238E27FC236}">
                <a16:creationId xmlns:a16="http://schemas.microsoft.com/office/drawing/2014/main" id="{9A406DD3-3504-71FB-B829-D8E8D36BD6CB}"/>
              </a:ext>
            </a:extLst>
          </p:cNvPr>
          <p:cNvSpPr txBox="1"/>
          <p:nvPr/>
        </p:nvSpPr>
        <p:spPr>
          <a:xfrm>
            <a:off x="2127159" y="3498622"/>
            <a:ext cx="2972219" cy="1077218"/>
          </a:xfrm>
          <a:prstGeom prst="rect">
            <a:avLst/>
          </a:prstGeom>
          <a:noFill/>
        </p:spPr>
        <p:txBody>
          <a:bodyPr wrap="square" rtlCol="0">
            <a:spAutoFit/>
          </a:bodyPr>
          <a:lstStyle/>
          <a:p>
            <a:pPr algn="ctr"/>
            <a:r>
              <a:rPr lang="en-IN" sz="3200" b="1" i="0" dirty="0">
                <a:effectLst/>
                <a:latin typeface="Arial" panose="020B0604020202020204" pitchFamily="34" charset="0"/>
                <a:cs typeface="Arial" panose="020B0604020202020204" pitchFamily="34" charset="0"/>
              </a:rPr>
              <a:t>Unique Categories</a:t>
            </a:r>
          </a:p>
        </p:txBody>
      </p:sp>
      <p:sp>
        <p:nvSpPr>
          <p:cNvPr id="20" name="TextBox 19">
            <a:extLst>
              <a:ext uri="{FF2B5EF4-FFF2-40B4-BE49-F238E27FC236}">
                <a16:creationId xmlns:a16="http://schemas.microsoft.com/office/drawing/2014/main" id="{C6CA77E7-BB6A-1D4C-79FE-5F18A3541A86}"/>
              </a:ext>
            </a:extLst>
          </p:cNvPr>
          <p:cNvSpPr txBox="1"/>
          <p:nvPr/>
        </p:nvSpPr>
        <p:spPr>
          <a:xfrm>
            <a:off x="7142424" y="3085173"/>
            <a:ext cx="3231735" cy="1569660"/>
          </a:xfrm>
          <a:prstGeom prst="rect">
            <a:avLst/>
          </a:prstGeom>
          <a:noFill/>
        </p:spPr>
        <p:txBody>
          <a:bodyPr wrap="square" rtlCol="0">
            <a:spAutoFit/>
          </a:bodyPr>
          <a:lstStyle/>
          <a:p>
            <a:pPr algn="ctr"/>
            <a:r>
              <a:rPr lang="en-IN" sz="3200" b="1" dirty="0">
                <a:latin typeface="Arial" panose="020B0604020202020204" pitchFamily="34" charset="0"/>
                <a:cs typeface="Arial" panose="020B0604020202020204" pitchFamily="34" charset="0"/>
              </a:rPr>
              <a:t>Category With Highest Score - </a:t>
            </a:r>
            <a:r>
              <a:rPr lang="en-IN" sz="3200" b="1" dirty="0">
                <a:solidFill>
                  <a:srgbClr val="00B050"/>
                </a:solidFill>
                <a:latin typeface="Arial" panose="020B0604020202020204" pitchFamily="34" charset="0"/>
                <a:cs typeface="Arial" panose="020B0604020202020204" pitchFamily="34" charset="0"/>
              </a:rPr>
              <a:t>Animals</a:t>
            </a:r>
            <a:r>
              <a:rPr lang="en-IN" sz="3200" b="1" dirty="0">
                <a:latin typeface="Arial" panose="020B0604020202020204" pitchFamily="34" charset="0"/>
                <a:cs typeface="Arial" panose="020B0604020202020204" pitchFamily="34" charset="0"/>
              </a:rPr>
              <a:t> </a:t>
            </a:r>
            <a:endParaRPr lang="en-IN" sz="3200" b="1" i="0" dirty="0">
              <a:effectLst/>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E08D549-B941-F7CA-D1DC-3D2ED8E36404}"/>
              </a:ext>
            </a:extLst>
          </p:cNvPr>
          <p:cNvSpPr txBox="1"/>
          <p:nvPr/>
        </p:nvSpPr>
        <p:spPr>
          <a:xfrm>
            <a:off x="12707951" y="3498622"/>
            <a:ext cx="2899964" cy="1077218"/>
          </a:xfrm>
          <a:prstGeom prst="rect">
            <a:avLst/>
          </a:prstGeom>
          <a:noFill/>
        </p:spPr>
        <p:txBody>
          <a:bodyPr wrap="square" rtlCol="0">
            <a:spAutoFit/>
          </a:bodyPr>
          <a:lstStyle/>
          <a:p>
            <a:pPr algn="ctr"/>
            <a:r>
              <a:rPr lang="en-US" sz="3200" b="1" i="0" dirty="0">
                <a:effectLst/>
                <a:latin typeface="Arial" panose="020B0604020202020204" pitchFamily="34" charset="0"/>
                <a:cs typeface="Arial" panose="020B0604020202020204" pitchFamily="34" charset="0"/>
              </a:rPr>
              <a:t>Month with </a:t>
            </a:r>
          </a:p>
          <a:p>
            <a:pPr algn="ctr"/>
            <a:r>
              <a:rPr lang="en-US" sz="3200" b="1" i="0" dirty="0">
                <a:effectLst/>
                <a:latin typeface="Arial" panose="020B0604020202020204" pitchFamily="34" charset="0"/>
                <a:cs typeface="Arial" panose="020B0604020202020204" pitchFamily="34" charset="0"/>
              </a:rPr>
              <a:t>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22750276-3205-4704-B5CC-B228ABCF33AB}"/>
              </a:ext>
            </a:extLst>
          </p:cNvPr>
          <p:cNvGraphicFramePr>
            <a:graphicFrameLocks/>
          </p:cNvGraphicFramePr>
          <p:nvPr>
            <p:extLst>
              <p:ext uri="{D42A27DB-BD31-4B8C-83A1-F6EECF244321}">
                <p14:modId xmlns:p14="http://schemas.microsoft.com/office/powerpoint/2010/main" val="3745029382"/>
              </p:ext>
            </p:extLst>
          </p:nvPr>
        </p:nvGraphicFramePr>
        <p:xfrm>
          <a:off x="3239004" y="2916616"/>
          <a:ext cx="14256174" cy="6278661"/>
        </p:xfrm>
        <a:graphic>
          <a:graphicData uri="http://schemas.openxmlformats.org/drawingml/2006/chart">
            <c:chart xmlns:c="http://schemas.openxmlformats.org/drawingml/2006/chart" xmlns:r="http://schemas.openxmlformats.org/officeDocument/2006/relationships" r:id="rId7"/>
          </a:graphicData>
        </a:graphic>
      </p:graphicFrame>
      <p:sp>
        <p:nvSpPr>
          <p:cNvPr id="29" name="TextBox 28">
            <a:extLst>
              <a:ext uri="{FF2B5EF4-FFF2-40B4-BE49-F238E27FC236}">
                <a16:creationId xmlns:a16="http://schemas.microsoft.com/office/drawing/2014/main" id="{F3A4D578-2D74-363E-6DCC-E8074E21E78E}"/>
              </a:ext>
            </a:extLst>
          </p:cNvPr>
          <p:cNvSpPr txBox="1"/>
          <p:nvPr/>
        </p:nvSpPr>
        <p:spPr>
          <a:xfrm>
            <a:off x="2573769" y="1361780"/>
            <a:ext cx="7015245" cy="1323439"/>
          </a:xfrm>
          <a:prstGeom prst="rect">
            <a:avLst/>
          </a:prstGeom>
          <a:noFill/>
        </p:spPr>
        <p:txBody>
          <a:bodyPr wrap="square" rtlCol="0">
            <a:spAutoFit/>
          </a:bodyPr>
          <a:lstStyle/>
          <a:p>
            <a:r>
              <a:rPr lang="en-US" sz="8000" dirty="0">
                <a:latin typeface="Graphik Regular"/>
              </a:rPr>
              <a:t>Top 5 Categories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mc:AlternateContent xmlns:mc="http://schemas.openxmlformats.org/markup-compatibility/2006" xmlns:cx1="http://schemas.microsoft.com/office/drawing/2015/9/8/chartex">
        <mc:Choice Requires="cx1">
          <p:graphicFrame>
            <p:nvGraphicFramePr>
              <p:cNvPr id="28" name="Chart 27">
                <a:extLst>
                  <a:ext uri="{FF2B5EF4-FFF2-40B4-BE49-F238E27FC236}">
                    <a16:creationId xmlns:a16="http://schemas.microsoft.com/office/drawing/2014/main" id="{EC08B4D2-29EB-4A67-9998-CD7DCE42668C}"/>
                  </a:ext>
                </a:extLst>
              </p:cNvPr>
              <p:cNvGraphicFramePr/>
              <p:nvPr>
                <p:extLst>
                  <p:ext uri="{D42A27DB-BD31-4B8C-83A1-F6EECF244321}">
                    <p14:modId xmlns:p14="http://schemas.microsoft.com/office/powerpoint/2010/main" val="2344810089"/>
                  </p:ext>
                </p:extLst>
              </p:nvPr>
            </p:nvGraphicFramePr>
            <p:xfrm>
              <a:off x="4524919" y="2194302"/>
              <a:ext cx="11373137" cy="7101058"/>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28" name="Chart 27">
                <a:extLst>
                  <a:ext uri="{FF2B5EF4-FFF2-40B4-BE49-F238E27FC236}">
                    <a16:creationId xmlns:a16="http://schemas.microsoft.com/office/drawing/2014/main" id="{EC08B4D2-29EB-4A67-9998-CD7DCE42668C}"/>
                  </a:ext>
                </a:extLst>
              </p:cNvPr>
              <p:cNvPicPr>
                <a:picLocks noGrp="1" noRot="1" noChangeAspect="1" noMove="1" noResize="1" noEditPoints="1" noAdjustHandles="1" noChangeArrowheads="1" noChangeShapeType="1"/>
              </p:cNvPicPr>
              <p:nvPr/>
            </p:nvPicPr>
            <p:blipFill>
              <a:blip r:embed="rId8"/>
              <a:stretch>
                <a:fillRect/>
              </a:stretch>
            </p:blipFill>
            <p:spPr>
              <a:xfrm>
                <a:off x="4524919" y="2194302"/>
                <a:ext cx="11373137" cy="7101058"/>
              </a:xfrm>
              <a:prstGeom prst="rect">
                <a:avLst/>
              </a:prstGeom>
            </p:spPr>
          </p:pic>
        </mc:Fallback>
      </mc:AlternateContent>
      <p:sp>
        <p:nvSpPr>
          <p:cNvPr id="29" name="TextBox 28">
            <a:extLst>
              <a:ext uri="{FF2B5EF4-FFF2-40B4-BE49-F238E27FC236}">
                <a16:creationId xmlns:a16="http://schemas.microsoft.com/office/drawing/2014/main" id="{14040C33-5B04-0EB9-8359-109E5BD6FEF7}"/>
              </a:ext>
            </a:extLst>
          </p:cNvPr>
          <p:cNvSpPr txBox="1"/>
          <p:nvPr/>
        </p:nvSpPr>
        <p:spPr>
          <a:xfrm>
            <a:off x="2543289" y="809760"/>
            <a:ext cx="13716000" cy="1323439"/>
          </a:xfrm>
          <a:prstGeom prst="rect">
            <a:avLst/>
          </a:prstGeom>
          <a:noFill/>
        </p:spPr>
        <p:txBody>
          <a:bodyPr wrap="square" rtlCol="0">
            <a:spAutoFit/>
          </a:bodyPr>
          <a:lstStyle/>
          <a:p>
            <a:r>
              <a:rPr lang="en-US" sz="8000" dirty="0">
                <a:latin typeface="Graphik Regular" panose="020B0503030202060203"/>
              </a:rPr>
              <a:t>All Categories – Reactions Score</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581</Words>
  <Application>Microsoft Office PowerPoint</Application>
  <PresentationFormat>Custom</PresentationFormat>
  <Paragraphs>89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Rounded MT Bold</vt:lpstr>
      <vt:lpstr>Courier New</vt:lpstr>
      <vt:lpstr>Graphik Regular</vt:lpstr>
      <vt:lpstr>Arial</vt:lpstr>
      <vt:lpstr>Calibri</vt:lpstr>
      <vt:lpstr>Clear Sans Regular Bold</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Vidhya Bharathi Raj C</cp:lastModifiedBy>
  <cp:revision>12</cp:revision>
  <dcterms:created xsi:type="dcterms:W3CDTF">2006-08-16T00:00:00Z</dcterms:created>
  <dcterms:modified xsi:type="dcterms:W3CDTF">2024-06-12T06:22:26Z</dcterms:modified>
  <dc:identifier>DAEhDyfaYKE</dc:identifier>
</cp:coreProperties>
</file>