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DA8DE82-74AA-4CEF-8EA1-0ABB6FAC5C66}" type="datetimeFigureOut">
              <a:rPr lang="en-IN" smtClean="0"/>
              <a:t>11-10-2023</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ED13639-BBAD-4218-AEC2-8ED307806255}" type="slidenum">
              <a:rPr lang="en-IN" smtClean="0"/>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DA8DE82-74AA-4CEF-8EA1-0ABB6FAC5C66}"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D13639-BBAD-4218-AEC2-8ED307806255}"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ED13639-BBAD-4218-AEC2-8ED307806255}" type="slidenum">
              <a:rPr lang="en-IN" smtClean="0"/>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DA8DE82-74AA-4CEF-8EA1-0ABB6FAC5C66}"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DA8DE82-74AA-4CEF-8EA1-0ABB6FAC5C66}"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2ED13639-BBAD-4218-AEC2-8ED307806255}" type="slidenum">
              <a:rPr lang="en-IN" smtClean="0"/>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7DA8DE82-74AA-4CEF-8EA1-0ABB6FAC5C66}" type="datetimeFigureOut">
              <a:rPr lang="en-IN" smtClean="0"/>
              <a:t>11-10-2023</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ED13639-BBAD-4218-AEC2-8ED307806255}" type="slidenum">
              <a:rPr lang="en-IN" smtClean="0"/>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7DA8DE82-74AA-4CEF-8EA1-0ABB6FAC5C66}"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D13639-BBAD-4218-AEC2-8ED307806255}" type="slidenum">
              <a:rPr lang="en-IN" smtClean="0"/>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DA8DE82-74AA-4CEF-8EA1-0ABB6FAC5C66}" type="datetimeFigureOut">
              <a:rPr lang="en-IN" smtClean="0"/>
              <a:t>11-10-2023</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2ED13639-BBAD-4218-AEC2-8ED307806255}" type="slidenum">
              <a:rPr lang="en-IN" smtClean="0"/>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DA8DE82-74AA-4CEF-8EA1-0ABB6FAC5C66}"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2ED13639-BBAD-4218-AEC2-8ED30780625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7DA8DE82-74AA-4CEF-8EA1-0ABB6FAC5C66}" type="datetimeFigureOut">
              <a:rPr lang="en-IN" smtClean="0"/>
              <a:t>11-10-2023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ED13639-BBAD-4218-AEC2-8ED30780625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ED13639-BBAD-4218-AEC2-8ED307806255}" type="slidenum">
              <a:rPr lang="en-IN" smtClean="0"/>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7DA8DE82-74AA-4CEF-8EA1-0ABB6FAC5C66}" type="datetimeFigureOut">
              <a:rPr lang="en-IN" smtClean="0"/>
              <a:t>11-10-2023</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ED13639-BBAD-4218-AEC2-8ED307806255}" type="slidenum">
              <a:rPr lang="en-IN" smtClean="0"/>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7DA8DE82-74AA-4CEF-8EA1-0ABB6FAC5C66}" type="datetimeFigureOut">
              <a:rPr lang="en-IN" smtClean="0"/>
              <a:t>11-10-2023</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DA8DE82-74AA-4CEF-8EA1-0ABB6FAC5C66}" type="datetimeFigureOut">
              <a:rPr lang="en-IN" smtClean="0"/>
              <a:t>11-10-2023</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2ED13639-BBAD-4218-AEC2-8ED307806255}" type="slidenum">
              <a:rPr lang="en-IN" smtClean="0"/>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292080" y="5013176"/>
            <a:ext cx="2952328" cy="801942"/>
          </a:xfrm>
        </p:spPr>
        <p:txBody>
          <a:bodyPr>
            <a:normAutofit fontScale="77500" lnSpcReduction="20000"/>
          </a:bodyPr>
          <a:lstStyle/>
          <a:p>
            <a:r>
              <a:rPr lang="en-US" sz="1600" dirty="0" smtClean="0">
                <a:effectLst>
                  <a:outerShdw blurRad="38100" dist="38100" dir="2700000" algn="tl">
                    <a:srgbClr val="000000">
                      <a:alpha val="43137"/>
                    </a:srgbClr>
                  </a:outerShdw>
                </a:effectLst>
              </a:rPr>
              <a:t>PRESENTED BY</a:t>
            </a:r>
          </a:p>
          <a:p>
            <a:endParaRPr lang="en-US" sz="1600" dirty="0">
              <a:effectLst>
                <a:outerShdw blurRad="38100" dist="38100" dir="2700000" algn="tl">
                  <a:srgbClr val="000000">
                    <a:alpha val="43137"/>
                  </a:srgbClr>
                </a:outerShdw>
              </a:effectLst>
            </a:endParaRPr>
          </a:p>
          <a:p>
            <a:r>
              <a:rPr lang="en-US" sz="1600" dirty="0" smtClean="0">
                <a:effectLst>
                  <a:outerShdw blurRad="38100" dist="38100" dir="2700000" algn="tl">
                    <a:srgbClr val="000000">
                      <a:alpha val="43137"/>
                    </a:srgbClr>
                  </a:outerShdw>
                </a:effectLst>
              </a:rPr>
              <a:t>                          </a:t>
            </a:r>
            <a:r>
              <a:rPr lang="en-US" sz="1600" dirty="0" smtClean="0">
                <a:effectLst>
                  <a:outerShdw blurRad="38100" dist="38100" dir="2700000" algn="tl">
                    <a:srgbClr val="000000">
                      <a:alpha val="43137"/>
                    </a:srgbClr>
                  </a:outerShdw>
                </a:effectLst>
              </a:rPr>
              <a:t>VIDYASAGAR   M</a:t>
            </a:r>
            <a:endParaRPr lang="en-IN" sz="1600" dirty="0">
              <a:effectLst>
                <a:outerShdw blurRad="38100" dist="38100" dir="2700000" algn="tl">
                  <a:srgbClr val="000000">
                    <a:alpha val="43137"/>
                  </a:srgbClr>
                </a:outerShdw>
              </a:effectLst>
            </a:endParaRPr>
          </a:p>
        </p:txBody>
      </p:sp>
      <p:sp>
        <p:nvSpPr>
          <p:cNvPr id="2" name="Title 1"/>
          <p:cNvSpPr>
            <a:spLocks noGrp="1"/>
          </p:cNvSpPr>
          <p:nvPr>
            <p:ph type="ctrTitle"/>
          </p:nvPr>
        </p:nvSpPr>
        <p:spPr>
          <a:xfrm>
            <a:off x="323528" y="692696"/>
            <a:ext cx="6172200" cy="1174282"/>
          </a:xfrm>
        </p:spPr>
        <p:txBody>
          <a:bodyPr>
            <a:noAutofit/>
          </a:bodyPr>
          <a:lstStyle/>
          <a:p>
            <a:r>
              <a:rPr lang="en-US" sz="3600" dirty="0" smtClean="0">
                <a:effectLst>
                  <a:outerShdw blurRad="38100" dist="38100" dir="2700000" algn="tl">
                    <a:srgbClr val="000000">
                      <a:alpha val="43137"/>
                    </a:srgbClr>
                  </a:outerShdw>
                </a:effectLst>
              </a:rPr>
              <a:t>S</a:t>
            </a:r>
            <a:r>
              <a:rPr lang="en-US" sz="3200" dirty="0" smtClean="0">
                <a:effectLst>
                  <a:outerShdw blurRad="38100" dist="38100" dir="2700000" algn="tl">
                    <a:srgbClr val="000000">
                      <a:alpha val="43137"/>
                    </a:srgbClr>
                  </a:outerShdw>
                </a:effectLst>
              </a:rPr>
              <a:t>MART </a:t>
            </a:r>
            <a:r>
              <a:rPr lang="en-US" sz="3600" dirty="0" smtClean="0">
                <a:effectLst>
                  <a:outerShdw blurRad="38100" dist="38100" dir="2700000" algn="tl">
                    <a:srgbClr val="000000">
                      <a:alpha val="43137"/>
                    </a:srgbClr>
                  </a:outerShdw>
                </a:effectLst>
              </a:rPr>
              <a:t>P</a:t>
            </a:r>
            <a:r>
              <a:rPr lang="en-US" sz="3200" dirty="0" smtClean="0">
                <a:effectLst>
                  <a:outerShdw blurRad="38100" dist="38100" dir="2700000" algn="tl">
                    <a:srgbClr val="000000">
                      <a:alpha val="43137"/>
                    </a:srgbClr>
                  </a:outerShdw>
                </a:effectLst>
              </a:rPr>
              <a:t>UBLIC </a:t>
            </a:r>
            <a:br>
              <a:rPr lang="en-US" sz="3200" dirty="0" smtClean="0">
                <a:effectLst>
                  <a:outerShdw blurRad="38100" dist="38100" dir="2700000" algn="tl">
                    <a:srgbClr val="000000">
                      <a:alpha val="43137"/>
                    </a:srgbClr>
                  </a:outerShdw>
                </a:effectLst>
              </a:rPr>
            </a:br>
            <a:r>
              <a:rPr lang="en-US" sz="3600" dirty="0" smtClean="0">
                <a:effectLst>
                  <a:outerShdw blurRad="38100" dist="38100" dir="2700000" algn="tl">
                    <a:srgbClr val="000000">
                      <a:alpha val="43137"/>
                    </a:srgbClr>
                  </a:outerShdw>
                </a:effectLst>
              </a:rPr>
              <a:t>R</a:t>
            </a:r>
            <a:r>
              <a:rPr lang="en-US" sz="3200" dirty="0" smtClean="0">
                <a:effectLst>
                  <a:outerShdw blurRad="38100" dist="38100" dir="2700000" algn="tl">
                    <a:srgbClr val="000000">
                      <a:alpha val="43137"/>
                    </a:srgbClr>
                  </a:outerShdw>
                </a:effectLst>
              </a:rPr>
              <a:t>ESTROOM</a:t>
            </a:r>
            <a:endParaRPr lang="en-IN" sz="3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7620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7467600" cy="418089"/>
          </a:xfrm>
        </p:spPr>
        <p:txBody>
          <a:bodyPr>
            <a:normAutofit fontScale="90000"/>
          </a:bodyPr>
          <a:lstStyle/>
          <a:p>
            <a:r>
              <a:rPr lang="en-US" sz="4000" b="1" dirty="0" smtClean="0">
                <a:effectLst>
                  <a:outerShdw blurRad="38100" dist="38100" dir="2700000" algn="tl">
                    <a:srgbClr val="000000">
                      <a:alpha val="43137"/>
                    </a:srgbClr>
                  </a:outerShdw>
                </a:effectLst>
              </a:rPr>
              <a:t>P</a:t>
            </a:r>
            <a:r>
              <a:rPr lang="en-US" b="1" dirty="0" smtClean="0">
                <a:effectLst>
                  <a:outerShdw blurRad="38100" dist="38100" dir="2700000" algn="tl">
                    <a:srgbClr val="000000">
                      <a:alpha val="43137"/>
                    </a:srgbClr>
                  </a:outerShdw>
                </a:effectLst>
              </a:rPr>
              <a:t>ROBLEM </a:t>
            </a:r>
            <a:r>
              <a:rPr lang="en-US" sz="4000" b="1" dirty="0" smtClean="0">
                <a:effectLst>
                  <a:outerShdw blurRad="38100" dist="38100" dir="2700000" algn="tl">
                    <a:srgbClr val="000000">
                      <a:alpha val="43137"/>
                    </a:srgbClr>
                  </a:outerShdw>
                </a:effectLst>
              </a:rPr>
              <a:t>S</a:t>
            </a:r>
            <a:r>
              <a:rPr lang="en-US" b="1" dirty="0" smtClean="0">
                <a:effectLst>
                  <a:outerShdw blurRad="38100" dist="38100" dir="2700000" algn="tl">
                    <a:srgbClr val="000000">
                      <a:alpha val="43137"/>
                    </a:srgbClr>
                  </a:outerShdw>
                </a:effectLst>
              </a:rPr>
              <a:t>TATEMENT</a:t>
            </a:r>
            <a:endParaRPr lang="en-IN" b="1"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457200" y="908720"/>
            <a:ext cx="7467600" cy="5565232"/>
          </a:xfrm>
        </p:spPr>
        <p:txBody>
          <a:bodyPr>
            <a:normAutofit/>
          </a:bodyPr>
          <a:lstStyle/>
          <a:p>
            <a:pPr marL="0" indent="0">
              <a:buNone/>
            </a:pPr>
            <a:r>
              <a:rPr lang="en-US" sz="2000" dirty="0" smtClean="0">
                <a:effectLst>
                  <a:outerShdw blurRad="38100" dist="38100" dir="2700000" algn="tl">
                    <a:srgbClr val="000000">
                      <a:alpha val="43137"/>
                    </a:srgbClr>
                  </a:outerShdw>
                </a:effectLst>
              </a:rPr>
              <a:t> Many public restrooms face </a:t>
            </a:r>
            <a:r>
              <a:rPr lang="en-US" sz="2000" dirty="0" err="1" smtClean="0">
                <a:effectLst>
                  <a:outerShdw blurRad="38100" dist="38100" dir="2700000" algn="tl">
                    <a:srgbClr val="000000">
                      <a:alpha val="43137"/>
                    </a:srgbClr>
                  </a:outerShdw>
                </a:effectLst>
              </a:rPr>
              <a:t>interferencies</a:t>
            </a:r>
            <a:r>
              <a:rPr lang="en-US" sz="2000" dirty="0" smtClean="0">
                <a:effectLst>
                  <a:outerShdw blurRad="38100" dist="38100" dir="2700000" algn="tl">
                    <a:srgbClr val="000000">
                      <a:alpha val="43137"/>
                    </a:srgbClr>
                  </a:outerShdw>
                </a:effectLst>
              </a:rPr>
              <a:t>, hygiene concerns, and subpar user experiences.</a:t>
            </a:r>
          </a:p>
          <a:p>
            <a:pPr marL="0" indent="0">
              <a:buNone/>
            </a:pPr>
            <a:endParaRPr lang="en-US" sz="2000" dirty="0" smtClean="0">
              <a:effectLst>
                <a:outerShdw blurRad="38100" dist="38100" dir="2700000" algn="tl">
                  <a:srgbClr val="000000">
                    <a:alpha val="43137"/>
                  </a:srgbClr>
                </a:outerShdw>
              </a:effectLst>
            </a:endParaRPr>
          </a:p>
          <a:p>
            <a:pPr marL="0" indent="0">
              <a:buNone/>
            </a:pPr>
            <a:r>
              <a:rPr lang="en-US" sz="2000" dirty="0" smtClean="0">
                <a:effectLst>
                  <a:outerShdw blurRad="38100" dist="38100" dir="2700000" algn="tl">
                    <a:srgbClr val="000000">
                      <a:alpha val="43137"/>
                    </a:srgbClr>
                  </a:outerShdw>
                </a:effectLst>
              </a:rPr>
              <a:t> To address these issue, there is a need for the development and implementation of smart public restroom.</a:t>
            </a:r>
          </a:p>
          <a:p>
            <a:endParaRPr lang="en-US" sz="2000" dirty="0" smtClean="0">
              <a:effectLst>
                <a:outerShdw blurRad="38100" dist="38100" dir="2700000" algn="tl">
                  <a:srgbClr val="000000">
                    <a:alpha val="43137"/>
                  </a:srgbClr>
                </a:outerShdw>
              </a:effectLst>
            </a:endParaRPr>
          </a:p>
          <a:p>
            <a:pPr marL="0" indent="0">
              <a:buNone/>
            </a:pPr>
            <a:r>
              <a:rPr lang="en-US" sz="2000" dirty="0" smtClean="0">
                <a:effectLst>
                  <a:outerShdw blurRad="38100" dist="38100" dir="2700000" algn="tl">
                    <a:srgbClr val="000000">
                      <a:alpha val="43137"/>
                    </a:srgbClr>
                  </a:outerShdw>
                </a:effectLst>
              </a:rPr>
              <a:t>The main problems to be addressed include,</a:t>
            </a:r>
          </a:p>
          <a:p>
            <a:pPr marL="0" indent="0">
              <a:buNone/>
            </a:pPr>
            <a:r>
              <a:rPr lang="en-US" sz="2000" dirty="0" smtClean="0">
                <a:effectLst>
                  <a:outerShdw blurRad="38100" dist="38100" dir="2700000" algn="tl">
                    <a:srgbClr val="000000">
                      <a:alpha val="43137"/>
                    </a:srgbClr>
                  </a:outerShdw>
                </a:effectLst>
              </a:rPr>
              <a:t>     </a:t>
            </a:r>
            <a:r>
              <a:rPr lang="en-US" sz="2000" dirty="0" err="1" smtClean="0">
                <a:effectLst>
                  <a:outerShdw blurRad="38100" dist="38100" dir="2700000" algn="tl">
                    <a:srgbClr val="000000">
                      <a:alpha val="43137"/>
                    </a:srgbClr>
                  </a:outerShdw>
                </a:effectLst>
              </a:rPr>
              <a:t>Hygine</a:t>
            </a:r>
            <a:r>
              <a:rPr lang="en-US" sz="2000" dirty="0" smtClean="0">
                <a:effectLst>
                  <a:outerShdw blurRad="38100" dist="38100" dir="2700000" algn="tl">
                    <a:srgbClr val="000000">
                      <a:alpha val="43137"/>
                    </a:srgbClr>
                  </a:outerShdw>
                </a:effectLst>
              </a:rPr>
              <a:t> and sanitation.</a:t>
            </a:r>
          </a:p>
          <a:p>
            <a:pPr marL="0" indent="0">
              <a:buNone/>
            </a:pPr>
            <a:r>
              <a:rPr lang="en-US" sz="2000" dirty="0" smtClean="0">
                <a:effectLst>
                  <a:outerShdw blurRad="38100" dist="38100" dir="2700000" algn="tl">
                    <a:srgbClr val="000000">
                      <a:alpha val="43137"/>
                    </a:srgbClr>
                  </a:outerShdw>
                </a:effectLst>
              </a:rPr>
              <a:t>     Resource Efficiency.</a:t>
            </a:r>
          </a:p>
          <a:p>
            <a:pPr marL="0" indent="0">
              <a:buNone/>
            </a:pPr>
            <a:r>
              <a:rPr lang="en-US" sz="2000" dirty="0" smtClean="0">
                <a:effectLst>
                  <a:outerShdw blurRad="38100" dist="38100" dir="2700000" algn="tl">
                    <a:srgbClr val="000000">
                      <a:alpha val="43137"/>
                    </a:srgbClr>
                  </a:outerShdw>
                </a:effectLst>
              </a:rPr>
              <a:t>     Accessibility.</a:t>
            </a:r>
          </a:p>
          <a:p>
            <a:pPr marL="0" indent="0">
              <a:buNone/>
            </a:pPr>
            <a:r>
              <a:rPr lang="en-US" sz="2000" dirty="0" smtClean="0">
                <a:effectLst>
                  <a:outerShdw blurRad="38100" dist="38100" dir="2700000" algn="tl">
                    <a:srgbClr val="000000">
                      <a:alpha val="43137"/>
                    </a:srgbClr>
                  </a:outerShdw>
                </a:effectLst>
              </a:rPr>
              <a:t>     User Experience.</a:t>
            </a:r>
          </a:p>
          <a:p>
            <a:pPr marL="0" indent="0">
              <a:buNone/>
            </a:pPr>
            <a:r>
              <a:rPr lang="en-US" sz="2000" dirty="0" smtClean="0">
                <a:effectLst>
                  <a:outerShdw blurRad="38100" dist="38100" dir="2700000" algn="tl">
                    <a:srgbClr val="000000">
                      <a:alpha val="43137"/>
                    </a:srgbClr>
                  </a:outerShdw>
                </a:effectLst>
              </a:rPr>
              <a:t>     Security and Safety.</a:t>
            </a:r>
          </a:p>
          <a:p>
            <a:pPr marL="0" indent="0">
              <a:buNone/>
            </a:pPr>
            <a:r>
              <a:rPr lang="en-US" sz="2000" dirty="0" smtClean="0">
                <a:effectLst>
                  <a:outerShdw blurRad="38100" dist="38100" dir="2700000" algn="tl">
                    <a:srgbClr val="000000">
                      <a:alpha val="43137"/>
                    </a:srgbClr>
                  </a:outerShdw>
                </a:effectLst>
              </a:rPr>
              <a:t>     </a:t>
            </a:r>
            <a:r>
              <a:rPr lang="en-US" sz="2000" dirty="0" err="1" smtClean="0">
                <a:effectLst>
                  <a:outerShdw blurRad="38100" dist="38100" dir="2700000" algn="tl">
                    <a:srgbClr val="000000">
                      <a:alpha val="43137"/>
                    </a:srgbClr>
                  </a:outerShdw>
                </a:effectLst>
              </a:rPr>
              <a:t>Manitenance</a:t>
            </a:r>
            <a:r>
              <a:rPr lang="en-US" sz="2000" dirty="0" smtClean="0">
                <a:effectLst>
                  <a:outerShdw blurRad="38100" dist="38100" dir="2700000" algn="tl">
                    <a:srgbClr val="000000">
                      <a:alpha val="43137"/>
                    </a:srgbClr>
                  </a:outerShdw>
                </a:effectLst>
              </a:rPr>
              <a:t> and Monitoring.</a:t>
            </a:r>
          </a:p>
          <a:p>
            <a:endParaRPr lang="en-US" sz="2000" dirty="0"/>
          </a:p>
        </p:txBody>
      </p:sp>
      <p:sp>
        <p:nvSpPr>
          <p:cNvPr id="4" name="Chevron 3"/>
          <p:cNvSpPr/>
          <p:nvPr/>
        </p:nvSpPr>
        <p:spPr>
          <a:xfrm>
            <a:off x="683568" y="3645024"/>
            <a:ext cx="72008" cy="7200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Chevron 5"/>
          <p:cNvSpPr/>
          <p:nvPr/>
        </p:nvSpPr>
        <p:spPr>
          <a:xfrm>
            <a:off x="688263" y="3959397"/>
            <a:ext cx="72008" cy="7200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Chevron 6"/>
          <p:cNvSpPr/>
          <p:nvPr/>
        </p:nvSpPr>
        <p:spPr>
          <a:xfrm>
            <a:off x="688263" y="4437112"/>
            <a:ext cx="72008" cy="7200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Chevron 7"/>
          <p:cNvSpPr/>
          <p:nvPr/>
        </p:nvSpPr>
        <p:spPr>
          <a:xfrm>
            <a:off x="683568" y="4797152"/>
            <a:ext cx="72008" cy="7200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Chevron 8"/>
          <p:cNvSpPr/>
          <p:nvPr/>
        </p:nvSpPr>
        <p:spPr>
          <a:xfrm>
            <a:off x="395536" y="2204864"/>
            <a:ext cx="72008" cy="7200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Chevron 9"/>
          <p:cNvSpPr/>
          <p:nvPr/>
        </p:nvSpPr>
        <p:spPr>
          <a:xfrm>
            <a:off x="683568" y="5169024"/>
            <a:ext cx="72008" cy="7200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Chevron 10"/>
          <p:cNvSpPr/>
          <p:nvPr/>
        </p:nvSpPr>
        <p:spPr>
          <a:xfrm>
            <a:off x="683568" y="5509828"/>
            <a:ext cx="72008" cy="7200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Chevron 11"/>
          <p:cNvSpPr/>
          <p:nvPr/>
        </p:nvSpPr>
        <p:spPr>
          <a:xfrm>
            <a:off x="395536" y="1124744"/>
            <a:ext cx="72008" cy="7200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1" name="Chevron 30"/>
          <p:cNvSpPr/>
          <p:nvPr/>
        </p:nvSpPr>
        <p:spPr>
          <a:xfrm>
            <a:off x="4188768" y="7150224"/>
            <a:ext cx="72008" cy="7200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86369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effectLst>
                  <a:outerShdw blurRad="38100" dist="38100" dir="2700000" algn="tl">
                    <a:srgbClr val="000000">
                      <a:alpha val="43137"/>
                    </a:srgbClr>
                  </a:outerShdw>
                </a:effectLst>
              </a:rPr>
              <a:t>B</a:t>
            </a:r>
            <a:r>
              <a:rPr lang="en-US" dirty="0" smtClean="0">
                <a:effectLst>
                  <a:outerShdw blurRad="38100" dist="38100" dir="2700000" algn="tl">
                    <a:srgbClr val="000000">
                      <a:alpha val="43137"/>
                    </a:srgbClr>
                  </a:outerShdw>
                </a:effectLst>
              </a:rPr>
              <a:t>lock </a:t>
            </a:r>
            <a:r>
              <a:rPr lang="en-US" sz="3600" dirty="0" smtClean="0">
                <a:effectLst>
                  <a:outerShdw blurRad="38100" dist="38100" dir="2700000" algn="tl">
                    <a:srgbClr val="000000">
                      <a:alpha val="43137"/>
                    </a:srgbClr>
                  </a:outerShdw>
                </a:effectLst>
              </a:rPr>
              <a:t>d</a:t>
            </a:r>
            <a:r>
              <a:rPr lang="en-US" dirty="0" smtClean="0">
                <a:effectLst>
                  <a:outerShdw blurRad="38100" dist="38100" dir="2700000" algn="tl">
                    <a:srgbClr val="000000">
                      <a:alpha val="43137"/>
                    </a:srgbClr>
                  </a:outerShdw>
                </a:effectLst>
              </a:rPr>
              <a:t>iagram</a:t>
            </a:r>
            <a:r>
              <a:rPr lang="en-US" dirty="0" smtClean="0"/>
              <a:t/>
            </a:r>
            <a:br>
              <a:rPr lang="en-US" dirty="0" smtClean="0"/>
            </a:br>
            <a:endParaRPr lang="en-IN" dirty="0"/>
          </a:p>
        </p:txBody>
      </p:sp>
      <p:sp>
        <p:nvSpPr>
          <p:cNvPr id="5" name="Rectangle 4"/>
          <p:cNvSpPr/>
          <p:nvPr/>
        </p:nvSpPr>
        <p:spPr>
          <a:xfrm>
            <a:off x="683568" y="1196752"/>
            <a:ext cx="2520280" cy="51125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9" name="Rectangle 8"/>
          <p:cNvSpPr/>
          <p:nvPr/>
        </p:nvSpPr>
        <p:spPr>
          <a:xfrm>
            <a:off x="539552" y="1196752"/>
            <a:ext cx="2304256" cy="51125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5364088" y="1196752"/>
            <a:ext cx="2448272" cy="51125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2" name="Snip Single Corner Rectangle 11"/>
          <p:cNvSpPr/>
          <p:nvPr/>
        </p:nvSpPr>
        <p:spPr>
          <a:xfrm>
            <a:off x="899592" y="1412776"/>
            <a:ext cx="1584176" cy="792088"/>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Snip Single Corner Rectangle 12"/>
          <p:cNvSpPr/>
          <p:nvPr/>
        </p:nvSpPr>
        <p:spPr>
          <a:xfrm>
            <a:off x="899592" y="2636912"/>
            <a:ext cx="1584176" cy="828092"/>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Snip Single Corner Rectangle 13"/>
          <p:cNvSpPr/>
          <p:nvPr/>
        </p:nvSpPr>
        <p:spPr>
          <a:xfrm>
            <a:off x="899592" y="4005064"/>
            <a:ext cx="1584176" cy="792088"/>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Snip Single Corner Rectangle 15"/>
          <p:cNvSpPr/>
          <p:nvPr/>
        </p:nvSpPr>
        <p:spPr>
          <a:xfrm>
            <a:off x="899592" y="5373216"/>
            <a:ext cx="1584176" cy="792088"/>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ounded Rectangle 16"/>
          <p:cNvSpPr/>
          <p:nvPr/>
        </p:nvSpPr>
        <p:spPr>
          <a:xfrm>
            <a:off x="3383868" y="1628800"/>
            <a:ext cx="1440160" cy="57606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p:nvSpPr>
        <p:spPr>
          <a:xfrm>
            <a:off x="3414491" y="3119085"/>
            <a:ext cx="1440160" cy="63395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ounded Rectangle 18"/>
          <p:cNvSpPr/>
          <p:nvPr/>
        </p:nvSpPr>
        <p:spPr>
          <a:xfrm>
            <a:off x="3383868" y="2348880"/>
            <a:ext cx="1440160" cy="57606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ounded Rectangle 19"/>
          <p:cNvSpPr/>
          <p:nvPr/>
        </p:nvSpPr>
        <p:spPr>
          <a:xfrm>
            <a:off x="3417404" y="4005065"/>
            <a:ext cx="1440160" cy="50405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ounded Rectangle 21"/>
          <p:cNvSpPr/>
          <p:nvPr/>
        </p:nvSpPr>
        <p:spPr>
          <a:xfrm>
            <a:off x="3955695" y="5121188"/>
            <a:ext cx="972108" cy="129614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4" name="Straight Connector 23"/>
          <p:cNvCxnSpPr/>
          <p:nvPr/>
        </p:nvCxnSpPr>
        <p:spPr>
          <a:xfrm>
            <a:off x="3937693" y="6165304"/>
            <a:ext cx="972108"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Flowchart: Connector 24"/>
          <p:cNvSpPr/>
          <p:nvPr/>
        </p:nvSpPr>
        <p:spPr>
          <a:xfrm>
            <a:off x="4367622" y="6237312"/>
            <a:ext cx="148253" cy="1440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p:cNvSpPr/>
          <p:nvPr/>
        </p:nvSpPr>
        <p:spPr>
          <a:xfrm>
            <a:off x="3004593" y="4935698"/>
            <a:ext cx="396044" cy="9721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t>
            </a:r>
          </a:p>
          <a:p>
            <a:pPr algn="ctr"/>
            <a:r>
              <a:rPr lang="en-US" dirty="0"/>
              <a:t>M</a:t>
            </a:r>
            <a:endParaRPr lang="en-IN" dirty="0"/>
          </a:p>
        </p:txBody>
      </p:sp>
      <p:cxnSp>
        <p:nvCxnSpPr>
          <p:cNvPr id="30" name="Straight Connector 29"/>
          <p:cNvCxnSpPr/>
          <p:nvPr/>
        </p:nvCxnSpPr>
        <p:spPr>
          <a:xfrm>
            <a:off x="3185846" y="1916832"/>
            <a:ext cx="0" cy="2880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3203848" y="1916832"/>
            <a:ext cx="1800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9" idx="1"/>
          </p:cNvCxnSpPr>
          <p:nvPr/>
        </p:nvCxnSpPr>
        <p:spPr>
          <a:xfrm flipH="1">
            <a:off x="3203848" y="2636912"/>
            <a:ext cx="1800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8" idx="1"/>
          </p:cNvCxnSpPr>
          <p:nvPr/>
        </p:nvCxnSpPr>
        <p:spPr>
          <a:xfrm flipH="1" flipV="1">
            <a:off x="3203848" y="3436060"/>
            <a:ext cx="210643"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0" idx="1"/>
          </p:cNvCxnSpPr>
          <p:nvPr/>
        </p:nvCxnSpPr>
        <p:spPr>
          <a:xfrm flipH="1" flipV="1">
            <a:off x="3185846" y="4257092"/>
            <a:ext cx="23155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3383868" y="5589240"/>
            <a:ext cx="5538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364088" y="4797152"/>
            <a:ext cx="2448272"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899592" y="1628800"/>
            <a:ext cx="1584176" cy="523220"/>
          </a:xfrm>
          <a:prstGeom prst="rect">
            <a:avLst/>
          </a:prstGeom>
          <a:noFill/>
        </p:spPr>
        <p:txBody>
          <a:bodyPr wrap="square" rtlCol="0">
            <a:spAutoFit/>
          </a:bodyPr>
          <a:lstStyle/>
          <a:p>
            <a:r>
              <a:rPr lang="en-US" sz="1400" dirty="0" smtClean="0">
                <a:effectLst>
                  <a:outerShdw blurRad="38100" dist="38100" dir="2700000" algn="tl">
                    <a:srgbClr val="000000">
                      <a:alpha val="43137"/>
                    </a:srgbClr>
                  </a:outerShdw>
                </a:effectLst>
              </a:rPr>
              <a:t>DIRT</a:t>
            </a:r>
          </a:p>
          <a:p>
            <a:r>
              <a:rPr lang="en-US" sz="1400" dirty="0" smtClean="0">
                <a:effectLst>
                  <a:outerShdw blurRad="38100" dist="38100" dir="2700000" algn="tl">
                    <a:srgbClr val="000000">
                      <a:alpha val="43137"/>
                    </a:srgbClr>
                  </a:outerShdw>
                </a:effectLst>
              </a:rPr>
              <a:t>DETECTION</a:t>
            </a:r>
            <a:endParaRPr lang="en-IN" sz="1400" dirty="0">
              <a:effectLst>
                <a:outerShdw blurRad="38100" dist="38100" dir="2700000" algn="tl">
                  <a:srgbClr val="000000">
                    <a:alpha val="43137"/>
                  </a:srgbClr>
                </a:outerShdw>
              </a:effectLst>
            </a:endParaRPr>
          </a:p>
        </p:txBody>
      </p:sp>
      <p:sp>
        <p:nvSpPr>
          <p:cNvPr id="47" name="TextBox 46"/>
          <p:cNvSpPr txBox="1"/>
          <p:nvPr/>
        </p:nvSpPr>
        <p:spPr>
          <a:xfrm>
            <a:off x="1043608" y="2852936"/>
            <a:ext cx="1368152" cy="523220"/>
          </a:xfrm>
          <a:prstGeom prst="rect">
            <a:avLst/>
          </a:prstGeom>
          <a:noFill/>
        </p:spPr>
        <p:txBody>
          <a:bodyPr wrap="square" rtlCol="0">
            <a:spAutoFit/>
          </a:bodyPr>
          <a:lstStyle/>
          <a:p>
            <a:r>
              <a:rPr lang="en-US" sz="1400" dirty="0" smtClean="0">
                <a:effectLst>
                  <a:outerShdw blurRad="38100" dist="38100" dir="2700000" algn="tl">
                    <a:srgbClr val="000000">
                      <a:alpha val="43137"/>
                    </a:srgbClr>
                  </a:outerShdw>
                </a:effectLst>
              </a:rPr>
              <a:t>SMELL</a:t>
            </a:r>
          </a:p>
          <a:p>
            <a:r>
              <a:rPr lang="en-US" sz="1400" dirty="0" smtClean="0">
                <a:effectLst>
                  <a:outerShdw blurRad="38100" dist="38100" dir="2700000" algn="tl">
                    <a:srgbClr val="000000">
                      <a:alpha val="43137"/>
                    </a:srgbClr>
                  </a:outerShdw>
                </a:effectLst>
              </a:rPr>
              <a:t>DETECTION</a:t>
            </a:r>
            <a:endParaRPr lang="en-IN" sz="1400" dirty="0">
              <a:effectLst>
                <a:outerShdw blurRad="38100" dist="38100" dir="2700000" algn="tl">
                  <a:srgbClr val="000000">
                    <a:alpha val="43137"/>
                  </a:srgbClr>
                </a:outerShdw>
              </a:effectLst>
            </a:endParaRPr>
          </a:p>
        </p:txBody>
      </p:sp>
      <p:sp>
        <p:nvSpPr>
          <p:cNvPr id="48" name="TextBox 47"/>
          <p:cNvSpPr txBox="1"/>
          <p:nvPr/>
        </p:nvSpPr>
        <p:spPr>
          <a:xfrm>
            <a:off x="986791" y="4112567"/>
            <a:ext cx="1224136" cy="577081"/>
          </a:xfrm>
          <a:prstGeom prst="rect">
            <a:avLst/>
          </a:prstGeom>
          <a:noFill/>
        </p:spPr>
        <p:txBody>
          <a:bodyPr wrap="square" rtlCol="0">
            <a:spAutoFit/>
          </a:bodyPr>
          <a:lstStyle/>
          <a:p>
            <a:r>
              <a:rPr lang="en-US" sz="1050" dirty="0" smtClean="0">
                <a:effectLst>
                  <a:outerShdw blurRad="38100" dist="38100" dir="2700000" algn="tl">
                    <a:srgbClr val="000000">
                      <a:alpha val="43137"/>
                    </a:srgbClr>
                  </a:outerShdw>
                </a:effectLst>
              </a:rPr>
              <a:t>MONITORING THE SWEEPER ACTIVITY</a:t>
            </a:r>
            <a:endParaRPr lang="en-IN" sz="1050" dirty="0">
              <a:effectLst>
                <a:outerShdw blurRad="38100" dist="38100" dir="2700000" algn="tl">
                  <a:srgbClr val="000000">
                    <a:alpha val="43137"/>
                  </a:srgbClr>
                </a:outerShdw>
              </a:effectLst>
            </a:endParaRPr>
          </a:p>
        </p:txBody>
      </p:sp>
      <p:sp>
        <p:nvSpPr>
          <p:cNvPr id="49" name="TextBox 48"/>
          <p:cNvSpPr txBox="1"/>
          <p:nvPr/>
        </p:nvSpPr>
        <p:spPr>
          <a:xfrm>
            <a:off x="1015199" y="5507650"/>
            <a:ext cx="1167319" cy="523220"/>
          </a:xfrm>
          <a:prstGeom prst="rect">
            <a:avLst/>
          </a:prstGeom>
          <a:noFill/>
        </p:spPr>
        <p:txBody>
          <a:bodyPr wrap="square" rtlCol="0">
            <a:spAutoFit/>
          </a:bodyPr>
          <a:lstStyle/>
          <a:p>
            <a:r>
              <a:rPr lang="en-US" sz="1400" dirty="0" smtClean="0">
                <a:effectLst>
                  <a:outerShdw blurRad="38100" dist="38100" dir="2700000" algn="tl">
                    <a:srgbClr val="000000">
                      <a:alpha val="43137"/>
                    </a:srgbClr>
                  </a:outerShdw>
                </a:effectLst>
              </a:rPr>
              <a:t>DEPTH</a:t>
            </a:r>
          </a:p>
          <a:p>
            <a:r>
              <a:rPr lang="en-US" sz="1400" dirty="0" smtClean="0">
                <a:effectLst>
                  <a:outerShdw blurRad="38100" dist="38100" dir="2700000" algn="tl">
                    <a:srgbClr val="000000">
                      <a:alpha val="43137"/>
                    </a:srgbClr>
                  </a:outerShdw>
                </a:effectLst>
              </a:rPr>
              <a:t>DETECTIN</a:t>
            </a:r>
            <a:endParaRPr lang="en-IN" sz="1400" dirty="0">
              <a:effectLst>
                <a:outerShdw blurRad="38100" dist="38100" dir="2700000" algn="tl">
                  <a:srgbClr val="000000">
                    <a:alpha val="43137"/>
                  </a:srgbClr>
                </a:outerShdw>
              </a:effectLst>
            </a:endParaRPr>
          </a:p>
        </p:txBody>
      </p:sp>
      <p:sp>
        <p:nvSpPr>
          <p:cNvPr id="50" name="TextBox 49"/>
          <p:cNvSpPr txBox="1"/>
          <p:nvPr/>
        </p:nvSpPr>
        <p:spPr>
          <a:xfrm>
            <a:off x="3418638" y="1681644"/>
            <a:ext cx="1298612" cy="523220"/>
          </a:xfrm>
          <a:prstGeom prst="rect">
            <a:avLst/>
          </a:prstGeom>
          <a:noFill/>
        </p:spPr>
        <p:txBody>
          <a:bodyPr wrap="square" rtlCol="0">
            <a:spAutoFit/>
          </a:bodyPr>
          <a:lstStyle/>
          <a:p>
            <a:r>
              <a:rPr lang="en-US" sz="1400" dirty="0" smtClean="0">
                <a:effectLst>
                  <a:outerShdw blurRad="38100" dist="38100" dir="2700000" algn="tl">
                    <a:srgbClr val="000000">
                      <a:alpha val="43137"/>
                    </a:srgbClr>
                  </a:outerShdw>
                </a:effectLst>
              </a:rPr>
              <a:t>IR</a:t>
            </a:r>
          </a:p>
          <a:p>
            <a:r>
              <a:rPr lang="en-US" sz="1400" dirty="0" smtClean="0">
                <a:effectLst>
                  <a:outerShdw blurRad="38100" dist="38100" dir="2700000" algn="tl">
                    <a:srgbClr val="000000">
                      <a:alpha val="43137"/>
                    </a:srgbClr>
                  </a:outerShdw>
                </a:effectLst>
              </a:rPr>
              <a:t>SENSOR</a:t>
            </a:r>
            <a:endParaRPr lang="en-IN" sz="1400" dirty="0">
              <a:effectLst>
                <a:outerShdw blurRad="38100" dist="38100" dir="2700000" algn="tl">
                  <a:srgbClr val="000000">
                    <a:alpha val="43137"/>
                  </a:srgbClr>
                </a:outerShdw>
              </a:effectLst>
            </a:endParaRPr>
          </a:p>
        </p:txBody>
      </p:sp>
      <p:sp>
        <p:nvSpPr>
          <p:cNvPr id="51" name="TextBox 50"/>
          <p:cNvSpPr txBox="1"/>
          <p:nvPr/>
        </p:nvSpPr>
        <p:spPr>
          <a:xfrm>
            <a:off x="3599892" y="2463279"/>
            <a:ext cx="1008112" cy="461665"/>
          </a:xfrm>
          <a:prstGeom prst="rect">
            <a:avLst/>
          </a:prstGeom>
          <a:noFill/>
        </p:spPr>
        <p:txBody>
          <a:bodyPr wrap="square" rtlCol="0">
            <a:spAutoFit/>
          </a:bodyPr>
          <a:lstStyle/>
          <a:p>
            <a:r>
              <a:rPr lang="en-US" sz="1200" dirty="0" smtClean="0">
                <a:effectLst>
                  <a:outerShdw blurRad="38100" dist="38100" dir="2700000" algn="tl">
                    <a:srgbClr val="000000">
                      <a:alpha val="43137"/>
                    </a:srgbClr>
                  </a:outerShdw>
                </a:effectLst>
              </a:rPr>
              <a:t>FIGARO</a:t>
            </a:r>
          </a:p>
          <a:p>
            <a:r>
              <a:rPr lang="en-US" sz="1200" dirty="0" smtClean="0">
                <a:effectLst>
                  <a:outerShdw blurRad="38100" dist="38100" dir="2700000" algn="tl">
                    <a:srgbClr val="000000">
                      <a:alpha val="43137"/>
                    </a:srgbClr>
                  </a:outerShdw>
                </a:effectLst>
              </a:rPr>
              <a:t>SENSOR</a:t>
            </a:r>
            <a:endParaRPr lang="en-IN" sz="1200" dirty="0">
              <a:effectLst>
                <a:outerShdw blurRad="38100" dist="38100" dir="2700000" algn="tl">
                  <a:srgbClr val="000000">
                    <a:alpha val="43137"/>
                  </a:srgbClr>
                </a:outerShdw>
              </a:effectLst>
            </a:endParaRPr>
          </a:p>
        </p:txBody>
      </p:sp>
      <p:sp>
        <p:nvSpPr>
          <p:cNvPr id="52" name="TextBox 51"/>
          <p:cNvSpPr txBox="1"/>
          <p:nvPr/>
        </p:nvSpPr>
        <p:spPr>
          <a:xfrm>
            <a:off x="3557183" y="3191490"/>
            <a:ext cx="1152128" cy="523220"/>
          </a:xfrm>
          <a:prstGeom prst="rect">
            <a:avLst/>
          </a:prstGeom>
          <a:noFill/>
        </p:spPr>
        <p:txBody>
          <a:bodyPr wrap="square" rtlCol="0">
            <a:spAutoFit/>
          </a:bodyPr>
          <a:lstStyle/>
          <a:p>
            <a:r>
              <a:rPr lang="en-US" sz="1400" dirty="0" smtClean="0">
                <a:effectLst>
                  <a:outerShdw blurRad="38100" dist="38100" dir="2700000" algn="tl">
                    <a:srgbClr val="000000">
                      <a:alpha val="43137"/>
                    </a:srgbClr>
                  </a:outerShdw>
                </a:effectLst>
              </a:rPr>
              <a:t>RFID</a:t>
            </a:r>
          </a:p>
          <a:p>
            <a:r>
              <a:rPr lang="en-US" sz="1400" dirty="0" smtClean="0">
                <a:effectLst>
                  <a:outerShdw blurRad="38100" dist="38100" dir="2700000" algn="tl">
                    <a:srgbClr val="000000">
                      <a:alpha val="43137"/>
                    </a:srgbClr>
                  </a:outerShdw>
                </a:effectLst>
              </a:rPr>
              <a:t>READER</a:t>
            </a:r>
            <a:endParaRPr lang="en-IN" sz="1400" dirty="0">
              <a:effectLst>
                <a:outerShdw blurRad="38100" dist="38100" dir="2700000" algn="tl">
                  <a:srgbClr val="000000">
                    <a:alpha val="43137"/>
                  </a:srgbClr>
                </a:outerShdw>
              </a:effectLst>
            </a:endParaRPr>
          </a:p>
        </p:txBody>
      </p:sp>
      <p:sp>
        <p:nvSpPr>
          <p:cNvPr id="53" name="TextBox 52"/>
          <p:cNvSpPr txBox="1"/>
          <p:nvPr/>
        </p:nvSpPr>
        <p:spPr>
          <a:xfrm>
            <a:off x="3527884" y="4026708"/>
            <a:ext cx="1152128" cy="523220"/>
          </a:xfrm>
          <a:prstGeom prst="rect">
            <a:avLst/>
          </a:prstGeom>
          <a:noFill/>
        </p:spPr>
        <p:txBody>
          <a:bodyPr wrap="square" rtlCol="0">
            <a:spAutoFit/>
          </a:bodyPr>
          <a:lstStyle/>
          <a:p>
            <a:r>
              <a:rPr lang="en-US" sz="1400" dirty="0" smtClean="0">
                <a:effectLst>
                  <a:outerShdw blurRad="38100" dist="38100" dir="2700000" algn="tl">
                    <a:srgbClr val="000000">
                      <a:alpha val="43137"/>
                    </a:srgbClr>
                  </a:outerShdw>
                </a:effectLst>
              </a:rPr>
              <a:t>SONIC </a:t>
            </a:r>
          </a:p>
          <a:p>
            <a:r>
              <a:rPr lang="en-US" sz="1400" dirty="0" smtClean="0">
                <a:effectLst>
                  <a:outerShdw blurRad="38100" dist="38100" dir="2700000" algn="tl">
                    <a:srgbClr val="000000">
                      <a:alpha val="43137"/>
                    </a:srgbClr>
                  </a:outerShdw>
                </a:effectLst>
              </a:rPr>
              <a:t>SENSOR</a:t>
            </a:r>
            <a:endParaRPr lang="en-IN" sz="1400" dirty="0">
              <a:effectLst>
                <a:outerShdw blurRad="38100" dist="38100" dir="2700000" algn="tl">
                  <a:srgbClr val="000000">
                    <a:alpha val="43137"/>
                  </a:srgbClr>
                </a:outerShdw>
              </a:effectLst>
            </a:endParaRPr>
          </a:p>
        </p:txBody>
      </p:sp>
      <p:sp>
        <p:nvSpPr>
          <p:cNvPr id="3" name="TextBox 2"/>
          <p:cNvSpPr txBox="1"/>
          <p:nvPr/>
        </p:nvSpPr>
        <p:spPr>
          <a:xfrm>
            <a:off x="3004593" y="4960087"/>
            <a:ext cx="402674" cy="923330"/>
          </a:xfrm>
          <a:prstGeom prst="rect">
            <a:avLst/>
          </a:prstGeom>
          <a:noFill/>
        </p:spPr>
        <p:txBody>
          <a:bodyPr wrap="none" rtlCol="0">
            <a:spAutoFit/>
          </a:bodyPr>
          <a:lstStyle/>
          <a:p>
            <a:r>
              <a:rPr lang="en-US" dirty="0" smtClean="0">
                <a:effectLst>
                  <a:outerShdw blurRad="38100" dist="38100" dir="2700000" algn="tl">
                    <a:srgbClr val="000000">
                      <a:alpha val="43137"/>
                    </a:srgbClr>
                  </a:outerShdw>
                </a:effectLst>
              </a:rPr>
              <a:t>G</a:t>
            </a:r>
          </a:p>
          <a:p>
            <a:r>
              <a:rPr lang="en-US" dirty="0" smtClean="0">
                <a:effectLst>
                  <a:outerShdw blurRad="38100" dist="38100" dir="2700000" algn="tl">
                    <a:srgbClr val="000000">
                      <a:alpha val="43137"/>
                    </a:srgbClr>
                  </a:outerShdw>
                </a:effectLst>
              </a:rPr>
              <a:t>S</a:t>
            </a:r>
          </a:p>
          <a:p>
            <a:r>
              <a:rPr lang="en-US" dirty="0">
                <a:effectLst>
                  <a:outerShdw blurRad="38100" dist="38100" dir="2700000" algn="tl">
                    <a:srgbClr val="000000">
                      <a:alpha val="43137"/>
                    </a:srgbClr>
                  </a:outerShdw>
                </a:effectLst>
              </a:rPr>
              <a:t>M</a:t>
            </a:r>
            <a:endParaRPr lang="en-IN" dirty="0">
              <a:effectLst>
                <a:outerShdw blurRad="38100" dist="38100" dir="2700000" algn="tl">
                  <a:srgbClr val="000000">
                    <a:alpha val="43137"/>
                  </a:srgbClr>
                </a:outerShdw>
              </a:effectLst>
            </a:endParaRPr>
          </a:p>
        </p:txBody>
      </p:sp>
      <p:sp>
        <p:nvSpPr>
          <p:cNvPr id="6" name="Striped Right Arrow 5"/>
          <p:cNvSpPr/>
          <p:nvPr/>
        </p:nvSpPr>
        <p:spPr>
          <a:xfrm>
            <a:off x="4854651" y="1808820"/>
            <a:ext cx="509437" cy="134434"/>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triped Right Arrow 6"/>
          <p:cNvSpPr/>
          <p:nvPr/>
        </p:nvSpPr>
        <p:spPr>
          <a:xfrm>
            <a:off x="4824028" y="2463279"/>
            <a:ext cx="540060" cy="17363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triped Right Arrow 9"/>
          <p:cNvSpPr/>
          <p:nvPr/>
        </p:nvSpPr>
        <p:spPr>
          <a:xfrm>
            <a:off x="4857564" y="4112567"/>
            <a:ext cx="506524" cy="14452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p:cNvSpPr txBox="1"/>
          <p:nvPr/>
        </p:nvSpPr>
        <p:spPr>
          <a:xfrm>
            <a:off x="6084168" y="1628800"/>
            <a:ext cx="720080" cy="2308324"/>
          </a:xfrm>
          <a:prstGeom prst="rect">
            <a:avLst/>
          </a:prstGeom>
          <a:noFill/>
        </p:spPr>
        <p:txBody>
          <a:bodyPr wrap="square" rtlCol="0">
            <a:spAutoFit/>
          </a:bodyPr>
          <a:lstStyle/>
          <a:p>
            <a:r>
              <a:rPr lang="en-US" sz="2400" dirty="0" smtClean="0">
                <a:effectLst>
                  <a:outerShdw blurRad="38100" dist="38100" dir="2700000" algn="tl">
                    <a:srgbClr val="000000">
                      <a:alpha val="43137"/>
                    </a:srgbClr>
                  </a:outerShdw>
                </a:effectLst>
              </a:rPr>
              <a:t>T</a:t>
            </a:r>
          </a:p>
          <a:p>
            <a:r>
              <a:rPr lang="en-US" sz="2400" dirty="0" smtClean="0">
                <a:effectLst>
                  <a:outerShdw blurRad="38100" dist="38100" dir="2700000" algn="tl">
                    <a:srgbClr val="000000">
                      <a:alpha val="43137"/>
                    </a:srgbClr>
                  </a:outerShdw>
                </a:effectLst>
              </a:rPr>
              <a:t>O</a:t>
            </a:r>
            <a:endParaRPr lang="en-US" sz="2400" dirty="0">
              <a:effectLst>
                <a:outerShdw blurRad="38100" dist="38100" dir="2700000" algn="tl">
                  <a:srgbClr val="000000">
                    <a:alpha val="43137"/>
                  </a:srgbClr>
                </a:outerShdw>
              </a:effectLst>
            </a:endParaRPr>
          </a:p>
          <a:p>
            <a:r>
              <a:rPr lang="en-US" sz="2400" dirty="0" smtClean="0">
                <a:effectLst>
                  <a:outerShdw blurRad="38100" dist="38100" dir="2700000" algn="tl">
                    <a:srgbClr val="000000">
                      <a:alpha val="43137"/>
                    </a:srgbClr>
                  </a:outerShdw>
                </a:effectLst>
              </a:rPr>
              <a:t>I</a:t>
            </a:r>
          </a:p>
          <a:p>
            <a:r>
              <a:rPr lang="en-US" sz="2400" dirty="0" smtClean="0">
                <a:effectLst>
                  <a:outerShdw blurRad="38100" dist="38100" dir="2700000" algn="tl">
                    <a:srgbClr val="000000">
                      <a:alpha val="43137"/>
                    </a:srgbClr>
                  </a:outerShdw>
                </a:effectLst>
              </a:rPr>
              <a:t>L</a:t>
            </a:r>
          </a:p>
          <a:p>
            <a:r>
              <a:rPr lang="en-US" sz="2400" dirty="0" smtClean="0">
                <a:effectLst>
                  <a:outerShdw blurRad="38100" dist="38100" dir="2700000" algn="tl">
                    <a:srgbClr val="000000">
                      <a:alpha val="43137"/>
                    </a:srgbClr>
                  </a:outerShdw>
                </a:effectLst>
              </a:rPr>
              <a:t>E</a:t>
            </a:r>
          </a:p>
          <a:p>
            <a:r>
              <a:rPr lang="en-US" sz="2400" dirty="0">
                <a:effectLst>
                  <a:outerShdw blurRad="38100" dist="38100" dir="2700000" algn="tl">
                    <a:srgbClr val="000000">
                      <a:alpha val="43137"/>
                    </a:srgbClr>
                  </a:outerShdw>
                </a:effectLst>
              </a:rPr>
              <a:t>T</a:t>
            </a:r>
            <a:endParaRPr lang="en-US" sz="2400" dirty="0" smtClean="0">
              <a:effectLst>
                <a:outerShdw blurRad="38100" dist="38100" dir="2700000" algn="tl">
                  <a:srgbClr val="000000">
                    <a:alpha val="43137"/>
                  </a:srgbClr>
                </a:outerShdw>
              </a:effectLst>
            </a:endParaRPr>
          </a:p>
        </p:txBody>
      </p:sp>
      <p:sp>
        <p:nvSpPr>
          <p:cNvPr id="21" name="TextBox 20"/>
          <p:cNvSpPr txBox="1"/>
          <p:nvPr/>
        </p:nvSpPr>
        <p:spPr>
          <a:xfrm>
            <a:off x="5724128" y="5373216"/>
            <a:ext cx="1728192" cy="707886"/>
          </a:xfrm>
          <a:prstGeom prst="rect">
            <a:avLst/>
          </a:prstGeom>
          <a:noFill/>
        </p:spPr>
        <p:txBody>
          <a:bodyPr wrap="square" rtlCol="0">
            <a:spAutoFit/>
          </a:bodyPr>
          <a:lstStyle/>
          <a:p>
            <a:r>
              <a:rPr lang="en-US" sz="2000" dirty="0" smtClean="0">
                <a:effectLst>
                  <a:outerShdw blurRad="38100" dist="38100" dir="2700000" algn="tl">
                    <a:srgbClr val="000000">
                      <a:alpha val="43137"/>
                    </a:srgbClr>
                  </a:outerShdw>
                </a:effectLst>
              </a:rPr>
              <a:t>SEPTIC</a:t>
            </a:r>
          </a:p>
          <a:p>
            <a:r>
              <a:rPr lang="en-US" sz="2000" dirty="0">
                <a:effectLst>
                  <a:outerShdw blurRad="38100" dist="38100" dir="2700000" algn="tl">
                    <a:srgbClr val="000000">
                      <a:alpha val="43137"/>
                    </a:srgbClr>
                  </a:outerShdw>
                </a:effectLst>
              </a:rPr>
              <a:t> </a:t>
            </a:r>
            <a:r>
              <a:rPr lang="en-US" sz="2000" dirty="0" smtClean="0">
                <a:effectLst>
                  <a:outerShdw blurRad="38100" dist="38100" dir="2700000" algn="tl">
                    <a:srgbClr val="000000">
                      <a:alpha val="43137"/>
                    </a:srgbClr>
                  </a:outerShdw>
                </a:effectLst>
              </a:rPr>
              <a:t>       TANK</a:t>
            </a:r>
            <a:endParaRPr lang="en-IN" sz="2000" dirty="0">
              <a:effectLst>
                <a:outerShdw blurRad="38100" dist="38100" dir="2700000" algn="tl">
                  <a:srgbClr val="000000">
                    <a:alpha val="43137"/>
                  </a:srgbClr>
                </a:outerShdw>
              </a:effectLst>
            </a:endParaRPr>
          </a:p>
        </p:txBody>
      </p:sp>
      <p:cxnSp>
        <p:nvCxnSpPr>
          <p:cNvPr id="28" name="Straight Connector 27"/>
          <p:cNvCxnSpPr/>
          <p:nvPr/>
        </p:nvCxnSpPr>
        <p:spPr>
          <a:xfrm>
            <a:off x="5094058" y="3202307"/>
            <a:ext cx="0" cy="26269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002546" y="3465004"/>
            <a:ext cx="91511" cy="108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094058" y="3453100"/>
            <a:ext cx="91511" cy="119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025424" y="3333655"/>
            <a:ext cx="137267" cy="0"/>
          </a:xfrm>
          <a:prstGeom prst="line">
            <a:avLst/>
          </a:prstGeom>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5048301" y="3050958"/>
            <a:ext cx="137268" cy="1405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Striped Right Arrow 43"/>
          <p:cNvSpPr/>
          <p:nvPr/>
        </p:nvSpPr>
        <p:spPr>
          <a:xfrm>
            <a:off x="4857564" y="3333655"/>
            <a:ext cx="144982" cy="1194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Right Arrow 53"/>
          <p:cNvSpPr/>
          <p:nvPr/>
        </p:nvSpPr>
        <p:spPr>
          <a:xfrm>
            <a:off x="5139813" y="3404113"/>
            <a:ext cx="178519" cy="59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TextBox 54"/>
          <p:cNvSpPr txBox="1"/>
          <p:nvPr/>
        </p:nvSpPr>
        <p:spPr>
          <a:xfrm>
            <a:off x="4745775" y="3645314"/>
            <a:ext cx="742319" cy="215444"/>
          </a:xfrm>
          <a:prstGeom prst="rect">
            <a:avLst/>
          </a:prstGeom>
          <a:noFill/>
        </p:spPr>
        <p:txBody>
          <a:bodyPr wrap="square" rtlCol="0">
            <a:spAutoFit/>
          </a:bodyPr>
          <a:lstStyle/>
          <a:p>
            <a:r>
              <a:rPr lang="en-US" sz="800" dirty="0" smtClean="0"/>
              <a:t>SWEEPER</a:t>
            </a:r>
            <a:endParaRPr lang="en-IN" sz="800" dirty="0"/>
          </a:p>
        </p:txBody>
      </p:sp>
    </p:spTree>
    <p:extLst>
      <p:ext uri="{BB962C8B-B14F-4D97-AF65-F5344CB8AC3E}">
        <p14:creationId xmlns:p14="http://schemas.microsoft.com/office/powerpoint/2010/main" val="1712902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43408"/>
            <a:ext cx="7467600" cy="1143000"/>
          </a:xfrm>
        </p:spPr>
        <p:txBody>
          <a:bodyPr>
            <a:normAutofit/>
          </a:bodyPr>
          <a:lstStyle/>
          <a:p>
            <a:r>
              <a:rPr lang="en-US" sz="3600" dirty="0" smtClean="0">
                <a:effectLst>
                  <a:outerShdw blurRad="38100" dist="38100" dir="2700000" algn="tl">
                    <a:srgbClr val="000000">
                      <a:alpha val="43137"/>
                    </a:srgbClr>
                  </a:outerShdw>
                </a:effectLst>
              </a:rPr>
              <a:t>i/p modules</a:t>
            </a:r>
            <a:endParaRPr lang="en-IN" sz="3600"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107504" y="1196752"/>
            <a:ext cx="8856984" cy="4873752"/>
          </a:xfrm>
        </p:spPr>
        <p:txBody>
          <a:bodyPr>
            <a:normAutofit/>
          </a:bodyPr>
          <a:lstStyle/>
          <a:p>
            <a:pPr marL="0" indent="0">
              <a:buNone/>
            </a:pPr>
            <a:r>
              <a:rPr lang="en-US" sz="2800" dirty="0" smtClean="0">
                <a:effectLst>
                  <a:outerShdw blurRad="38100" dist="38100" dir="2700000" algn="tl">
                    <a:srgbClr val="000000">
                      <a:alpha val="43137"/>
                    </a:srgbClr>
                  </a:outerShdw>
                </a:effectLst>
              </a:rPr>
              <a:t>     O</a:t>
            </a:r>
            <a:r>
              <a:rPr lang="en-US" sz="2000" dirty="0" smtClean="0">
                <a:effectLst>
                  <a:outerShdw blurRad="38100" dist="38100" dir="2700000" algn="tl">
                    <a:srgbClr val="000000">
                      <a:alpha val="43137"/>
                    </a:srgbClr>
                  </a:outerShdw>
                </a:effectLst>
              </a:rPr>
              <a:t>ccupancy Sensors: These detect when someone enters or leaves the restroom, allowing for efficient lighting and ventilation control.</a:t>
            </a:r>
          </a:p>
          <a:p>
            <a:endParaRPr lang="en-US" sz="2000" dirty="0" smtClean="0">
              <a:effectLst>
                <a:outerShdw blurRad="38100" dist="38100" dir="2700000" algn="tl">
                  <a:srgbClr val="000000">
                    <a:alpha val="43137"/>
                  </a:srgbClr>
                </a:outerShdw>
              </a:effectLst>
            </a:endParaRPr>
          </a:p>
          <a:p>
            <a:pPr marL="0" indent="0">
              <a:buNone/>
            </a:pPr>
            <a:r>
              <a:rPr lang="en-US" sz="2800" dirty="0" smtClean="0">
                <a:effectLst>
                  <a:outerShdw blurRad="38100" dist="38100" dir="2700000" algn="tl">
                    <a:srgbClr val="000000">
                      <a:alpha val="43137"/>
                    </a:srgbClr>
                  </a:outerShdw>
                </a:effectLst>
              </a:rPr>
              <a:t>     T</a:t>
            </a:r>
            <a:r>
              <a:rPr lang="en-US" sz="2000" dirty="0" smtClean="0">
                <a:effectLst>
                  <a:outerShdw blurRad="38100" dist="38100" dir="2700000" algn="tl">
                    <a:srgbClr val="000000">
                      <a:alpha val="43137"/>
                    </a:srgbClr>
                  </a:outerShdw>
                </a:effectLst>
              </a:rPr>
              <a:t>oilet Usage Sensors: Sensors on toilets can provide data on usage </a:t>
            </a:r>
            <a:r>
              <a:rPr lang="en-US" sz="2000" dirty="0" err="1" smtClean="0">
                <a:effectLst>
                  <a:outerShdw blurRad="38100" dist="38100" dir="2700000" algn="tl">
                    <a:srgbClr val="000000">
                      <a:alpha val="43137"/>
                    </a:srgbClr>
                  </a:outerShdw>
                </a:effectLst>
              </a:rPr>
              <a:t>frequency,which</a:t>
            </a:r>
            <a:r>
              <a:rPr lang="en-US" sz="2000" dirty="0" smtClean="0">
                <a:effectLst>
                  <a:outerShdw blurRad="38100" dist="38100" dir="2700000" algn="tl">
                    <a:srgbClr val="000000">
                      <a:alpha val="43137"/>
                    </a:srgbClr>
                  </a:outerShdw>
                </a:effectLst>
              </a:rPr>
              <a:t> can help with maintenance and cleaning schedules. </a:t>
            </a:r>
          </a:p>
          <a:p>
            <a:endParaRPr lang="en-US" sz="2000" dirty="0" smtClean="0">
              <a:effectLst>
                <a:outerShdw blurRad="38100" dist="38100" dir="2700000" algn="tl">
                  <a:srgbClr val="000000">
                    <a:alpha val="43137"/>
                  </a:srgbClr>
                </a:outerShdw>
              </a:effectLst>
            </a:endParaRPr>
          </a:p>
          <a:p>
            <a:pPr marL="0" indent="0">
              <a:buNone/>
            </a:pPr>
            <a:r>
              <a:rPr lang="en-US" sz="2800" dirty="0" smtClean="0">
                <a:effectLst>
                  <a:outerShdw blurRad="38100" dist="38100" dir="2700000" algn="tl">
                    <a:srgbClr val="000000">
                      <a:alpha val="43137"/>
                    </a:srgbClr>
                  </a:outerShdw>
                </a:effectLst>
              </a:rPr>
              <a:t>     W</a:t>
            </a:r>
            <a:r>
              <a:rPr lang="en-US" sz="2000" dirty="0" smtClean="0">
                <a:effectLst>
                  <a:outerShdw blurRad="38100" dist="38100" dir="2700000" algn="tl">
                    <a:srgbClr val="000000">
                      <a:alpha val="43137"/>
                    </a:srgbClr>
                  </a:outerShdw>
                </a:effectLst>
              </a:rPr>
              <a:t>ater Usage Sensors: These monitor water consumption for </a:t>
            </a:r>
            <a:r>
              <a:rPr lang="en-US" sz="2000" dirty="0" err="1" smtClean="0">
                <a:effectLst>
                  <a:outerShdw blurRad="38100" dist="38100" dir="2700000" algn="tl">
                    <a:srgbClr val="000000">
                      <a:alpha val="43137"/>
                    </a:srgbClr>
                  </a:outerShdw>
                </a:effectLst>
              </a:rPr>
              <a:t>toilets,sinks,and,urinals,contributing</a:t>
            </a:r>
            <a:r>
              <a:rPr lang="en-US" sz="2000" dirty="0" smtClean="0">
                <a:effectLst>
                  <a:outerShdw blurRad="38100" dist="38100" dir="2700000" algn="tl">
                    <a:srgbClr val="000000">
                      <a:alpha val="43137"/>
                    </a:srgbClr>
                  </a:outerShdw>
                </a:effectLst>
              </a:rPr>
              <a:t> to water </a:t>
            </a:r>
            <a:r>
              <a:rPr lang="en-US" sz="2000" dirty="0" err="1" smtClean="0">
                <a:effectLst>
                  <a:outerShdw blurRad="38100" dist="38100" dir="2700000" algn="tl">
                    <a:srgbClr val="000000">
                      <a:alpha val="43137"/>
                    </a:srgbClr>
                  </a:outerShdw>
                </a:effectLst>
              </a:rPr>
              <a:t>consevartion</a:t>
            </a:r>
            <a:r>
              <a:rPr lang="en-US" sz="2000" dirty="0" smtClean="0">
                <a:effectLst>
                  <a:outerShdw blurRad="38100" dist="38100" dir="2700000" algn="tl">
                    <a:srgbClr val="000000">
                      <a:alpha val="43137"/>
                    </a:srgbClr>
                  </a:outerShdw>
                </a:effectLst>
              </a:rPr>
              <a:t> efforts.</a:t>
            </a:r>
          </a:p>
          <a:p>
            <a:endParaRPr lang="en-US" sz="2000" dirty="0" smtClean="0">
              <a:effectLst>
                <a:outerShdw blurRad="38100" dist="38100" dir="2700000" algn="tl">
                  <a:srgbClr val="000000">
                    <a:alpha val="43137"/>
                  </a:srgbClr>
                </a:outerShdw>
              </a:effectLst>
            </a:endParaRPr>
          </a:p>
          <a:p>
            <a:pPr marL="0" indent="0">
              <a:buNone/>
            </a:pPr>
            <a:r>
              <a:rPr lang="en-US" sz="2800" dirty="0" smtClean="0">
                <a:effectLst>
                  <a:outerShdw blurRad="38100" dist="38100" dir="2700000" algn="tl">
                    <a:srgbClr val="000000">
                      <a:alpha val="43137"/>
                    </a:srgbClr>
                  </a:outerShdw>
                </a:effectLst>
              </a:rPr>
              <a:t>    T</a:t>
            </a:r>
            <a:r>
              <a:rPr lang="en-US" sz="2000" dirty="0" smtClean="0">
                <a:effectLst>
                  <a:outerShdw blurRad="38100" dist="38100" dir="2700000" algn="tl">
                    <a:srgbClr val="000000">
                      <a:alpha val="43137"/>
                    </a:srgbClr>
                  </a:outerShdw>
                </a:effectLst>
              </a:rPr>
              <a:t>oilet Seat Status Sensors: Indicating whether the toilet seat is up or down which can be helpful for user comfort and cleaning automation.</a:t>
            </a:r>
            <a:endParaRPr lang="en-IN" sz="2000" dirty="0">
              <a:effectLst>
                <a:outerShdw blurRad="38100" dist="38100" dir="2700000" algn="tl">
                  <a:srgbClr val="000000">
                    <a:alpha val="43137"/>
                  </a:srgbClr>
                </a:outerShdw>
              </a:effectLst>
            </a:endParaRPr>
          </a:p>
        </p:txBody>
      </p:sp>
      <p:sp>
        <p:nvSpPr>
          <p:cNvPr id="9" name="Chevron 8"/>
          <p:cNvSpPr/>
          <p:nvPr/>
        </p:nvSpPr>
        <p:spPr>
          <a:xfrm>
            <a:off x="395536" y="1484784"/>
            <a:ext cx="72008" cy="7200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Chevron 9"/>
          <p:cNvSpPr/>
          <p:nvPr/>
        </p:nvSpPr>
        <p:spPr>
          <a:xfrm>
            <a:off x="395536" y="2636912"/>
            <a:ext cx="72008" cy="7200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Chevron 10"/>
          <p:cNvSpPr/>
          <p:nvPr/>
        </p:nvSpPr>
        <p:spPr>
          <a:xfrm>
            <a:off x="395536" y="3793232"/>
            <a:ext cx="72008" cy="7200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Chevron 11"/>
          <p:cNvSpPr/>
          <p:nvPr/>
        </p:nvSpPr>
        <p:spPr>
          <a:xfrm>
            <a:off x="395536" y="5013176"/>
            <a:ext cx="72008" cy="7200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827868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052736"/>
            <a:ext cx="7920880" cy="5170646"/>
          </a:xfrm>
          <a:prstGeom prst="rect">
            <a:avLst/>
          </a:prstGeom>
          <a:noFill/>
        </p:spPr>
        <p:txBody>
          <a:bodyPr wrap="square" rtlCol="0">
            <a:spAutoFit/>
          </a:bodyPr>
          <a:lstStyle/>
          <a:p>
            <a:r>
              <a:rPr lang="en-US" sz="2800" dirty="0" smtClean="0">
                <a:effectLst>
                  <a:outerShdw blurRad="38100" dist="38100" dir="2700000" algn="tl">
                    <a:srgbClr val="000000">
                      <a:alpha val="43137"/>
                    </a:srgbClr>
                  </a:outerShdw>
                </a:effectLst>
              </a:rPr>
              <a:t>T</a:t>
            </a:r>
            <a:r>
              <a:rPr lang="en-US" sz="2000" dirty="0" smtClean="0">
                <a:effectLst>
                  <a:outerShdw blurRad="38100" dist="38100" dir="2700000" algn="tl">
                    <a:srgbClr val="000000">
                      <a:alpha val="43137"/>
                    </a:srgbClr>
                  </a:outerShdw>
                </a:effectLst>
              </a:rPr>
              <a:t>oilet Paper and Soap Dispenser Sensor:</a:t>
            </a:r>
            <a:r>
              <a:rPr lang="en-IN" sz="2000" dirty="0" smtClean="0">
                <a:effectLst>
                  <a:outerShdw blurRad="38100" dist="38100" dir="2700000" algn="tl">
                    <a:srgbClr val="000000">
                      <a:alpha val="43137"/>
                    </a:srgbClr>
                  </a:outerShdw>
                </a:effectLst>
              </a:rPr>
              <a:t> These sensors can track the levels of supplies and trigger alerts for refilling.</a:t>
            </a:r>
          </a:p>
          <a:p>
            <a:endParaRPr lang="en-US" sz="2000" dirty="0" smtClean="0">
              <a:effectLst>
                <a:outerShdw blurRad="38100" dist="38100" dir="2700000" algn="tl">
                  <a:srgbClr val="000000">
                    <a:alpha val="43137"/>
                  </a:srgbClr>
                </a:outerShdw>
              </a:effectLst>
            </a:endParaRPr>
          </a:p>
          <a:p>
            <a:r>
              <a:rPr lang="en-US" sz="2800" dirty="0" err="1" smtClean="0">
                <a:effectLst>
                  <a:outerShdw blurRad="38100" dist="38100" dir="2700000" algn="tl">
                    <a:srgbClr val="000000">
                      <a:alpha val="43137"/>
                    </a:srgbClr>
                  </a:outerShdw>
                </a:effectLst>
              </a:rPr>
              <a:t>H</a:t>
            </a:r>
            <a:r>
              <a:rPr lang="en-US" sz="2000" dirty="0" err="1" smtClean="0">
                <a:effectLst>
                  <a:outerShdw blurRad="38100" dist="38100" dir="2700000" algn="tl">
                    <a:srgbClr val="000000">
                      <a:alpha val="43137"/>
                    </a:srgbClr>
                  </a:outerShdw>
                </a:effectLst>
              </a:rPr>
              <a:t>andwashing</a:t>
            </a:r>
            <a:r>
              <a:rPr lang="en-US" sz="2000" dirty="0" smtClean="0">
                <a:effectLst>
                  <a:outerShdw blurRad="38100" dist="38100" dir="2700000" algn="tl">
                    <a:srgbClr val="000000">
                      <a:alpha val="43137"/>
                    </a:srgbClr>
                  </a:outerShdw>
                </a:effectLst>
              </a:rPr>
              <a:t> Sensors: To encourage proper hand </a:t>
            </a:r>
            <a:r>
              <a:rPr lang="en-US" sz="2000" dirty="0" err="1" smtClean="0">
                <a:effectLst>
                  <a:outerShdw blurRad="38100" dist="38100" dir="2700000" algn="tl">
                    <a:srgbClr val="000000">
                      <a:alpha val="43137"/>
                    </a:srgbClr>
                  </a:outerShdw>
                </a:effectLst>
              </a:rPr>
              <a:t>hygine</a:t>
            </a:r>
            <a:r>
              <a:rPr lang="en-US" sz="2000" dirty="0" smtClean="0">
                <a:effectLst>
                  <a:outerShdw blurRad="38100" dist="38100" dir="2700000" algn="tl">
                    <a:srgbClr val="000000">
                      <a:alpha val="43137"/>
                    </a:srgbClr>
                  </a:outerShdw>
                </a:effectLst>
              </a:rPr>
              <a:t>, sensors can monitor </a:t>
            </a:r>
            <a:r>
              <a:rPr lang="en-US" sz="2000" dirty="0" err="1" smtClean="0">
                <a:effectLst>
                  <a:outerShdw blurRad="38100" dist="38100" dir="2700000" algn="tl">
                    <a:srgbClr val="000000">
                      <a:alpha val="43137"/>
                    </a:srgbClr>
                  </a:outerShdw>
                </a:effectLst>
              </a:rPr>
              <a:t>handwashing</a:t>
            </a:r>
            <a:r>
              <a:rPr lang="en-US" sz="2000" dirty="0" smtClean="0">
                <a:effectLst>
                  <a:outerShdw blurRad="38100" dist="38100" dir="2700000" algn="tl">
                    <a:srgbClr val="000000">
                      <a:alpha val="43137"/>
                    </a:srgbClr>
                  </a:outerShdw>
                </a:effectLst>
              </a:rPr>
              <a:t> duration and provide feedback or reminders  to users.</a:t>
            </a:r>
          </a:p>
          <a:p>
            <a:endParaRPr lang="en-US" sz="2000" dirty="0">
              <a:effectLst>
                <a:outerShdw blurRad="38100" dist="38100" dir="2700000" algn="tl">
                  <a:srgbClr val="000000">
                    <a:alpha val="43137"/>
                  </a:srgbClr>
                </a:outerShdw>
              </a:effectLst>
            </a:endParaRPr>
          </a:p>
          <a:p>
            <a:r>
              <a:rPr lang="en-US" sz="2800" dirty="0" smtClean="0">
                <a:effectLst>
                  <a:outerShdw blurRad="38100" dist="38100" dir="2700000" algn="tl">
                    <a:srgbClr val="000000">
                      <a:alpha val="43137"/>
                    </a:srgbClr>
                  </a:outerShdw>
                </a:effectLst>
              </a:rPr>
              <a:t>A</a:t>
            </a:r>
            <a:r>
              <a:rPr lang="en-US" sz="2000" dirty="0" smtClean="0">
                <a:effectLst>
                  <a:outerShdw blurRad="38100" dist="38100" dir="2700000" algn="tl">
                    <a:srgbClr val="000000">
                      <a:alpha val="43137"/>
                    </a:srgbClr>
                  </a:outerShdw>
                </a:effectLst>
              </a:rPr>
              <a:t>ir Quality Sensors: These sensors can assess air </a:t>
            </a:r>
            <a:r>
              <a:rPr lang="en-US" sz="2000" dirty="0" err="1" smtClean="0">
                <a:effectLst>
                  <a:outerShdw blurRad="38100" dist="38100" dir="2700000" algn="tl">
                    <a:srgbClr val="000000">
                      <a:alpha val="43137"/>
                    </a:srgbClr>
                  </a:outerShdw>
                </a:effectLst>
              </a:rPr>
              <a:t>quality,detecting</a:t>
            </a:r>
            <a:r>
              <a:rPr lang="en-US" sz="2000" dirty="0" smtClean="0">
                <a:effectLst>
                  <a:outerShdw blurRad="38100" dist="38100" dir="2700000" algn="tl">
                    <a:srgbClr val="000000">
                      <a:alpha val="43137"/>
                    </a:srgbClr>
                  </a:outerShdw>
                </a:effectLst>
              </a:rPr>
              <a:t> odors and pollutants to activate air purification system if needed </a:t>
            </a:r>
          </a:p>
          <a:p>
            <a:endParaRPr lang="en-US" sz="2000" dirty="0">
              <a:effectLst>
                <a:outerShdw blurRad="38100" dist="38100" dir="2700000" algn="tl">
                  <a:srgbClr val="000000">
                    <a:alpha val="43137"/>
                  </a:srgbClr>
                </a:outerShdw>
              </a:effectLst>
            </a:endParaRPr>
          </a:p>
          <a:p>
            <a:r>
              <a:rPr lang="en-US" sz="2800" dirty="0" smtClean="0">
                <a:effectLst>
                  <a:outerShdw blurRad="38100" dist="38100" dir="2700000" algn="tl">
                    <a:srgbClr val="000000">
                      <a:alpha val="43137"/>
                    </a:srgbClr>
                  </a:outerShdw>
                </a:effectLst>
              </a:rPr>
              <a:t>A</a:t>
            </a:r>
            <a:r>
              <a:rPr lang="en-US" sz="2000" dirty="0" smtClean="0">
                <a:effectLst>
                  <a:outerShdw blurRad="38100" dist="38100" dir="2700000" algn="tl">
                    <a:srgbClr val="000000">
                      <a:alpha val="43137"/>
                    </a:srgbClr>
                  </a:outerShdw>
                </a:effectLst>
              </a:rPr>
              <a:t>ccessibility Features: Inputs related to accessibility modules can include sensors for detecting when a restroom is occupied by a person with </a:t>
            </a:r>
            <a:r>
              <a:rPr lang="en-US" sz="2000" dirty="0" err="1" smtClean="0">
                <a:effectLst>
                  <a:outerShdw blurRad="38100" dist="38100" dir="2700000" algn="tl">
                    <a:srgbClr val="000000">
                      <a:alpha val="43137"/>
                    </a:srgbClr>
                  </a:outerShdw>
                </a:effectLst>
              </a:rPr>
              <a:t>disabilities,tiggering</a:t>
            </a:r>
            <a:r>
              <a:rPr lang="en-US" sz="2000" dirty="0" smtClean="0">
                <a:effectLst>
                  <a:outerShdw blurRad="38100" dist="38100" dir="2700000" algn="tl">
                    <a:srgbClr val="000000">
                      <a:alpha val="43137"/>
                    </a:srgbClr>
                  </a:outerShdw>
                </a:effectLst>
              </a:rPr>
              <a:t> special </a:t>
            </a:r>
            <a:r>
              <a:rPr lang="en-US" sz="2000" dirty="0" err="1" smtClean="0">
                <a:effectLst>
                  <a:outerShdw blurRad="38100" dist="38100" dir="2700000" algn="tl">
                    <a:srgbClr val="000000">
                      <a:alpha val="43137"/>
                    </a:srgbClr>
                  </a:outerShdw>
                </a:effectLst>
              </a:rPr>
              <a:t>assitance</a:t>
            </a:r>
            <a:r>
              <a:rPr lang="en-US" sz="2000" dirty="0" smtClean="0">
                <a:effectLst>
                  <a:outerShdw blurRad="38100" dist="38100" dir="2700000" algn="tl">
                    <a:srgbClr val="000000">
                      <a:alpha val="43137"/>
                    </a:srgbClr>
                  </a:outerShdw>
                </a:effectLst>
              </a:rPr>
              <a:t> feature.</a:t>
            </a:r>
          </a:p>
          <a:p>
            <a:endParaRPr lang="en-US" dirty="0" smtClean="0"/>
          </a:p>
        </p:txBody>
      </p:sp>
      <p:sp>
        <p:nvSpPr>
          <p:cNvPr id="3" name="Chevron 2"/>
          <p:cNvSpPr/>
          <p:nvPr/>
        </p:nvSpPr>
        <p:spPr>
          <a:xfrm>
            <a:off x="251520" y="1268760"/>
            <a:ext cx="72008" cy="7200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Chevron 3"/>
          <p:cNvSpPr/>
          <p:nvPr/>
        </p:nvSpPr>
        <p:spPr>
          <a:xfrm>
            <a:off x="251520" y="2400641"/>
            <a:ext cx="72008" cy="7200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Chevron 4"/>
          <p:cNvSpPr/>
          <p:nvPr/>
        </p:nvSpPr>
        <p:spPr>
          <a:xfrm>
            <a:off x="215516" y="3639338"/>
            <a:ext cx="72008" cy="7200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Chevron 5"/>
          <p:cNvSpPr/>
          <p:nvPr/>
        </p:nvSpPr>
        <p:spPr>
          <a:xfrm>
            <a:off x="215516" y="5013176"/>
            <a:ext cx="72008" cy="7200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978529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7467600" cy="724942"/>
          </a:xfrm>
        </p:spPr>
        <p:txBody>
          <a:bodyPr>
            <a:normAutofit/>
          </a:bodyPr>
          <a:lstStyle/>
          <a:p>
            <a:r>
              <a:rPr lang="en-US" sz="3600" dirty="0" smtClean="0">
                <a:effectLst>
                  <a:outerShdw blurRad="38100" dist="38100" dir="2700000" algn="tl">
                    <a:srgbClr val="000000">
                      <a:alpha val="43137"/>
                    </a:srgbClr>
                  </a:outerShdw>
                </a:effectLst>
              </a:rPr>
              <a:t>o/p module</a:t>
            </a:r>
            <a:endParaRPr lang="en-IN" sz="3600"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395536" y="1124744"/>
            <a:ext cx="8280920" cy="5616624"/>
          </a:xfrm>
        </p:spPr>
        <p:txBody>
          <a:bodyPr>
            <a:normAutofit/>
          </a:bodyPr>
          <a:lstStyle/>
          <a:p>
            <a:pPr marL="0" indent="0">
              <a:buNone/>
            </a:pPr>
            <a:r>
              <a:rPr lang="en-US" sz="2800" dirty="0" smtClean="0">
                <a:effectLst>
                  <a:outerShdw blurRad="38100" dist="38100" dir="2700000" algn="tl">
                    <a:srgbClr val="000000">
                      <a:alpha val="43137"/>
                    </a:srgbClr>
                  </a:outerShdw>
                </a:effectLst>
              </a:rPr>
              <a:t>     S</a:t>
            </a:r>
            <a:r>
              <a:rPr lang="en-US" sz="2000" dirty="0" smtClean="0">
                <a:effectLst>
                  <a:outerShdw blurRad="38100" dist="38100" dir="2700000" algn="tl">
                    <a:srgbClr val="000000">
                      <a:alpha val="43137"/>
                    </a:srgbClr>
                  </a:outerShdw>
                </a:effectLst>
              </a:rPr>
              <a:t>mart </a:t>
            </a:r>
            <a:r>
              <a:rPr lang="en-US" sz="2000" dirty="0">
                <a:effectLst>
                  <a:outerShdw blurRad="38100" dist="38100" dir="2700000" algn="tl">
                    <a:srgbClr val="000000">
                      <a:alpha val="43137"/>
                    </a:srgbClr>
                  </a:outerShdw>
                </a:effectLst>
              </a:rPr>
              <a:t>public restrooms are equipped with a variety of output modules that provide users with information and services. Some of the most common output modules </a:t>
            </a:r>
            <a:r>
              <a:rPr lang="en-US" sz="2000" dirty="0" smtClean="0">
                <a:effectLst>
                  <a:outerShdw blurRad="38100" dist="38100" dir="2700000" algn="tl">
                    <a:srgbClr val="000000">
                      <a:alpha val="43137"/>
                    </a:srgbClr>
                  </a:outerShdw>
                </a:effectLst>
              </a:rPr>
              <a:t>include,</a:t>
            </a:r>
          </a:p>
          <a:p>
            <a:endParaRPr lang="en-US" sz="2800" dirty="0">
              <a:effectLst>
                <a:outerShdw blurRad="38100" dist="38100" dir="2700000" algn="tl">
                  <a:srgbClr val="000000">
                    <a:alpha val="43137"/>
                  </a:srgbClr>
                </a:outerShdw>
              </a:effectLst>
            </a:endParaRPr>
          </a:p>
          <a:p>
            <a:pPr marL="0" indent="0">
              <a:buNone/>
            </a:pPr>
            <a:r>
              <a:rPr lang="en-US" sz="2800" dirty="0" smtClean="0">
                <a:effectLst>
                  <a:outerShdw blurRad="38100" dist="38100" dir="2700000" algn="tl">
                    <a:srgbClr val="000000">
                      <a:alpha val="43137"/>
                    </a:srgbClr>
                  </a:outerShdw>
                </a:effectLst>
              </a:rPr>
              <a:t>    D</a:t>
            </a:r>
            <a:r>
              <a:rPr lang="en-US" sz="2000" dirty="0" smtClean="0">
                <a:effectLst>
                  <a:outerShdw blurRad="38100" dist="38100" dir="2700000" algn="tl">
                    <a:srgbClr val="000000">
                      <a:alpha val="43137"/>
                    </a:srgbClr>
                  </a:outerShdw>
                </a:effectLst>
              </a:rPr>
              <a:t>isplays</a:t>
            </a:r>
            <a:r>
              <a:rPr lang="en-US" sz="2000" dirty="0">
                <a:effectLst>
                  <a:outerShdw blurRad="38100" dist="38100" dir="2700000" algn="tl">
                    <a:srgbClr val="000000">
                      <a:alpha val="43137"/>
                    </a:srgbClr>
                  </a:outerShdw>
                </a:effectLst>
              </a:rPr>
              <a:t>: Displays can be used to provide users with information about the restroom, such as the availability of stalls, the status of cleaning, and the location of nearby amenities. </a:t>
            </a:r>
            <a:endParaRPr lang="en-US" sz="2000" dirty="0" smtClean="0">
              <a:effectLst>
                <a:outerShdw blurRad="38100" dist="38100" dir="2700000" algn="tl">
                  <a:srgbClr val="000000">
                    <a:alpha val="43137"/>
                  </a:srgbClr>
                </a:outerShdw>
              </a:effectLst>
            </a:endParaRPr>
          </a:p>
          <a:p>
            <a:endParaRPr lang="en-US" sz="2000" dirty="0">
              <a:effectLst>
                <a:outerShdw blurRad="38100" dist="38100" dir="2700000" algn="tl">
                  <a:srgbClr val="000000">
                    <a:alpha val="43137"/>
                  </a:srgbClr>
                </a:outerShdw>
              </a:effectLst>
            </a:endParaRPr>
          </a:p>
          <a:p>
            <a:pPr marL="0" indent="0">
              <a:buNone/>
            </a:pPr>
            <a:r>
              <a:rPr lang="en-US" sz="2800" dirty="0" smtClean="0">
                <a:effectLst>
                  <a:outerShdw blurRad="38100" dist="38100" dir="2700000" algn="tl">
                    <a:srgbClr val="000000">
                      <a:alpha val="43137"/>
                    </a:srgbClr>
                  </a:outerShdw>
                </a:effectLst>
              </a:rPr>
              <a:t>    S</a:t>
            </a:r>
            <a:r>
              <a:rPr lang="en-US" sz="2000" dirty="0" smtClean="0">
                <a:effectLst>
                  <a:outerShdw blurRad="38100" dist="38100" dir="2700000" algn="tl">
                    <a:srgbClr val="000000">
                      <a:alpha val="43137"/>
                    </a:srgbClr>
                  </a:outerShdw>
                </a:effectLst>
              </a:rPr>
              <a:t>ensors</a:t>
            </a:r>
            <a:r>
              <a:rPr lang="en-US" sz="2000" dirty="0">
                <a:effectLst>
                  <a:outerShdw blurRad="38100" dist="38100" dir="2700000" algn="tl">
                    <a:srgbClr val="000000">
                      <a:alpha val="43137"/>
                    </a:srgbClr>
                  </a:outerShdw>
                </a:effectLst>
              </a:rPr>
              <a:t>: Sensors can be used to detect the presence of users and to trigger various actions, such as turning on the lights, flushing the toilet, or opening the door. </a:t>
            </a:r>
            <a:endParaRPr lang="en-US" sz="2000" dirty="0" smtClean="0">
              <a:effectLst>
                <a:outerShdw blurRad="38100" dist="38100" dir="2700000" algn="tl">
                  <a:srgbClr val="000000">
                    <a:alpha val="43137"/>
                  </a:srgbClr>
                </a:outerShdw>
              </a:effectLst>
            </a:endParaRPr>
          </a:p>
          <a:p>
            <a:pPr marL="0" indent="0">
              <a:buNone/>
            </a:pPr>
            <a:r>
              <a:rPr lang="en-US" sz="2000" dirty="0">
                <a:effectLst>
                  <a:outerShdw blurRad="38100" dist="38100" dir="2700000" algn="tl">
                    <a:srgbClr val="000000">
                      <a:alpha val="43137"/>
                    </a:srgbClr>
                  </a:outerShdw>
                </a:effectLst>
              </a:rPr>
              <a:t> </a:t>
            </a:r>
            <a:r>
              <a:rPr lang="en-US" sz="2000" dirty="0" smtClean="0">
                <a:effectLst>
                  <a:outerShdw blurRad="38100" dist="38100" dir="2700000" algn="tl">
                    <a:srgbClr val="000000">
                      <a:alpha val="43137"/>
                    </a:srgbClr>
                  </a:outerShdw>
                </a:effectLst>
              </a:rPr>
              <a:t> </a:t>
            </a:r>
          </a:p>
          <a:p>
            <a:pPr marL="0" indent="0">
              <a:buNone/>
            </a:pPr>
            <a:r>
              <a:rPr lang="en-US" sz="2000" dirty="0">
                <a:effectLst>
                  <a:outerShdw blurRad="38100" dist="38100" dir="2700000" algn="tl">
                    <a:srgbClr val="000000">
                      <a:alpha val="43137"/>
                    </a:srgbClr>
                  </a:outerShdw>
                </a:effectLst>
              </a:rPr>
              <a:t> </a:t>
            </a:r>
            <a:r>
              <a:rPr lang="en-US" sz="2000" dirty="0" smtClean="0">
                <a:effectLst>
                  <a:outerShdw blurRad="38100" dist="38100" dir="2700000" algn="tl">
                    <a:srgbClr val="000000">
                      <a:alpha val="43137"/>
                    </a:srgbClr>
                  </a:outerShdw>
                </a:effectLst>
              </a:rPr>
              <a:t>     </a:t>
            </a:r>
            <a:r>
              <a:rPr lang="en-US" sz="2800" dirty="0" smtClean="0">
                <a:effectLst>
                  <a:outerShdw blurRad="38100" dist="38100" dir="2700000" algn="tl">
                    <a:srgbClr val="000000">
                      <a:alpha val="43137"/>
                    </a:srgbClr>
                  </a:outerShdw>
                </a:effectLst>
              </a:rPr>
              <a:t>S</a:t>
            </a:r>
            <a:r>
              <a:rPr lang="en-US" sz="2000" dirty="0" smtClean="0">
                <a:effectLst>
                  <a:outerShdw blurRad="38100" dist="38100" dir="2700000" algn="tl">
                    <a:srgbClr val="000000">
                      <a:alpha val="43137"/>
                    </a:srgbClr>
                  </a:outerShdw>
                </a:effectLst>
              </a:rPr>
              <a:t>peakers</a:t>
            </a:r>
            <a:r>
              <a:rPr lang="en-US" sz="2000" dirty="0">
                <a:effectLst>
                  <a:outerShdw blurRad="38100" dist="38100" dir="2700000" algn="tl">
                    <a:srgbClr val="000000">
                      <a:alpha val="43137"/>
                    </a:srgbClr>
                  </a:outerShdw>
                </a:effectLst>
              </a:rPr>
              <a:t>: Speakers can be used to provide users with audio announcements, such as the availability of stalls or the need to clean up</a:t>
            </a:r>
            <a:r>
              <a:rPr lang="en-US" sz="2000" dirty="0" smtClean="0">
                <a:effectLst>
                  <a:outerShdw blurRad="38100" dist="38100" dir="2700000" algn="tl">
                    <a:srgbClr val="000000">
                      <a:alpha val="43137"/>
                    </a:srgbClr>
                  </a:outerShdw>
                </a:effectLst>
              </a:rPr>
              <a:t>.</a:t>
            </a:r>
            <a:endParaRPr lang="en-US" sz="2000" dirty="0">
              <a:effectLst>
                <a:outerShdw blurRad="38100" dist="38100" dir="2700000" algn="tl">
                  <a:srgbClr val="000000">
                    <a:alpha val="43137"/>
                  </a:srgbClr>
                </a:outerShdw>
              </a:effectLst>
            </a:endParaRPr>
          </a:p>
          <a:p>
            <a:endParaRPr lang="en-IN" dirty="0"/>
          </a:p>
        </p:txBody>
      </p:sp>
      <p:sp>
        <p:nvSpPr>
          <p:cNvPr id="11" name="Chevron 10"/>
          <p:cNvSpPr/>
          <p:nvPr/>
        </p:nvSpPr>
        <p:spPr>
          <a:xfrm>
            <a:off x="657819" y="1340768"/>
            <a:ext cx="72008" cy="7200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Chevron 11"/>
          <p:cNvSpPr/>
          <p:nvPr/>
        </p:nvSpPr>
        <p:spPr>
          <a:xfrm>
            <a:off x="657819" y="2780928"/>
            <a:ext cx="72008" cy="7200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Chevron 12"/>
          <p:cNvSpPr/>
          <p:nvPr/>
        </p:nvSpPr>
        <p:spPr>
          <a:xfrm>
            <a:off x="657819" y="4219542"/>
            <a:ext cx="72008" cy="7200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Chevron 13"/>
          <p:cNvSpPr/>
          <p:nvPr/>
        </p:nvSpPr>
        <p:spPr>
          <a:xfrm>
            <a:off x="657819" y="5517232"/>
            <a:ext cx="72008" cy="7200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410995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04664"/>
            <a:ext cx="8208912" cy="5816977"/>
          </a:xfrm>
          <a:prstGeom prst="rect">
            <a:avLst/>
          </a:prstGeom>
          <a:noFill/>
        </p:spPr>
        <p:txBody>
          <a:bodyPr wrap="square" rtlCol="0">
            <a:spAutoFit/>
          </a:bodyPr>
          <a:lstStyle/>
          <a:p>
            <a:r>
              <a:rPr lang="en-US" sz="2800" dirty="0" smtClean="0">
                <a:effectLst>
                  <a:outerShdw blurRad="38100" dist="38100" dir="2700000" algn="tl">
                    <a:srgbClr val="000000">
                      <a:alpha val="43137"/>
                    </a:srgbClr>
                  </a:outerShdw>
                </a:effectLst>
              </a:rPr>
              <a:t>     A</a:t>
            </a:r>
            <a:r>
              <a:rPr lang="en-US" sz="2000" dirty="0" smtClean="0">
                <a:effectLst>
                  <a:outerShdw blurRad="38100" dist="38100" dir="2700000" algn="tl">
                    <a:srgbClr val="000000">
                      <a:alpha val="43137"/>
                    </a:srgbClr>
                  </a:outerShdw>
                </a:effectLst>
              </a:rPr>
              <a:t>larms</a:t>
            </a:r>
            <a:r>
              <a:rPr lang="en-US" sz="2000" dirty="0">
                <a:effectLst>
                  <a:outerShdw blurRad="38100" dist="38100" dir="2700000" algn="tl">
                    <a:srgbClr val="000000">
                      <a:alpha val="43137"/>
                    </a:srgbClr>
                  </a:outerShdw>
                </a:effectLst>
              </a:rPr>
              <a:t>: Alarms can be used to notify users of emergencies, such as a fire or a flood. Alarms can also be used to notify maintenance staff of problems with the restroom, such as a clogged toilet or a broken faucet</a:t>
            </a:r>
            <a:r>
              <a:rPr lang="en-US" sz="2000" dirty="0" smtClean="0">
                <a:effectLst>
                  <a:outerShdw blurRad="38100" dist="38100" dir="2700000" algn="tl">
                    <a:srgbClr val="000000">
                      <a:alpha val="43137"/>
                    </a:srgbClr>
                  </a:outerShdw>
                </a:effectLst>
              </a:rPr>
              <a:t>.</a:t>
            </a:r>
          </a:p>
          <a:p>
            <a:endParaRPr lang="en-US" sz="2000" dirty="0">
              <a:effectLst>
                <a:outerShdw blurRad="38100" dist="38100" dir="2700000" algn="tl">
                  <a:srgbClr val="000000">
                    <a:alpha val="43137"/>
                  </a:srgbClr>
                </a:outerShdw>
              </a:effectLst>
            </a:endParaRPr>
          </a:p>
          <a:p>
            <a:r>
              <a:rPr lang="en-US" sz="2800" dirty="0" smtClean="0">
                <a:effectLst>
                  <a:outerShdw blurRad="38100" dist="38100" dir="2700000" algn="tl">
                    <a:srgbClr val="000000">
                      <a:alpha val="43137"/>
                    </a:srgbClr>
                  </a:outerShdw>
                </a:effectLst>
              </a:rPr>
              <a:t>     T</a:t>
            </a:r>
            <a:r>
              <a:rPr lang="en-US" sz="2000" dirty="0" smtClean="0">
                <a:effectLst>
                  <a:outerShdw blurRad="38100" dist="38100" dir="2700000" algn="tl">
                    <a:srgbClr val="000000">
                      <a:alpha val="43137"/>
                    </a:srgbClr>
                  </a:outerShdw>
                </a:effectLst>
              </a:rPr>
              <a:t>ouchscreens</a:t>
            </a:r>
            <a:r>
              <a:rPr lang="en-US" sz="2000" dirty="0">
                <a:effectLst>
                  <a:outerShdw blurRad="38100" dist="38100" dir="2700000" algn="tl">
                    <a:srgbClr val="000000">
                      <a:alpha val="43137"/>
                    </a:srgbClr>
                  </a:outerShdw>
                </a:effectLst>
              </a:rPr>
              <a:t>: Touchscreens can be used to provide users with more interactive information and services, such as directions to nearby amenities, reviews of the restroom, or the ability to report problems</a:t>
            </a:r>
            <a:r>
              <a:rPr lang="en-US" sz="2000" dirty="0" smtClean="0">
                <a:effectLst>
                  <a:outerShdw blurRad="38100" dist="38100" dir="2700000" algn="tl">
                    <a:srgbClr val="000000">
                      <a:alpha val="43137"/>
                    </a:srgbClr>
                  </a:outerShdw>
                </a:effectLst>
              </a:rPr>
              <a:t>.</a:t>
            </a:r>
          </a:p>
          <a:p>
            <a:endParaRPr lang="en-US" sz="2000" dirty="0">
              <a:effectLst>
                <a:outerShdw blurRad="38100" dist="38100" dir="2700000" algn="tl">
                  <a:srgbClr val="000000">
                    <a:alpha val="43137"/>
                  </a:srgbClr>
                </a:outerShdw>
              </a:effectLst>
            </a:endParaRPr>
          </a:p>
          <a:p>
            <a:r>
              <a:rPr lang="en-US" sz="2800" dirty="0" smtClean="0">
                <a:effectLst>
                  <a:outerShdw blurRad="38100" dist="38100" dir="2700000" algn="tl">
                    <a:srgbClr val="000000">
                      <a:alpha val="43137"/>
                    </a:srgbClr>
                  </a:outerShdw>
                </a:effectLst>
              </a:rPr>
              <a:t>     M</a:t>
            </a:r>
            <a:r>
              <a:rPr lang="en-US" sz="2000" dirty="0" smtClean="0">
                <a:effectLst>
                  <a:outerShdw blurRad="38100" dist="38100" dir="2700000" algn="tl">
                    <a:srgbClr val="000000">
                      <a:alpha val="43137"/>
                    </a:srgbClr>
                  </a:outerShdw>
                </a:effectLst>
              </a:rPr>
              <a:t>obile </a:t>
            </a:r>
            <a:r>
              <a:rPr lang="en-US" sz="2000" dirty="0">
                <a:effectLst>
                  <a:outerShdw blurRad="38100" dist="38100" dir="2700000" algn="tl">
                    <a:srgbClr val="000000">
                      <a:alpha val="43137"/>
                    </a:srgbClr>
                  </a:outerShdw>
                </a:effectLst>
              </a:rPr>
              <a:t>apps: Mobile apps can be used to allow users to control the restroom remotely, such as flushing the toilet or opening the door. Mobile apps can also be used to provide users with information about the restroom, </a:t>
            </a:r>
          </a:p>
          <a:p>
            <a:r>
              <a:rPr lang="en-US" sz="2800" dirty="0" smtClean="0">
                <a:effectLst>
                  <a:outerShdw blurRad="38100" dist="38100" dir="2700000" algn="tl">
                    <a:srgbClr val="000000">
                      <a:alpha val="43137"/>
                    </a:srgbClr>
                  </a:outerShdw>
                </a:effectLst>
              </a:rPr>
              <a:t>     V</a:t>
            </a:r>
            <a:r>
              <a:rPr lang="en-US" sz="2000" dirty="0" smtClean="0">
                <a:effectLst>
                  <a:outerShdw blurRad="38100" dist="38100" dir="2700000" algn="tl">
                    <a:srgbClr val="000000">
                      <a:alpha val="43137"/>
                    </a:srgbClr>
                  </a:outerShdw>
                </a:effectLst>
              </a:rPr>
              <a:t>oice </a:t>
            </a:r>
            <a:r>
              <a:rPr lang="en-US" sz="2000" dirty="0">
                <a:effectLst>
                  <a:outerShdw blurRad="38100" dist="38100" dir="2700000" algn="tl">
                    <a:srgbClr val="000000">
                      <a:alpha val="43137"/>
                    </a:srgbClr>
                  </a:outerShdw>
                </a:effectLst>
              </a:rPr>
              <a:t>assistants: Voice assistants can be used to provide users with hands-free access to information and services, such as the availability of stalls or the ability to report a problem</a:t>
            </a:r>
            <a:r>
              <a:rPr lang="en-US" sz="2000" dirty="0" smtClean="0">
                <a:effectLst>
                  <a:outerShdw blurRad="38100" dist="38100" dir="2700000" algn="tl">
                    <a:srgbClr val="000000">
                      <a:alpha val="43137"/>
                    </a:srgbClr>
                  </a:outerShdw>
                </a:effectLst>
              </a:rPr>
              <a:t>.</a:t>
            </a:r>
            <a:endParaRPr lang="en-US" sz="2000" dirty="0">
              <a:effectLst>
                <a:outerShdw blurRad="38100" dist="38100" dir="2700000" algn="tl">
                  <a:srgbClr val="000000">
                    <a:alpha val="43137"/>
                  </a:srgbClr>
                </a:outerShdw>
              </a:effectLst>
            </a:endParaRPr>
          </a:p>
        </p:txBody>
      </p:sp>
      <p:sp>
        <p:nvSpPr>
          <p:cNvPr id="5" name="Chevron 4"/>
          <p:cNvSpPr/>
          <p:nvPr/>
        </p:nvSpPr>
        <p:spPr>
          <a:xfrm>
            <a:off x="719572" y="692696"/>
            <a:ext cx="72008" cy="7200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Chevron 5"/>
          <p:cNvSpPr/>
          <p:nvPr/>
        </p:nvSpPr>
        <p:spPr>
          <a:xfrm>
            <a:off x="719572" y="2348880"/>
            <a:ext cx="72008" cy="7200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Chevron 6"/>
          <p:cNvSpPr/>
          <p:nvPr/>
        </p:nvSpPr>
        <p:spPr>
          <a:xfrm>
            <a:off x="719572" y="3909539"/>
            <a:ext cx="72008" cy="7200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Chevron 7"/>
          <p:cNvSpPr/>
          <p:nvPr/>
        </p:nvSpPr>
        <p:spPr>
          <a:xfrm>
            <a:off x="746417" y="5301208"/>
            <a:ext cx="72008" cy="7200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519612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3429000"/>
            <a:ext cx="5328592" cy="936104"/>
          </a:xfrm>
        </p:spPr>
        <p:txBody>
          <a:bodyPr>
            <a:noAutofit/>
          </a:bodyPr>
          <a:lstStyle/>
          <a:p>
            <a:r>
              <a:rPr lang="en-US" sz="6600" dirty="0" smtClean="0">
                <a:effectLst>
                  <a:outerShdw blurRad="38100" dist="38100" dir="2700000" algn="tl">
                    <a:srgbClr val="000000">
                      <a:alpha val="43137"/>
                    </a:srgbClr>
                  </a:outerShdw>
                </a:effectLst>
              </a:rPr>
              <a:t>Thank</a:t>
            </a:r>
            <a:br>
              <a:rPr lang="en-US" sz="6600" dirty="0" smtClean="0">
                <a:effectLst>
                  <a:outerShdw blurRad="38100" dist="38100" dir="2700000" algn="tl">
                    <a:srgbClr val="000000">
                      <a:alpha val="43137"/>
                    </a:srgbClr>
                  </a:outerShdw>
                </a:effectLst>
              </a:rPr>
            </a:br>
            <a:r>
              <a:rPr lang="en-US" sz="6600" dirty="0" smtClean="0">
                <a:effectLst>
                  <a:outerShdw blurRad="38100" dist="38100" dir="2700000" algn="tl">
                    <a:srgbClr val="000000">
                      <a:alpha val="43137"/>
                    </a:srgbClr>
                  </a:outerShdw>
                </a:effectLst>
              </a:rPr>
              <a:t>           you</a:t>
            </a:r>
            <a:endParaRPr lang="en-IN" sz="6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0239819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214</TotalTime>
  <Words>580</Words>
  <Application>Microsoft Office PowerPoint</Application>
  <PresentationFormat>On-screen Show (4:3)</PresentationFormat>
  <Paragraphs>76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Civic</vt:lpstr>
      <vt:lpstr>SMART PUBLIC  RESTROOM</vt:lpstr>
      <vt:lpstr>PROBLEM STATEMENT</vt:lpstr>
      <vt:lpstr>Block diagram </vt:lpstr>
      <vt:lpstr>i/p modules</vt:lpstr>
      <vt:lpstr>PowerPoint Presentation</vt:lpstr>
      <vt:lpstr>o/p module</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joij</dc:title>
  <dc:creator>ADMIN</dc:creator>
  <cp:lastModifiedBy>ADMIN</cp:lastModifiedBy>
  <cp:revision>21</cp:revision>
  <dcterms:created xsi:type="dcterms:W3CDTF">2023-10-11T04:37:27Z</dcterms:created>
  <dcterms:modified xsi:type="dcterms:W3CDTF">2023-10-11T08:19:33Z</dcterms:modified>
</cp:coreProperties>
</file>