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dPt>
            <c:idx val="35"/>
            <c:bubble3D val="0"/>
            <c:spPr>
              <a:solidFill>
                <a:schemeClr val="accent6">
                  <a:lumMod val="50000"/>
                </a:schemeClr>
              </a:solidFill>
              <a:ln w="19050">
                <a:solidFill>
                  <a:schemeClr val="lt1"/>
                </a:solidFill>
              </a:ln>
              <a:effectLst/>
            </c:spPr>
          </c:dPt>
          <c:dPt>
            <c:idx val="36"/>
            <c:bubble3D val="0"/>
            <c:spPr>
              <a:solidFill>
                <a:schemeClr val="accent1">
                  <a:lumMod val="70000"/>
                  <a:lumOff val="30000"/>
                </a:schemeClr>
              </a:solidFill>
              <a:ln w="19050">
                <a:solidFill>
                  <a:schemeClr val="lt1"/>
                </a:solidFill>
              </a:ln>
              <a:effectLst/>
            </c:spPr>
          </c:dPt>
          <c:dPt>
            <c:idx val="37"/>
            <c:bubble3D val="0"/>
            <c:spPr>
              <a:solidFill>
                <a:schemeClr val="accent2">
                  <a:lumMod val="70000"/>
                  <a:lumOff val="30000"/>
                </a:schemeClr>
              </a:solidFill>
              <a:ln w="19050">
                <a:solidFill>
                  <a:schemeClr val="lt1"/>
                </a:solidFill>
              </a:ln>
              <a:effectLst/>
            </c:spPr>
          </c:dPt>
          <c:dPt>
            <c:idx val="38"/>
            <c:bubble3D val="0"/>
            <c:spPr>
              <a:solidFill>
                <a:schemeClr val="accent3">
                  <a:lumMod val="70000"/>
                  <a:lumOff val="30000"/>
                </a:schemeClr>
              </a:solidFill>
              <a:ln w="19050">
                <a:solidFill>
                  <a:schemeClr val="lt1"/>
                </a:solidFill>
              </a:ln>
              <a:effectLst/>
            </c:spPr>
          </c:dPt>
          <c:dPt>
            <c:idx val="39"/>
            <c:bubble3D val="0"/>
            <c:spPr>
              <a:solidFill>
                <a:schemeClr val="accent4">
                  <a:lumMod val="70000"/>
                  <a:lumOff val="30000"/>
                </a:schemeClr>
              </a:solidFill>
              <a:ln w="19050">
                <a:solidFill>
                  <a:schemeClr val="lt1"/>
                </a:solidFill>
              </a:ln>
              <a:effectLst/>
            </c:spPr>
          </c:dPt>
          <c:dPt>
            <c:idx val="40"/>
            <c:bubble3D val="0"/>
            <c:spPr>
              <a:solidFill>
                <a:schemeClr val="accent5">
                  <a:lumMod val="70000"/>
                  <a:lumOff val="30000"/>
                </a:schemeClr>
              </a:solidFill>
              <a:ln w="19050">
                <a:solidFill>
                  <a:schemeClr val="lt1"/>
                </a:solidFill>
              </a:ln>
              <a:effectLst/>
            </c:spPr>
          </c:dPt>
          <c:dPt>
            <c:idx val="41"/>
            <c:bubble3D val="0"/>
            <c:spPr>
              <a:solidFill>
                <a:schemeClr val="accent6">
                  <a:lumMod val="70000"/>
                  <a:lumOff val="30000"/>
                </a:schemeClr>
              </a:solidFill>
              <a:ln w="19050">
                <a:solidFill>
                  <a:schemeClr val="lt1"/>
                </a:solidFill>
              </a:ln>
              <a:effectLst/>
            </c:spPr>
          </c:dPt>
          <c:dPt>
            <c:idx val="42"/>
            <c:bubble3D val="0"/>
            <c:spPr>
              <a:solidFill>
                <a:schemeClr val="accent1">
                  <a:lumMod val="70000"/>
                </a:schemeClr>
              </a:solidFill>
              <a:ln w="19050">
                <a:solidFill>
                  <a:schemeClr val="lt1"/>
                </a:solidFill>
              </a:ln>
              <a:effectLst/>
            </c:spPr>
          </c:dPt>
          <c:dPt>
            <c:idx val="43"/>
            <c:bubble3D val="0"/>
            <c:spPr>
              <a:solidFill>
                <a:schemeClr val="accent2">
                  <a:lumMod val="70000"/>
                </a:schemeClr>
              </a:solidFill>
              <a:ln w="19050">
                <a:solidFill>
                  <a:schemeClr val="lt1"/>
                </a:solidFill>
              </a:ln>
              <a:effectLst/>
            </c:spPr>
          </c:dPt>
          <c:dPt>
            <c:idx val="44"/>
            <c:bubble3D val="0"/>
            <c:spPr>
              <a:solidFill>
                <a:schemeClr val="accent3">
                  <a:lumMod val="70000"/>
                </a:schemeClr>
              </a:solidFill>
              <a:ln w="19050">
                <a:solidFill>
                  <a:schemeClr val="lt1"/>
                </a:solidFill>
              </a:ln>
              <a:effectLst/>
            </c:spPr>
          </c:dPt>
          <c:val>
            <c:numRef>
              <c:f>'[Vidhya sree.xlsx]Sheet2'!$C$3:$C$47</c:f>
              <c:numCache>
                <c:formatCode>General</c:formatCode>
                <c:ptCount val="45"/>
                <c:pt idx="0">
                  <c:v>88034.67</c:v>
                </c:pt>
                <c:pt idx="1">
                  <c:v>44447.26</c:v>
                </c:pt>
                <c:pt idx="2">
                  <c:v>40445.29</c:v>
                </c:pt>
                <c:pt idx="3">
                  <c:v>92336.08</c:v>
                </c:pt>
                <c:pt idx="4">
                  <c:v>68008.55</c:v>
                </c:pt>
                <c:pt idx="5">
                  <c:v>77678.7</c:v>
                </c:pt>
                <c:pt idx="6">
                  <c:v>72336.52</c:v>
                </c:pt>
                <c:pt idx="7">
                  <c:v>88689.09</c:v>
                </c:pt>
                <c:pt idx="8">
                  <c:v>96555.53</c:v>
                </c:pt>
                <c:pt idx="9">
                  <c:v>71924.850000000006</c:v>
                </c:pt>
                <c:pt idx="10">
                  <c:v>31241.24</c:v>
                </c:pt>
                <c:pt idx="11">
                  <c:v>110042.37</c:v>
                </c:pt>
                <c:pt idx="12">
                  <c:v>37902.35</c:v>
                </c:pt>
                <c:pt idx="13">
                  <c:v>33031.26</c:v>
                </c:pt>
                <c:pt idx="14">
                  <c:v>32496.880000000001</c:v>
                </c:pt>
                <c:pt idx="15">
                  <c:v>81897.789999999994</c:v>
                </c:pt>
                <c:pt idx="16">
                  <c:v>108872.77</c:v>
                </c:pt>
                <c:pt idx="17">
                  <c:v>89605.13</c:v>
                </c:pt>
                <c:pt idx="18">
                  <c:v>63447.07</c:v>
                </c:pt>
                <c:pt idx="19">
                  <c:v>106665.67</c:v>
                </c:pt>
                <c:pt idx="20">
                  <c:v>100424.23</c:v>
                </c:pt>
                <c:pt idx="21">
                  <c:v>47646.95</c:v>
                </c:pt>
                <c:pt idx="22">
                  <c:v>28481.16</c:v>
                </c:pt>
                <c:pt idx="23">
                  <c:v>44567.02</c:v>
                </c:pt>
                <c:pt idx="24">
                  <c:v>39535.49</c:v>
                </c:pt>
                <c:pt idx="25">
                  <c:v>95017.1</c:v>
                </c:pt>
                <c:pt idx="26">
                  <c:v>69764.100000000006</c:v>
                </c:pt>
                <c:pt idx="27">
                  <c:v>84598.88</c:v>
                </c:pt>
                <c:pt idx="28">
                  <c:v>36536.26</c:v>
                </c:pt>
                <c:pt idx="29">
                  <c:v>61688.77</c:v>
                </c:pt>
                <c:pt idx="30">
                  <c:v>99458.9</c:v>
                </c:pt>
                <c:pt idx="31">
                  <c:v>88425.08</c:v>
                </c:pt>
                <c:pt idx="32">
                  <c:v>69416.818707692306</c:v>
                </c:pt>
                <c:pt idx="33">
                  <c:v>69371.191432478605</c:v>
                </c:pt>
                <c:pt idx="34">
                  <c:v>69325.564157265006</c:v>
                </c:pt>
                <c:pt idx="35">
                  <c:v>69279.936882051305</c:v>
                </c:pt>
                <c:pt idx="36">
                  <c:v>69234.309606837603</c:v>
                </c:pt>
                <c:pt idx="37">
                  <c:v>69188.682331623902</c:v>
                </c:pt>
                <c:pt idx="38">
                  <c:v>69143.055056410303</c:v>
                </c:pt>
                <c:pt idx="39">
                  <c:v>69097.427781196602</c:v>
                </c:pt>
                <c:pt idx="40">
                  <c:v>69051.800505982901</c:v>
                </c:pt>
                <c:pt idx="41">
                  <c:v>69006.1732307692</c:v>
                </c:pt>
                <c:pt idx="42">
                  <c:v>68960.545955555601</c:v>
                </c:pt>
                <c:pt idx="43">
                  <c:v>68914.9186803419</c:v>
                </c:pt>
                <c:pt idx="44">
                  <c:v>68869.291405128199</c:v>
                </c:pt>
              </c:numCache>
            </c:numRef>
          </c:val>
          <c:extLst>
            <c:ext xmlns:c16="http://schemas.microsoft.com/office/drawing/2014/chart" uri="{C3380CC4-5D6E-409C-BE32-E72D297353CC}">
              <c16:uniqueId val="{00000000-66DD-CB46-AA82-88EEF017534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43600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2959566"/>
            <a:ext cx="8610600" cy="1938992"/>
          </a:xfrm>
          <a:prstGeom prst="rect">
            <a:avLst/>
          </a:prstGeom>
          <a:noFill/>
        </p:spPr>
        <p:txBody>
          <a:bodyPr wrap="square" rtlCol="0">
            <a:spAutoFit/>
          </a:bodyPr>
          <a:lstStyle/>
          <a:p>
            <a:r>
              <a:rPr lang="en-US" sz="2400" dirty="0"/>
              <a:t>STUDENT NAME: </a:t>
            </a:r>
            <a:r>
              <a:rPr lang="en-US" sz="2400" b="1" dirty="0"/>
              <a:t>U. VIDHYA SREE</a:t>
            </a:r>
            <a:endParaRPr lang="en-US" sz="2400" dirty="0"/>
          </a:p>
          <a:p>
            <a:r>
              <a:rPr lang="en-US" sz="2400" dirty="0"/>
              <a:t>REGISTER NO: </a:t>
            </a:r>
            <a:r>
              <a:rPr lang="en-US" sz="2400" b="1" dirty="0"/>
              <a:t>312201419</a:t>
            </a:r>
            <a:endParaRPr lang="en-US" sz="2400" dirty="0"/>
          </a:p>
          <a:p>
            <a:r>
              <a:rPr lang="en-US" sz="2400" dirty="0"/>
              <a:t>DEPARTMENT: </a:t>
            </a:r>
            <a:r>
              <a:rPr lang="en-US" sz="2400" b="1" dirty="0"/>
              <a:t>COMMERCE </a:t>
            </a:r>
            <a:endParaRPr lang="en-US" sz="2400" dirty="0"/>
          </a:p>
          <a:p>
            <a:r>
              <a:rPr lang="en-US" sz="2400" dirty="0"/>
              <a:t>COLLEGE: </a:t>
            </a:r>
            <a:r>
              <a:rPr lang="en-US" sz="2400" b="1" dirty="0"/>
              <a:t>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8">
            <a:extLst>
              <a:ext uri="{FF2B5EF4-FFF2-40B4-BE49-F238E27FC236}">
                <a16:creationId xmlns:a16="http://schemas.microsoft.com/office/drawing/2014/main" id="{414EF318-4647-42A6-5B7E-791820712639}"/>
              </a:ext>
            </a:extLst>
          </p:cNvPr>
          <p:cNvSpPr txBox="1"/>
          <p:nvPr/>
        </p:nvSpPr>
        <p:spPr>
          <a:xfrm>
            <a:off x="1353343" y="1155123"/>
            <a:ext cx="9318626" cy="5312352"/>
          </a:xfrm>
          <a:prstGeom prst="rect">
            <a:avLst/>
          </a:prstGeom>
        </p:spPr>
        <p:txBody>
          <a:bodyPr vert="horz" wrap="square" lIns="0" tIns="13335" rIns="0" bIns="0" rtlCol="0">
            <a:spAutoFit/>
          </a:bodyPr>
          <a:lstStyle/>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D0F63F3-DE17-C22B-AAC1-F6894B2CF3DF}"/>
              </a:ext>
            </a:extLst>
          </p:cNvPr>
          <p:cNvGraphicFramePr>
            <a:graphicFrameLocks/>
          </p:cNvGraphicFramePr>
          <p:nvPr>
            <p:extLst>
              <p:ext uri="{D42A27DB-BD31-4B8C-83A1-F6EECF244321}">
                <p14:modId xmlns:p14="http://schemas.microsoft.com/office/powerpoint/2010/main" val="1577447790"/>
              </p:ext>
            </p:extLst>
          </p:nvPr>
        </p:nvGraphicFramePr>
        <p:xfrm>
          <a:off x="2113146" y="900112"/>
          <a:ext cx="5554479" cy="55673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CD71204-F6E4-3D89-C2DA-03B779C7B050}"/>
              </a:ext>
            </a:extLst>
          </p:cNvPr>
          <p:cNvSpPr txBox="1"/>
          <p:nvPr/>
        </p:nvSpPr>
        <p:spPr>
          <a:xfrm>
            <a:off x="1610319" y="1828235"/>
            <a:ext cx="7343179" cy="2246769"/>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THIS SALARY ANALYTICS  SOME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OF THE EMPLOYEES ARE GETTING THE  HIGHER SALARY , MEDIUM SALARY AND LOWER  SALARY FOR THEIR PERFORMANCE  </a:t>
            </a:r>
            <a:endParaRPr lang="en-US" sz="2800" dirty="0"/>
          </a:p>
        </p:txBody>
      </p:sp>
    </p:spTree>
    <p:extLst>
      <p:ext uri="{BB962C8B-B14F-4D97-AF65-F5344CB8AC3E}">
        <p14:creationId xmlns:p14="http://schemas.microsoft.com/office/powerpoint/2010/main" val="32929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19CE7CA-296E-623B-BB7C-F1D16BCE1375}"/>
              </a:ext>
            </a:extLst>
          </p:cNvPr>
          <p:cNvSpPr txBox="1"/>
          <p:nvPr/>
        </p:nvSpPr>
        <p:spPr>
          <a:xfrm>
            <a:off x="1384617" y="1746230"/>
            <a:ext cx="6101952" cy="3416320"/>
          </a:xfrm>
          <a:prstGeom prst="rect">
            <a:avLst/>
          </a:prstGeom>
          <a:noFill/>
        </p:spPr>
        <p:txBody>
          <a:bodyPr wrap="square">
            <a:spAutoFit/>
          </a:bodyPr>
          <a:lstStyle/>
          <a:p>
            <a:r>
              <a:rPr lang="en-US" sz="2400" b="1" dirty="0"/>
              <a:t>The goal of this project is to conduct a comprehensive analysis of employee salaries within an organization to identify trends, disparities, and insights that can inform business decisions. This analysis aims to answer key questions regarding salary distribution, gender pay gaps, departmental salary averages, and factors that may contribute to salary differences.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217926"/>
            <a:ext cx="7924800" cy="3539430"/>
          </a:xfrm>
          <a:prstGeom prst="rect">
            <a:avLst/>
          </a:prstGeom>
          <a:noFill/>
        </p:spPr>
        <p:txBody>
          <a:bodyPr wrap="square" rtlCol="0">
            <a:spAutoFit/>
          </a:bodyPr>
          <a:lstStyle/>
          <a:p>
            <a:pPr algn="l"/>
            <a:r>
              <a:rPr lang="en-US" sz="2800" b="1" i="0">
                <a:solidFill>
                  <a:srgbClr val="0D0D0D"/>
                </a:solidFill>
                <a:effectLst/>
                <a:latin typeface="Times New Roman" panose="02020603050405020304" pitchFamily="18" charset="0"/>
                <a:cs typeface="Times New Roman" panose="02020603050405020304" pitchFamily="18" charset="0"/>
              </a:rPr>
              <a:t>The goal of this project is to conduct a comprehensive analysis of employee salaries within an organization to identify trends, disparities, and insights that can inform business decisions. This analysis aims to answer key questions regarding salary distribution, gender pay gaps, departmental salary averages, and factors that may contribute to salary differences.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B3041B94-941F-C3A7-5C1A-B3951059099E}"/>
              </a:ext>
            </a:extLst>
          </p:cNvPr>
          <p:cNvSpPr txBox="1"/>
          <p:nvPr/>
        </p:nvSpPr>
        <p:spPr>
          <a:xfrm>
            <a:off x="1601987" y="2019300"/>
            <a:ext cx="5408413" cy="2308324"/>
          </a:xfrm>
          <a:prstGeom prst="rect">
            <a:avLst/>
          </a:prstGeom>
          <a:noFill/>
        </p:spPr>
        <p:txBody>
          <a:bodyPr wrap="square">
            <a:spAutoFit/>
          </a:bodyPr>
          <a:lstStyle/>
          <a:p>
            <a:pPr marL="342900" indent="-342900">
              <a:buFont typeface="+mj-lt"/>
              <a:buAutoNum type="arabicPeriod"/>
            </a:pPr>
            <a:r>
              <a:rPr lang="en-US" sz="3600" b="1" dirty="0"/>
              <a:t>Business administration </a:t>
            </a:r>
          </a:p>
          <a:p>
            <a:pPr marL="342900" indent="-342900">
              <a:buFont typeface="+mj-lt"/>
              <a:buAutoNum type="arabicPeriod"/>
            </a:pPr>
            <a:r>
              <a:rPr lang="en-US" sz="3600" b="1" dirty="0"/>
              <a:t>Finance department</a:t>
            </a:r>
          </a:p>
          <a:p>
            <a:pPr marL="342900" indent="-342900">
              <a:buFont typeface="+mj-lt"/>
              <a:buAutoNum type="arabicPeriod"/>
            </a:pPr>
            <a:r>
              <a:rPr lang="en-US" sz="3600" b="1" dirty="0"/>
              <a:t>Payroll department </a:t>
            </a:r>
          </a:p>
          <a:p>
            <a:pPr marL="342900" indent="-342900">
              <a:buFont typeface="+mj-lt"/>
              <a:buAutoNum type="arabicPeriod"/>
            </a:pPr>
            <a:r>
              <a:rPr lang="en-US" sz="3600" b="1" dirty="0"/>
              <a:t>Employee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EEB7D79-83FB-3C4F-80B8-970E1BF1CD80}"/>
              </a:ext>
            </a:extLst>
          </p:cNvPr>
          <p:cNvSpPr txBox="1"/>
          <p:nvPr/>
        </p:nvSpPr>
        <p:spPr>
          <a:xfrm>
            <a:off x="3045024" y="2269649"/>
            <a:ext cx="6101952" cy="2862322"/>
          </a:xfrm>
          <a:prstGeom prst="rect">
            <a:avLst/>
          </a:prstGeom>
          <a:noFill/>
        </p:spPr>
        <p:txBody>
          <a:bodyPr wrap="square">
            <a:spAutoFit/>
          </a:bodyPr>
          <a:lstStyle/>
          <a:p>
            <a:pPr marL="342900" indent="-342900">
              <a:buFont typeface="Arial" panose="020B0604020202020204" pitchFamily="34" charset="0"/>
              <a:buChar char="•"/>
            </a:pPr>
            <a:r>
              <a:rPr lang="en-IN" sz="3600" b="1" dirty="0"/>
              <a:t>CONDITIONAL FORMATTING-SALA</a:t>
            </a:r>
            <a:r>
              <a:rPr lang="en-US" sz="3600" b="1" dirty="0"/>
              <a:t>RY</a:t>
            </a:r>
          </a:p>
          <a:p>
            <a:pPr marL="342900" indent="-342900">
              <a:buFont typeface="Arial" panose="020B0604020202020204" pitchFamily="34" charset="0"/>
              <a:buChar char="•"/>
            </a:pPr>
            <a:r>
              <a:rPr lang="en-IN" sz="3600" b="1" dirty="0"/>
              <a:t>FORMULA-PERFROMANCE</a:t>
            </a:r>
            <a:endParaRPr lang="en-US" sz="3600" b="1" dirty="0"/>
          </a:p>
          <a:p>
            <a:pPr marL="342900" indent="-342900">
              <a:buFont typeface="Arial" panose="020B0604020202020204" pitchFamily="34" charset="0"/>
              <a:buChar char="•"/>
            </a:pPr>
            <a:r>
              <a:rPr lang="en-IN" sz="3600" b="1" dirty="0"/>
              <a:t>GRAPH- DATA VISUALIZTION</a:t>
            </a:r>
            <a:br>
              <a:rPr lang="en-IN" sz="3600" b="1" dirty="0"/>
            </a:br>
            <a:endParaRPr lang="en-US" sz="3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099DAC9-E873-F49C-5215-0E29D7866B44}"/>
              </a:ext>
            </a:extLst>
          </p:cNvPr>
          <p:cNvSpPr txBox="1"/>
          <p:nvPr/>
        </p:nvSpPr>
        <p:spPr>
          <a:xfrm>
            <a:off x="2027039" y="2040225"/>
            <a:ext cx="6101952" cy="2308324"/>
          </a:xfrm>
          <a:prstGeom prst="rect">
            <a:avLst/>
          </a:prstGeom>
          <a:noFill/>
        </p:spPr>
        <p:txBody>
          <a:bodyPr wrap="square">
            <a:spAutoFit/>
          </a:bodyPr>
          <a:lstStyle/>
          <a:p>
            <a:r>
              <a:rPr lang="en-US" sz="3600" b="1" u="sng" dirty="0"/>
              <a:t>In Employee salary analysis </a:t>
            </a:r>
          </a:p>
          <a:p>
            <a:pPr marL="285750" indent="-285750">
              <a:buFont typeface="Arial" panose="020B0604020202020204" pitchFamily="34" charset="0"/>
              <a:buChar char="•"/>
            </a:pPr>
            <a:r>
              <a:rPr lang="en-US" sz="3600" b="1" u="sng" dirty="0"/>
              <a:t>Name of the Employee </a:t>
            </a:r>
          </a:p>
          <a:p>
            <a:pPr marL="285750" indent="-285750">
              <a:buFont typeface="Arial" panose="020B0604020202020204" pitchFamily="34" charset="0"/>
              <a:buChar char="•"/>
            </a:pPr>
            <a:r>
              <a:rPr lang="en-US" sz="3600" b="1" u="sng" dirty="0"/>
              <a:t>Gender </a:t>
            </a:r>
          </a:p>
          <a:p>
            <a:pPr marL="285750" indent="-285750">
              <a:buFont typeface="Arial" panose="020B0604020202020204" pitchFamily="34" charset="0"/>
              <a:buChar char="•"/>
            </a:pPr>
            <a:r>
              <a:rPr lang="en-US" sz="3600" b="1" u="sng" dirty="0"/>
              <a:t>Salary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object 7">
            <a:extLst>
              <a:ext uri="{FF2B5EF4-FFF2-40B4-BE49-F238E27FC236}">
                <a16:creationId xmlns:a16="http://schemas.microsoft.com/office/drawing/2014/main" id="{70FF8914-EA05-8768-B0FD-6A9DCC415C18}"/>
              </a:ext>
            </a:extLst>
          </p:cNvPr>
          <p:cNvSpPr txBox="1">
            <a:spLocks/>
          </p:cNvSpPr>
          <p:nvPr/>
        </p:nvSpPr>
        <p:spPr>
          <a:xfrm>
            <a:off x="2061368" y="2154006"/>
            <a:ext cx="9070975" cy="1655581"/>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br>
              <a:rPr lang="en-US" sz="4250" kern="0" spc="20" dirty="0"/>
            </a:br>
            <a:r>
              <a:rPr lang="en-US" sz="3200" kern="0" spc="20" dirty="0"/>
              <a:t>PERFORMANCE LEVEL =IFS(J3&gt;=5,"Very High",J3&gt;=4,"High",J3&gt;=3,“MED",TRUE,"LOW")</a:t>
            </a:r>
            <a:endParaRPr lang="en-US" sz="3200" kern="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reenabelsiyal@gmail.com</cp:lastModifiedBy>
  <cp:revision>18</cp:revision>
  <dcterms:created xsi:type="dcterms:W3CDTF">2024-03-29T15:07:22Z</dcterms:created>
  <dcterms:modified xsi:type="dcterms:W3CDTF">2024-09-10T11:00:11Z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