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45" r:id="rId10"/>
    <p:sldId id="339" r:id="rId11"/>
    <p:sldId id="340" r:id="rId12"/>
    <p:sldId id="341"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4" d="100"/>
          <a:sy n="74" d="100"/>
        </p:scale>
        <p:origin x="296"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10/5/2025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10/5/2025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10/5/2025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059681" y="4141999"/>
            <a:ext cx="4653280" cy="861497"/>
          </a:xfrm>
        </p:spPr>
        <p:txBody>
          <a:bodyPr>
            <a:noAutofit/>
          </a:bodyPr>
          <a:lstStyle/>
          <a:p>
            <a:pPr algn="r"/>
            <a:r>
              <a:rPr lang="en-US" sz="1800" dirty="0" err="1" smtClean="0">
                <a:solidFill>
                  <a:schemeClr val="tx1"/>
                </a:solidFill>
              </a:rPr>
              <a:t>Nukala</a:t>
            </a:r>
            <a:r>
              <a:rPr lang="en-US" sz="1800" dirty="0" smtClean="0">
                <a:solidFill>
                  <a:schemeClr val="tx1"/>
                </a:solidFill>
              </a:rPr>
              <a:t> Srividhya</a:t>
            </a:r>
            <a:endParaRPr lang="en-US" sz="1800" dirty="0">
              <a:solidFill>
                <a:schemeClr val="tx1"/>
              </a:solidFill>
            </a:endParaRPr>
          </a:p>
          <a:p>
            <a:pPr algn="r"/>
            <a:r>
              <a:rPr lang="en-US" sz="1800" dirty="0">
                <a:solidFill>
                  <a:schemeClr val="tx1"/>
                </a:solidFill>
              </a:rPr>
              <a:t>INTERNSHIP_17545746406894af305aa93 </a:t>
            </a:r>
            <a:r>
              <a:rPr lang="en-US" sz="1800" dirty="0">
                <a:solidFill>
                  <a:schemeClr val="tx1"/>
                </a:solidFill>
              </a:rPr>
              <a:t/>
            </a:r>
            <a:br>
              <a:rPr lang="en-US" sz="1800" dirty="0">
                <a:solidFill>
                  <a:schemeClr val="tx1"/>
                </a:solidFill>
              </a:rPr>
            </a:br>
            <a:endParaRPr lang="en-IN" sz="180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059680" y="2307500"/>
            <a:ext cx="6251911" cy="923379"/>
          </a:xfrm>
        </p:spPr>
        <p:txBody>
          <a:bodyPr>
            <a:normAutofit fontScale="90000"/>
          </a:bodyPr>
          <a:lstStyle/>
          <a:p>
            <a:r>
              <a:rPr lang="en-GB" sz="3200" b="1" dirty="0" smtClean="0"/>
              <a:t>AIRBNB HOTEL BOOKING ANALYSIS</a:t>
            </a:r>
            <a:endParaRPr lang="en-IN" sz="32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9009696" cy="2553970"/>
          </a:xfrm>
        </p:spPr>
        <p:txBody>
          <a:bodyPr vert="horz" lIns="91440" tIns="45720" rIns="91440" bIns="45720" rtlCol="0" anchor="t">
            <a:normAutofit/>
          </a:bodyPr>
          <a:lstStyle/>
          <a:p>
            <a:pPr marL="0" indent="0">
              <a:buNone/>
            </a:pPr>
            <a:r>
              <a:rPr lang="en-US" b="1" dirty="0"/>
              <a:t>https://github.com/Vidhya2505/VOIS_AICTE_Oct2025_NukalaSrividhya.git</a:t>
            </a:r>
            <a:r>
              <a:rPr lang="en-US" dirty="0"/>
              <a:t>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p:cNvPicPr>
            <a:picLocks noChangeAspect="1"/>
          </p:cNvPicPr>
          <p:nvPr/>
        </p:nvPicPr>
        <p:blipFill>
          <a:blip r:embed="rId3"/>
          <a:stretch>
            <a:fillRect/>
          </a:stretch>
        </p:blipFill>
        <p:spPr>
          <a:xfrm>
            <a:off x="1335519" y="1347056"/>
            <a:ext cx="6902708" cy="4892335"/>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p:cNvPicPr>
            <a:picLocks noChangeAspect="1"/>
          </p:cNvPicPr>
          <p:nvPr/>
        </p:nvPicPr>
        <p:blipFill>
          <a:blip r:embed="rId3"/>
          <a:stretch>
            <a:fillRect/>
          </a:stretch>
        </p:blipFill>
        <p:spPr>
          <a:xfrm>
            <a:off x="1112807" y="1275370"/>
            <a:ext cx="7076994" cy="5010145"/>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32000" y="647700"/>
            <a:ext cx="8798264" cy="2604458"/>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0000" lnSpcReduction="20000"/>
          </a:bodyPr>
          <a:lstStyle/>
          <a:p>
            <a:pPr>
              <a:lnSpc>
                <a:spcPct val="150000"/>
              </a:lnSpc>
            </a:pPr>
            <a:r>
              <a:rPr lang="en-US" sz="2800" dirty="0"/>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ad communication quality with guests.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a:t>
            </a:r>
            <a:r>
              <a:rPr lang="en-GB" dirty="0" smtClean="0"/>
              <a:t>Description</a:t>
            </a:r>
            <a:br>
              <a:rPr lang="en-GB" dirty="0" smtClean="0"/>
            </a:br>
            <a:r>
              <a:rPr lang="en-GB" dirty="0"/>
              <a:t/>
            </a:r>
            <a:br>
              <a:rPr lang="en-GB" dirty="0"/>
            </a:br>
            <a:r>
              <a:rPr lang="en-US" sz="2200" b="0" dirty="0"/>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a:t>
            </a:r>
            <a:r>
              <a:rPr lang="en-US" sz="2200" b="0" dirty="0" smtClean="0"/>
              <a:t>.</a:t>
            </a:r>
            <a:br>
              <a:rPr lang="en-US" sz="2200" b="0" dirty="0" smtClean="0"/>
            </a:br>
            <a:r>
              <a:rPr lang="en-US" sz="2200" b="0" dirty="0" smtClean="0"/>
              <a:t/>
            </a:r>
            <a:br>
              <a:rPr lang="en-US" sz="2200" b="0" dirty="0" smtClean="0"/>
            </a:br>
            <a:r>
              <a:rPr lang="en-US" sz="2200" b="0" dirty="0" smtClean="0"/>
              <a:t>The </a:t>
            </a:r>
            <a:r>
              <a:rPr lang="en-US" sz="2200" b="0" dirty="0"/>
              <a:t>model can then be used to predict prices for new or hypothetical listings, helping property owners make informed pricing decisions</a:t>
            </a:r>
            <a:r>
              <a:rPr lang="en-US" sz="2700" b="0" dirty="0"/>
              <a:t>.</a:t>
            </a:r>
            <a:endParaRPr lang="en-IN" sz="2700" b="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578634"/>
            <a:ext cx="7904481" cy="4402749"/>
          </a:xfrm>
        </p:spPr>
        <p:txBody>
          <a:bodyPr>
            <a:normAutofit fontScale="47500" lnSpcReduction="20000"/>
          </a:bodyPr>
          <a:lstStyle/>
          <a:p>
            <a:pPr algn="just">
              <a:lnSpc>
                <a:spcPct val="150000"/>
              </a:lnSpc>
            </a:pPr>
            <a:r>
              <a:rPr lang="en-US" sz="3600" b="1" dirty="0"/>
              <a:t>Airbnb </a:t>
            </a:r>
            <a:r>
              <a:rPr lang="en-US" sz="3600" b="1" dirty="0" smtClean="0"/>
              <a:t>Hosts</a:t>
            </a:r>
          </a:p>
          <a:p>
            <a:pPr algn="just">
              <a:lnSpc>
                <a:spcPct val="150000"/>
              </a:lnSpc>
            </a:pPr>
            <a:r>
              <a:rPr lang="en-US" sz="3800" dirty="0" smtClean="0"/>
              <a:t>To </a:t>
            </a:r>
            <a:r>
              <a:rPr lang="en-US" sz="3800" dirty="0"/>
              <a:t>optimize pricing of their listings based on property features and guest reviews</a:t>
            </a:r>
            <a:r>
              <a:rPr lang="en-US" sz="3800" dirty="0" smtClean="0"/>
              <a:t>.</a:t>
            </a:r>
          </a:p>
          <a:p>
            <a:pPr algn="just">
              <a:lnSpc>
                <a:spcPct val="150000"/>
              </a:lnSpc>
            </a:pPr>
            <a:r>
              <a:rPr lang="en-US" sz="3800" b="1" dirty="0" smtClean="0"/>
              <a:t>T</a:t>
            </a:r>
            <a:r>
              <a:rPr lang="en-US" sz="3600" b="1" dirty="0" smtClean="0"/>
              <a:t>ravelers</a:t>
            </a:r>
          </a:p>
          <a:p>
            <a:pPr algn="just">
              <a:lnSpc>
                <a:spcPct val="150000"/>
              </a:lnSpc>
            </a:pPr>
            <a:r>
              <a:rPr lang="en-US" sz="3600" dirty="0" smtClean="0"/>
              <a:t>To </a:t>
            </a:r>
            <a:r>
              <a:rPr lang="en-US" sz="3600" dirty="0"/>
              <a:t>evaluate whether a listing is overpriced or reasonably priced</a:t>
            </a:r>
            <a:r>
              <a:rPr lang="en-US" sz="3600" dirty="0" smtClean="0"/>
              <a:t>.</a:t>
            </a:r>
          </a:p>
          <a:p>
            <a:pPr algn="just">
              <a:lnSpc>
                <a:spcPct val="150000"/>
              </a:lnSpc>
            </a:pPr>
            <a:r>
              <a:rPr lang="en-US" sz="3600" b="1" dirty="0" smtClean="0"/>
              <a:t>Airbnb </a:t>
            </a:r>
            <a:r>
              <a:rPr lang="en-US" sz="3600" b="1" dirty="0"/>
              <a:t>Platform </a:t>
            </a:r>
            <a:r>
              <a:rPr lang="en-US" sz="3600" b="1" dirty="0" smtClean="0"/>
              <a:t>Analysts</a:t>
            </a:r>
          </a:p>
          <a:p>
            <a:pPr algn="just">
              <a:lnSpc>
                <a:spcPct val="150000"/>
              </a:lnSpc>
            </a:pPr>
            <a:r>
              <a:rPr lang="en-US" sz="3600" dirty="0" smtClean="0"/>
              <a:t>To </a:t>
            </a:r>
            <a:r>
              <a:rPr lang="en-US" sz="3600" dirty="0"/>
              <a:t>improve automated pricing suggestions and increase platform trust</a:t>
            </a:r>
            <a:r>
              <a:rPr lang="en-US" sz="3600" dirty="0" smtClean="0"/>
              <a:t>.</a:t>
            </a:r>
          </a:p>
          <a:p>
            <a:pPr algn="just">
              <a:lnSpc>
                <a:spcPct val="150000"/>
              </a:lnSpc>
            </a:pPr>
            <a:r>
              <a:rPr lang="en-US" sz="3600" b="1" dirty="0" smtClean="0"/>
              <a:t>Researchers/Students</a:t>
            </a:r>
          </a:p>
          <a:p>
            <a:pPr algn="just">
              <a:lnSpc>
                <a:spcPct val="150000"/>
              </a:lnSpc>
            </a:pPr>
            <a:r>
              <a:rPr lang="en-US" sz="3600" dirty="0" smtClean="0"/>
              <a:t>To </a:t>
            </a:r>
            <a:r>
              <a:rPr lang="en-US" sz="3600" dirty="0"/>
              <a:t>study the impact of property features and reviews on rental pricing.</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112808"/>
            <a:ext cx="9027702" cy="5563200"/>
          </a:xfrm>
        </p:spPr>
        <p:txBody>
          <a:bodyPr/>
          <a:lstStyle/>
          <a:p>
            <a:pPr lvl="1">
              <a:lnSpc>
                <a:spcPct val="150000"/>
              </a:lnSpc>
            </a:pPr>
            <a:r>
              <a:rPr lang="en-IN" dirty="0"/>
              <a:t>Python-Core programming </a:t>
            </a:r>
            <a:r>
              <a:rPr lang="en-IN" dirty="0" smtClean="0"/>
              <a:t>language</a:t>
            </a:r>
          </a:p>
          <a:p>
            <a:pPr lvl="1">
              <a:lnSpc>
                <a:spcPct val="150000"/>
              </a:lnSpc>
            </a:pPr>
            <a:r>
              <a:rPr lang="en-IN" dirty="0" smtClean="0"/>
              <a:t>Pandas </a:t>
            </a:r>
            <a:r>
              <a:rPr lang="en-IN" dirty="0"/>
              <a:t>&amp; </a:t>
            </a:r>
            <a:r>
              <a:rPr lang="en-IN" dirty="0" err="1"/>
              <a:t>NumPy</a:t>
            </a:r>
            <a:r>
              <a:rPr lang="en-IN" dirty="0"/>
              <a:t> - Data cleaning and </a:t>
            </a:r>
            <a:r>
              <a:rPr lang="en-IN" dirty="0" err="1" smtClean="0"/>
              <a:t>preprocessing</a:t>
            </a:r>
            <a:endParaRPr lang="en-IN" dirty="0" smtClean="0"/>
          </a:p>
          <a:p>
            <a:pPr lvl="1">
              <a:lnSpc>
                <a:spcPct val="150000"/>
              </a:lnSpc>
            </a:pPr>
            <a:r>
              <a:rPr lang="en-IN" dirty="0" err="1" smtClean="0"/>
              <a:t>Scikit</a:t>
            </a:r>
            <a:r>
              <a:rPr lang="en-IN" dirty="0" smtClean="0"/>
              <a:t>-learn-Machine </a:t>
            </a:r>
            <a:r>
              <a:rPr lang="en-IN" dirty="0"/>
              <a:t>learning (model training, regression, evaluation)-</a:t>
            </a:r>
            <a:r>
              <a:rPr lang="en-IN" dirty="0" err="1"/>
              <a:t>Matplotlib</a:t>
            </a:r>
            <a:r>
              <a:rPr lang="en-IN" dirty="0"/>
              <a:t>/</a:t>
            </a:r>
            <a:r>
              <a:rPr lang="en-IN" dirty="0" err="1"/>
              <a:t>Seaborn</a:t>
            </a:r>
            <a:r>
              <a:rPr lang="en-IN" dirty="0"/>
              <a:t>- Data visualization and feature </a:t>
            </a:r>
            <a:r>
              <a:rPr lang="en-IN" dirty="0" smtClean="0"/>
              <a:t>importance</a:t>
            </a:r>
          </a:p>
          <a:p>
            <a:pPr lvl="1">
              <a:lnSpc>
                <a:spcPct val="150000"/>
              </a:lnSpc>
            </a:pPr>
            <a:r>
              <a:rPr lang="en-IN" dirty="0" smtClean="0"/>
              <a:t>Google </a:t>
            </a:r>
            <a:r>
              <a:rPr lang="en-IN" dirty="0" err="1"/>
              <a:t>Colab</a:t>
            </a:r>
            <a:r>
              <a:rPr lang="en-IN" dirty="0"/>
              <a:t> - Cloud-based environment for running the </a:t>
            </a:r>
            <a:r>
              <a:rPr lang="en-IN" dirty="0" smtClean="0"/>
              <a:t>project</a:t>
            </a:r>
          </a:p>
          <a:p>
            <a:pPr lvl="1">
              <a:lnSpc>
                <a:spcPct val="150000"/>
              </a:lnSpc>
            </a:pPr>
            <a:r>
              <a:rPr lang="en-IN" dirty="0" smtClean="0"/>
              <a:t>File </a:t>
            </a:r>
            <a:r>
              <a:rPr lang="en-IN" dirty="0"/>
              <a:t>handling libraries - </a:t>
            </a:r>
            <a:r>
              <a:rPr lang="en-IN" dirty="0" err="1"/>
              <a:t>openpyxl</a:t>
            </a:r>
            <a:r>
              <a:rPr lang="en-IN" dirty="0"/>
              <a:t> (for Excel) and built-in CSV</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5441" y="1636210"/>
            <a:ext cx="4261450" cy="2457766"/>
          </a:xfrm>
          <a:prstGeom prst="rect">
            <a:avLst/>
          </a:prstGeom>
        </p:spPr>
      </p:pic>
      <p:sp>
        <p:nvSpPr>
          <p:cNvPr id="4" name="Title 3"/>
          <p:cNvSpPr>
            <a:spLocks noGrp="1"/>
          </p:cNvSpPr>
          <p:nvPr>
            <p:ph type="title"/>
          </p:nvPr>
        </p:nvSpPr>
        <p:spPr/>
        <p:txBody>
          <a:bodyPr>
            <a:normAutofit fontScale="90000"/>
          </a:bodyPr>
          <a:lstStyle/>
          <a:p>
            <a:r>
              <a:rPr lang="en-US" dirty="0" smtClean="0"/>
              <a:t>Python code</a:t>
            </a:r>
            <a:br>
              <a:rPr lang="en-US" dirty="0" smtClean="0"/>
            </a:br>
            <a:endParaRPr lang="en-US" dirty="0"/>
          </a:p>
        </p:txBody>
      </p:sp>
      <p:pic>
        <p:nvPicPr>
          <p:cNvPr id="6" name="Picture 5"/>
          <p:cNvPicPr>
            <a:picLocks noChangeAspect="1"/>
          </p:cNvPicPr>
          <p:nvPr/>
        </p:nvPicPr>
        <p:blipFill>
          <a:blip r:embed="rId3"/>
          <a:stretch>
            <a:fillRect/>
          </a:stretch>
        </p:blipFill>
        <p:spPr>
          <a:xfrm>
            <a:off x="378259" y="4093976"/>
            <a:ext cx="4839419" cy="2020814"/>
          </a:xfrm>
          <a:prstGeom prst="rect">
            <a:avLst/>
          </a:prstGeom>
        </p:spPr>
      </p:pic>
      <p:pic>
        <p:nvPicPr>
          <p:cNvPr id="7" name="Picture 6"/>
          <p:cNvPicPr>
            <a:picLocks noChangeAspect="1"/>
          </p:cNvPicPr>
          <p:nvPr/>
        </p:nvPicPr>
        <p:blipFill>
          <a:blip r:embed="rId4"/>
          <a:stretch>
            <a:fillRect/>
          </a:stretch>
        </p:blipFill>
        <p:spPr>
          <a:xfrm>
            <a:off x="4694073" y="1635448"/>
            <a:ext cx="4386512" cy="2458528"/>
          </a:xfrm>
          <a:prstGeom prst="rect">
            <a:avLst/>
          </a:prstGeom>
        </p:spPr>
      </p:pic>
      <p:pic>
        <p:nvPicPr>
          <p:cNvPr id="8" name="Picture 7"/>
          <p:cNvPicPr>
            <a:picLocks noChangeAspect="1"/>
          </p:cNvPicPr>
          <p:nvPr/>
        </p:nvPicPr>
        <p:blipFill>
          <a:blip r:embed="rId5"/>
          <a:stretch>
            <a:fillRect/>
          </a:stretch>
        </p:blipFill>
        <p:spPr>
          <a:xfrm>
            <a:off x="5172285" y="4093976"/>
            <a:ext cx="4079066" cy="1911592"/>
          </a:xfrm>
          <a:prstGeom prst="rect">
            <a:avLst/>
          </a:prstGeom>
        </p:spPr>
      </p:pic>
    </p:spTree>
    <p:extLst>
      <p:ext uri="{BB962C8B-B14F-4D97-AF65-F5344CB8AC3E}">
        <p14:creationId xmlns:p14="http://schemas.microsoft.com/office/powerpoint/2010/main" val="4044144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2" name="Picture 1"/>
          <p:cNvPicPr>
            <a:picLocks noChangeAspect="1"/>
          </p:cNvPicPr>
          <p:nvPr/>
        </p:nvPicPr>
        <p:blipFill>
          <a:blip r:embed="rId3"/>
          <a:stretch>
            <a:fillRect/>
          </a:stretch>
        </p:blipFill>
        <p:spPr>
          <a:xfrm>
            <a:off x="675957" y="1431693"/>
            <a:ext cx="7144747" cy="401058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6" name="Picture 5"/>
          <p:cNvPicPr>
            <a:picLocks noChangeAspect="1"/>
          </p:cNvPicPr>
          <p:nvPr/>
        </p:nvPicPr>
        <p:blipFill>
          <a:blip r:embed="rId3"/>
          <a:stretch>
            <a:fillRect/>
          </a:stretch>
        </p:blipFill>
        <p:spPr>
          <a:xfrm>
            <a:off x="1483032" y="2015234"/>
            <a:ext cx="5725324" cy="3277057"/>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2" name="Picture 1"/>
          <p:cNvPicPr>
            <a:picLocks noChangeAspect="1"/>
          </p:cNvPicPr>
          <p:nvPr/>
        </p:nvPicPr>
        <p:blipFill>
          <a:blip r:embed="rId3"/>
          <a:stretch>
            <a:fillRect/>
          </a:stretch>
        </p:blipFill>
        <p:spPr>
          <a:xfrm>
            <a:off x="1107568" y="1420287"/>
            <a:ext cx="6155324" cy="4422715"/>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purl.org/dc/terms/"/>
    <ds:schemaRef ds:uri="http://schemas.microsoft.com/office/2006/metadata/properties"/>
    <ds:schemaRef ds:uri="http://schemas.microsoft.com/office/infopath/2007/PartnerControls"/>
    <ds:schemaRef ds:uri="http://purl.org/dc/dcmitype/"/>
    <ds:schemaRef ds:uri="16c05727-aa75-4e4a-9b5f-8a80a1165891"/>
    <ds:schemaRef ds:uri="http://purl.org/dc/elements/1.1/"/>
    <ds:schemaRef ds:uri="http://schemas.microsoft.com/office/2006/documentManagement/types"/>
    <ds:schemaRef ds:uri="http://www.w3.org/XML/1998/namespace"/>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583</TotalTime>
  <Words>208</Words>
  <Application>Microsoft Office PowerPoint</Application>
  <PresentationFormat>Widescreen</PresentationFormat>
  <Paragraphs>34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AIRBNB HOTEL BOOKING ANALYSIS</vt:lpstr>
      <vt:lpstr>PROBLEM  STATEMENT</vt:lpstr>
      <vt:lpstr>Project Description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The model can then be used to predict prices for new or hypothetical listings, helping property owners make informed pricing decisions.</vt:lpstr>
      <vt:lpstr>WHO ARE THE END USERS?</vt:lpstr>
      <vt:lpstr>Technology Used</vt:lpstr>
      <vt:lpstr>Python code </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Welcome</cp:lastModifiedBy>
  <cp:revision>109</cp:revision>
  <dcterms:created xsi:type="dcterms:W3CDTF">2021-07-11T13:13:15Z</dcterms:created>
  <dcterms:modified xsi:type="dcterms:W3CDTF">2025-10-05T07:29:16Z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