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5" r:id="rId30"/>
    <p:sldId id="287" r:id="rId31"/>
    <p:sldId id="288" r:id="rId32"/>
    <p:sldId id="289" r:id="rId33"/>
    <p:sldId id="290" r:id="rId34"/>
    <p:sldId id="291" r:id="rId35"/>
    <p:sldId id="293" r:id="rId36"/>
    <p:sldId id="292" r:id="rId37"/>
    <p:sldId id="294" r:id="rId38"/>
    <p:sldId id="295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9B46-1926-10D9-7526-F1023B13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D5082-0481-8928-D84B-E872B5EF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B4C-0CD1-411E-8302-887C6D6BADD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C9E30-3F25-7431-A908-BC972DC3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D6D19-89F8-2757-BC81-42B33E91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403-26E6-4D57-B651-05E0985A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94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1FC6-DCD2-7076-BE2A-2080018C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6D22A-8292-EC99-A876-9D6A66BE0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99D17-F46D-A755-6B70-DF29658D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B4C-0CD1-411E-8302-887C6D6BADD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AB8FE-2058-5100-8574-CE2094C7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2A68-8A79-D1DE-2E1D-D395F389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403-26E6-4D57-B651-05E0985A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3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8CC7A-B1DB-9531-6C51-AFBF50620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C0AA8-BD48-5FAD-AFD8-9B27F3154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33A3-DD14-F2D0-3DFE-86DAF396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B4C-0CD1-411E-8302-887C6D6BADD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EE90B-1411-F443-4A2B-3BB54343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3A18A-C47C-5251-CE83-7939B071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403-26E6-4D57-B651-05E0985A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06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EF11-EC07-C5C1-9E30-B3AF7E7C0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2BB5F-DC68-9421-1E4A-F398E0648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7E922-260C-EAA0-15F8-8A730AD8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B4C-0CD1-411E-8302-887C6D6BADD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7D15-7D3C-611C-3C42-87BC7C07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4E260-2EDB-4CE2-99EA-5A2DF5FB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403-26E6-4D57-B651-05E0985A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30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AB55-8462-0DAC-CE60-AB8B271E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487A1-8AAF-FA6D-E25D-672D053B5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85D4C-D9B3-3953-E145-7A6CDC1E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B4C-0CD1-411E-8302-887C6D6BADD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2E2F-E784-8CD6-06F4-EA9451AC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07591-7847-38C1-3802-F4522C2D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403-26E6-4D57-B651-05E0985A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59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5911-2F20-2B13-8458-D2FC2E09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EF718-0A05-8D40-9D60-6022CA98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34E2D-8D43-F74A-57AE-59230615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B4C-0CD1-411E-8302-887C6D6BADD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BEB7A-7B36-28E3-FE87-0A30BAB7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8C945-2D8D-BD96-1B34-DAE08D20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403-26E6-4D57-B651-05E0985A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48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0C6C-1256-DB07-40F1-864241F8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53EF-7015-FDA0-4918-C486CD315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CC21A-F80A-5820-F37C-E05A35A8B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C0971-7648-86E2-A6CB-488E0054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B4C-0CD1-411E-8302-887C6D6BADD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1C825-DE1F-A691-2373-09F60A74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10AC-B7A9-32B3-F6B0-8BFDF756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403-26E6-4D57-B651-05E0985A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26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B0A-DDE3-9D71-D4A1-780E51C4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76550-B2D3-2274-BDF5-C2A3F85DB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D9F5E-06A2-4DD0-93A6-9DE79B2A8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347B4-1652-27E8-24EB-FA073A344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BB81E-5848-7F4B-0FEB-985260062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8365B-04A2-9780-6ED8-3D63B31D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B4C-0CD1-411E-8302-887C6D6BADD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A4511-80A6-4845-1DEF-BC8B80C1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75231-0023-BAA7-2F72-E530C599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403-26E6-4D57-B651-05E0985A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24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5963A-A6C1-B0DF-3C90-FEFC2372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B4C-0CD1-411E-8302-887C6D6BADD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6BF0C-4C34-BC25-0077-4CA1E22F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0F32C-D771-0F23-F958-7A2D8842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403-26E6-4D57-B651-05E0985A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16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AE0E-2B0C-8198-CDB6-3A78B8C8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8C64-C96F-5F6B-7BFD-45B551D5F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289C8-1966-1E4D-BF91-0CB6877FC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5B2C9-B3FE-45A9-B2CA-485A0242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B4C-0CD1-411E-8302-887C6D6BADD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A5F41-4F2E-B247-A4A7-95B193D8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8B4D8-2406-3F20-A3F0-2A142886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403-26E6-4D57-B651-05E0985A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02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996D-00B7-8445-EFEC-AE96B1AA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BFFA6-663F-8804-59F3-A0F58F592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82222-269E-D94A-1026-4184B1A2C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6BE94-34A7-493D-F94F-208965EA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AB4C-0CD1-411E-8302-887C6D6BADD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DBE4D-5D05-D662-6AC4-294FBEF8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5CE9A-4AD0-E265-4CB8-E1CCBF6D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A403-26E6-4D57-B651-05E0985A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17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4F011-2215-68E0-3374-06916D6D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DA80F-67C3-5128-7029-D72E8E118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DA9F-0C67-2B0C-AE81-1D3ECB948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AB4C-0CD1-411E-8302-887C6D6BADD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50AA-4A1E-0CBC-8A96-029E945E4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5B2EE-0084-794F-B9B1-5A91020B1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5A403-26E6-4D57-B651-05E0985A7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9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A2E8-F6BF-15EF-5DF6-F696F4B8F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21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Module 1: Introduction to Secrets Management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66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459-8352-00AF-9739-168008F3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Vault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1E634-F0C6-9F99-0ED4-300A953A5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7103"/>
            <a:ext cx="9078592" cy="1771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97641-EB5D-5BE0-D56B-19CF841925E7}"/>
              </a:ext>
            </a:extLst>
          </p:cNvPr>
          <p:cNvSpPr txBox="1"/>
          <p:nvPr/>
        </p:nvSpPr>
        <p:spPr>
          <a:xfrm>
            <a:off x="838200" y="3942837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Components: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Clients</a:t>
            </a:r>
            <a:r>
              <a:rPr lang="en-IN" dirty="0"/>
              <a:t>: Apps, scripts, or users that make requests to Vault.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Vault Server</a:t>
            </a:r>
            <a:r>
              <a:rPr lang="en-IN" dirty="0"/>
              <a:t>: Handles API requests, manages secrets, and applies policies.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Storage Backend</a:t>
            </a:r>
            <a:r>
              <a:rPr lang="en-IN" dirty="0"/>
              <a:t>: Stores encrypted secrets (e.g., file system, Consul, S3,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Audit Logs</a:t>
            </a:r>
            <a:r>
              <a:rPr lang="en-IN" dirty="0"/>
              <a:t>: Logs all requests and responses for accountability.</a:t>
            </a:r>
          </a:p>
        </p:txBody>
      </p:sp>
    </p:spTree>
    <p:extLst>
      <p:ext uri="{BB962C8B-B14F-4D97-AF65-F5344CB8AC3E}">
        <p14:creationId xmlns:p14="http://schemas.microsoft.com/office/powerpoint/2010/main" val="172112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C4F3DD64-5322-C7A7-961E-E06F9B989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0"/>
            <a:ext cx="11566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3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DCB0-6F24-96DE-B6AC-2A395BCE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Dev Mode vs. Production Mode</a:t>
            </a:r>
            <a:br>
              <a:rPr lang="fr-FR" b="1" dirty="0"/>
            </a:b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498875-5CCC-2203-21E6-DA12FC8D2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97351"/>
              </p:ext>
            </p:extLst>
          </p:nvPr>
        </p:nvGraphicFramePr>
        <p:xfrm>
          <a:off x="743932" y="1690688"/>
          <a:ext cx="10515600" cy="21945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1334589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437690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71863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Dev Mode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Production Mode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288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Usage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Learning/testing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Real-world deployment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90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Data Storage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In-memory (ephemeral)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Persistent backend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484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Security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 security (auto unseal)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Secure with encryption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18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Auth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Dev token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Proper auth methods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149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Start Command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vault server -dev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Config file-based start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73170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748FFAB-F0AA-0F2F-7B4F-EEC764214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938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 mode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secure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should never be used in production.</a:t>
            </a:r>
          </a:p>
        </p:txBody>
      </p:sp>
    </p:spTree>
    <p:extLst>
      <p:ext uri="{BB962C8B-B14F-4D97-AF65-F5344CB8AC3E}">
        <p14:creationId xmlns:p14="http://schemas.microsoft.com/office/powerpoint/2010/main" val="2681921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35F5-1E38-AF45-41A3-82328C45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Methods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DB376D-41CE-E52F-E94B-1A3E84CA6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829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 (Command Line Interface):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and scriptable. Used with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vault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commands.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(Web Interface):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graphical interface for browsing secrets and managing settings.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 API: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RESTful API for integration with apps and services.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BCD2E-F62A-5712-F438-1C43CBB62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3272"/>
            <a:ext cx="4782217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20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8BBC-912F-81D6-29AF-7E476D3D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Seal/Unseal and Initialization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BD563E2-9470-2598-7033-8A317D32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971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Initialization: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step after installing Vault.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Unseal Keys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(Shamir’s Secret Sharing)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Initial Root Token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Required to start using Vault securely.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Sealing: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Vault starts in a sealed state — secrets are inaccessible.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Unsealing: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a quorum of unseal keys.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that no single person can access secrets.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011E6-ECAA-9A32-63E6-4F8A9FDD4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955133"/>
            <a:ext cx="7001852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0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98427-CF13-37A2-4CFE-44FF0A48B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414B-3AF5-3412-B712-CAE00879D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214"/>
            <a:ext cx="9144000" cy="2387600"/>
          </a:xfrm>
        </p:spPr>
        <p:txBody>
          <a:bodyPr>
            <a:normAutofit/>
          </a:bodyPr>
          <a:lstStyle/>
          <a:p>
            <a:r>
              <a:rPr lang="en-IN" b="1" dirty="0"/>
              <a:t>Module 3: Secret Engines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49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FE5B-DB47-45F4-734E-825D0896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Secret Engines?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0DFF9-D31E-B184-1C22-E001331B91DD}"/>
              </a:ext>
            </a:extLst>
          </p:cNvPr>
          <p:cNvSpPr txBox="1"/>
          <p:nvPr/>
        </p:nvSpPr>
        <p:spPr>
          <a:xfrm>
            <a:off x="838200" y="2355512"/>
            <a:ext cx="60944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Secret engines are Vault components responsible for </a:t>
            </a:r>
            <a:r>
              <a:rPr lang="en-US" b="1" dirty="0"/>
              <a:t>managing, generating, or storing secrets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Two Main Types: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🔒 </a:t>
            </a:r>
            <a:r>
              <a:rPr lang="en-US" b="1" dirty="0"/>
              <a:t>Static Secrets:</a:t>
            </a:r>
            <a:r>
              <a:rPr lang="en-US" dirty="0"/>
              <a:t> Stored data (e.g., KV engine)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⚙️ </a:t>
            </a:r>
            <a:r>
              <a:rPr lang="en-US" b="1" dirty="0"/>
              <a:t>Dynamic Secrets:</a:t>
            </a:r>
            <a:r>
              <a:rPr lang="en-US" dirty="0"/>
              <a:t> Generated on demand (e.g., DB, AWS)</a:t>
            </a:r>
          </a:p>
          <a:p>
            <a:pPr>
              <a:buNone/>
            </a:pPr>
            <a:r>
              <a:rPr lang="en-US" b="1" dirty="0"/>
              <a:t>Purpose: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engine is isolated and enabled at a specific path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fine-grained control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01341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3956-EC96-5EF9-830C-9E235B8A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Enable, Disable, List Secret Engines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6F1DB-C736-5155-25C6-C741540137C8}"/>
              </a:ext>
            </a:extLst>
          </p:cNvPr>
          <p:cNvSpPr txBox="1"/>
          <p:nvPr/>
        </p:nvSpPr>
        <p:spPr>
          <a:xfrm>
            <a:off x="935611" y="203118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vault secrets enable -path=</a:t>
            </a:r>
            <a:r>
              <a:rPr lang="en-IN" b="1" dirty="0" err="1"/>
              <a:t>mykv</a:t>
            </a:r>
            <a:r>
              <a:rPr lang="en-IN" b="1" dirty="0"/>
              <a:t> kv-v2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7FC41-3942-72B5-0351-D35483EC1A46}"/>
              </a:ext>
            </a:extLst>
          </p:cNvPr>
          <p:cNvSpPr txBox="1"/>
          <p:nvPr/>
        </p:nvSpPr>
        <p:spPr>
          <a:xfrm>
            <a:off x="935611" y="167128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Enable a Secret Engine: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8432C-1F95-689E-E3E3-51A327CB1355}"/>
              </a:ext>
            </a:extLst>
          </p:cNvPr>
          <p:cNvSpPr txBox="1"/>
          <p:nvPr/>
        </p:nvSpPr>
        <p:spPr>
          <a:xfrm>
            <a:off x="935611" y="270043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Disable a Secret Engine:</a:t>
            </a:r>
          </a:p>
          <a:p>
            <a:r>
              <a:rPr lang="en-IN" b="1" dirty="0"/>
              <a:t>vault secrets disable </a:t>
            </a:r>
            <a:r>
              <a:rPr lang="en-IN" b="1" dirty="0" err="1"/>
              <a:t>mykv</a:t>
            </a:r>
            <a:endParaRPr lang="en-IN" b="1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5ED6975-83D3-CCF9-55BC-1A7BA341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39" y="3507847"/>
            <a:ext cx="480688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All Enabled Engines:</a:t>
            </a:r>
            <a:endParaRPr kumimoji="0" lang="en-US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vault secrets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63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2DF7-0A27-271D-2490-55D297F9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Mount Paths and Namespace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A9295D9-DD9B-0E89-DD0D-481F3AF77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079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Mount Path: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Logical location where a secret engine is enabled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e.g.,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secret/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aws/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database/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83F69-ED1B-7653-5D74-57166646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27" y="3000315"/>
            <a:ext cx="6725589" cy="857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208DD2-F044-7D9D-F19A-9383841920D4}"/>
              </a:ext>
            </a:extLst>
          </p:cNvPr>
          <p:cNvSpPr txBox="1"/>
          <p:nvPr/>
        </p:nvSpPr>
        <p:spPr>
          <a:xfrm>
            <a:off x="1017527" y="4251018"/>
            <a:ext cx="65516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Namespaces (Enterprise Feature):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Isolated Vault environments within a single Vault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namespace can have its own: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Auth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Policies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Secrets engines</a:t>
            </a:r>
          </a:p>
        </p:txBody>
      </p:sp>
    </p:spTree>
    <p:extLst>
      <p:ext uri="{BB962C8B-B14F-4D97-AF65-F5344CB8AC3E}">
        <p14:creationId xmlns:p14="http://schemas.microsoft.com/office/powerpoint/2010/main" val="49187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F94D-416C-CD57-1ED6-D0FB1F4C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Tuning: TTL, Versions,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1ECA0-2419-F635-9434-24180430573C}"/>
              </a:ext>
            </a:extLst>
          </p:cNvPr>
          <p:cNvSpPr txBox="1"/>
          <p:nvPr/>
        </p:nvSpPr>
        <p:spPr>
          <a:xfrm>
            <a:off x="935611" y="1854426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vault secrets tune -default-lease-</a:t>
            </a:r>
            <a:r>
              <a:rPr lang="en-IN" dirty="0" err="1"/>
              <a:t>ttl</a:t>
            </a:r>
            <a:r>
              <a:rPr lang="en-IN" dirty="0"/>
              <a:t>=1h -max-lease-</a:t>
            </a:r>
            <a:r>
              <a:rPr lang="en-IN" dirty="0" err="1"/>
              <a:t>ttl</a:t>
            </a:r>
            <a:r>
              <a:rPr lang="en-IN" dirty="0"/>
              <a:t>=24h secret/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FC04C09-4650-B9C4-8F45-B52E1CB8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11" y="39000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Options: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default_lease_ttl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Default time a secret is valid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max_lease_ttl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Maximum TTL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max_versions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(KV v2 only): Number of versions to retain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Tuning Matters: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Controls secret expiration and version history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reduce risk from stale credentials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31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27F0-FED0-3C97-7A21-812E8A0F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Secrets Management?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A0045-F878-C707-1EC0-68148325F12B}"/>
              </a:ext>
            </a:extLst>
          </p:cNvPr>
          <p:cNvSpPr txBox="1"/>
          <p:nvPr/>
        </p:nvSpPr>
        <p:spPr>
          <a:xfrm>
            <a:off x="980388" y="1690688"/>
            <a:ext cx="96059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Secrets management is the practice of securely storing, accessing, and controlling sensitive data such as:</a:t>
            </a:r>
          </a:p>
          <a:p>
            <a:r>
              <a:rPr lang="en-US" dirty="0"/>
              <a:t>API keys</a:t>
            </a:r>
          </a:p>
          <a:p>
            <a:r>
              <a:rPr lang="en-US" dirty="0"/>
              <a:t>Database credentials</a:t>
            </a:r>
          </a:p>
          <a:p>
            <a:r>
              <a:rPr lang="en-US" dirty="0"/>
              <a:t>Certificates</a:t>
            </a:r>
          </a:p>
          <a:p>
            <a:r>
              <a:rPr lang="en-US" dirty="0"/>
              <a:t>Tokens</a:t>
            </a:r>
          </a:p>
          <a:p>
            <a:r>
              <a:rPr lang="en-US" dirty="0"/>
              <a:t>Passwords</a:t>
            </a:r>
          </a:p>
          <a:p>
            <a:r>
              <a:rPr lang="en-US" b="1" dirty="0"/>
              <a:t>Key Goals:</a:t>
            </a:r>
            <a:endParaRPr lang="en-US" dirty="0"/>
          </a:p>
          <a:p>
            <a:r>
              <a:rPr lang="en-US" dirty="0"/>
              <a:t>Confidentiality: Keep secrets secure</a:t>
            </a:r>
          </a:p>
          <a:p>
            <a:r>
              <a:rPr lang="en-US" dirty="0"/>
              <a:t>Access Control: Only authorized users/services</a:t>
            </a:r>
          </a:p>
          <a:p>
            <a:r>
              <a:rPr lang="en-US" dirty="0"/>
              <a:t>Auditing: Know who accessed what and when</a:t>
            </a:r>
          </a:p>
        </p:txBody>
      </p:sp>
    </p:spTree>
    <p:extLst>
      <p:ext uri="{BB962C8B-B14F-4D97-AF65-F5344CB8AC3E}">
        <p14:creationId xmlns:p14="http://schemas.microsoft.com/office/powerpoint/2010/main" val="2374195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6C99-DE46-7FB4-48F1-AB48CF6C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Secrets Movement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93F38-89D8-C3B9-CE91-E787C8A6CBE8}"/>
              </a:ext>
            </a:extLst>
          </p:cNvPr>
          <p:cNvSpPr txBox="1"/>
          <p:nvPr/>
        </p:nvSpPr>
        <p:spPr>
          <a:xfrm>
            <a:off x="916757" y="1895035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Case:</a:t>
            </a:r>
            <a:br>
              <a:rPr lang="en-US" dirty="0"/>
            </a:br>
            <a:r>
              <a:rPr lang="en-US" dirty="0"/>
              <a:t>When you want to change the path of a secrets engine without losing data.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3B173-69B7-FFFA-4C70-5137B017343E}"/>
              </a:ext>
            </a:extLst>
          </p:cNvPr>
          <p:cNvSpPr txBox="1"/>
          <p:nvPr/>
        </p:nvSpPr>
        <p:spPr>
          <a:xfrm>
            <a:off x="916757" y="342900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vault secrets move </a:t>
            </a:r>
            <a:r>
              <a:rPr lang="en-IN" dirty="0" err="1"/>
              <a:t>oldpath</a:t>
            </a:r>
            <a:r>
              <a:rPr lang="en-IN" dirty="0"/>
              <a:t>/ </a:t>
            </a:r>
            <a:r>
              <a:rPr lang="en-IN" dirty="0" err="1"/>
              <a:t>newpath</a:t>
            </a:r>
            <a:r>
              <a:rPr lang="en-IN" dirty="0"/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DD901-502B-EC87-603E-822A36CB199F}"/>
              </a:ext>
            </a:extLst>
          </p:cNvPr>
          <p:cNvSpPr txBox="1"/>
          <p:nvPr/>
        </p:nvSpPr>
        <p:spPr>
          <a:xfrm>
            <a:off x="916757" y="3900043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⚠️ Ensure the new path doesn't conflict with another enabled engine.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38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E372-49B9-E75E-E936-0D36A00B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Secret Engines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CBD0EB-F9D9-1E79-66B1-ACC57281F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451786"/>
              </p:ext>
            </p:extLst>
          </p:nvPr>
        </p:nvGraphicFramePr>
        <p:xfrm>
          <a:off x="838200" y="2148840"/>
          <a:ext cx="10515600" cy="25603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8344343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3398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Secret Engine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187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KV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Key/Value storage of static secrets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512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AWS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Dynamic AWS IAM credentials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316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Database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Dynamic DB usernames/passwords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631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Transit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Encryption as a 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33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PKI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Issue and manage TLS certificates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990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SSH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One-time SSH credentials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97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748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309E7-A61E-632A-A841-6CADD368E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8F2C-0E21-98A5-4113-B0B4172D2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214"/>
            <a:ext cx="9144000" cy="2387600"/>
          </a:xfrm>
        </p:spPr>
        <p:txBody>
          <a:bodyPr>
            <a:normAutofit/>
          </a:bodyPr>
          <a:lstStyle/>
          <a:p>
            <a:r>
              <a:rPr lang="en-IN" b="1" dirty="0"/>
              <a:t>Module 4: KV Secrets Engine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994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11A0-188F-39A5-77F7-6BE4BE3E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KV Engine?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D59B4E-E859-A54F-8DFA-D06CF8AEC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61" y="28563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KV (Key/Value) Engine Overview: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store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 secrets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passwords, API keys, tokens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Secrets are stored as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key-value pairs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secret versioning (KV v2)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 configuration secrets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CI/CD tokens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TLS certs and license keys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Think of it as a secure, version-controlled key-value store.</a:t>
            </a:r>
          </a:p>
        </p:txBody>
      </p:sp>
    </p:spTree>
    <p:extLst>
      <p:ext uri="{BB962C8B-B14F-4D97-AF65-F5344CB8AC3E}">
        <p14:creationId xmlns:p14="http://schemas.microsoft.com/office/powerpoint/2010/main" val="1191218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C547-41D4-805A-2C10-C37B6578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KV v1 vs. KV v2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A0B03A-2159-58D1-2F49-11700044A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36056"/>
              </p:ext>
            </p:extLst>
          </p:nvPr>
        </p:nvGraphicFramePr>
        <p:xfrm>
          <a:off x="838200" y="2125360"/>
          <a:ext cx="10515600" cy="18288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8856555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3958904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982979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KV v1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KV v2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752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Versioning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471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Metadata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119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Rollback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Retrieve older versions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100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API endpoints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/secret/data/ (v2)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/secret/ (v1)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26581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B109CC3-1ACE-12EE-D1B1-225B39777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261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KV v2 is recommended for most use cases due to versioning support.</a:t>
            </a:r>
          </a:p>
        </p:txBody>
      </p:sp>
    </p:spTree>
    <p:extLst>
      <p:ext uri="{BB962C8B-B14F-4D97-AF65-F5344CB8AC3E}">
        <p14:creationId xmlns:p14="http://schemas.microsoft.com/office/powerpoint/2010/main" val="1728688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2DB2-11DC-00E9-4765-6D8C0338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Enabling KV Engine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5CF7F-0B1F-8963-BC74-E3D69FBFD2E5}"/>
              </a:ext>
            </a:extLst>
          </p:cNvPr>
          <p:cNvSpPr txBox="1"/>
          <p:nvPr/>
        </p:nvSpPr>
        <p:spPr>
          <a:xfrm>
            <a:off x="963892" y="191751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Enable KV v1:</a:t>
            </a:r>
          </a:p>
          <a:p>
            <a:r>
              <a:rPr lang="en-US" dirty="0"/>
              <a:t>vault secrets enable -path=secret </a:t>
            </a:r>
            <a:r>
              <a:rPr lang="en-US" dirty="0" err="1"/>
              <a:t>kv</a:t>
            </a:r>
            <a:endParaRPr lang="en-US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A722B-4F70-E948-7A71-47CD9301BA3D}"/>
              </a:ext>
            </a:extLst>
          </p:cNvPr>
          <p:cNvSpPr txBox="1"/>
          <p:nvPr/>
        </p:nvSpPr>
        <p:spPr>
          <a:xfrm>
            <a:off x="968606" y="3059668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Enable KV v2 (recommended):</a:t>
            </a:r>
          </a:p>
          <a:p>
            <a:r>
              <a:rPr lang="en-US" dirty="0"/>
              <a:t>vault secrets enable -path=secret kv-v2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C26D9-671D-4963-7157-9D94F5A433AA}"/>
              </a:ext>
            </a:extLst>
          </p:cNvPr>
          <p:cNvSpPr txBox="1"/>
          <p:nvPr/>
        </p:nvSpPr>
        <p:spPr>
          <a:xfrm>
            <a:off x="963892" y="420982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Check Current Engines:</a:t>
            </a:r>
          </a:p>
          <a:p>
            <a:r>
              <a:rPr lang="en-IN" dirty="0"/>
              <a:t>vault secrets list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797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A954-EF6E-3B65-6482-5248D3B7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Storing and Retrieving Secrets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FA86E-45D4-E7C7-D92F-C8BC76CBB987}"/>
              </a:ext>
            </a:extLst>
          </p:cNvPr>
          <p:cNvSpPr txBox="1"/>
          <p:nvPr/>
        </p:nvSpPr>
        <p:spPr>
          <a:xfrm>
            <a:off x="916757" y="1804389"/>
            <a:ext cx="79067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Store a Secret (KV v2):</a:t>
            </a:r>
          </a:p>
          <a:p>
            <a:r>
              <a:rPr lang="en-US" dirty="0"/>
              <a:t>vault </a:t>
            </a:r>
            <a:r>
              <a:rPr lang="en-US" dirty="0" err="1"/>
              <a:t>kv</a:t>
            </a:r>
            <a:r>
              <a:rPr lang="en-US" dirty="0"/>
              <a:t> put secret/</a:t>
            </a:r>
            <a:r>
              <a:rPr lang="en-US" dirty="0" err="1"/>
              <a:t>myapp</a:t>
            </a:r>
            <a:r>
              <a:rPr lang="en-US" dirty="0"/>
              <a:t> username=admin password=pass123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34A2E-E0A6-3DEA-C27B-5E094EBEFB86}"/>
              </a:ext>
            </a:extLst>
          </p:cNvPr>
          <p:cNvSpPr txBox="1"/>
          <p:nvPr/>
        </p:nvSpPr>
        <p:spPr>
          <a:xfrm>
            <a:off x="916757" y="284142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Retrieve a Secret:</a:t>
            </a:r>
          </a:p>
          <a:p>
            <a:r>
              <a:rPr lang="en-US" dirty="0"/>
              <a:t>vault </a:t>
            </a:r>
            <a:r>
              <a:rPr lang="en-US" dirty="0" err="1"/>
              <a:t>kv</a:t>
            </a:r>
            <a:r>
              <a:rPr lang="en-US" dirty="0"/>
              <a:t> get secret/</a:t>
            </a:r>
            <a:r>
              <a:rPr lang="en-US" dirty="0" err="1"/>
              <a:t>myapp</a:t>
            </a:r>
            <a:endParaRPr lang="en-US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DFE18-90A1-A81E-C29C-E00647406BA8}"/>
              </a:ext>
            </a:extLst>
          </p:cNvPr>
          <p:cNvSpPr txBox="1"/>
          <p:nvPr/>
        </p:nvSpPr>
        <p:spPr>
          <a:xfrm>
            <a:off x="916757" y="3878451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Delete a Secret:</a:t>
            </a:r>
          </a:p>
          <a:p>
            <a:r>
              <a:rPr lang="en-IN" dirty="0"/>
              <a:t>vault </a:t>
            </a:r>
            <a:r>
              <a:rPr lang="en-IN" dirty="0" err="1"/>
              <a:t>kv</a:t>
            </a:r>
            <a:r>
              <a:rPr lang="en-IN" dirty="0"/>
              <a:t> delete secret/</a:t>
            </a:r>
            <a:r>
              <a:rPr lang="en-IN" dirty="0" err="1"/>
              <a:t>myapp</a:t>
            </a:r>
            <a:endParaRPr lang="en-IN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00066-B252-8CCA-8579-0F95A44FCA6C}"/>
              </a:ext>
            </a:extLst>
          </p:cNvPr>
          <p:cNvSpPr txBox="1"/>
          <p:nvPr/>
        </p:nvSpPr>
        <p:spPr>
          <a:xfrm>
            <a:off x="916757" y="4915482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Force Destroy All Versions:</a:t>
            </a:r>
          </a:p>
          <a:p>
            <a:r>
              <a:rPr lang="en-US" dirty="0"/>
              <a:t>vault </a:t>
            </a:r>
            <a:r>
              <a:rPr lang="en-US" dirty="0" err="1"/>
              <a:t>kv</a:t>
            </a:r>
            <a:r>
              <a:rPr lang="en-US" dirty="0"/>
              <a:t> destroy -mount=secret -versions=1 secret/</a:t>
            </a:r>
            <a:r>
              <a:rPr lang="en-US" dirty="0" err="1"/>
              <a:t>myapp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419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F920-C0CE-DEB3-EE27-540452DA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KV v2 Features – Versioning, Rollback, Metadata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7D6D3-8996-F36E-231E-59BB90A621E8}"/>
              </a:ext>
            </a:extLst>
          </p:cNvPr>
          <p:cNvSpPr txBox="1"/>
          <p:nvPr/>
        </p:nvSpPr>
        <p:spPr>
          <a:xfrm>
            <a:off x="916757" y="202701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Versioning: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Automatically tracks changes to secret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Multiple versions stored securely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90633-3ED9-F2B8-56F2-450C4D503B64}"/>
              </a:ext>
            </a:extLst>
          </p:cNvPr>
          <p:cNvSpPr txBox="1"/>
          <p:nvPr/>
        </p:nvSpPr>
        <p:spPr>
          <a:xfrm>
            <a:off x="916757" y="342900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Rollback: </a:t>
            </a:r>
          </a:p>
          <a:p>
            <a:r>
              <a:rPr lang="en-IN" dirty="0"/>
              <a:t>vault </a:t>
            </a:r>
            <a:r>
              <a:rPr lang="en-IN" dirty="0" err="1"/>
              <a:t>kv</a:t>
            </a:r>
            <a:r>
              <a:rPr lang="en-IN" dirty="0"/>
              <a:t> get -version=2 secret/</a:t>
            </a:r>
            <a:r>
              <a:rPr lang="en-IN" dirty="0" err="1"/>
              <a:t>myapp</a:t>
            </a:r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EFEC7-0F25-C5CC-9DE3-C6D2ECAD93C3}"/>
              </a:ext>
            </a:extLst>
          </p:cNvPr>
          <p:cNvSpPr txBox="1"/>
          <p:nvPr/>
        </p:nvSpPr>
        <p:spPr>
          <a:xfrm>
            <a:off x="916757" y="4717271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Metadata Operations:</a:t>
            </a:r>
          </a:p>
          <a:p>
            <a:r>
              <a:rPr lang="en-IN" dirty="0"/>
              <a:t>vault </a:t>
            </a:r>
            <a:r>
              <a:rPr lang="en-IN" dirty="0" err="1"/>
              <a:t>kv</a:t>
            </a:r>
            <a:r>
              <a:rPr lang="en-IN" dirty="0"/>
              <a:t> metadata get secret/</a:t>
            </a:r>
            <a:r>
              <a:rPr lang="en-IN" dirty="0" err="1"/>
              <a:t>myapp</a:t>
            </a:r>
            <a:endParaRPr lang="en-IN" dirty="0"/>
          </a:p>
          <a:p>
            <a:r>
              <a:rPr lang="en-IN" dirty="0"/>
              <a:t>vault </a:t>
            </a:r>
            <a:r>
              <a:rPr lang="en-IN" dirty="0" err="1"/>
              <a:t>kv</a:t>
            </a:r>
            <a:r>
              <a:rPr lang="en-IN" dirty="0"/>
              <a:t> metadata delete secret/</a:t>
            </a:r>
            <a:r>
              <a:rPr lang="en-IN" dirty="0" err="1"/>
              <a:t>myapp</a:t>
            </a:r>
            <a:endParaRPr lang="en-IN" dirty="0"/>
          </a:p>
          <a:p>
            <a:endParaRPr lang="en-IN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71270C1-DBBB-8437-5015-2D53446BE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84" y="58133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Metadata helps manage lifecycle and audit trail of secrets.</a:t>
            </a:r>
          </a:p>
        </p:txBody>
      </p:sp>
    </p:spTree>
    <p:extLst>
      <p:ext uri="{BB962C8B-B14F-4D97-AF65-F5344CB8AC3E}">
        <p14:creationId xmlns:p14="http://schemas.microsoft.com/office/powerpoint/2010/main" val="568155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DB64-E3A7-5983-F8C0-FAC9E7F6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Conventions and Best Practices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CC3C2A-FAFD-C5FD-AF29-A72A3836D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71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Recommended Path Naming: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consistent prefixes: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secret/dev/appname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secret/prod/db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Environment-based separation: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secret/dev/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secret/staging/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secret/prod/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Practices: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storing secrets at the root level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namespaces or folders to isolate 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Rotate and audit secrets regularly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policies to restrict access to specific paths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60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8EE0C-F9D1-8C15-88D6-ECED4B899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71B7-37EF-9B24-BF79-4282B53C7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214"/>
            <a:ext cx="9144000" cy="2387600"/>
          </a:xfrm>
        </p:spPr>
        <p:txBody>
          <a:bodyPr>
            <a:normAutofit/>
          </a:bodyPr>
          <a:lstStyle/>
          <a:p>
            <a:r>
              <a:rPr lang="en-IN" b="1" dirty="0"/>
              <a:t>⚖️ Module 5: Vault Secrets Command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79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A0416-9561-AAF7-D8F7-0B2D56D3F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2EC6-87A9-285A-0BDC-D6F47110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it Important?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4DAAD-D4EF-4713-9CA9-1C3AA6D7A270}"/>
              </a:ext>
            </a:extLst>
          </p:cNvPr>
          <p:cNvSpPr txBox="1"/>
          <p:nvPr/>
        </p:nvSpPr>
        <p:spPr>
          <a:xfrm>
            <a:off x="980388" y="1690688"/>
            <a:ext cx="96059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Common Risks Without Proper Secrets Management:</a:t>
            </a:r>
            <a:endParaRPr lang="en-IN" dirty="0"/>
          </a:p>
          <a:p>
            <a:r>
              <a:rPr lang="en-IN" dirty="0"/>
              <a:t>🔓 Credentials hardcoded in source code</a:t>
            </a:r>
          </a:p>
          <a:p>
            <a:r>
              <a:rPr lang="en-IN" dirty="0"/>
              <a:t>🧑‍💻 Leaked secrets in logs, repos (e.g., GitHub)</a:t>
            </a:r>
          </a:p>
          <a:p>
            <a:r>
              <a:rPr lang="en-IN" dirty="0"/>
              <a:t>🐍 Long-lived tokens in CI/CD pipelines</a:t>
            </a:r>
          </a:p>
          <a:p>
            <a:r>
              <a:rPr lang="en-IN" dirty="0"/>
              <a:t>🕵️‍♂️ Lack of visibility and audit trails</a:t>
            </a:r>
          </a:p>
          <a:p>
            <a:r>
              <a:rPr lang="en-IN" b="1" dirty="0"/>
              <a:t>Consequences:</a:t>
            </a:r>
            <a:endParaRPr lang="en-IN" dirty="0"/>
          </a:p>
          <a:p>
            <a:r>
              <a:rPr lang="en-IN" dirty="0"/>
              <a:t>Security breaches and data loss</a:t>
            </a:r>
          </a:p>
          <a:p>
            <a:r>
              <a:rPr lang="en-IN" dirty="0"/>
              <a:t>Compliance violations (e.g., PCI, GDPR)</a:t>
            </a:r>
          </a:p>
          <a:p>
            <a:r>
              <a:rPr lang="en-IN" dirty="0"/>
              <a:t>Damaged reputation and financial loss</a:t>
            </a:r>
          </a:p>
        </p:txBody>
      </p:sp>
    </p:spTree>
    <p:extLst>
      <p:ext uri="{BB962C8B-B14F-4D97-AF65-F5344CB8AC3E}">
        <p14:creationId xmlns:p14="http://schemas.microsoft.com/office/powerpoint/2010/main" val="670850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977B3BA-2282-EFEF-2270-A1DDFB7C8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97074"/>
            <a:ext cx="41296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of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vault secrets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CLI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70E712-6EF2-D55A-EC7D-ACA77E20A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472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vault secrets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command manages secret engines in Vault.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You Can Do: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Enable/disable engines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 engines between paths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Tune engine settings (like TTLs)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all mounted engines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3959B-14A2-D41F-2B9C-DFEE541DA754}"/>
              </a:ext>
            </a:extLst>
          </p:cNvPr>
          <p:cNvSpPr txBox="1"/>
          <p:nvPr/>
        </p:nvSpPr>
        <p:spPr>
          <a:xfrm>
            <a:off x="928541" y="3893009"/>
            <a:ext cx="651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vault secrets &lt;subcommand&gt; [options]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D417FC0-018D-FD72-FBF0-A5ADC4C7C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41" y="48936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Subcommands: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enable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disable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move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tune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709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FE51-1FF6-855C-2AFB-4738FAB4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vault secrets enable/disable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793757-F161-7D6E-FC29-C187C8B6C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61723"/>
            <a:ext cx="64487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KV v2 Engine: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vault secrets enable -path=</a:t>
            </a:r>
            <a:r>
              <a:rPr lang="en-US" altLang="en-US" dirty="0" err="1">
                <a:latin typeface="Arial" panose="020B0604020202020204" pitchFamily="34" charset="0"/>
              </a:rPr>
              <a:t>kv</a:t>
            </a:r>
            <a:r>
              <a:rPr lang="en-US" altLang="en-US" dirty="0">
                <a:latin typeface="Arial" panose="020B0604020202020204" pitchFamily="34" charset="0"/>
              </a:rPr>
              <a:t> kv-v2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70F1004-5641-CC76-5CD9-D1285F43B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25622"/>
            <a:ext cx="5257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AWS Secrets Engine: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vault secrets enable -path=</a:t>
            </a:r>
            <a:r>
              <a:rPr lang="en-US" altLang="en-US" dirty="0" err="1">
                <a:latin typeface="Arial" panose="020B0604020202020204" pitchFamily="34" charset="0"/>
              </a:rPr>
              <a:t>aws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aws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6459DAA-D16B-0032-3838-99438D079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19987"/>
            <a:ext cx="504412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Disable a Secret Engine: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vault secrets disable </a:t>
            </a:r>
            <a:r>
              <a:rPr lang="en-US" altLang="en-US" dirty="0" err="1">
                <a:latin typeface="Arial" panose="020B0604020202020204" pitchFamily="34" charset="0"/>
              </a:rPr>
              <a:t>kv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67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7087DA5-C001-3470-BE4C-FE836DF3C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27851"/>
            <a:ext cx="40222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vault secrets 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Interpretation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3F590-ECE3-5B90-8CDE-6DEDAB325874}"/>
              </a:ext>
            </a:extLst>
          </p:cNvPr>
          <p:cNvSpPr txBox="1"/>
          <p:nvPr/>
        </p:nvSpPr>
        <p:spPr>
          <a:xfrm>
            <a:off x="838200" y="179496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vault secrets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C8F25D-9508-18AE-13F1-A5133C90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90" y="2601006"/>
            <a:ext cx="6487430" cy="1505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7CC011-22BF-63F5-ED61-EB195140B53B}"/>
              </a:ext>
            </a:extLst>
          </p:cNvPr>
          <p:cNvSpPr txBox="1"/>
          <p:nvPr/>
        </p:nvSpPr>
        <p:spPr>
          <a:xfrm>
            <a:off x="919790" y="4427224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/>
              <a:t>Interpreting Fields:</a:t>
            </a:r>
            <a:endParaRPr lang="en-IN"/>
          </a:p>
          <a:p>
            <a:pPr>
              <a:buFont typeface="Arial" panose="020B0604020202020204" pitchFamily="34" charset="0"/>
              <a:buChar char="•"/>
            </a:pPr>
            <a:r>
              <a:rPr lang="en-IN" b="1"/>
              <a:t>Path</a:t>
            </a:r>
            <a:r>
              <a:rPr lang="en-IN"/>
              <a:t>: Mount path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/>
              <a:t>Type</a:t>
            </a:r>
            <a:r>
              <a:rPr lang="en-IN"/>
              <a:t>: Engine type (kv, aws,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/>
              <a:t>Accessor</a:t>
            </a:r>
            <a:r>
              <a:rPr lang="en-IN"/>
              <a:t>: Internal ID Vault 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/>
              <a:t>Description</a:t>
            </a:r>
            <a:r>
              <a:rPr lang="en-IN"/>
              <a:t>: Optional description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69449-FA00-174E-5C8A-D22D32376A0F}"/>
              </a:ext>
            </a:extLst>
          </p:cNvPr>
          <p:cNvSpPr txBox="1"/>
          <p:nvPr/>
        </p:nvSpPr>
        <p:spPr>
          <a:xfrm>
            <a:off x="5743281" y="479655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vault secrets list -detailed</a:t>
            </a:r>
          </a:p>
        </p:txBody>
      </p:sp>
    </p:spTree>
    <p:extLst>
      <p:ext uri="{BB962C8B-B14F-4D97-AF65-F5344CB8AC3E}">
        <p14:creationId xmlns:p14="http://schemas.microsoft.com/office/powerpoint/2010/main" val="3810368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F872960-06E0-5518-BAB7-4EDCBF8A1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27851"/>
            <a:ext cx="36840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vault secrets move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tune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Usage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46EACE-84F7-1965-83A7-714049E89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973" y="1473188"/>
            <a:ext cx="785252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 a Secrets Engine: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vault secrets move </a:t>
            </a:r>
            <a:r>
              <a:rPr lang="en-US" altLang="en-US" dirty="0" err="1">
                <a:latin typeface="Arial" panose="020B0604020202020204" pitchFamily="34" charset="0"/>
              </a:rPr>
              <a:t>kv</a:t>
            </a:r>
            <a:r>
              <a:rPr lang="en-US" altLang="en-US" dirty="0">
                <a:latin typeface="Arial" panose="020B0604020202020204" pitchFamily="34" charset="0"/>
              </a:rPr>
              <a:t>/ secrets/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E4FA1EA-5BAA-EDB1-8EFC-8E715C9FE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973" y="27337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Keeps all secrets and config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Helpful for reorganizing mount paths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A072C3E-B582-B3B5-3BC0-F43C07F6F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40487"/>
            <a:ext cx="78525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Tune Secret Engine Settings: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vault secrets tune -default-lease-</a:t>
            </a:r>
            <a:r>
              <a:rPr lang="en-US" altLang="en-US" dirty="0" err="1">
                <a:latin typeface="Arial" panose="020B0604020202020204" pitchFamily="34" charset="0"/>
              </a:rPr>
              <a:t>ttl</a:t>
            </a:r>
            <a:r>
              <a:rPr lang="en-US" altLang="en-US" dirty="0">
                <a:latin typeface="Arial" panose="020B0604020202020204" pitchFamily="34" charset="0"/>
              </a:rPr>
              <a:t>=1h -max-lease-</a:t>
            </a:r>
            <a:r>
              <a:rPr lang="en-US" altLang="en-US" dirty="0" err="1">
                <a:latin typeface="Arial" panose="020B0604020202020204" pitchFamily="34" charset="0"/>
              </a:rPr>
              <a:t>ttl</a:t>
            </a:r>
            <a:r>
              <a:rPr lang="en-US" altLang="en-US" dirty="0">
                <a:latin typeface="Arial" panose="020B0604020202020204" pitchFamily="34" charset="0"/>
              </a:rPr>
              <a:t>=24h </a:t>
            </a:r>
            <a:r>
              <a:rPr lang="en-US" altLang="en-US" dirty="0" err="1">
                <a:latin typeface="Arial" panose="020B0604020202020204" pitchFamily="34" charset="0"/>
              </a:rPr>
              <a:t>kv</a:t>
            </a:r>
            <a:r>
              <a:rPr lang="en-US" altLang="en-US" dirty="0">
                <a:latin typeface="Arial" panose="020B0604020202020204" pitchFamily="34" charset="0"/>
              </a:rPr>
              <a:t>/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0F78469-D118-8882-8FEC-19A8834C1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973" y="47935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 for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tune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Expire secrets faster (security)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Comply with org policies (e.g., 24h TTL)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version history (e.g.,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-max-versions=5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for KV v2)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29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7B15-FB3E-8E2C-5A47-F6DAC675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with Different Secret Engines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54FAA-CA9F-6E4F-6EDE-BE2892B2BAD7}"/>
              </a:ext>
            </a:extLst>
          </p:cNvPr>
          <p:cNvSpPr txBox="1"/>
          <p:nvPr/>
        </p:nvSpPr>
        <p:spPr>
          <a:xfrm>
            <a:off x="838200" y="1596999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KV Example:</a:t>
            </a:r>
          </a:p>
          <a:p>
            <a:r>
              <a:rPr lang="en-US" dirty="0"/>
              <a:t>vault secrets enable -path=</a:t>
            </a:r>
            <a:r>
              <a:rPr lang="en-US" dirty="0" err="1"/>
              <a:t>kv</a:t>
            </a:r>
            <a:r>
              <a:rPr lang="en-US" dirty="0"/>
              <a:t> kv-v2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746BC5E-2B82-3DA4-4E16-ED44F27D0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28" y="2322398"/>
            <a:ext cx="81942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Example: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vault secrets enable -path=</a:t>
            </a:r>
            <a:r>
              <a:rPr lang="en-US" altLang="en-US" dirty="0" err="1">
                <a:latin typeface="Arial" panose="020B0604020202020204" pitchFamily="34" charset="0"/>
              </a:rPr>
              <a:t>aws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aws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vault write </a:t>
            </a:r>
            <a:r>
              <a:rPr lang="en-US" altLang="en-US" dirty="0" err="1">
                <a:latin typeface="Arial" panose="020B0604020202020204" pitchFamily="34" charset="0"/>
              </a:rPr>
              <a:t>aws</a:t>
            </a:r>
            <a:r>
              <a:rPr lang="en-US" altLang="en-US" dirty="0">
                <a:latin typeface="Arial" panose="020B0604020202020204" pitchFamily="34" charset="0"/>
              </a:rPr>
              <a:t>/config/root </a:t>
            </a:r>
            <a:r>
              <a:rPr lang="en-US" altLang="en-US" dirty="0" err="1">
                <a:latin typeface="Arial" panose="020B0604020202020204" pitchFamily="34" charset="0"/>
              </a:rPr>
              <a:t>access_key</a:t>
            </a:r>
            <a:r>
              <a:rPr lang="en-US" altLang="en-US" dirty="0">
                <a:latin typeface="Arial" panose="020B0604020202020204" pitchFamily="34" charset="0"/>
              </a:rPr>
              <a:t>=... </a:t>
            </a:r>
            <a:r>
              <a:rPr lang="en-US" altLang="en-US" dirty="0" err="1">
                <a:latin typeface="Arial" panose="020B0604020202020204" pitchFamily="34" charset="0"/>
              </a:rPr>
              <a:t>secret_key</a:t>
            </a:r>
            <a:r>
              <a:rPr lang="en-US" altLang="en-US" dirty="0">
                <a:latin typeface="Arial" panose="020B0604020202020204" pitchFamily="34" charset="0"/>
              </a:rPr>
              <a:t>=...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C8565B5-12AC-DA67-C595-4753A2610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63" y="3325673"/>
            <a:ext cx="69711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Example: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vault secrets enable database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vault write database/config/</a:t>
            </a:r>
            <a:r>
              <a:rPr lang="en-US" altLang="en-US" dirty="0" err="1">
                <a:latin typeface="Arial" panose="020B0604020202020204" pitchFamily="34" charset="0"/>
              </a:rPr>
              <a:t>mydb</a:t>
            </a:r>
            <a:r>
              <a:rPr lang="en-US" altLang="en-US" dirty="0">
                <a:latin typeface="Arial" panose="020B0604020202020204" pitchFamily="34" charset="0"/>
              </a:rPr>
              <a:t>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BFE6C26-D0A5-E25B-DF20-6167793FC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63" y="4328948"/>
            <a:ext cx="65563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Transit Example: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vault secrets enable transit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vault write -f transit/keys/</a:t>
            </a:r>
            <a:r>
              <a:rPr lang="en-US" altLang="en-US" dirty="0" err="1">
                <a:latin typeface="Arial" panose="020B0604020202020204" pitchFamily="34" charset="0"/>
              </a:rPr>
              <a:t>mykey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0912A02-121D-6907-E99C-4E98BDE7A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77" y="55995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🔁 All engines share the same CLI interface under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vault secrets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but offer engine-specific subcommands under their paths.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078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0536A-CCF5-FDC2-D8BA-0BFA8EC38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90F9-9369-B1B4-5286-243F63443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214"/>
            <a:ext cx="9144000" cy="2387600"/>
          </a:xfrm>
        </p:spPr>
        <p:txBody>
          <a:bodyPr>
            <a:normAutofit/>
          </a:bodyPr>
          <a:lstStyle/>
          <a:p>
            <a:r>
              <a:rPr lang="en-IN" b="1" dirty="0"/>
              <a:t>🪧 Module 6: Vault CLI Essentials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360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BD8B-21FC-EDB0-91A1-656821EE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Setup and Environment Variables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AF26F9-04C2-1732-55B6-B51AB0DAFF8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269774"/>
          <a:ext cx="10515600" cy="1463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6839685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274604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272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VAULT_ADDR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Sets the Vault server address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607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VAULT_TOKEN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Authenticates CLI requests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340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VAULT_NAMESPACE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in Enterprise Vault (optional)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7261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7490C60-F4C4-0EFE-AFB4-8D6CEE341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32" y="22516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Installing Vault CLI: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 from: https://developer.hashicorp.com/vault/downloads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to your system PATH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 Environment Variables: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D8472-02A4-0C6F-5D2C-86C3D5B5B20D}"/>
              </a:ext>
            </a:extLst>
          </p:cNvPr>
          <p:cNvSpPr txBox="1"/>
          <p:nvPr/>
        </p:nvSpPr>
        <p:spPr>
          <a:xfrm>
            <a:off x="838200" y="5377148"/>
            <a:ext cx="6466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export VAULT_ADDR='http://127.0.0.1:8200'</a:t>
            </a:r>
          </a:p>
        </p:txBody>
      </p:sp>
    </p:spTree>
    <p:extLst>
      <p:ext uri="{BB962C8B-B14F-4D97-AF65-F5344CB8AC3E}">
        <p14:creationId xmlns:p14="http://schemas.microsoft.com/office/powerpoint/2010/main" val="503685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B912232-BDEB-4F6E-E3D3-505930BF6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27851"/>
            <a:ext cx="4633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Logging In —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vault login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VAULT_TOKEN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28C62-866A-0A07-F2D9-77E86BF29DD0}"/>
              </a:ext>
            </a:extLst>
          </p:cNvPr>
          <p:cNvSpPr txBox="1"/>
          <p:nvPr/>
        </p:nvSpPr>
        <p:spPr>
          <a:xfrm>
            <a:off x="838200" y="1578146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Login with Token:</a:t>
            </a:r>
          </a:p>
          <a:p>
            <a:r>
              <a:rPr lang="en-IN" dirty="0"/>
              <a:t>vault login &lt;token&gt;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B715BD-99D9-4DAF-471A-DAE59DF2F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42045"/>
            <a:ext cx="536463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use environment variable: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export VAULT_TOKEN=&lt;token&gt;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F2ADD9-E188-9013-A6E4-9F9BCD284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2935"/>
            <a:ext cx="426170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Current Session: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vault token lookup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58559F9-FC31-AF56-65EE-39D48BB76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45" y="45154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📝 Tip: In real-world use, Vault can be integrated with identity providers (e.g., GitHub, LDAP, AWS IAM).</a:t>
            </a:r>
          </a:p>
        </p:txBody>
      </p:sp>
    </p:spTree>
    <p:extLst>
      <p:ext uri="{BB962C8B-B14F-4D97-AF65-F5344CB8AC3E}">
        <p14:creationId xmlns:p14="http://schemas.microsoft.com/office/powerpoint/2010/main" val="1930230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8A09-C435-FDFD-EFF1-7897C9F0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Vault Commands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6914103-3BA8-8CE0-4BF3-19A1994C9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09365"/>
            <a:ext cx="384692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Vault Status: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vault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51BB5D-DCA5-ABDD-0C44-C74F05620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93393"/>
            <a:ext cx="72594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KV Secrets (v2):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vault </a:t>
            </a:r>
            <a:r>
              <a:rPr lang="en-US" altLang="en-US" dirty="0" err="1">
                <a:latin typeface="Arial" panose="020B0604020202020204" pitchFamily="34" charset="0"/>
              </a:rPr>
              <a:t>kv</a:t>
            </a:r>
            <a:r>
              <a:rPr lang="en-US" altLang="en-US" dirty="0">
                <a:latin typeface="Arial" panose="020B0604020202020204" pitchFamily="34" charset="0"/>
              </a:rPr>
              <a:t> put secret/app username=admin password=pass123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vault </a:t>
            </a:r>
            <a:r>
              <a:rPr lang="en-US" altLang="en-US" dirty="0" err="1">
                <a:latin typeface="Arial" panose="020B0604020202020204" pitchFamily="34" charset="0"/>
              </a:rPr>
              <a:t>kv</a:t>
            </a:r>
            <a:r>
              <a:rPr lang="en-US" altLang="en-US" dirty="0">
                <a:latin typeface="Arial" panose="020B0604020202020204" pitchFamily="34" charset="0"/>
              </a:rPr>
              <a:t> get secret/app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vault </a:t>
            </a:r>
            <a:r>
              <a:rPr lang="en-US" altLang="en-US" dirty="0" err="1">
                <a:latin typeface="Arial" panose="020B0604020202020204" pitchFamily="34" charset="0"/>
              </a:rPr>
              <a:t>kv</a:t>
            </a:r>
            <a:r>
              <a:rPr lang="en-US" altLang="en-US" dirty="0">
                <a:latin typeface="Arial" panose="020B0604020202020204" pitchFamily="34" charset="0"/>
              </a:rPr>
              <a:t> delete secret/app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CB2092-1499-E10E-41BD-DBA70A89C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827" y="3726194"/>
            <a:ext cx="25314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Secrets Engines: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vault secrets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A0D00E8-0E70-2161-5855-B295A26C0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150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CLI commands follow this pattern: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vault &lt;command&gt; &lt;path&gt; &lt;options&gt;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714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E075EC1-F23F-984C-F80A-A570F7054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27851"/>
            <a:ext cx="48241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—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vault auth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List Methods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092541E-3F90-A7EA-9CED-205B6E5FE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11402"/>
            <a:ext cx="48241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Enabled Auth Methods: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vault auth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5DDED4-A213-ED09-9E73-836ABBF3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9760"/>
            <a:ext cx="472860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a New Auth Method (e.g., GitHub):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vault auth enable </a:t>
            </a: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59C6249-897D-66FE-7A78-CB24C147E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18992"/>
            <a:ext cx="267252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Disable Auth Method: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vault auth disable </a:t>
            </a:r>
            <a:r>
              <a:rPr lang="en-US" altLang="en-US" dirty="0" err="1">
                <a:latin typeface="Arial" panose="020B0604020202020204" pitchFamily="34" charset="0"/>
              </a:rPr>
              <a:t>github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0EAC4B9-6B6A-8934-B0AD-E9FF62C6F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265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 Method Types: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 (default)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LDAP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IAM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🔐 Vault uses pluggable auth methods to verify identity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applying policy.</a:t>
            </a:r>
          </a:p>
        </p:txBody>
      </p:sp>
    </p:spTree>
    <p:extLst>
      <p:ext uri="{BB962C8B-B14F-4D97-AF65-F5344CB8AC3E}">
        <p14:creationId xmlns:p14="http://schemas.microsoft.com/office/powerpoint/2010/main" val="297121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C808B-1BD7-EDB8-9144-B8D50F8E4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2971-15D3-E9C6-5D34-A29E3B33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Traditional vs. Centralized Secrets Management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8788EE-BC59-B394-A824-72E073A9F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915419"/>
              </p:ext>
            </p:extLst>
          </p:nvPr>
        </p:nvGraphicFramePr>
        <p:xfrm>
          <a:off x="838200" y="2173288"/>
          <a:ext cx="10515600" cy="18288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1170678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2222334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812087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Traditional (Manual)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Centralized (Vault)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922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Storage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 config files / env vars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Secure secrets store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085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Access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Broad and static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Fine-grained, dynamic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871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Rotation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Manual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Automated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56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Audit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Rare or missing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Built-in audit logs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0278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B34645D-D479-7D6D-1CA9-308834A9C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86" y="58685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Bottom Line: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approaches are risky, hard to scale, and error-prone.</a:t>
            </a:r>
          </a:p>
        </p:txBody>
      </p:sp>
    </p:spTree>
    <p:extLst>
      <p:ext uri="{BB962C8B-B14F-4D97-AF65-F5344CB8AC3E}">
        <p14:creationId xmlns:p14="http://schemas.microsoft.com/office/powerpoint/2010/main" val="647841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8596D-6923-0CE3-C1E3-10FFA27F0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97A2-3415-A432-7899-49A47E905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214"/>
            <a:ext cx="9144000" cy="2387600"/>
          </a:xfrm>
        </p:spPr>
        <p:txBody>
          <a:bodyPr>
            <a:normAutofit/>
          </a:bodyPr>
          <a:lstStyle/>
          <a:p>
            <a:r>
              <a:rPr lang="en-IN" b="1" dirty="0"/>
              <a:t>🛠️ Module 7: Advanced Topics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246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5BC1-BB9F-45C5-910C-A9491518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Vault Authentication Backends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210EBC-F0D8-2AB8-C969-6D1288DC1C0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9494544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285074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Backend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536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userpass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Simple dev/testing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396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github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Dev teams with GitHub accounts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3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approle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CI/CD pipelines, apps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864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ldap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Enterprise user integration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648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AWS IAM-based login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11102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28A976F-7C9C-2FE8-3ED0-D444AFAF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78" y="19797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Auth Methods?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Vault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 backends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verify user identity before granting access via policies.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 Auth Backends: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19705-F3E8-C883-E4A6-BD8F2EA1081F}"/>
              </a:ext>
            </a:extLst>
          </p:cNvPr>
          <p:cNvSpPr txBox="1"/>
          <p:nvPr/>
        </p:nvSpPr>
        <p:spPr>
          <a:xfrm>
            <a:off x="838200" y="5381011"/>
            <a:ext cx="6457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Example (Enable GitHub Auth):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4E63F-98C1-8EEA-FFC4-73B8780C0ECB}"/>
              </a:ext>
            </a:extLst>
          </p:cNvPr>
          <p:cNvSpPr txBox="1"/>
          <p:nvPr/>
        </p:nvSpPr>
        <p:spPr>
          <a:xfrm>
            <a:off x="838200" y="5750343"/>
            <a:ext cx="6457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vault auth enable </a:t>
            </a:r>
            <a:r>
              <a:rPr lang="en-IN" dirty="0" err="1"/>
              <a:t>github</a:t>
            </a:r>
            <a:endParaRPr lang="en-IN" dirty="0"/>
          </a:p>
          <a:p>
            <a:r>
              <a:rPr lang="en-IN" dirty="0"/>
              <a:t>vault write auth/</a:t>
            </a:r>
            <a:r>
              <a:rPr lang="en-IN" dirty="0" err="1"/>
              <a:t>github</a:t>
            </a:r>
            <a:r>
              <a:rPr lang="en-IN" dirty="0"/>
              <a:t>/config organization=my-org</a:t>
            </a:r>
          </a:p>
        </p:txBody>
      </p:sp>
    </p:spTree>
    <p:extLst>
      <p:ext uri="{BB962C8B-B14F-4D97-AF65-F5344CB8AC3E}">
        <p14:creationId xmlns:p14="http://schemas.microsoft.com/office/powerpoint/2010/main" val="3313645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1E73-0A2E-1F45-8880-07829E34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Policies – Creating, Assigning, Scoping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21BC1-FED2-DB18-2CA4-6BBE11AA1A87}"/>
              </a:ext>
            </a:extLst>
          </p:cNvPr>
          <p:cNvSpPr txBox="1"/>
          <p:nvPr/>
        </p:nvSpPr>
        <p:spPr>
          <a:xfrm>
            <a:off x="838200" y="1568000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Vault Policies: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Control </a:t>
            </a:r>
            <a:r>
              <a:rPr lang="en-US" b="1" dirty="0"/>
              <a:t>who can access what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HCL</a:t>
            </a:r>
            <a:r>
              <a:rPr lang="en-US" dirty="0"/>
              <a:t> or 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Bound to identities via auth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65010-B30D-5544-1CE3-4C4637C00740}"/>
              </a:ext>
            </a:extLst>
          </p:cNvPr>
          <p:cNvSpPr txBox="1"/>
          <p:nvPr/>
        </p:nvSpPr>
        <p:spPr>
          <a:xfrm>
            <a:off x="783210" y="295037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Sample Policy (read-only):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2F1DF-67CE-47E0-2B21-6F73804510BD}"/>
              </a:ext>
            </a:extLst>
          </p:cNvPr>
          <p:cNvSpPr txBox="1"/>
          <p:nvPr/>
        </p:nvSpPr>
        <p:spPr>
          <a:xfrm>
            <a:off x="838200" y="3538297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path "secret/data/*" {</a:t>
            </a:r>
          </a:p>
          <a:p>
            <a:r>
              <a:rPr lang="en-IN" dirty="0"/>
              <a:t>  capabilities = ["read", "list"]</a:t>
            </a:r>
          </a:p>
          <a:p>
            <a:r>
              <a:rPr lang="en-IN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3A52B-F9FE-44FD-80BB-9858A898F0D2}"/>
              </a:ext>
            </a:extLst>
          </p:cNvPr>
          <p:cNvSpPr txBox="1"/>
          <p:nvPr/>
        </p:nvSpPr>
        <p:spPr>
          <a:xfrm>
            <a:off x="838200" y="4680220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Policy:</a:t>
            </a:r>
          </a:p>
          <a:p>
            <a:endParaRPr lang="en-IN" dirty="0"/>
          </a:p>
          <a:p>
            <a:r>
              <a:rPr lang="en-US" dirty="0"/>
              <a:t>vault policy write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/>
              <a:t>readonly.hcl</a:t>
            </a:r>
            <a:endParaRPr lang="en-US" dirty="0"/>
          </a:p>
          <a:p>
            <a:endParaRPr lang="en-IN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B0769D3-B412-A728-7F31-F9C9737B5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8805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 to User: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Depends on auth backend (e.g.,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userpass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approle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github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14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D267-1A7F-862A-2114-C0D7F704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Secrets (DB, AWS, SSH)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50014-8576-70D8-97DE-A1D2139676C1}"/>
              </a:ext>
            </a:extLst>
          </p:cNvPr>
          <p:cNvSpPr txBox="1"/>
          <p:nvPr/>
        </p:nvSpPr>
        <p:spPr>
          <a:xfrm>
            <a:off x="954465" y="1614416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What Are Dynamic Secrets?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On-demand credentials</a:t>
            </a:r>
            <a:r>
              <a:rPr lang="en-IN" dirty="0"/>
              <a:t> generated when accessed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Auto-expire</a:t>
            </a:r>
            <a:r>
              <a:rPr lang="en-IN" dirty="0"/>
              <a:t>, minimizing exposure</a:t>
            </a:r>
          </a:p>
          <a:p>
            <a:pPr>
              <a:buNone/>
            </a:pPr>
            <a:r>
              <a:rPr lang="en-IN" b="1" dirty="0"/>
              <a:t>Supported Engines: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🔹 </a:t>
            </a:r>
            <a:r>
              <a:rPr lang="en-IN" b="1" dirty="0"/>
              <a:t>Database (Postgres, MySQL, etc.)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🔹 </a:t>
            </a:r>
            <a:r>
              <a:rPr lang="en-IN" b="1" dirty="0"/>
              <a:t>AWS IAM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🔹 </a:t>
            </a:r>
            <a:r>
              <a:rPr lang="en-IN" b="1" dirty="0"/>
              <a:t>SSH OTP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816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41B2-D2D9-7A61-B185-6E6590E4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as a Service (EaaS)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E8722-7761-A106-C429-7214AFE88DCE}"/>
              </a:ext>
            </a:extLst>
          </p:cNvPr>
          <p:cNvSpPr txBox="1"/>
          <p:nvPr/>
        </p:nvSpPr>
        <p:spPr>
          <a:xfrm>
            <a:off x="838200" y="1690688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Vault Transit Engine: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for </a:t>
            </a:r>
            <a:r>
              <a:rPr lang="en-US" b="1" dirty="0"/>
              <a:t>data-in-transit encryption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Vault stores </a:t>
            </a:r>
            <a:r>
              <a:rPr lang="en-US" b="1" dirty="0"/>
              <a:t>keys</a:t>
            </a:r>
            <a:r>
              <a:rPr lang="en-US" dirty="0"/>
              <a:t>, not the data</a:t>
            </a:r>
          </a:p>
          <a:p>
            <a:pPr>
              <a:buNone/>
            </a:pPr>
            <a:r>
              <a:rPr lang="en-US" b="1" dirty="0"/>
              <a:t>Use Cases: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Tokenization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 envelope encryption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Sign/verify payloads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F9F35-959E-181D-C811-E3E4F81C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75996"/>
            <a:ext cx="8983329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0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ACEE-1930-2C04-DEE7-3684B7E6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Logs and Access Control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92D34-AFE3-FC33-96E0-58D964786FAF}"/>
              </a:ext>
            </a:extLst>
          </p:cNvPr>
          <p:cNvSpPr txBox="1"/>
          <p:nvPr/>
        </p:nvSpPr>
        <p:spPr>
          <a:xfrm>
            <a:off x="838200" y="1800767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Why Audit Logging?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 who accessed what and when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Crucial for compliance &amp; security investigations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E45BD-9D12-6843-4EA3-0D267E77B3E2}"/>
              </a:ext>
            </a:extLst>
          </p:cNvPr>
          <p:cNvSpPr txBox="1"/>
          <p:nvPr/>
        </p:nvSpPr>
        <p:spPr>
          <a:xfrm>
            <a:off x="838200" y="305966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vault audit enable file </a:t>
            </a:r>
            <a:r>
              <a:rPr lang="en-IN" dirty="0" err="1"/>
              <a:t>file_path</a:t>
            </a:r>
            <a:r>
              <a:rPr lang="en-IN" dirty="0"/>
              <a:t>=/var/log/vault_audit.log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7B36CB-50D0-68F8-A475-9D6692BDB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28" y="40629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Audit Log Details: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Timestamp, auth method, token accessor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 method, path, policy matched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📁 Logs are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unstructured JSON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 tools like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jq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for parsing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848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8A49-E363-6783-0B5B-39517C9D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Vault with Docker / Kubernetes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F5608-9B99-2151-1CDF-357A0EAFAB76}"/>
              </a:ext>
            </a:extLst>
          </p:cNvPr>
          <p:cNvSpPr txBox="1"/>
          <p:nvPr/>
        </p:nvSpPr>
        <p:spPr>
          <a:xfrm>
            <a:off x="945038" y="1800049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Docker Use Cases: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Local testing with dev mode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Running Vault agent in containers</a:t>
            </a:r>
          </a:p>
          <a:p>
            <a:pPr>
              <a:buNone/>
            </a:pPr>
            <a:r>
              <a:rPr lang="en-IN" b="1" dirty="0"/>
              <a:t>Vault with Kubernetes: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Inject secrets via Vault Agent Sidecar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Authenticate pods via Kubernetes auth 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CA509-0965-E661-BE84-C9BF8DFF4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56" y="3899601"/>
            <a:ext cx="6115904" cy="284837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4E56FE9-6C88-E717-A988-9CD0C86E2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56" y="3499491"/>
            <a:ext cx="4448963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K8s Auth Example: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80A12-9E18-029F-D093-D2582CBA6429}"/>
              </a:ext>
            </a:extLst>
          </p:cNvPr>
          <p:cNvSpPr txBox="1"/>
          <p:nvPr/>
        </p:nvSpPr>
        <p:spPr>
          <a:xfrm>
            <a:off x="945038" y="4600512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Integrations: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Helm charts available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Sidecar and CSI driver support</a:t>
            </a:r>
          </a:p>
        </p:txBody>
      </p:sp>
    </p:spTree>
    <p:extLst>
      <p:ext uri="{BB962C8B-B14F-4D97-AF65-F5344CB8AC3E}">
        <p14:creationId xmlns:p14="http://schemas.microsoft.com/office/powerpoint/2010/main" val="408661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60594-3F02-46BA-10FF-FF20B747B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5C03-B8F4-19EA-96E3-647CDA97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Vault Fits in the Ecosystem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6C310-87C8-4D9E-F2A1-851243293808}"/>
              </a:ext>
            </a:extLst>
          </p:cNvPr>
          <p:cNvSpPr txBox="1"/>
          <p:nvPr/>
        </p:nvSpPr>
        <p:spPr>
          <a:xfrm>
            <a:off x="838200" y="1512905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 err="1"/>
              <a:t>HashiCorp</a:t>
            </a:r>
            <a:r>
              <a:rPr lang="en-IN" b="1" dirty="0"/>
              <a:t> Vault Provides: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🔐 Centralized, encrypted secrets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🔑 Fine-grained access policies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🔄 Automated secrets rotation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⚙️ API, CLI, and UI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🧩 Integration with cloud, CI/CD, and containers</a:t>
            </a:r>
          </a:p>
          <a:p>
            <a:pPr>
              <a:buNone/>
            </a:pPr>
            <a:r>
              <a:rPr lang="en-IN" b="1" dirty="0"/>
              <a:t>Use with: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Kubernetes / Docker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Jenkins / GitHub 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AWS, Azure, GCP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Terraform, Ansible</a:t>
            </a:r>
          </a:p>
        </p:txBody>
      </p:sp>
    </p:spTree>
    <p:extLst>
      <p:ext uri="{BB962C8B-B14F-4D97-AF65-F5344CB8AC3E}">
        <p14:creationId xmlns:p14="http://schemas.microsoft.com/office/powerpoint/2010/main" val="30147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ED9A-D4D3-899A-ABA8-8D8C71AF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Real-World Use Cases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76E843-3E08-B169-D688-8AF442029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260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 Configuration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Securely inject DB/API credentials at runtime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CI/CD Pipelines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Store build secrets and tokens in Vault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Infrastructure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Manage dynamic IAM credentials (AWS, GCP)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Access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Rotate DB credentials automatically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Multi-tenant SaaS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Isolate secrets per client/namespace</a:t>
            </a:r>
          </a:p>
        </p:txBody>
      </p:sp>
    </p:spTree>
    <p:extLst>
      <p:ext uri="{BB962C8B-B14F-4D97-AF65-F5344CB8AC3E}">
        <p14:creationId xmlns:p14="http://schemas.microsoft.com/office/powerpoint/2010/main" val="93076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D14C1-3D53-5A9F-3816-34693C789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D3EE-6E29-C804-BC12-0F39E8B32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4214"/>
            <a:ext cx="9144000" cy="2387600"/>
          </a:xfrm>
        </p:spPr>
        <p:txBody>
          <a:bodyPr>
            <a:normAutofit/>
          </a:bodyPr>
          <a:lstStyle/>
          <a:p>
            <a:r>
              <a:rPr lang="en-IN" b="1" dirty="0"/>
              <a:t>Module 2: Getting Started with Vault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51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E902-E6B8-673B-B7AB-A741B5B8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HashiCorp</a:t>
            </a:r>
            <a:r>
              <a:rPr lang="en-IN" dirty="0"/>
              <a:t> Vault?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9AE33-E9F1-3861-3959-221B447B4071}"/>
              </a:ext>
            </a:extLst>
          </p:cNvPr>
          <p:cNvSpPr txBox="1"/>
          <p:nvPr/>
        </p:nvSpPr>
        <p:spPr>
          <a:xfrm>
            <a:off x="838200" y="1763806"/>
            <a:ext cx="947472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Definition:</a:t>
            </a:r>
            <a:br>
              <a:rPr lang="en-US" dirty="0"/>
            </a:br>
            <a:r>
              <a:rPr lang="en-US" dirty="0" err="1"/>
              <a:t>HashiCorp</a:t>
            </a:r>
            <a:r>
              <a:rPr lang="en-US" dirty="0"/>
              <a:t> Vault is an open-source tool for securely managing </a:t>
            </a:r>
            <a:r>
              <a:rPr lang="en-US" b="1" dirty="0"/>
              <a:t>secrets</a:t>
            </a:r>
            <a:r>
              <a:rPr lang="en-US" dirty="0"/>
              <a:t>, </a:t>
            </a:r>
            <a:r>
              <a:rPr lang="en-US" b="1" dirty="0"/>
              <a:t>tokens</a:t>
            </a:r>
            <a:r>
              <a:rPr lang="en-US" dirty="0"/>
              <a:t>, </a:t>
            </a:r>
            <a:r>
              <a:rPr lang="en-US" b="1" dirty="0"/>
              <a:t>passwords</a:t>
            </a:r>
            <a:r>
              <a:rPr lang="en-US" dirty="0"/>
              <a:t>, and </a:t>
            </a:r>
            <a:r>
              <a:rPr lang="en-US" b="1" dirty="0"/>
              <a:t>encryption keys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Key Capabilities: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 secret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Fine-grained access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Dynamic secrets (e.g., databases, cloud IAM)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Encryption as a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Audit logging</a:t>
            </a:r>
          </a:p>
          <a:p>
            <a:pPr>
              <a:buNone/>
            </a:pPr>
            <a:r>
              <a:rPr lang="en-US" b="1" dirty="0"/>
              <a:t>Why Vault?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Centralized and consistent way to manage secrets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Avoids hardcoding secrets in code or config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both human and machine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71165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56566-0BC3-333E-1F34-131D8DDD1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24C4-A364-B35E-F139-BA709DAC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Concepts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5EDC2D-BA48-B3A4-8B72-93F6EA01B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71" y="30448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Vault: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core service that stores and manages secrets with access control and encryption.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Secrets: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Sensitive data like API keys, passwords, certs, or dynamic credentials.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Policies: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Rules that define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access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read-only vs. full access).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(Auth) Methods: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log in to Vault (e.g., tokens, GitHub,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LDAP).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Secret Engines: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Plugins for storing or generating secrets (e.g., KV, AWS, DB, Transit).</a:t>
            </a:r>
          </a:p>
        </p:txBody>
      </p:sp>
    </p:spTree>
    <p:extLst>
      <p:ext uri="{BB962C8B-B14F-4D97-AF65-F5344CB8AC3E}">
        <p14:creationId xmlns:p14="http://schemas.microsoft.com/office/powerpoint/2010/main" val="360323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2366</Words>
  <Application>Microsoft Office PowerPoint</Application>
  <PresentationFormat>Widescreen</PresentationFormat>
  <Paragraphs>410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Unicode MS</vt:lpstr>
      <vt:lpstr>Calibri</vt:lpstr>
      <vt:lpstr>Calibri Light</vt:lpstr>
      <vt:lpstr>Office Theme</vt:lpstr>
      <vt:lpstr>Module 1: Introduction to Secrets Management </vt:lpstr>
      <vt:lpstr>What is Secrets Management?</vt:lpstr>
      <vt:lpstr>Why is it Important?</vt:lpstr>
      <vt:lpstr>Traditional vs. Centralized Secrets Management</vt:lpstr>
      <vt:lpstr>Where Vault Fits in the Ecosystem</vt:lpstr>
      <vt:lpstr>Real-World Use Cases</vt:lpstr>
      <vt:lpstr>Module 2: Getting Started with Vault</vt:lpstr>
      <vt:lpstr>What is HashiCorp Vault?</vt:lpstr>
      <vt:lpstr>Core Concepts</vt:lpstr>
      <vt:lpstr>Vault Architecture</vt:lpstr>
      <vt:lpstr>PowerPoint Presentation</vt:lpstr>
      <vt:lpstr>Dev Mode vs. Production Mode </vt:lpstr>
      <vt:lpstr>Access Methods</vt:lpstr>
      <vt:lpstr>Seal/Unseal and Initialization</vt:lpstr>
      <vt:lpstr>Module 3: Secret Engines</vt:lpstr>
      <vt:lpstr>What are Secret Engines?</vt:lpstr>
      <vt:lpstr>Enable, Disable, List Secret Engines</vt:lpstr>
      <vt:lpstr>Mount Paths and Namespace</vt:lpstr>
      <vt:lpstr>Tuning: TTL, Versions, Options</vt:lpstr>
      <vt:lpstr>Secrets Movement</vt:lpstr>
      <vt:lpstr>Common Secret Engines</vt:lpstr>
      <vt:lpstr>Module 4: KV Secrets Engine</vt:lpstr>
      <vt:lpstr>What is the KV Engine?</vt:lpstr>
      <vt:lpstr>KV v1 vs. KV v2</vt:lpstr>
      <vt:lpstr>Enabling KV Engine</vt:lpstr>
      <vt:lpstr>Storing and Retrieving Secrets</vt:lpstr>
      <vt:lpstr>KV v2 Features – Versioning, Rollback, Metadata</vt:lpstr>
      <vt:lpstr>Path Conventions and Best Practices</vt:lpstr>
      <vt:lpstr>⚖️ Module 5: Vault Secrets Command</vt:lpstr>
      <vt:lpstr>Overview of vault secrets CLI </vt:lpstr>
      <vt:lpstr>vault secrets enable/disable</vt:lpstr>
      <vt:lpstr>vault secrets list and Interpretation </vt:lpstr>
      <vt:lpstr>vault secrets move, tune Usage </vt:lpstr>
      <vt:lpstr>Using with Different Secret Engines</vt:lpstr>
      <vt:lpstr>🪧 Module 6: Vault CLI Essentials</vt:lpstr>
      <vt:lpstr>CLI Setup and Environment Variables</vt:lpstr>
      <vt:lpstr>Logging In — vault login, VAULT_TOKEN </vt:lpstr>
      <vt:lpstr>Running Vault Commands</vt:lpstr>
      <vt:lpstr>Authentication — vault auth, List Methods </vt:lpstr>
      <vt:lpstr>🛠️ Module 7: Advanced Topics</vt:lpstr>
      <vt:lpstr>Vault Authentication Backends</vt:lpstr>
      <vt:lpstr>Policies – Creating, Assigning, Scoping</vt:lpstr>
      <vt:lpstr>Dynamic Secrets (DB, AWS, SSH)</vt:lpstr>
      <vt:lpstr>Encryption as a Service (EaaS)</vt:lpstr>
      <vt:lpstr>Audit Logs and Access Control</vt:lpstr>
      <vt:lpstr>Vault with Docker / Kubernetes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Kishore Ravikumar</dc:creator>
  <cp:lastModifiedBy>Kishore Ravikumar</cp:lastModifiedBy>
  <cp:revision>46</cp:revision>
  <dcterms:created xsi:type="dcterms:W3CDTF">2025-06-04T09:45:03Z</dcterms:created>
  <dcterms:modified xsi:type="dcterms:W3CDTF">2025-06-05T05:53:28Z</dcterms:modified>
</cp:coreProperties>
</file>