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2192000" cy="6877647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896089" y="82127"/>
            <a:ext cx="2278072" cy="1079316"/>
          </a:xfrm>
          <a:prstGeom prst="rect">
            <a:avLst/>
          </a:prstGeom>
          <a:solidFill>
            <a:srgbClr val="F1C23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get_screen</a:t>
            </a:r>
            <a:endParaRPr/>
          </a:p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initial screen configuration for the model environment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52352" y="82127"/>
            <a:ext cx="1460938" cy="638105"/>
          </a:xfrm>
          <a:prstGeom prst="rect">
            <a:avLst/>
          </a:prstGeom>
          <a:solidFill>
            <a:srgbClr val="F1C23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b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DQN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8086506" y="82128"/>
            <a:ext cx="1339373" cy="638104"/>
          </a:xfrm>
          <a:prstGeom prst="rect">
            <a:avLst/>
          </a:prstGeom>
          <a:solidFill>
            <a:srgbClr val="F1C23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b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DQN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0079924" y="62202"/>
            <a:ext cx="1187074" cy="725598"/>
          </a:xfrm>
          <a:prstGeom prst="rect">
            <a:avLst/>
          </a:prstGeom>
          <a:solidFill>
            <a:srgbClr val="F1C23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b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Replay Memory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22825" y="82124"/>
            <a:ext cx="1461000" cy="725700"/>
          </a:xfrm>
          <a:prstGeom prst="rect">
            <a:avLst/>
          </a:prstGeom>
          <a:solidFill>
            <a:srgbClr val="F1C23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gym.make()</a:t>
            </a:r>
            <a:endParaRPr/>
          </a:p>
          <a:p>
            <a:pPr indent="-171450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environment from gym</a:t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277187" y="1427912"/>
            <a:ext cx="11638059" cy="5307262"/>
            <a:chOff x="271175" y="1007479"/>
            <a:chExt cx="11638059" cy="5307262"/>
          </a:xfrm>
        </p:grpSpPr>
        <p:grpSp>
          <p:nvGrpSpPr>
            <p:cNvPr id="61" name="Google Shape;61;p13"/>
            <p:cNvGrpSpPr/>
            <p:nvPr/>
          </p:nvGrpSpPr>
          <p:grpSpPr>
            <a:xfrm>
              <a:off x="271175" y="1007479"/>
              <a:ext cx="11638059" cy="5307262"/>
              <a:chOff x="449585" y="1523693"/>
              <a:chExt cx="11380466" cy="5245408"/>
            </a:xfrm>
          </p:grpSpPr>
          <p:sp>
            <p:nvSpPr>
              <p:cNvPr id="62" name="Google Shape;62;p13"/>
              <p:cNvSpPr/>
              <p:nvPr/>
            </p:nvSpPr>
            <p:spPr>
              <a:xfrm>
                <a:off x="449585" y="1523693"/>
                <a:ext cx="11380466" cy="5245408"/>
              </a:xfrm>
              <a:prstGeom prst="roundRect">
                <a:avLst>
                  <a:gd fmla="val 16667" name="adj"/>
                </a:avLst>
              </a:prstGeom>
              <a:solidFill>
                <a:srgbClr val="D8E2F3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 txBox="1"/>
              <p:nvPr/>
            </p:nvSpPr>
            <p:spPr>
              <a:xfrm rot="-5400000">
                <a:off x="3773164" y="-1287794"/>
                <a:ext cx="4733289" cy="10868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Main For Loop (num_episodes)</a:t>
                </a:r>
                <a:endParaRPr/>
              </a:p>
              <a:p>
                <a:pPr indent="-1714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Loop through all episodes</a:t>
                </a:r>
                <a:endParaRPr/>
              </a:p>
            </p:txBody>
          </p:sp>
          <p:cxnSp>
            <p:nvCxnSpPr>
              <p:cNvPr id="64" name="Google Shape;64;p13"/>
              <p:cNvCxnSpPr/>
              <p:nvPr/>
            </p:nvCxnSpPr>
            <p:spPr>
              <a:xfrm flipH="1">
                <a:off x="1083861" y="1575922"/>
                <a:ext cx="1772" cy="51467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65" name="Google Shape;65;p13"/>
            <p:cNvSpPr/>
            <p:nvPr/>
          </p:nvSpPr>
          <p:spPr>
            <a:xfrm>
              <a:off x="1261464" y="1079477"/>
              <a:ext cx="1789194" cy="1086241"/>
            </a:xfrm>
            <a:prstGeom prst="rect">
              <a:avLst/>
            </a:prstGeom>
            <a:solidFill>
              <a:srgbClr val="B6D7A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get_screen </a:t>
              </a:r>
              <a:endParaRPr/>
            </a:p>
            <a:p>
              <a:pPr indent="-171450" lvl="0" marL="1714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 last screen config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get_cart_location</a:t>
              </a:r>
              <a:endParaRPr/>
            </a:p>
            <a:p>
              <a:pPr indent="-171450" lvl="0" marL="1714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 scaled cart location</a:t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264519" y="2492575"/>
              <a:ext cx="1794083" cy="1358816"/>
            </a:xfrm>
            <a:prstGeom prst="rect">
              <a:avLst/>
            </a:prstGeom>
            <a:solidFill>
              <a:srgbClr val="B6D7A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get_screen </a:t>
              </a:r>
              <a:endParaRPr/>
            </a:p>
            <a:p>
              <a:pPr indent="-171450" lvl="0" marL="1714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 current  screen config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get_cart_location</a:t>
              </a:r>
              <a:endParaRPr/>
            </a:p>
            <a:p>
              <a:pPr indent="-171450" lvl="0" marL="1714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 scaled cart location</a:t>
              </a:r>
              <a:endParaRPr/>
            </a:p>
          </p:txBody>
        </p:sp>
        <p:grpSp>
          <p:nvGrpSpPr>
            <p:cNvPr id="67" name="Google Shape;67;p13"/>
            <p:cNvGrpSpPr/>
            <p:nvPr/>
          </p:nvGrpSpPr>
          <p:grpSpPr>
            <a:xfrm>
              <a:off x="3501734" y="1077974"/>
              <a:ext cx="8271724" cy="4602348"/>
              <a:chOff x="2276097" y="1619497"/>
              <a:chExt cx="8271724" cy="4602348"/>
            </a:xfrm>
          </p:grpSpPr>
          <p:grpSp>
            <p:nvGrpSpPr>
              <p:cNvPr id="68" name="Google Shape;68;p13"/>
              <p:cNvGrpSpPr/>
              <p:nvPr/>
            </p:nvGrpSpPr>
            <p:grpSpPr>
              <a:xfrm>
                <a:off x="2276097" y="1619497"/>
                <a:ext cx="8271724" cy="4602348"/>
                <a:chOff x="2252819" y="2459340"/>
                <a:chExt cx="9515774" cy="3809711"/>
              </a:xfrm>
            </p:grpSpPr>
            <p:sp>
              <p:nvSpPr>
                <p:cNvPr id="69" name="Google Shape;69;p13"/>
                <p:cNvSpPr/>
                <p:nvPr/>
              </p:nvSpPr>
              <p:spPr>
                <a:xfrm>
                  <a:off x="2252819" y="2459340"/>
                  <a:ext cx="9515774" cy="380971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8DA9DB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3"/>
                <p:cNvSpPr txBox="1"/>
                <p:nvPr/>
              </p:nvSpPr>
              <p:spPr>
                <a:xfrm rot="-5400000">
                  <a:off x="5291775" y="-207639"/>
                  <a:ext cx="3437700" cy="914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for t in count()</a:t>
                  </a:r>
                  <a:endParaRPr/>
                </a:p>
                <a:p>
                  <a:pPr indent="-171450" lvl="0" marL="17145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Char char="•"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For each episode, start a time counter</a:t>
                  </a:r>
                  <a:endParaRPr/>
                </a:p>
              </p:txBody>
            </p:sp>
            <p:cxnSp>
              <p:nvCxnSpPr>
                <p:cNvPr id="71" name="Google Shape;71;p13"/>
                <p:cNvCxnSpPr/>
                <p:nvPr/>
              </p:nvCxnSpPr>
              <p:spPr>
                <a:xfrm>
                  <a:off x="2920199" y="2476878"/>
                  <a:ext cx="0" cy="377463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2" name="Google Shape;72;p13"/>
              <p:cNvSpPr/>
              <p:nvPr/>
            </p:nvSpPr>
            <p:spPr>
              <a:xfrm>
                <a:off x="3157724" y="1683378"/>
                <a:ext cx="1719570" cy="964616"/>
              </a:xfrm>
              <a:prstGeom prst="rect">
                <a:avLst/>
              </a:prstGeom>
              <a:solidFill>
                <a:srgbClr val="B6D7A8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select_action</a:t>
                </a:r>
                <a:endParaRPr/>
              </a:p>
              <a:p>
                <a:pPr indent="-1714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Select the best action available  based on the output of Policy Net (Actor)</a:t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5533665" y="1692017"/>
                <a:ext cx="1922996" cy="967860"/>
              </a:xfrm>
              <a:prstGeom prst="rect">
                <a:avLst/>
              </a:prstGeom>
              <a:solidFill>
                <a:srgbClr val="B6D7A8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memory.push</a:t>
                </a:r>
                <a:endParaRPr/>
              </a:p>
              <a:p>
                <a:pPr indent="-1714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Push current state, current action, next state and reward for the action taken into the memory</a:t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5582256" y="2873110"/>
                <a:ext cx="1819221" cy="423813"/>
              </a:xfrm>
              <a:prstGeom prst="rect">
                <a:avLst/>
              </a:prstGeom>
              <a:solidFill>
                <a:srgbClr val="B6D7A8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optimize_model</a:t>
                </a:r>
                <a:endParaRPr/>
              </a:p>
              <a:p>
                <a:pPr indent="-1714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 train Actor and Critic</a:t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7961437" y="5558614"/>
                <a:ext cx="1819221" cy="606953"/>
              </a:xfrm>
              <a:prstGeom prst="rect">
                <a:avLst/>
              </a:prstGeom>
              <a:solidFill>
                <a:srgbClr val="B6D7A8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plot_durations</a:t>
                </a:r>
                <a:endParaRPr/>
              </a:p>
              <a:p>
                <a:pPr indent="-1714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Plot for episode number vs time taken</a:t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5532874" y="3544077"/>
                <a:ext cx="1922989" cy="760311"/>
              </a:xfrm>
              <a:prstGeom prst="rect">
                <a:avLst/>
              </a:prstGeom>
              <a:solidFill>
                <a:srgbClr val="B6D7A8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memory.sample</a:t>
                </a:r>
                <a:endParaRPr/>
              </a:p>
              <a:p>
                <a:pPr indent="-1714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Get random sample of replay memory whose size=BATCH_SIZE</a:t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295833" y="2885193"/>
                <a:ext cx="1443351" cy="786904"/>
              </a:xfrm>
              <a:prstGeom prst="rect">
                <a:avLst/>
              </a:prstGeom>
              <a:solidFill>
                <a:srgbClr val="B6D7A8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env.step</a:t>
                </a:r>
                <a:endParaRPr/>
              </a:p>
              <a:p>
                <a:pPr indent="-1714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Take an action in the environment to get reward</a:t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3166827" y="3899437"/>
                <a:ext cx="1819221" cy="967860"/>
              </a:xfrm>
              <a:prstGeom prst="rect">
                <a:avLst/>
              </a:prstGeom>
              <a:solidFill>
                <a:srgbClr val="B6D7A8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get_screen </a:t>
                </a:r>
                <a:endParaRPr/>
              </a:p>
              <a:p>
                <a:pPr indent="-1714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Get last screen config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get_cart_location</a:t>
                </a:r>
                <a:endParaRPr/>
              </a:p>
              <a:p>
                <a:pPr indent="-1714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Get scaled cart location</a:t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3119597" y="5092805"/>
                <a:ext cx="1959431" cy="891018"/>
              </a:xfrm>
              <a:prstGeom prst="rect">
                <a:avLst/>
              </a:prstGeom>
              <a:solidFill>
                <a:srgbClr val="B6D7A8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get_screen </a:t>
                </a:r>
                <a:endParaRPr/>
              </a:p>
              <a:p>
                <a:pPr indent="-1714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Get current  screen config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get_cart_location</a:t>
                </a:r>
                <a:endParaRPr/>
              </a:p>
              <a:p>
                <a:pPr indent="-1714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Get scaled cart location</a:t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5584759" y="4597800"/>
                <a:ext cx="1819221" cy="1438344"/>
              </a:xfrm>
              <a:prstGeom prst="rect">
                <a:avLst/>
              </a:prstGeom>
              <a:solidFill>
                <a:srgbClr val="B6D7A8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policy_net(state_batch)</a:t>
                </a:r>
                <a:endParaRPr/>
              </a:p>
              <a:p>
                <a:pPr indent="-1714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 model to compute the action to be taken using current state</a:t>
                </a:r>
                <a:endParaRPr/>
              </a:p>
              <a:p>
                <a:pPr indent="-952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forward (DQN)</a:t>
                </a:r>
                <a:endParaRPr/>
              </a:p>
              <a:p>
                <a:pPr indent="-1714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 compute the actor DQN output</a:t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7650839" y="1705310"/>
                <a:ext cx="2444440" cy="1328787"/>
              </a:xfrm>
              <a:prstGeom prst="rect">
                <a:avLst/>
              </a:prstGeom>
              <a:solidFill>
                <a:srgbClr val="B6D7A8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target_net(non_final_next_states)</a:t>
                </a:r>
                <a:endParaRPr/>
              </a:p>
              <a:p>
                <a:pPr indent="-1714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 model to predict the action that should taken</a:t>
                </a:r>
                <a:endParaRPr/>
              </a:p>
              <a:p>
                <a:pPr indent="-952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forward (DQN)</a:t>
                </a:r>
                <a:endParaRPr/>
              </a:p>
              <a:p>
                <a:pPr indent="-1714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 compute the critic DQN output</a:t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7963811" y="3233980"/>
                <a:ext cx="1819221" cy="964616"/>
              </a:xfrm>
              <a:prstGeom prst="rect">
                <a:avLst/>
              </a:prstGeom>
              <a:solidFill>
                <a:srgbClr val="B6D7A8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F.smooth_l1_loss</a:t>
                </a:r>
                <a:endParaRPr/>
              </a:p>
              <a:p>
                <a:pPr indent="-1714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 Huber loss using calculated and predicted state action values</a:t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7961438" y="4358981"/>
                <a:ext cx="1819221" cy="964616"/>
              </a:xfrm>
              <a:prstGeom prst="rect">
                <a:avLst/>
              </a:prstGeom>
              <a:solidFill>
                <a:srgbClr val="B6D7A8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loss.backward()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optimizer.step()</a:t>
                </a:r>
                <a:endParaRPr/>
              </a:p>
              <a:p>
                <a:pPr indent="-171450" lvl="0" marL="1714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Update model weights using back propagation</a:t>
                </a:r>
                <a:endParaRPr/>
              </a:p>
            </p:txBody>
          </p:sp>
        </p:grpSp>
      </p:grpSp>
      <p:cxnSp>
        <p:nvCxnSpPr>
          <p:cNvPr id="84" name="Google Shape;84;p13"/>
          <p:cNvCxnSpPr>
            <a:stCxn id="59" idx="3"/>
          </p:cNvCxnSpPr>
          <p:nvPr/>
        </p:nvCxnSpPr>
        <p:spPr>
          <a:xfrm>
            <a:off x="2083825" y="444974"/>
            <a:ext cx="812400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85" name="Google Shape;85;p13"/>
          <p:cNvCxnSpPr/>
          <p:nvPr/>
        </p:nvCxnSpPr>
        <p:spPr>
          <a:xfrm>
            <a:off x="5174161" y="388142"/>
            <a:ext cx="878191" cy="1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86" name="Google Shape;86;p13"/>
          <p:cNvCxnSpPr>
            <a:stCxn id="56" idx="3"/>
            <a:endCxn id="57" idx="1"/>
          </p:cNvCxnSpPr>
          <p:nvPr/>
        </p:nvCxnSpPr>
        <p:spPr>
          <a:xfrm>
            <a:off x="7513290" y="401179"/>
            <a:ext cx="573300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87" name="Google Shape;87;p13"/>
          <p:cNvCxnSpPr>
            <a:stCxn id="57" idx="3"/>
            <a:endCxn id="58" idx="1"/>
          </p:cNvCxnSpPr>
          <p:nvPr/>
        </p:nvCxnSpPr>
        <p:spPr>
          <a:xfrm>
            <a:off x="9425879" y="401180"/>
            <a:ext cx="654000" cy="2370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88" name="Google Shape;88;p13"/>
          <p:cNvCxnSpPr>
            <a:stCxn id="58" idx="2"/>
            <a:endCxn id="62" idx="1"/>
          </p:cNvCxnSpPr>
          <p:nvPr/>
        </p:nvCxnSpPr>
        <p:spPr>
          <a:xfrm rot="5400000">
            <a:off x="3828511" y="-2763450"/>
            <a:ext cx="3293700" cy="10396200"/>
          </a:xfrm>
          <a:prstGeom prst="bentConnector4">
            <a:avLst>
              <a:gd fmla="val 9717" name="adj1"/>
              <a:gd fmla="val 102291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89" name="Google Shape;89;p13"/>
          <p:cNvCxnSpPr>
            <a:stCxn id="65" idx="2"/>
            <a:endCxn id="66" idx="0"/>
          </p:cNvCxnSpPr>
          <p:nvPr/>
        </p:nvCxnSpPr>
        <p:spPr>
          <a:xfrm flipH="1" rot="-5400000">
            <a:off x="2001273" y="2746950"/>
            <a:ext cx="327000" cy="5400"/>
          </a:xfrm>
          <a:prstGeom prst="bentConnector3">
            <a:avLst>
              <a:gd fmla="val 49978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90" name="Google Shape;90;p13"/>
          <p:cNvCxnSpPr>
            <a:endCxn id="65" idx="1"/>
          </p:cNvCxnSpPr>
          <p:nvPr/>
        </p:nvCxnSpPr>
        <p:spPr>
          <a:xfrm rot="-5400000">
            <a:off x="46326" y="2932380"/>
            <a:ext cx="2110500" cy="3318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91" name="Google Shape;91;p13"/>
          <p:cNvCxnSpPr>
            <a:stCxn id="66" idx="2"/>
          </p:cNvCxnSpPr>
          <p:nvPr/>
        </p:nvCxnSpPr>
        <p:spPr>
          <a:xfrm rot="-5400000">
            <a:off x="2162773" y="2926924"/>
            <a:ext cx="1349700" cy="1340100"/>
          </a:xfrm>
          <a:prstGeom prst="bentConnector3">
            <a:avLst>
              <a:gd fmla="val -16937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92" name="Google Shape;92;p13"/>
          <p:cNvCxnSpPr>
            <a:stCxn id="72" idx="2"/>
            <a:endCxn id="77" idx="0"/>
          </p:cNvCxnSpPr>
          <p:nvPr/>
        </p:nvCxnSpPr>
        <p:spPr>
          <a:xfrm flipH="1" rot="-5400000">
            <a:off x="5130808" y="2645253"/>
            <a:ext cx="237300" cy="600"/>
          </a:xfrm>
          <a:prstGeom prst="bentConnector3">
            <a:avLst>
              <a:gd fmla="val 52654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93" name="Google Shape;93;p13"/>
          <p:cNvCxnSpPr>
            <a:stCxn id="77" idx="2"/>
            <a:endCxn id="78" idx="0"/>
          </p:cNvCxnSpPr>
          <p:nvPr/>
        </p:nvCxnSpPr>
        <p:spPr>
          <a:xfrm flipH="1" rot="-5400000">
            <a:off x="5164858" y="3635306"/>
            <a:ext cx="227400" cy="58800"/>
          </a:xfrm>
          <a:prstGeom prst="bentConnector3">
            <a:avLst>
              <a:gd fmla="val 49987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94" name="Google Shape;94;p13"/>
          <p:cNvCxnSpPr>
            <a:stCxn id="78" idx="2"/>
            <a:endCxn id="79" idx="0"/>
          </p:cNvCxnSpPr>
          <p:nvPr/>
        </p:nvCxnSpPr>
        <p:spPr>
          <a:xfrm flipH="1" rot="-5400000">
            <a:off x="5206687" y="4847607"/>
            <a:ext cx="225600" cy="22800"/>
          </a:xfrm>
          <a:prstGeom prst="bentConnector3">
            <a:avLst>
              <a:gd fmla="val 49979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95" name="Google Shape;95;p13"/>
          <p:cNvCxnSpPr>
            <a:stCxn id="79" idx="3"/>
            <a:endCxn id="73" idx="1"/>
          </p:cNvCxnSpPr>
          <p:nvPr/>
        </p:nvCxnSpPr>
        <p:spPr>
          <a:xfrm flipH="1" rot="10800000">
            <a:off x="6310678" y="2054824"/>
            <a:ext cx="454500" cy="3362400"/>
          </a:xfrm>
          <a:prstGeom prst="bentConnector3">
            <a:avLst>
              <a:gd fmla="val 50015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96" name="Google Shape;96;p13"/>
          <p:cNvCxnSpPr>
            <a:endCxn id="72" idx="1"/>
          </p:cNvCxnSpPr>
          <p:nvPr/>
        </p:nvCxnSpPr>
        <p:spPr>
          <a:xfrm rot="-5400000">
            <a:off x="3372974" y="2783195"/>
            <a:ext cx="1755000" cy="2778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97" name="Google Shape;97;p13"/>
          <p:cNvCxnSpPr>
            <a:stCxn id="73" idx="2"/>
            <a:endCxn id="74" idx="0"/>
          </p:cNvCxnSpPr>
          <p:nvPr/>
        </p:nvCxnSpPr>
        <p:spPr>
          <a:xfrm rot="5400000">
            <a:off x="7618512" y="2643787"/>
            <a:ext cx="213300" cy="3300"/>
          </a:xfrm>
          <a:prstGeom prst="bentConnector3">
            <a:avLst>
              <a:gd fmla="val 49984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98" name="Google Shape;98;p13"/>
          <p:cNvCxnSpPr>
            <a:stCxn id="74" idx="2"/>
            <a:endCxn id="76" idx="0"/>
          </p:cNvCxnSpPr>
          <p:nvPr/>
        </p:nvCxnSpPr>
        <p:spPr>
          <a:xfrm flipH="1" rot="-5400000">
            <a:off x="7601116" y="3298232"/>
            <a:ext cx="247200" cy="2400"/>
          </a:xfrm>
          <a:prstGeom prst="bentConnector3">
            <a:avLst>
              <a:gd fmla="val 49991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99" name="Google Shape;99;p13"/>
          <p:cNvCxnSpPr>
            <a:stCxn id="76" idx="2"/>
            <a:endCxn id="80" idx="0"/>
          </p:cNvCxnSpPr>
          <p:nvPr/>
        </p:nvCxnSpPr>
        <p:spPr>
          <a:xfrm flipH="1" rot="-5400000">
            <a:off x="7579618" y="4329697"/>
            <a:ext cx="293400" cy="600"/>
          </a:xfrm>
          <a:prstGeom prst="bentConnector3">
            <a:avLst>
              <a:gd fmla="val 50002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00" name="Google Shape;100;p13"/>
          <p:cNvCxnSpPr>
            <a:stCxn id="82" idx="2"/>
            <a:endCxn id="83" idx="0"/>
          </p:cNvCxnSpPr>
          <p:nvPr/>
        </p:nvCxnSpPr>
        <p:spPr>
          <a:xfrm rot="5400000">
            <a:off x="10023621" y="4156556"/>
            <a:ext cx="160500" cy="2400"/>
          </a:xfrm>
          <a:prstGeom prst="bentConnector3">
            <a:avLst>
              <a:gd fmla="val 49964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01" name="Google Shape;101;p13"/>
          <p:cNvCxnSpPr>
            <a:stCxn id="83" idx="2"/>
            <a:endCxn id="75" idx="0"/>
          </p:cNvCxnSpPr>
          <p:nvPr/>
        </p:nvCxnSpPr>
        <p:spPr>
          <a:xfrm flipH="1" rot="-5400000">
            <a:off x="9985548" y="5319656"/>
            <a:ext cx="234900" cy="600"/>
          </a:xfrm>
          <a:prstGeom prst="bentConnector3">
            <a:avLst>
              <a:gd fmla="val 50025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02" name="Google Shape;102;p13"/>
          <p:cNvCxnSpPr>
            <a:stCxn id="81" idx="2"/>
            <a:endCxn id="82" idx="0"/>
          </p:cNvCxnSpPr>
          <p:nvPr/>
        </p:nvCxnSpPr>
        <p:spPr>
          <a:xfrm flipH="1" rot="-5400000">
            <a:off x="10005109" y="3012606"/>
            <a:ext cx="199800" cy="600"/>
          </a:xfrm>
          <a:prstGeom prst="bentConnector3">
            <a:avLst>
              <a:gd fmla="val 5002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03" name="Google Shape;103;p13"/>
          <p:cNvCxnSpPr>
            <a:stCxn id="80" idx="3"/>
            <a:endCxn id="81" idx="1"/>
          </p:cNvCxnSpPr>
          <p:nvPr/>
        </p:nvCxnSpPr>
        <p:spPr>
          <a:xfrm flipH="1" rot="10800000">
            <a:off x="8635629" y="2248681"/>
            <a:ext cx="246900" cy="2947200"/>
          </a:xfrm>
          <a:prstGeom prst="bentConnector3">
            <a:avLst>
              <a:gd fmla="val 49992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04" name="Google Shape;104;p13"/>
          <p:cNvSpPr/>
          <p:nvPr/>
        </p:nvSpPr>
        <p:spPr>
          <a:xfrm>
            <a:off x="5226711" y="6204779"/>
            <a:ext cx="1443912" cy="365977"/>
          </a:xfrm>
          <a:prstGeom prst="ellipse">
            <a:avLst/>
          </a:prstGeom>
          <a:solidFill>
            <a:srgbClr val="F1C23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reached the end state</a:t>
            </a:r>
            <a:endParaRPr/>
          </a:p>
        </p:txBody>
      </p:sp>
      <p:cxnSp>
        <p:nvCxnSpPr>
          <p:cNvPr id="105" name="Google Shape;105;p13"/>
          <p:cNvCxnSpPr>
            <a:stCxn id="75" idx="2"/>
            <a:endCxn id="104" idx="6"/>
          </p:cNvCxnSpPr>
          <p:nvPr/>
        </p:nvCxnSpPr>
        <p:spPr>
          <a:xfrm rot="5400000">
            <a:off x="8215097" y="4500077"/>
            <a:ext cx="343200" cy="34320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06" name="Google Shape;106;p13"/>
          <p:cNvCxnSpPr>
            <a:stCxn id="104" idx="2"/>
          </p:cNvCxnSpPr>
          <p:nvPr/>
        </p:nvCxnSpPr>
        <p:spPr>
          <a:xfrm rot="10800000">
            <a:off x="304911" y="4341167"/>
            <a:ext cx="4921800" cy="2046600"/>
          </a:xfrm>
          <a:prstGeom prst="bentConnector3">
            <a:avLst>
              <a:gd fmla="val 104213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07" name="Google Shape;107;p13"/>
          <p:cNvCxnSpPr>
            <a:endCxn id="69" idx="1"/>
          </p:cNvCxnSpPr>
          <p:nvPr/>
        </p:nvCxnSpPr>
        <p:spPr>
          <a:xfrm flipH="1" rot="5400000">
            <a:off x="3010046" y="4297281"/>
            <a:ext cx="2663700" cy="1668300"/>
          </a:xfrm>
          <a:prstGeom prst="bentConnector4">
            <a:avLst>
              <a:gd fmla="val 6807" name="adj1"/>
              <a:gd fmla="val 113702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08" name="Google Shape;108;p13"/>
          <p:cNvSpPr txBox="1"/>
          <p:nvPr/>
        </p:nvSpPr>
        <p:spPr>
          <a:xfrm>
            <a:off x="3321288" y="5910396"/>
            <a:ext cx="5501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2214864" y="6077341"/>
            <a:ext cx="5501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