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0111" y="29229"/>
            <a:ext cx="1862577" cy="167506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create_atari_env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atari env using the input environment name</a:t>
            </a:r>
            <a:endParaRPr/>
          </a:p>
          <a:p>
            <a:pPr indent="-1079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 - AtariRescale42x42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observation space for environment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 - NormalizedEnv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normalized environment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151743" y="639550"/>
            <a:ext cx="1294841" cy="46548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 - ActorCritic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actor critic shared model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765626" y="562337"/>
            <a:ext cx="1384773" cy="608844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 = SharedAdam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Adam optimizer with shared states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359455" y="382106"/>
            <a:ext cx="1472080" cy="9652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optimizer.share_memory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adam parameters memory to be accessed by one or more processes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9113950" y="1032274"/>
            <a:ext cx="1763700" cy="12561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shared actor critic model and use it to predict best actions and the corresponding rewards.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289168" y="2149232"/>
            <a:ext cx="6484165" cy="4042738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 rot="-5400000">
            <a:off x="1527325" y="923925"/>
            <a:ext cx="4095600" cy="6534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train actor critic model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11086770" y="1076752"/>
            <a:ext cx="1078525" cy="710172"/>
          </a:xfrm>
          <a:prstGeom prst="ellipse">
            <a:avLst/>
          </a:prstGeom>
          <a:solidFill>
            <a:srgbClr val="B6D7A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 for 100 times completed</a:t>
            </a:r>
            <a:endParaRPr/>
          </a:p>
        </p:txBody>
      </p:sp>
      <p:cxnSp>
        <p:nvCxnSpPr>
          <p:cNvPr id="93" name="Google Shape;93;p13"/>
          <p:cNvCxnSpPr>
            <a:stCxn id="89" idx="3"/>
            <a:endCxn id="92" idx="2"/>
          </p:cNvCxnSpPr>
          <p:nvPr/>
        </p:nvCxnSpPr>
        <p:spPr>
          <a:xfrm flipH="1" rot="10800000">
            <a:off x="10877650" y="1431724"/>
            <a:ext cx="2091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cxnSp>
        <p:nvCxnSpPr>
          <p:cNvPr id="94" name="Google Shape;94;p13"/>
          <p:cNvCxnSpPr>
            <a:stCxn id="92" idx="0"/>
            <a:endCxn id="89" idx="0"/>
          </p:cNvCxnSpPr>
          <p:nvPr/>
        </p:nvCxnSpPr>
        <p:spPr>
          <a:xfrm flipH="1" rot="5400000">
            <a:off x="10788733" y="239452"/>
            <a:ext cx="44400" cy="1630200"/>
          </a:xfrm>
          <a:prstGeom prst="bentConnector3">
            <a:avLst>
              <a:gd fmla="val 63649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5" name="Google Shape;95;p13"/>
          <p:cNvCxnSpPr>
            <a:stCxn id="85" idx="3"/>
            <a:endCxn id="86" idx="1"/>
          </p:cNvCxnSpPr>
          <p:nvPr/>
        </p:nvCxnSpPr>
        <p:spPr>
          <a:xfrm>
            <a:off x="1942688" y="866759"/>
            <a:ext cx="209100" cy="5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cxnSp>
        <p:nvCxnSpPr>
          <p:cNvPr id="96" name="Google Shape;96;p13"/>
          <p:cNvCxnSpPr>
            <a:stCxn id="86" idx="3"/>
            <a:endCxn id="97" idx="1"/>
          </p:cNvCxnSpPr>
          <p:nvPr/>
        </p:nvCxnSpPr>
        <p:spPr>
          <a:xfrm>
            <a:off x="3446584" y="872290"/>
            <a:ext cx="34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cxnSp>
        <p:nvCxnSpPr>
          <p:cNvPr id="98" name="Google Shape;98;p13"/>
          <p:cNvCxnSpPr>
            <a:stCxn id="87" idx="3"/>
            <a:endCxn id="88" idx="1"/>
          </p:cNvCxnSpPr>
          <p:nvPr/>
        </p:nvCxnSpPr>
        <p:spPr>
          <a:xfrm flipH="1" rot="10800000">
            <a:off x="7150399" y="864659"/>
            <a:ext cx="209100" cy="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sp>
        <p:nvSpPr>
          <p:cNvPr id="99" name="Google Shape;99;p13"/>
          <p:cNvSpPr txBox="1"/>
          <p:nvPr/>
        </p:nvSpPr>
        <p:spPr>
          <a:xfrm>
            <a:off x="11582149" y="806860"/>
            <a:ext cx="33374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8927151" y="149082"/>
            <a:ext cx="6751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1311064" y="2442965"/>
            <a:ext cx="1200918" cy="754648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model.load_state_dict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with the shared model</a:t>
            </a:r>
            <a:endParaRPr/>
          </a:p>
        </p:txBody>
      </p:sp>
      <p:cxnSp>
        <p:nvCxnSpPr>
          <p:cNvPr id="102" name="Google Shape;102;p13"/>
          <p:cNvCxnSpPr>
            <a:stCxn id="88" idx="2"/>
            <a:endCxn id="90" idx="1"/>
          </p:cNvCxnSpPr>
          <p:nvPr/>
        </p:nvCxnSpPr>
        <p:spPr>
          <a:xfrm rot="5400000">
            <a:off x="2780695" y="-1144194"/>
            <a:ext cx="2823300" cy="7806300"/>
          </a:xfrm>
          <a:prstGeom prst="bentConnector4">
            <a:avLst>
              <a:gd fmla="val 16964" name="adj1"/>
              <a:gd fmla="val 102928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03" name="Google Shape;103;p13"/>
          <p:cNvSpPr txBox="1"/>
          <p:nvPr/>
        </p:nvSpPr>
        <p:spPr>
          <a:xfrm>
            <a:off x="2799163" y="1795972"/>
            <a:ext cx="21804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1, Process , …. num_processes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1739724" y="6309379"/>
            <a:ext cx="19864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Infinite while loop for all Processes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757220" y="2759045"/>
            <a:ext cx="1472080" cy="469965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calculation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policy loss and value loss using rewards 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4757220" y="3463092"/>
            <a:ext cx="1472080" cy="628541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Propagation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propagation to calculate change in weights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4757220" y="4325715"/>
            <a:ext cx="1472080" cy="628541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ensure_shared_grads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shared model parameters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4757220" y="5182410"/>
            <a:ext cx="1472080" cy="628541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optimizer.step()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actor critic model weights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788730" y="596724"/>
            <a:ext cx="1593829" cy="551132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shared_model.share_memory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actor critic's model memory</a:t>
            </a:r>
            <a:endParaRPr/>
          </a:p>
        </p:txBody>
      </p:sp>
      <p:cxnSp>
        <p:nvCxnSpPr>
          <p:cNvPr id="109" name="Google Shape;109;p13"/>
          <p:cNvCxnSpPr>
            <a:stCxn id="88" idx="0"/>
            <a:endCxn id="89" idx="1"/>
          </p:cNvCxnSpPr>
          <p:nvPr/>
        </p:nvCxnSpPr>
        <p:spPr>
          <a:xfrm flipH="1" rot="-5400000">
            <a:off x="7965595" y="512006"/>
            <a:ext cx="1278300" cy="1018500"/>
          </a:xfrm>
          <a:prstGeom prst="bentConnector4">
            <a:avLst>
              <a:gd fmla="val -18628" name="adj1"/>
              <a:gd fmla="val 86131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0" name="Google Shape;110;p13"/>
          <p:cNvCxnSpPr>
            <a:stCxn id="97" idx="3"/>
            <a:endCxn id="87" idx="1"/>
          </p:cNvCxnSpPr>
          <p:nvPr/>
        </p:nvCxnSpPr>
        <p:spPr>
          <a:xfrm flipH="1" rot="10800000">
            <a:off x="5382559" y="866890"/>
            <a:ext cx="383100" cy="5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sp>
        <p:nvSpPr>
          <p:cNvPr id="111" name="Google Shape;111;p13"/>
          <p:cNvSpPr/>
          <p:nvPr/>
        </p:nvSpPr>
        <p:spPr>
          <a:xfrm>
            <a:off x="1223842" y="3642556"/>
            <a:ext cx="1375363" cy="551132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 best action and value using actor critic model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1175483" y="4557318"/>
            <a:ext cx="1472080" cy="928691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env.step(action.numpy())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next state, and reward from the environment using input action for the current state</a:t>
            </a:r>
            <a:endParaRPr/>
          </a:p>
        </p:txBody>
      </p:sp>
      <p:cxnSp>
        <p:nvCxnSpPr>
          <p:cNvPr id="113" name="Google Shape;113;p13"/>
          <p:cNvCxnSpPr>
            <a:stCxn id="111" idx="2"/>
            <a:endCxn id="112" idx="0"/>
          </p:cNvCxnSpPr>
          <p:nvPr/>
        </p:nvCxnSpPr>
        <p:spPr>
          <a:xfrm>
            <a:off x="1911524" y="4193688"/>
            <a:ext cx="0" cy="363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sp>
        <p:nvSpPr>
          <p:cNvPr id="114" name="Google Shape;114;p13"/>
          <p:cNvSpPr/>
          <p:nvPr/>
        </p:nvSpPr>
        <p:spPr>
          <a:xfrm>
            <a:off x="2818327" y="4209468"/>
            <a:ext cx="1472079" cy="1143133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reached the end state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of number of input forward steps</a:t>
            </a:r>
            <a:endParaRPr/>
          </a:p>
        </p:txBody>
      </p:sp>
      <p:cxnSp>
        <p:nvCxnSpPr>
          <p:cNvPr id="115" name="Google Shape;115;p13"/>
          <p:cNvCxnSpPr>
            <a:stCxn id="112" idx="2"/>
            <a:endCxn id="114" idx="4"/>
          </p:cNvCxnSpPr>
          <p:nvPr/>
        </p:nvCxnSpPr>
        <p:spPr>
          <a:xfrm rot="-5400000">
            <a:off x="2666173" y="4597859"/>
            <a:ext cx="133500" cy="1642800"/>
          </a:xfrm>
          <a:prstGeom prst="bentConnector3">
            <a:avLst>
              <a:gd fmla="val -17123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6" name="Google Shape;116;p13"/>
          <p:cNvCxnSpPr>
            <a:stCxn id="114" idx="0"/>
            <a:endCxn id="111" idx="0"/>
          </p:cNvCxnSpPr>
          <p:nvPr/>
        </p:nvCxnSpPr>
        <p:spPr>
          <a:xfrm flipH="1" rot="5400000">
            <a:off x="2449466" y="3104568"/>
            <a:ext cx="567000" cy="1642800"/>
          </a:xfrm>
          <a:prstGeom prst="bentConnector3">
            <a:avLst>
              <a:gd fmla="val 14030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17" name="Google Shape;117;p13"/>
          <p:cNvSpPr txBox="1"/>
          <p:nvPr/>
        </p:nvSpPr>
        <p:spPr>
          <a:xfrm>
            <a:off x="3047766" y="3968056"/>
            <a:ext cx="33374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18" name="Google Shape;118;p13"/>
          <p:cNvCxnSpPr>
            <a:stCxn id="114" idx="6"/>
            <a:endCxn id="105" idx="0"/>
          </p:cNvCxnSpPr>
          <p:nvPr/>
        </p:nvCxnSpPr>
        <p:spPr>
          <a:xfrm flipH="1" rot="10800000">
            <a:off x="4290406" y="2759034"/>
            <a:ext cx="1203000" cy="2022000"/>
          </a:xfrm>
          <a:prstGeom prst="bentConnector4">
            <a:avLst>
              <a:gd fmla="val 19402" name="adj1"/>
              <a:gd fmla="val 111305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19" name="Google Shape;119;p13"/>
          <p:cNvSpPr txBox="1"/>
          <p:nvPr/>
        </p:nvSpPr>
        <p:spPr>
          <a:xfrm>
            <a:off x="4226251" y="4553395"/>
            <a:ext cx="3593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120" name="Google Shape;120;p13"/>
          <p:cNvCxnSpPr>
            <a:stCxn id="108" idx="2"/>
            <a:endCxn id="90" idx="1"/>
          </p:cNvCxnSpPr>
          <p:nvPr/>
        </p:nvCxnSpPr>
        <p:spPr>
          <a:xfrm flipH="1" rot="5400000">
            <a:off x="2071010" y="2388701"/>
            <a:ext cx="1640400" cy="5204100"/>
          </a:xfrm>
          <a:prstGeom prst="bentConnector4">
            <a:avLst>
              <a:gd fmla="val -42105" name="adj1"/>
              <a:gd fmla="val 104393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21" name="Google Shape;121;p13"/>
          <p:cNvCxnSpPr>
            <a:stCxn id="101" idx="2"/>
            <a:endCxn id="111" idx="0"/>
          </p:cNvCxnSpPr>
          <p:nvPr/>
        </p:nvCxnSpPr>
        <p:spPr>
          <a:xfrm>
            <a:off x="1911523" y="3197613"/>
            <a:ext cx="0" cy="44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cxnSp>
        <p:nvCxnSpPr>
          <p:cNvPr id="122" name="Google Shape;122;p13"/>
          <p:cNvCxnSpPr>
            <a:stCxn id="105" idx="2"/>
            <a:endCxn id="106" idx="0"/>
          </p:cNvCxnSpPr>
          <p:nvPr/>
        </p:nvCxnSpPr>
        <p:spPr>
          <a:xfrm>
            <a:off x="5493260" y="3229010"/>
            <a:ext cx="0" cy="23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cxnSp>
        <p:nvCxnSpPr>
          <p:cNvPr id="123" name="Google Shape;123;p13"/>
          <p:cNvCxnSpPr>
            <a:stCxn id="106" idx="2"/>
            <a:endCxn id="107" idx="0"/>
          </p:cNvCxnSpPr>
          <p:nvPr/>
        </p:nvCxnSpPr>
        <p:spPr>
          <a:xfrm>
            <a:off x="5493260" y="4091633"/>
            <a:ext cx="0" cy="23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cxnSp>
        <p:nvCxnSpPr>
          <p:cNvPr id="124" name="Google Shape;124;p13"/>
          <p:cNvCxnSpPr>
            <a:stCxn id="107" idx="2"/>
          </p:cNvCxnSpPr>
          <p:nvPr/>
        </p:nvCxnSpPr>
        <p:spPr>
          <a:xfrm>
            <a:off x="5493260" y="4954256"/>
            <a:ext cx="0" cy="202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893135" y="2149232"/>
            <a:ext cx="24855" cy="40427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3"/>
          <p:cNvCxnSpPr>
            <a:endCxn id="101" idx="0"/>
          </p:cNvCxnSpPr>
          <p:nvPr/>
        </p:nvCxnSpPr>
        <p:spPr>
          <a:xfrm rot="-5400000">
            <a:off x="534073" y="2812715"/>
            <a:ext cx="1747200" cy="1007700"/>
          </a:xfrm>
          <a:prstGeom prst="bentConnector3">
            <a:avLst>
              <a:gd fmla="val 11308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27" name="Google Shape;127;p13"/>
          <p:cNvSpPr txBox="1"/>
          <p:nvPr/>
        </p:nvSpPr>
        <p:spPr>
          <a:xfrm>
            <a:off x="7831530" y="3936300"/>
            <a:ext cx="41011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A3C FlowChart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10347325" y="4622800"/>
            <a:ext cx="97842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