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F20215-33BC-41D0-8316-467A5DAE18B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34D399C-F7FA-4C6E-83AF-E69CFBF14D76}">
      <dgm:prSet/>
      <dgm:spPr/>
      <dgm:t>
        <a:bodyPr/>
        <a:lstStyle/>
        <a:p>
          <a:r>
            <a:rPr lang="en-US" b="1"/>
            <a:t>Massive &amp; Slow:</a:t>
          </a:r>
          <a:r>
            <a:rPr lang="en-US"/>
            <a:t> UMLS source files (MRCONSO.RRF) are enormous ( GBs), making them incredibly slow to search and process for every request.</a:t>
          </a:r>
        </a:p>
      </dgm:t>
    </dgm:pt>
    <dgm:pt modelId="{A83089BC-C580-416E-8757-B1649BED1E07}" type="parTrans" cxnId="{114EE5C4-1AF9-4C9D-B984-FB972A27E1C5}">
      <dgm:prSet/>
      <dgm:spPr/>
      <dgm:t>
        <a:bodyPr/>
        <a:lstStyle/>
        <a:p>
          <a:endParaRPr lang="en-US"/>
        </a:p>
      </dgm:t>
    </dgm:pt>
    <dgm:pt modelId="{32092F75-A219-47CB-A019-E0FF232B0D7D}" type="sibTrans" cxnId="{114EE5C4-1AF9-4C9D-B984-FB972A27E1C5}">
      <dgm:prSet/>
      <dgm:spPr/>
      <dgm:t>
        <a:bodyPr/>
        <a:lstStyle/>
        <a:p>
          <a:endParaRPr lang="en-US"/>
        </a:p>
      </dgm:t>
    </dgm:pt>
    <dgm:pt modelId="{8C22A9B0-6BDB-4FFC-B956-7883666A9276}">
      <dgm:prSet/>
      <dgm:spPr/>
      <dgm:t>
        <a:bodyPr/>
        <a:lstStyle/>
        <a:p>
          <a:r>
            <a:rPr lang="en-US" b="1"/>
            <a:t>Data Redundancy:</a:t>
          </a:r>
          <a:r>
            <a:rPr lang="en-US"/>
            <a:t> The same term can appear dozens of times, leading to data duplication and inconsistency if not handled correctly.</a:t>
          </a:r>
        </a:p>
      </dgm:t>
    </dgm:pt>
    <dgm:pt modelId="{239CC91F-D824-422D-8F79-7B43DEB67DEA}" type="parTrans" cxnId="{360502BE-351E-4D0A-BB5E-EEF541409437}">
      <dgm:prSet/>
      <dgm:spPr/>
      <dgm:t>
        <a:bodyPr/>
        <a:lstStyle/>
        <a:p>
          <a:endParaRPr lang="en-US"/>
        </a:p>
      </dgm:t>
    </dgm:pt>
    <dgm:pt modelId="{2F43A81F-7CDE-4DC9-9382-3A8AE17A8DA8}" type="sibTrans" cxnId="{360502BE-351E-4D0A-BB5E-EEF541409437}">
      <dgm:prSet/>
      <dgm:spPr/>
      <dgm:t>
        <a:bodyPr/>
        <a:lstStyle/>
        <a:p>
          <a:endParaRPr lang="en-US"/>
        </a:p>
      </dgm:t>
    </dgm:pt>
    <dgm:pt modelId="{E6E70D9B-A508-419D-9000-22C35E2E0FDC}">
      <dgm:prSet/>
      <dgm:spPr/>
      <dgm:t>
        <a:bodyPr/>
        <a:lstStyle/>
        <a:p>
          <a:r>
            <a:rPr lang="en-US" b="1"/>
            <a:t>Lack of Versioning:</a:t>
          </a:r>
          <a:r>
            <a:rPr lang="en-US"/>
            <a:t> Managing updates from different sources (UMLS, internal mappers, CRDT) is manual and error-prone, with no clear audit trail.</a:t>
          </a:r>
        </a:p>
      </dgm:t>
    </dgm:pt>
    <dgm:pt modelId="{362EBDAC-324A-4082-9AB9-3FD7833A335C}" type="parTrans" cxnId="{E94BCDF8-BB12-4809-A648-0AA5FBB9FC9A}">
      <dgm:prSet/>
      <dgm:spPr/>
      <dgm:t>
        <a:bodyPr/>
        <a:lstStyle/>
        <a:p>
          <a:endParaRPr lang="en-US"/>
        </a:p>
      </dgm:t>
    </dgm:pt>
    <dgm:pt modelId="{0339860F-28DC-4F28-ABF0-5973E6BCA906}" type="sibTrans" cxnId="{E94BCDF8-BB12-4809-A648-0AA5FBB9FC9A}">
      <dgm:prSet/>
      <dgm:spPr/>
      <dgm:t>
        <a:bodyPr/>
        <a:lstStyle/>
        <a:p>
          <a:endParaRPr lang="en-US"/>
        </a:p>
      </dgm:t>
    </dgm:pt>
    <dgm:pt modelId="{A627B865-9144-44AD-9E2A-3E8558CCB92D}">
      <dgm:prSet/>
      <dgm:spPr/>
      <dgm:t>
        <a:bodyPr/>
        <a:lstStyle/>
        <a:p>
          <a:r>
            <a:rPr lang="en-US" b="1"/>
            <a:t>Disconnected Feedback Loop:</a:t>
          </a:r>
          <a:r>
            <a:rPr lang="en-US"/>
            <a:t> SME feedback (e.g., in Excel) is disconnected from the data. The process to analyze and integrate it is slow, manual, and not scalable</a:t>
          </a:r>
        </a:p>
      </dgm:t>
    </dgm:pt>
    <dgm:pt modelId="{7D9F1D10-E3FB-4B5D-885A-45BCB2C755C6}" type="parTrans" cxnId="{DDB37DBF-185B-49EA-B4AD-D4424D6C794F}">
      <dgm:prSet/>
      <dgm:spPr/>
      <dgm:t>
        <a:bodyPr/>
        <a:lstStyle/>
        <a:p>
          <a:endParaRPr lang="en-US"/>
        </a:p>
      </dgm:t>
    </dgm:pt>
    <dgm:pt modelId="{A928B7FC-5F96-4DCE-BBFA-544E3ABB1739}" type="sibTrans" cxnId="{DDB37DBF-185B-49EA-B4AD-D4424D6C794F}">
      <dgm:prSet/>
      <dgm:spPr/>
      <dgm:t>
        <a:bodyPr/>
        <a:lstStyle/>
        <a:p>
          <a:endParaRPr lang="en-US"/>
        </a:p>
      </dgm:t>
    </dgm:pt>
    <dgm:pt modelId="{A0189BAA-E78B-4884-A32B-6F9C9652DF1F}" type="pres">
      <dgm:prSet presAssocID="{F3F20215-33BC-41D0-8316-467A5DAE18B2}" presName="linear" presStyleCnt="0">
        <dgm:presLayoutVars>
          <dgm:animLvl val="lvl"/>
          <dgm:resizeHandles val="exact"/>
        </dgm:presLayoutVars>
      </dgm:prSet>
      <dgm:spPr/>
    </dgm:pt>
    <dgm:pt modelId="{06068320-EE4F-4D51-884B-96AA0C3E985E}" type="pres">
      <dgm:prSet presAssocID="{334D399C-F7FA-4C6E-83AF-E69CFBF14D7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506C4AE-EE31-46E7-AA72-07703DACAF09}" type="pres">
      <dgm:prSet presAssocID="{32092F75-A219-47CB-A019-E0FF232B0D7D}" presName="spacer" presStyleCnt="0"/>
      <dgm:spPr/>
    </dgm:pt>
    <dgm:pt modelId="{7F69F7A7-8230-4D4D-8FAD-B93E6A935AA2}" type="pres">
      <dgm:prSet presAssocID="{8C22A9B0-6BDB-4FFC-B956-7883666A927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55544C3-79F3-42FA-B9E1-59DC027A26EB}" type="pres">
      <dgm:prSet presAssocID="{2F43A81F-7CDE-4DC9-9382-3A8AE17A8DA8}" presName="spacer" presStyleCnt="0"/>
      <dgm:spPr/>
    </dgm:pt>
    <dgm:pt modelId="{634675E5-087B-4743-8B7D-F2CA231E4288}" type="pres">
      <dgm:prSet presAssocID="{E6E70D9B-A508-419D-9000-22C35E2E0FD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AE02315-6ADE-44F8-8DEC-F9CF99C7F9F7}" type="pres">
      <dgm:prSet presAssocID="{0339860F-28DC-4F28-ABF0-5973E6BCA906}" presName="spacer" presStyleCnt="0"/>
      <dgm:spPr/>
    </dgm:pt>
    <dgm:pt modelId="{BC462D53-E42C-4886-8A14-C02209AE86EE}" type="pres">
      <dgm:prSet presAssocID="{A627B865-9144-44AD-9E2A-3E8558CCB92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DCDA12C-E98B-4BB5-A0E3-90E0CBF9732C}" type="presOf" srcId="{F3F20215-33BC-41D0-8316-467A5DAE18B2}" destId="{A0189BAA-E78B-4884-A32B-6F9C9652DF1F}" srcOrd="0" destOrd="0" presId="urn:microsoft.com/office/officeart/2005/8/layout/vList2"/>
    <dgm:cxn modelId="{6E304571-2103-4812-9DAE-504B834BBF28}" type="presOf" srcId="{A627B865-9144-44AD-9E2A-3E8558CCB92D}" destId="{BC462D53-E42C-4886-8A14-C02209AE86EE}" srcOrd="0" destOrd="0" presId="urn:microsoft.com/office/officeart/2005/8/layout/vList2"/>
    <dgm:cxn modelId="{CC88CFB2-D3C8-4683-B98B-B46976D732E3}" type="presOf" srcId="{334D399C-F7FA-4C6E-83AF-E69CFBF14D76}" destId="{06068320-EE4F-4D51-884B-96AA0C3E985E}" srcOrd="0" destOrd="0" presId="urn:microsoft.com/office/officeart/2005/8/layout/vList2"/>
    <dgm:cxn modelId="{360502BE-351E-4D0A-BB5E-EEF541409437}" srcId="{F3F20215-33BC-41D0-8316-467A5DAE18B2}" destId="{8C22A9B0-6BDB-4FFC-B956-7883666A9276}" srcOrd="1" destOrd="0" parTransId="{239CC91F-D824-422D-8F79-7B43DEB67DEA}" sibTransId="{2F43A81F-7CDE-4DC9-9382-3A8AE17A8DA8}"/>
    <dgm:cxn modelId="{DDB37DBF-185B-49EA-B4AD-D4424D6C794F}" srcId="{F3F20215-33BC-41D0-8316-467A5DAE18B2}" destId="{A627B865-9144-44AD-9E2A-3E8558CCB92D}" srcOrd="3" destOrd="0" parTransId="{7D9F1D10-E3FB-4B5D-885A-45BCB2C755C6}" sibTransId="{A928B7FC-5F96-4DCE-BBFA-544E3ABB1739}"/>
    <dgm:cxn modelId="{114EE5C4-1AF9-4C9D-B984-FB972A27E1C5}" srcId="{F3F20215-33BC-41D0-8316-467A5DAE18B2}" destId="{334D399C-F7FA-4C6E-83AF-E69CFBF14D76}" srcOrd="0" destOrd="0" parTransId="{A83089BC-C580-416E-8757-B1649BED1E07}" sibTransId="{32092F75-A219-47CB-A019-E0FF232B0D7D}"/>
    <dgm:cxn modelId="{26D321DB-861D-4617-8500-A254B20979D5}" type="presOf" srcId="{8C22A9B0-6BDB-4FFC-B956-7883666A9276}" destId="{7F69F7A7-8230-4D4D-8FAD-B93E6A935AA2}" srcOrd="0" destOrd="0" presId="urn:microsoft.com/office/officeart/2005/8/layout/vList2"/>
    <dgm:cxn modelId="{E94BCDF8-BB12-4809-A648-0AA5FBB9FC9A}" srcId="{F3F20215-33BC-41D0-8316-467A5DAE18B2}" destId="{E6E70D9B-A508-419D-9000-22C35E2E0FDC}" srcOrd="2" destOrd="0" parTransId="{362EBDAC-324A-4082-9AB9-3FD7833A335C}" sibTransId="{0339860F-28DC-4F28-ABF0-5973E6BCA906}"/>
    <dgm:cxn modelId="{FD3101FA-6B5A-422C-91F1-5FA8DD7A39FE}" type="presOf" srcId="{E6E70D9B-A508-419D-9000-22C35E2E0FDC}" destId="{634675E5-087B-4743-8B7D-F2CA231E4288}" srcOrd="0" destOrd="0" presId="urn:microsoft.com/office/officeart/2005/8/layout/vList2"/>
    <dgm:cxn modelId="{F1650991-8381-48DE-BA52-F3F33A07F965}" type="presParOf" srcId="{A0189BAA-E78B-4884-A32B-6F9C9652DF1F}" destId="{06068320-EE4F-4D51-884B-96AA0C3E985E}" srcOrd="0" destOrd="0" presId="urn:microsoft.com/office/officeart/2005/8/layout/vList2"/>
    <dgm:cxn modelId="{85CFF31B-4BB8-4F3A-93CA-6AFCBE1E6AF9}" type="presParOf" srcId="{A0189BAA-E78B-4884-A32B-6F9C9652DF1F}" destId="{B506C4AE-EE31-46E7-AA72-07703DACAF09}" srcOrd="1" destOrd="0" presId="urn:microsoft.com/office/officeart/2005/8/layout/vList2"/>
    <dgm:cxn modelId="{6DA0F9FC-F6D2-4E0B-BD8C-C01BAC079087}" type="presParOf" srcId="{A0189BAA-E78B-4884-A32B-6F9C9652DF1F}" destId="{7F69F7A7-8230-4D4D-8FAD-B93E6A935AA2}" srcOrd="2" destOrd="0" presId="urn:microsoft.com/office/officeart/2005/8/layout/vList2"/>
    <dgm:cxn modelId="{837C23DB-CB87-4FDB-9E19-88058D8242D9}" type="presParOf" srcId="{A0189BAA-E78B-4884-A32B-6F9C9652DF1F}" destId="{255544C3-79F3-42FA-B9E1-59DC027A26EB}" srcOrd="3" destOrd="0" presId="urn:microsoft.com/office/officeart/2005/8/layout/vList2"/>
    <dgm:cxn modelId="{D5E72294-7BF8-40C2-BC69-A45B28C78869}" type="presParOf" srcId="{A0189BAA-E78B-4884-A32B-6F9C9652DF1F}" destId="{634675E5-087B-4743-8B7D-F2CA231E4288}" srcOrd="4" destOrd="0" presId="urn:microsoft.com/office/officeart/2005/8/layout/vList2"/>
    <dgm:cxn modelId="{A748A396-24AC-4AD4-B5CB-6B001FCFCD26}" type="presParOf" srcId="{A0189BAA-E78B-4884-A32B-6F9C9652DF1F}" destId="{DAE02315-6ADE-44F8-8DEC-F9CF99C7F9F7}" srcOrd="5" destOrd="0" presId="urn:microsoft.com/office/officeart/2005/8/layout/vList2"/>
    <dgm:cxn modelId="{F0C9245E-E967-484F-9355-32DCFE045B55}" type="presParOf" srcId="{A0189BAA-E78B-4884-A32B-6F9C9652DF1F}" destId="{BC462D53-E42C-4886-8A14-C02209AE86E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520840-5B79-4AC5-8EA7-0F6C2DD8998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08B275E-5EB4-4F01-AFFC-0C998DCE671E}">
      <dgm:prSet/>
      <dgm:spPr/>
      <dgm:t>
        <a:bodyPr/>
        <a:lstStyle/>
        <a:p>
          <a:r>
            <a:rPr lang="en-US"/>
            <a:t>This platform transforms our terminology workflow with two core components:</a:t>
          </a:r>
        </a:p>
      </dgm:t>
    </dgm:pt>
    <dgm:pt modelId="{CF836F1E-5DC5-4B24-85BD-BEFA589C5F44}" type="parTrans" cxnId="{F13D1A63-7B93-4395-A526-FF6E60E36708}">
      <dgm:prSet/>
      <dgm:spPr/>
      <dgm:t>
        <a:bodyPr/>
        <a:lstStyle/>
        <a:p>
          <a:endParaRPr lang="en-US"/>
        </a:p>
      </dgm:t>
    </dgm:pt>
    <dgm:pt modelId="{753578AA-19A4-4D9F-AA74-170157039C7D}" type="sibTrans" cxnId="{F13D1A63-7B93-4395-A526-FF6E60E36708}">
      <dgm:prSet/>
      <dgm:spPr/>
      <dgm:t>
        <a:bodyPr/>
        <a:lstStyle/>
        <a:p>
          <a:endParaRPr lang="en-US"/>
        </a:p>
      </dgm:t>
    </dgm:pt>
    <dgm:pt modelId="{6677E9B4-4493-4BDE-B3A4-93B0734CCB71}">
      <dgm:prSet/>
      <dgm:spPr/>
      <dgm:t>
        <a:bodyPr/>
        <a:lstStyle/>
        <a:p>
          <a:r>
            <a:rPr lang="en-US" b="1"/>
            <a:t>Backend Engine :</a:t>
          </a:r>
          <a:r>
            <a:rPr lang="en-US"/>
            <a:t> A powerful command-line tool for administrators to perform high-speed data ingestion, versioning, and maintenance.</a:t>
          </a:r>
        </a:p>
      </dgm:t>
    </dgm:pt>
    <dgm:pt modelId="{A82FA568-1640-4889-90E1-E2538D56D173}" type="parTrans" cxnId="{A7E05B51-8B26-4F56-9EDA-9E1EFABA8947}">
      <dgm:prSet/>
      <dgm:spPr/>
      <dgm:t>
        <a:bodyPr/>
        <a:lstStyle/>
        <a:p>
          <a:endParaRPr lang="en-US"/>
        </a:p>
      </dgm:t>
    </dgm:pt>
    <dgm:pt modelId="{68CA8327-4E6B-4DA1-8E9C-CF10F20CBB45}" type="sibTrans" cxnId="{A7E05B51-8B26-4F56-9EDA-9E1EFABA8947}">
      <dgm:prSet/>
      <dgm:spPr/>
      <dgm:t>
        <a:bodyPr/>
        <a:lstStyle/>
        <a:p>
          <a:endParaRPr lang="en-US"/>
        </a:p>
      </dgm:t>
    </dgm:pt>
    <dgm:pt modelId="{5DAD4B51-0224-4016-B01D-B8D0A6831C3D}">
      <dgm:prSet/>
      <dgm:spPr/>
      <dgm:t>
        <a:bodyPr/>
        <a:lstStyle/>
        <a:p>
          <a:r>
            <a:rPr lang="en-US" b="1"/>
            <a:t>SME Web Portal :</a:t>
          </a:r>
          <a:r>
            <a:rPr lang="en-US"/>
            <a:t> An interactive Streamlit application for Subject Matter Experts to search, explore, and curate the terminology data in real-time.</a:t>
          </a:r>
        </a:p>
      </dgm:t>
    </dgm:pt>
    <dgm:pt modelId="{1C584752-FF4A-469A-8AFD-7036788E8D59}" type="parTrans" cxnId="{BAB3DEB9-B920-4C7E-B746-21E723A4830B}">
      <dgm:prSet/>
      <dgm:spPr/>
      <dgm:t>
        <a:bodyPr/>
        <a:lstStyle/>
        <a:p>
          <a:endParaRPr lang="en-US"/>
        </a:p>
      </dgm:t>
    </dgm:pt>
    <dgm:pt modelId="{B99D762B-0712-4454-9714-1502E10F759D}" type="sibTrans" cxnId="{BAB3DEB9-B920-4C7E-B746-21E723A4830B}">
      <dgm:prSet/>
      <dgm:spPr/>
      <dgm:t>
        <a:bodyPr/>
        <a:lstStyle/>
        <a:p>
          <a:endParaRPr lang="en-US"/>
        </a:p>
      </dgm:t>
    </dgm:pt>
    <dgm:pt modelId="{DE1E6862-4C13-48E1-A204-05E9BE590675}" type="pres">
      <dgm:prSet presAssocID="{B8520840-5B79-4AC5-8EA7-0F6C2DD8998F}" presName="root" presStyleCnt="0">
        <dgm:presLayoutVars>
          <dgm:dir/>
          <dgm:resizeHandles val="exact"/>
        </dgm:presLayoutVars>
      </dgm:prSet>
      <dgm:spPr/>
    </dgm:pt>
    <dgm:pt modelId="{934DBE01-AB90-43A5-B6FD-5FAE609A3C11}" type="pres">
      <dgm:prSet presAssocID="{208B275E-5EB4-4F01-AFFC-0C998DCE671E}" presName="compNode" presStyleCnt="0"/>
      <dgm:spPr/>
    </dgm:pt>
    <dgm:pt modelId="{4AB98842-15FF-46CB-9221-ED9BEED1CCEB}" type="pres">
      <dgm:prSet presAssocID="{208B275E-5EB4-4F01-AFFC-0C998DCE671E}" presName="bgRect" presStyleLbl="bgShp" presStyleIdx="0" presStyleCnt="3"/>
      <dgm:spPr/>
    </dgm:pt>
    <dgm:pt modelId="{C084DC50-D816-4CC6-BFC3-EF6139546377}" type="pres">
      <dgm:prSet presAssocID="{208B275E-5EB4-4F01-AFFC-0C998DCE671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18023C3-363C-49CA-A48C-48432B5B017D}" type="pres">
      <dgm:prSet presAssocID="{208B275E-5EB4-4F01-AFFC-0C998DCE671E}" presName="spaceRect" presStyleCnt="0"/>
      <dgm:spPr/>
    </dgm:pt>
    <dgm:pt modelId="{DCDEC860-1269-449F-95D5-6006B400365E}" type="pres">
      <dgm:prSet presAssocID="{208B275E-5EB4-4F01-AFFC-0C998DCE671E}" presName="parTx" presStyleLbl="revTx" presStyleIdx="0" presStyleCnt="3">
        <dgm:presLayoutVars>
          <dgm:chMax val="0"/>
          <dgm:chPref val="0"/>
        </dgm:presLayoutVars>
      </dgm:prSet>
      <dgm:spPr/>
    </dgm:pt>
    <dgm:pt modelId="{E3CF096A-E6E8-4797-834F-4B7DB22BE247}" type="pres">
      <dgm:prSet presAssocID="{753578AA-19A4-4D9F-AA74-170157039C7D}" presName="sibTrans" presStyleCnt="0"/>
      <dgm:spPr/>
    </dgm:pt>
    <dgm:pt modelId="{C9EDAF3A-7564-404D-A69A-C006CEA29909}" type="pres">
      <dgm:prSet presAssocID="{6677E9B4-4493-4BDE-B3A4-93B0734CCB71}" presName="compNode" presStyleCnt="0"/>
      <dgm:spPr/>
    </dgm:pt>
    <dgm:pt modelId="{9F1A8ED8-ED02-4EBB-967A-1761B887005F}" type="pres">
      <dgm:prSet presAssocID="{6677E9B4-4493-4BDE-B3A4-93B0734CCB71}" presName="bgRect" presStyleLbl="bgShp" presStyleIdx="1" presStyleCnt="3"/>
      <dgm:spPr/>
    </dgm:pt>
    <dgm:pt modelId="{B376BF35-6862-41C7-B1C6-CAF754F8E362}" type="pres">
      <dgm:prSet presAssocID="{6677E9B4-4493-4BDE-B3A4-93B0734CCB7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6BD96835-5A67-4ABA-8425-6FEC4F690EF8}" type="pres">
      <dgm:prSet presAssocID="{6677E9B4-4493-4BDE-B3A4-93B0734CCB71}" presName="spaceRect" presStyleCnt="0"/>
      <dgm:spPr/>
    </dgm:pt>
    <dgm:pt modelId="{BAC7AA11-4EE5-4B66-9785-68C6ADA26092}" type="pres">
      <dgm:prSet presAssocID="{6677E9B4-4493-4BDE-B3A4-93B0734CCB71}" presName="parTx" presStyleLbl="revTx" presStyleIdx="1" presStyleCnt="3">
        <dgm:presLayoutVars>
          <dgm:chMax val="0"/>
          <dgm:chPref val="0"/>
        </dgm:presLayoutVars>
      </dgm:prSet>
      <dgm:spPr/>
    </dgm:pt>
    <dgm:pt modelId="{7ABA2B7A-82E8-428F-9335-09D0CF6C05F7}" type="pres">
      <dgm:prSet presAssocID="{68CA8327-4E6B-4DA1-8E9C-CF10F20CBB45}" presName="sibTrans" presStyleCnt="0"/>
      <dgm:spPr/>
    </dgm:pt>
    <dgm:pt modelId="{91212E97-4EAD-4F57-8511-723A68CF8A34}" type="pres">
      <dgm:prSet presAssocID="{5DAD4B51-0224-4016-B01D-B8D0A6831C3D}" presName="compNode" presStyleCnt="0"/>
      <dgm:spPr/>
    </dgm:pt>
    <dgm:pt modelId="{41AD0379-AA5C-4332-BB9B-98A4CF187606}" type="pres">
      <dgm:prSet presAssocID="{5DAD4B51-0224-4016-B01D-B8D0A6831C3D}" presName="bgRect" presStyleLbl="bgShp" presStyleIdx="2" presStyleCnt="3"/>
      <dgm:spPr/>
    </dgm:pt>
    <dgm:pt modelId="{F0C7E8FB-C9DF-4C75-8236-6E11A20825D1}" type="pres">
      <dgm:prSet presAssocID="{5DAD4B51-0224-4016-B01D-B8D0A6831C3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E8950A5D-4EED-4864-A930-7C5C10F785CE}" type="pres">
      <dgm:prSet presAssocID="{5DAD4B51-0224-4016-B01D-B8D0A6831C3D}" presName="spaceRect" presStyleCnt="0"/>
      <dgm:spPr/>
    </dgm:pt>
    <dgm:pt modelId="{77CA5351-37DC-4A94-A1ED-E5FB0B4FACB6}" type="pres">
      <dgm:prSet presAssocID="{5DAD4B51-0224-4016-B01D-B8D0A6831C3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13D1A63-7B93-4395-A526-FF6E60E36708}" srcId="{B8520840-5B79-4AC5-8EA7-0F6C2DD8998F}" destId="{208B275E-5EB4-4F01-AFFC-0C998DCE671E}" srcOrd="0" destOrd="0" parTransId="{CF836F1E-5DC5-4B24-85BD-BEFA589C5F44}" sibTransId="{753578AA-19A4-4D9F-AA74-170157039C7D}"/>
    <dgm:cxn modelId="{A7E05B51-8B26-4F56-9EDA-9E1EFABA8947}" srcId="{B8520840-5B79-4AC5-8EA7-0F6C2DD8998F}" destId="{6677E9B4-4493-4BDE-B3A4-93B0734CCB71}" srcOrd="1" destOrd="0" parTransId="{A82FA568-1640-4889-90E1-E2538D56D173}" sibTransId="{68CA8327-4E6B-4DA1-8E9C-CF10F20CBB45}"/>
    <dgm:cxn modelId="{030D2F55-3290-439D-B62B-7B344D435E2F}" type="presOf" srcId="{208B275E-5EB4-4F01-AFFC-0C998DCE671E}" destId="{DCDEC860-1269-449F-95D5-6006B400365E}" srcOrd="0" destOrd="0" presId="urn:microsoft.com/office/officeart/2018/2/layout/IconVerticalSolidList"/>
    <dgm:cxn modelId="{CAF92480-9112-4224-8B3E-9253471D0785}" type="presOf" srcId="{B8520840-5B79-4AC5-8EA7-0F6C2DD8998F}" destId="{DE1E6862-4C13-48E1-A204-05E9BE590675}" srcOrd="0" destOrd="0" presId="urn:microsoft.com/office/officeart/2018/2/layout/IconVerticalSolidList"/>
    <dgm:cxn modelId="{7F2D49B0-ABB2-4C0D-A1D7-CDDEAF11431D}" type="presOf" srcId="{6677E9B4-4493-4BDE-B3A4-93B0734CCB71}" destId="{BAC7AA11-4EE5-4B66-9785-68C6ADA26092}" srcOrd="0" destOrd="0" presId="urn:microsoft.com/office/officeart/2018/2/layout/IconVerticalSolidList"/>
    <dgm:cxn modelId="{BAB3DEB9-B920-4C7E-B746-21E723A4830B}" srcId="{B8520840-5B79-4AC5-8EA7-0F6C2DD8998F}" destId="{5DAD4B51-0224-4016-B01D-B8D0A6831C3D}" srcOrd="2" destOrd="0" parTransId="{1C584752-FF4A-469A-8AFD-7036788E8D59}" sibTransId="{B99D762B-0712-4454-9714-1502E10F759D}"/>
    <dgm:cxn modelId="{299991FB-1CA2-4700-869E-EFD8609AB4D8}" type="presOf" srcId="{5DAD4B51-0224-4016-B01D-B8D0A6831C3D}" destId="{77CA5351-37DC-4A94-A1ED-E5FB0B4FACB6}" srcOrd="0" destOrd="0" presId="urn:microsoft.com/office/officeart/2018/2/layout/IconVerticalSolidList"/>
    <dgm:cxn modelId="{F6C0961F-9727-4682-9BE9-CCE8C443F6E4}" type="presParOf" srcId="{DE1E6862-4C13-48E1-A204-05E9BE590675}" destId="{934DBE01-AB90-43A5-B6FD-5FAE609A3C11}" srcOrd="0" destOrd="0" presId="urn:microsoft.com/office/officeart/2018/2/layout/IconVerticalSolidList"/>
    <dgm:cxn modelId="{656A93DC-18E7-4048-A060-E2CB824F98E5}" type="presParOf" srcId="{934DBE01-AB90-43A5-B6FD-5FAE609A3C11}" destId="{4AB98842-15FF-46CB-9221-ED9BEED1CCEB}" srcOrd="0" destOrd="0" presId="urn:microsoft.com/office/officeart/2018/2/layout/IconVerticalSolidList"/>
    <dgm:cxn modelId="{5A19CE65-A705-4756-9FB4-E0E173F15F20}" type="presParOf" srcId="{934DBE01-AB90-43A5-B6FD-5FAE609A3C11}" destId="{C084DC50-D816-4CC6-BFC3-EF6139546377}" srcOrd="1" destOrd="0" presId="urn:microsoft.com/office/officeart/2018/2/layout/IconVerticalSolidList"/>
    <dgm:cxn modelId="{6B1D68CE-C239-4F09-9826-715370AD9D64}" type="presParOf" srcId="{934DBE01-AB90-43A5-B6FD-5FAE609A3C11}" destId="{018023C3-363C-49CA-A48C-48432B5B017D}" srcOrd="2" destOrd="0" presId="urn:microsoft.com/office/officeart/2018/2/layout/IconVerticalSolidList"/>
    <dgm:cxn modelId="{B9757E19-894E-4E14-8349-BBB171F6551D}" type="presParOf" srcId="{934DBE01-AB90-43A5-B6FD-5FAE609A3C11}" destId="{DCDEC860-1269-449F-95D5-6006B400365E}" srcOrd="3" destOrd="0" presId="urn:microsoft.com/office/officeart/2018/2/layout/IconVerticalSolidList"/>
    <dgm:cxn modelId="{03D33779-C523-4D85-9A63-0303F45AAB4E}" type="presParOf" srcId="{DE1E6862-4C13-48E1-A204-05E9BE590675}" destId="{E3CF096A-E6E8-4797-834F-4B7DB22BE247}" srcOrd="1" destOrd="0" presId="urn:microsoft.com/office/officeart/2018/2/layout/IconVerticalSolidList"/>
    <dgm:cxn modelId="{E07B947F-BB94-420D-B491-E13B7A9F1D1C}" type="presParOf" srcId="{DE1E6862-4C13-48E1-A204-05E9BE590675}" destId="{C9EDAF3A-7564-404D-A69A-C006CEA29909}" srcOrd="2" destOrd="0" presId="urn:microsoft.com/office/officeart/2018/2/layout/IconVerticalSolidList"/>
    <dgm:cxn modelId="{C4015C7D-1A85-488E-9EFC-EEB7084B23BB}" type="presParOf" srcId="{C9EDAF3A-7564-404D-A69A-C006CEA29909}" destId="{9F1A8ED8-ED02-4EBB-967A-1761B887005F}" srcOrd="0" destOrd="0" presId="urn:microsoft.com/office/officeart/2018/2/layout/IconVerticalSolidList"/>
    <dgm:cxn modelId="{8CCE56B5-8B5F-49B8-9EC9-CF36C248D107}" type="presParOf" srcId="{C9EDAF3A-7564-404D-A69A-C006CEA29909}" destId="{B376BF35-6862-41C7-B1C6-CAF754F8E362}" srcOrd="1" destOrd="0" presId="urn:microsoft.com/office/officeart/2018/2/layout/IconVerticalSolidList"/>
    <dgm:cxn modelId="{8D08C195-BE9D-40F4-8E8A-18E072291941}" type="presParOf" srcId="{C9EDAF3A-7564-404D-A69A-C006CEA29909}" destId="{6BD96835-5A67-4ABA-8425-6FEC4F690EF8}" srcOrd="2" destOrd="0" presId="urn:microsoft.com/office/officeart/2018/2/layout/IconVerticalSolidList"/>
    <dgm:cxn modelId="{AD55E148-4FDF-4DE1-BDCF-3B82AD27FB1F}" type="presParOf" srcId="{C9EDAF3A-7564-404D-A69A-C006CEA29909}" destId="{BAC7AA11-4EE5-4B66-9785-68C6ADA26092}" srcOrd="3" destOrd="0" presId="urn:microsoft.com/office/officeart/2018/2/layout/IconVerticalSolidList"/>
    <dgm:cxn modelId="{98227FA4-9148-4419-929B-D1955130F33F}" type="presParOf" srcId="{DE1E6862-4C13-48E1-A204-05E9BE590675}" destId="{7ABA2B7A-82E8-428F-9335-09D0CF6C05F7}" srcOrd="3" destOrd="0" presId="urn:microsoft.com/office/officeart/2018/2/layout/IconVerticalSolidList"/>
    <dgm:cxn modelId="{EDF5D9B6-F80F-4154-877D-C4D1AFD089E3}" type="presParOf" srcId="{DE1E6862-4C13-48E1-A204-05E9BE590675}" destId="{91212E97-4EAD-4F57-8511-723A68CF8A34}" srcOrd="4" destOrd="0" presId="urn:microsoft.com/office/officeart/2018/2/layout/IconVerticalSolidList"/>
    <dgm:cxn modelId="{94738A52-3CCA-4B7F-85AA-DF3CF1BBB1A1}" type="presParOf" srcId="{91212E97-4EAD-4F57-8511-723A68CF8A34}" destId="{41AD0379-AA5C-4332-BB9B-98A4CF187606}" srcOrd="0" destOrd="0" presId="urn:microsoft.com/office/officeart/2018/2/layout/IconVerticalSolidList"/>
    <dgm:cxn modelId="{89DB812B-F75D-4249-A75C-B1980A369618}" type="presParOf" srcId="{91212E97-4EAD-4F57-8511-723A68CF8A34}" destId="{F0C7E8FB-C9DF-4C75-8236-6E11A20825D1}" srcOrd="1" destOrd="0" presId="urn:microsoft.com/office/officeart/2018/2/layout/IconVerticalSolidList"/>
    <dgm:cxn modelId="{4EAA99E9-3E92-42F5-AD97-54C798774072}" type="presParOf" srcId="{91212E97-4EAD-4F57-8511-723A68CF8A34}" destId="{E8950A5D-4EED-4864-A930-7C5C10F785CE}" srcOrd="2" destOrd="0" presId="urn:microsoft.com/office/officeart/2018/2/layout/IconVerticalSolidList"/>
    <dgm:cxn modelId="{E4F4F917-2DCF-457F-A5F6-82DAAD6C9496}" type="presParOf" srcId="{91212E97-4EAD-4F57-8511-723A68CF8A34}" destId="{77CA5351-37DC-4A94-A1ED-E5FB0B4FACB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265608-9A53-4AA7-9D37-5CF7F379F70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2DC5720-F119-4C04-BDCF-9D246D7221E1}">
      <dgm:prSet/>
      <dgm:spPr/>
      <dgm:t>
        <a:bodyPr/>
        <a:lstStyle/>
        <a:p>
          <a:r>
            <a:rPr lang="en-US" b="1"/>
            <a:t>The "Build Once, Read Fast" Cache</a:t>
          </a:r>
          <a:endParaRPr lang="en-US"/>
        </a:p>
      </dgm:t>
    </dgm:pt>
    <dgm:pt modelId="{00D2DCCC-7BBA-4A61-85F7-068749B9D6BB}" type="parTrans" cxnId="{029EEDA9-09AE-42D5-83E0-CC4AC6206C51}">
      <dgm:prSet/>
      <dgm:spPr/>
      <dgm:t>
        <a:bodyPr/>
        <a:lstStyle/>
        <a:p>
          <a:endParaRPr lang="en-US"/>
        </a:p>
      </dgm:t>
    </dgm:pt>
    <dgm:pt modelId="{B77700E5-B347-4755-B2F1-9B79814E0C1E}" type="sibTrans" cxnId="{029EEDA9-09AE-42D5-83E0-CC4AC6206C51}">
      <dgm:prSet/>
      <dgm:spPr/>
      <dgm:t>
        <a:bodyPr/>
        <a:lstStyle/>
        <a:p>
          <a:endParaRPr lang="en-US"/>
        </a:p>
      </dgm:t>
    </dgm:pt>
    <dgm:pt modelId="{42B6C4F4-CD87-45CF-B5F4-7DC3F137D9D6}">
      <dgm:prSet/>
      <dgm:spPr/>
      <dgm:t>
        <a:bodyPr/>
        <a:lstStyle/>
        <a:p>
          <a:r>
            <a:rPr lang="en-US"/>
            <a:t>We solve the performance bottleneck by pre-processing the massive UMLS files once.</a:t>
          </a:r>
        </a:p>
      </dgm:t>
    </dgm:pt>
    <dgm:pt modelId="{5161B222-A153-4FAB-BE87-39F4ED346BC9}" type="parTrans" cxnId="{5E7A51C9-BCDF-4AD0-BE14-6F7F4918DA1E}">
      <dgm:prSet/>
      <dgm:spPr/>
      <dgm:t>
        <a:bodyPr/>
        <a:lstStyle/>
        <a:p>
          <a:endParaRPr lang="en-US"/>
        </a:p>
      </dgm:t>
    </dgm:pt>
    <dgm:pt modelId="{6C8B2D4C-4A8D-4AE4-8AF9-C6E92B9724F3}" type="sibTrans" cxnId="{5E7A51C9-BCDF-4AD0-BE14-6F7F4918DA1E}">
      <dgm:prSet/>
      <dgm:spPr/>
      <dgm:t>
        <a:bodyPr/>
        <a:lstStyle/>
        <a:p>
          <a:endParaRPr lang="en-US"/>
        </a:p>
      </dgm:t>
    </dgm:pt>
    <dgm:pt modelId="{F1F3812E-C2F4-476D-83CE-9D8452777305}">
      <dgm:prSet/>
      <dgm:spPr/>
      <dgm:t>
        <a:bodyPr/>
        <a:lstStyle/>
        <a:p>
          <a:r>
            <a:rPr lang="en-US" b="1"/>
            <a:t>The Process:</a:t>
          </a:r>
          <a:r>
            <a:rPr lang="en-US"/>
            <a:t> The build-cache command reads the GB sized MRCONSO.RRF and MRSTY.RRF files.</a:t>
          </a:r>
        </a:p>
      </dgm:t>
    </dgm:pt>
    <dgm:pt modelId="{A1E7DE40-5E06-44D1-9A26-E6336D935BCE}" type="parTrans" cxnId="{9C223708-C4BF-4277-BE14-DD9FFCD9B215}">
      <dgm:prSet/>
      <dgm:spPr/>
      <dgm:t>
        <a:bodyPr/>
        <a:lstStyle/>
        <a:p>
          <a:endParaRPr lang="en-US"/>
        </a:p>
      </dgm:t>
    </dgm:pt>
    <dgm:pt modelId="{C62D2C8B-EFBE-40E6-86E9-F61EBF618D06}" type="sibTrans" cxnId="{9C223708-C4BF-4277-BE14-DD9FFCD9B215}">
      <dgm:prSet/>
      <dgm:spPr/>
      <dgm:t>
        <a:bodyPr/>
        <a:lstStyle/>
        <a:p>
          <a:endParaRPr lang="en-US"/>
        </a:p>
      </dgm:t>
    </dgm:pt>
    <dgm:pt modelId="{19FBCB74-7B36-49F3-BCCA-060E8BEBB5DB}">
      <dgm:prSet/>
      <dgm:spPr/>
      <dgm:t>
        <a:bodyPr/>
        <a:lstStyle/>
        <a:p>
          <a:r>
            <a:rPr lang="en-US" b="1"/>
            <a:t>The Output:</a:t>
          </a:r>
          <a:r>
            <a:rPr lang="en-US"/>
            <a:t> It generates a small, highly optimized set of binary "cache" files containing essential lookup data (like preferred names and semantic types).</a:t>
          </a:r>
        </a:p>
      </dgm:t>
    </dgm:pt>
    <dgm:pt modelId="{10E694A3-0ADF-49DF-A83A-E30E7231981A}" type="parTrans" cxnId="{84C02E91-E92F-4113-9405-A506B6EEA2C9}">
      <dgm:prSet/>
      <dgm:spPr/>
      <dgm:t>
        <a:bodyPr/>
        <a:lstStyle/>
        <a:p>
          <a:endParaRPr lang="en-US"/>
        </a:p>
      </dgm:t>
    </dgm:pt>
    <dgm:pt modelId="{A3B3908E-0764-4D3D-82FC-14A88FF95C57}" type="sibTrans" cxnId="{84C02E91-E92F-4113-9405-A506B6EEA2C9}">
      <dgm:prSet/>
      <dgm:spPr/>
      <dgm:t>
        <a:bodyPr/>
        <a:lstStyle/>
        <a:p>
          <a:endParaRPr lang="en-US"/>
        </a:p>
      </dgm:t>
    </dgm:pt>
    <dgm:pt modelId="{5BA83B64-801C-48E3-8243-9BB02E792B9D}">
      <dgm:prSet/>
      <dgm:spPr/>
      <dgm:t>
        <a:bodyPr/>
        <a:lstStyle/>
        <a:p>
          <a:r>
            <a:rPr lang="en-US" b="1"/>
            <a:t>The Result:</a:t>
          </a:r>
          <a:r>
            <a:rPr lang="en-US"/>
            <a:t> All subsequent operations (like loading new data or SME feedback) read from this cache, reducing data enrichment time </a:t>
          </a:r>
          <a:r>
            <a:rPr lang="en-US" b="1"/>
            <a:t>from minutes to milliseconds.</a:t>
          </a:r>
          <a:endParaRPr lang="en-US"/>
        </a:p>
      </dgm:t>
    </dgm:pt>
    <dgm:pt modelId="{D950BF51-7DAC-4F4A-AAD1-93EBF2E87922}" type="parTrans" cxnId="{73EBAADA-5CD9-4E06-A227-8B5B1137101E}">
      <dgm:prSet/>
      <dgm:spPr/>
      <dgm:t>
        <a:bodyPr/>
        <a:lstStyle/>
        <a:p>
          <a:endParaRPr lang="en-US"/>
        </a:p>
      </dgm:t>
    </dgm:pt>
    <dgm:pt modelId="{32F0483D-51D1-477F-A254-5AA2C68BEF02}" type="sibTrans" cxnId="{73EBAADA-5CD9-4E06-A227-8B5B1137101E}">
      <dgm:prSet/>
      <dgm:spPr/>
      <dgm:t>
        <a:bodyPr/>
        <a:lstStyle/>
        <a:p>
          <a:endParaRPr lang="en-US"/>
        </a:p>
      </dgm:t>
    </dgm:pt>
    <dgm:pt modelId="{7BDC71E0-76A3-4985-844D-BDF3B85A6351}" type="pres">
      <dgm:prSet presAssocID="{86265608-9A53-4AA7-9D37-5CF7F379F70F}" presName="root" presStyleCnt="0">
        <dgm:presLayoutVars>
          <dgm:dir/>
          <dgm:resizeHandles val="exact"/>
        </dgm:presLayoutVars>
      </dgm:prSet>
      <dgm:spPr/>
    </dgm:pt>
    <dgm:pt modelId="{78F7ECE7-D085-4329-A26D-AAF382FF2B1D}" type="pres">
      <dgm:prSet presAssocID="{42DC5720-F119-4C04-BDCF-9D246D7221E1}" presName="compNode" presStyleCnt="0"/>
      <dgm:spPr/>
    </dgm:pt>
    <dgm:pt modelId="{3D272975-CA7C-4B4A-8323-98617285FB50}" type="pres">
      <dgm:prSet presAssocID="{42DC5720-F119-4C04-BDCF-9D246D7221E1}" presName="bgRect" presStyleLbl="bgShp" presStyleIdx="0" presStyleCnt="5"/>
      <dgm:spPr/>
    </dgm:pt>
    <dgm:pt modelId="{EDA34BBF-2B4C-45D3-B815-945FAF4A9FF6}" type="pres">
      <dgm:prSet presAssocID="{42DC5720-F119-4C04-BDCF-9D246D7221E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3B1B47B-C473-4CD7-B98A-E4002895EDD2}" type="pres">
      <dgm:prSet presAssocID="{42DC5720-F119-4C04-BDCF-9D246D7221E1}" presName="spaceRect" presStyleCnt="0"/>
      <dgm:spPr/>
    </dgm:pt>
    <dgm:pt modelId="{8F1CBAFA-C87E-490C-8523-927FE78543E3}" type="pres">
      <dgm:prSet presAssocID="{42DC5720-F119-4C04-BDCF-9D246D7221E1}" presName="parTx" presStyleLbl="revTx" presStyleIdx="0" presStyleCnt="5">
        <dgm:presLayoutVars>
          <dgm:chMax val="0"/>
          <dgm:chPref val="0"/>
        </dgm:presLayoutVars>
      </dgm:prSet>
      <dgm:spPr/>
    </dgm:pt>
    <dgm:pt modelId="{1C4C6890-66A8-4AE1-9878-6C51382E855C}" type="pres">
      <dgm:prSet presAssocID="{B77700E5-B347-4755-B2F1-9B79814E0C1E}" presName="sibTrans" presStyleCnt="0"/>
      <dgm:spPr/>
    </dgm:pt>
    <dgm:pt modelId="{C1E5F330-0005-4D8A-9983-FE4FF04655EC}" type="pres">
      <dgm:prSet presAssocID="{42B6C4F4-CD87-45CF-B5F4-7DC3F137D9D6}" presName="compNode" presStyleCnt="0"/>
      <dgm:spPr/>
    </dgm:pt>
    <dgm:pt modelId="{5588A778-E337-457D-8EB3-371356E53C3B}" type="pres">
      <dgm:prSet presAssocID="{42B6C4F4-CD87-45CF-B5F4-7DC3F137D9D6}" presName="bgRect" presStyleLbl="bgShp" presStyleIdx="1" presStyleCnt="5"/>
      <dgm:spPr/>
    </dgm:pt>
    <dgm:pt modelId="{5DBE71C6-3BE6-4E41-8555-1A6AE058DA99}" type="pres">
      <dgm:prSet presAssocID="{42B6C4F4-CD87-45CF-B5F4-7DC3F137D9D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4A9DF996-3F38-45A6-90E5-746ABD0DCD1C}" type="pres">
      <dgm:prSet presAssocID="{42B6C4F4-CD87-45CF-B5F4-7DC3F137D9D6}" presName="spaceRect" presStyleCnt="0"/>
      <dgm:spPr/>
    </dgm:pt>
    <dgm:pt modelId="{39BEB221-60B8-4968-AB6E-EFC08C779E86}" type="pres">
      <dgm:prSet presAssocID="{42B6C4F4-CD87-45CF-B5F4-7DC3F137D9D6}" presName="parTx" presStyleLbl="revTx" presStyleIdx="1" presStyleCnt="5">
        <dgm:presLayoutVars>
          <dgm:chMax val="0"/>
          <dgm:chPref val="0"/>
        </dgm:presLayoutVars>
      </dgm:prSet>
      <dgm:spPr/>
    </dgm:pt>
    <dgm:pt modelId="{4E61FF17-F5F7-48B5-B74A-B1DD008DC2A2}" type="pres">
      <dgm:prSet presAssocID="{6C8B2D4C-4A8D-4AE4-8AF9-C6E92B9724F3}" presName="sibTrans" presStyleCnt="0"/>
      <dgm:spPr/>
    </dgm:pt>
    <dgm:pt modelId="{54DDDF76-1294-4D06-A6D5-B249876A5C2F}" type="pres">
      <dgm:prSet presAssocID="{F1F3812E-C2F4-476D-83CE-9D8452777305}" presName="compNode" presStyleCnt="0"/>
      <dgm:spPr/>
    </dgm:pt>
    <dgm:pt modelId="{BC32C4A6-6C19-4751-AB97-D01643823D6C}" type="pres">
      <dgm:prSet presAssocID="{F1F3812E-C2F4-476D-83CE-9D8452777305}" presName="bgRect" presStyleLbl="bgShp" presStyleIdx="2" presStyleCnt="5"/>
      <dgm:spPr/>
    </dgm:pt>
    <dgm:pt modelId="{CABA4629-E5D1-4027-912A-AD9D312B00B2}" type="pres">
      <dgm:prSet presAssocID="{F1F3812E-C2F4-476D-83CE-9D845277730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6E07582-2008-46C7-A5CE-61940B917C6B}" type="pres">
      <dgm:prSet presAssocID="{F1F3812E-C2F4-476D-83CE-9D8452777305}" presName="spaceRect" presStyleCnt="0"/>
      <dgm:spPr/>
    </dgm:pt>
    <dgm:pt modelId="{F10E23C7-EDEB-4050-8AFA-23EFFC84CE0F}" type="pres">
      <dgm:prSet presAssocID="{F1F3812E-C2F4-476D-83CE-9D8452777305}" presName="parTx" presStyleLbl="revTx" presStyleIdx="2" presStyleCnt="5">
        <dgm:presLayoutVars>
          <dgm:chMax val="0"/>
          <dgm:chPref val="0"/>
        </dgm:presLayoutVars>
      </dgm:prSet>
      <dgm:spPr/>
    </dgm:pt>
    <dgm:pt modelId="{5F510304-66BD-40AC-94DD-4DCAE413DAE7}" type="pres">
      <dgm:prSet presAssocID="{C62D2C8B-EFBE-40E6-86E9-F61EBF618D06}" presName="sibTrans" presStyleCnt="0"/>
      <dgm:spPr/>
    </dgm:pt>
    <dgm:pt modelId="{4547577D-44B2-486C-9CE8-A061F2BF780E}" type="pres">
      <dgm:prSet presAssocID="{19FBCB74-7B36-49F3-BCCA-060E8BEBB5DB}" presName="compNode" presStyleCnt="0"/>
      <dgm:spPr/>
    </dgm:pt>
    <dgm:pt modelId="{09F42961-8850-496D-85C6-4FA518624B7E}" type="pres">
      <dgm:prSet presAssocID="{19FBCB74-7B36-49F3-BCCA-060E8BEBB5DB}" presName="bgRect" presStyleLbl="bgShp" presStyleIdx="3" presStyleCnt="5"/>
      <dgm:spPr/>
    </dgm:pt>
    <dgm:pt modelId="{8FC1A959-A937-4918-BB4A-3FCDE3EEDB5B}" type="pres">
      <dgm:prSet presAssocID="{19FBCB74-7B36-49F3-BCCA-060E8BEBB5D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C27EE3F2-C925-4C32-B79F-735F08998444}" type="pres">
      <dgm:prSet presAssocID="{19FBCB74-7B36-49F3-BCCA-060E8BEBB5DB}" presName="spaceRect" presStyleCnt="0"/>
      <dgm:spPr/>
    </dgm:pt>
    <dgm:pt modelId="{4F67FCE5-C81A-4D96-B74A-0329EA832F90}" type="pres">
      <dgm:prSet presAssocID="{19FBCB74-7B36-49F3-BCCA-060E8BEBB5DB}" presName="parTx" presStyleLbl="revTx" presStyleIdx="3" presStyleCnt="5">
        <dgm:presLayoutVars>
          <dgm:chMax val="0"/>
          <dgm:chPref val="0"/>
        </dgm:presLayoutVars>
      </dgm:prSet>
      <dgm:spPr/>
    </dgm:pt>
    <dgm:pt modelId="{A95BB92B-7AF7-4B94-B9D0-A8D221E8BB68}" type="pres">
      <dgm:prSet presAssocID="{A3B3908E-0764-4D3D-82FC-14A88FF95C57}" presName="sibTrans" presStyleCnt="0"/>
      <dgm:spPr/>
    </dgm:pt>
    <dgm:pt modelId="{7AB153D6-1E27-4498-988B-3C4C2C07C3CE}" type="pres">
      <dgm:prSet presAssocID="{5BA83B64-801C-48E3-8243-9BB02E792B9D}" presName="compNode" presStyleCnt="0"/>
      <dgm:spPr/>
    </dgm:pt>
    <dgm:pt modelId="{BD8EB3A7-7F5D-49E5-BD81-9D349768EF23}" type="pres">
      <dgm:prSet presAssocID="{5BA83B64-801C-48E3-8243-9BB02E792B9D}" presName="bgRect" presStyleLbl="bgShp" presStyleIdx="4" presStyleCnt="5"/>
      <dgm:spPr/>
    </dgm:pt>
    <dgm:pt modelId="{307953BC-5E93-45B1-9E8C-53C9876956C9}" type="pres">
      <dgm:prSet presAssocID="{5BA83B64-801C-48E3-8243-9BB02E792B9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8D9B265D-9D03-48BE-8411-5D5E5197EF0D}" type="pres">
      <dgm:prSet presAssocID="{5BA83B64-801C-48E3-8243-9BB02E792B9D}" presName="spaceRect" presStyleCnt="0"/>
      <dgm:spPr/>
    </dgm:pt>
    <dgm:pt modelId="{CF627132-D17E-4196-899E-DA86BCF5D730}" type="pres">
      <dgm:prSet presAssocID="{5BA83B64-801C-48E3-8243-9BB02E792B9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C223708-C4BF-4277-BE14-DD9FFCD9B215}" srcId="{86265608-9A53-4AA7-9D37-5CF7F379F70F}" destId="{F1F3812E-C2F4-476D-83CE-9D8452777305}" srcOrd="2" destOrd="0" parTransId="{A1E7DE40-5E06-44D1-9A26-E6336D935BCE}" sibTransId="{C62D2C8B-EFBE-40E6-86E9-F61EBF618D06}"/>
    <dgm:cxn modelId="{449C3215-F3EC-425C-8D29-E9E71E7E4B4F}" type="presOf" srcId="{19FBCB74-7B36-49F3-BCCA-060E8BEBB5DB}" destId="{4F67FCE5-C81A-4D96-B74A-0329EA832F90}" srcOrd="0" destOrd="0" presId="urn:microsoft.com/office/officeart/2018/2/layout/IconVerticalSolidList"/>
    <dgm:cxn modelId="{E0F91E69-8191-46AB-97C9-0C63433B91D5}" type="presOf" srcId="{42B6C4F4-CD87-45CF-B5F4-7DC3F137D9D6}" destId="{39BEB221-60B8-4968-AB6E-EFC08C779E86}" srcOrd="0" destOrd="0" presId="urn:microsoft.com/office/officeart/2018/2/layout/IconVerticalSolidList"/>
    <dgm:cxn modelId="{B9A5D96C-A8E4-4697-ABED-60340F8061C6}" type="presOf" srcId="{86265608-9A53-4AA7-9D37-5CF7F379F70F}" destId="{7BDC71E0-76A3-4985-844D-BDF3B85A6351}" srcOrd="0" destOrd="0" presId="urn:microsoft.com/office/officeart/2018/2/layout/IconVerticalSolidList"/>
    <dgm:cxn modelId="{E7F86A72-5F5A-44DC-8A80-69ECFB1AB85A}" type="presOf" srcId="{42DC5720-F119-4C04-BDCF-9D246D7221E1}" destId="{8F1CBAFA-C87E-490C-8523-927FE78543E3}" srcOrd="0" destOrd="0" presId="urn:microsoft.com/office/officeart/2018/2/layout/IconVerticalSolidList"/>
    <dgm:cxn modelId="{5AF87383-8382-479A-910E-882724DB7140}" type="presOf" srcId="{F1F3812E-C2F4-476D-83CE-9D8452777305}" destId="{F10E23C7-EDEB-4050-8AFA-23EFFC84CE0F}" srcOrd="0" destOrd="0" presId="urn:microsoft.com/office/officeart/2018/2/layout/IconVerticalSolidList"/>
    <dgm:cxn modelId="{84C02E91-E92F-4113-9405-A506B6EEA2C9}" srcId="{86265608-9A53-4AA7-9D37-5CF7F379F70F}" destId="{19FBCB74-7B36-49F3-BCCA-060E8BEBB5DB}" srcOrd="3" destOrd="0" parTransId="{10E694A3-0ADF-49DF-A83A-E30E7231981A}" sibTransId="{A3B3908E-0764-4D3D-82FC-14A88FF95C57}"/>
    <dgm:cxn modelId="{410000A5-0AF8-4D8C-A17E-185BEA27F1F9}" type="presOf" srcId="{5BA83B64-801C-48E3-8243-9BB02E792B9D}" destId="{CF627132-D17E-4196-899E-DA86BCF5D730}" srcOrd="0" destOrd="0" presId="urn:microsoft.com/office/officeart/2018/2/layout/IconVerticalSolidList"/>
    <dgm:cxn modelId="{029EEDA9-09AE-42D5-83E0-CC4AC6206C51}" srcId="{86265608-9A53-4AA7-9D37-5CF7F379F70F}" destId="{42DC5720-F119-4C04-BDCF-9D246D7221E1}" srcOrd="0" destOrd="0" parTransId="{00D2DCCC-7BBA-4A61-85F7-068749B9D6BB}" sibTransId="{B77700E5-B347-4755-B2F1-9B79814E0C1E}"/>
    <dgm:cxn modelId="{5E7A51C9-BCDF-4AD0-BE14-6F7F4918DA1E}" srcId="{86265608-9A53-4AA7-9D37-5CF7F379F70F}" destId="{42B6C4F4-CD87-45CF-B5F4-7DC3F137D9D6}" srcOrd="1" destOrd="0" parTransId="{5161B222-A153-4FAB-BE87-39F4ED346BC9}" sibTransId="{6C8B2D4C-4A8D-4AE4-8AF9-C6E92B9724F3}"/>
    <dgm:cxn modelId="{73EBAADA-5CD9-4E06-A227-8B5B1137101E}" srcId="{86265608-9A53-4AA7-9D37-5CF7F379F70F}" destId="{5BA83B64-801C-48E3-8243-9BB02E792B9D}" srcOrd="4" destOrd="0" parTransId="{D950BF51-7DAC-4F4A-AAD1-93EBF2E87922}" sibTransId="{32F0483D-51D1-477F-A254-5AA2C68BEF02}"/>
    <dgm:cxn modelId="{8EF1CAB1-74BA-4A91-BA3A-1907A54FF69D}" type="presParOf" srcId="{7BDC71E0-76A3-4985-844D-BDF3B85A6351}" destId="{78F7ECE7-D085-4329-A26D-AAF382FF2B1D}" srcOrd="0" destOrd="0" presId="urn:microsoft.com/office/officeart/2018/2/layout/IconVerticalSolidList"/>
    <dgm:cxn modelId="{DEF22608-D2F5-4A88-86EC-27C92DF5DF01}" type="presParOf" srcId="{78F7ECE7-D085-4329-A26D-AAF382FF2B1D}" destId="{3D272975-CA7C-4B4A-8323-98617285FB50}" srcOrd="0" destOrd="0" presId="urn:microsoft.com/office/officeart/2018/2/layout/IconVerticalSolidList"/>
    <dgm:cxn modelId="{880643F1-25DF-4547-9885-AB8FACB9B97F}" type="presParOf" srcId="{78F7ECE7-D085-4329-A26D-AAF382FF2B1D}" destId="{EDA34BBF-2B4C-45D3-B815-945FAF4A9FF6}" srcOrd="1" destOrd="0" presId="urn:microsoft.com/office/officeart/2018/2/layout/IconVerticalSolidList"/>
    <dgm:cxn modelId="{FC2DB2F7-E34A-4B24-9697-91B993A12EA3}" type="presParOf" srcId="{78F7ECE7-D085-4329-A26D-AAF382FF2B1D}" destId="{D3B1B47B-C473-4CD7-B98A-E4002895EDD2}" srcOrd="2" destOrd="0" presId="urn:microsoft.com/office/officeart/2018/2/layout/IconVerticalSolidList"/>
    <dgm:cxn modelId="{B74EAF30-605B-4CAC-8EB6-DD08AAF547FD}" type="presParOf" srcId="{78F7ECE7-D085-4329-A26D-AAF382FF2B1D}" destId="{8F1CBAFA-C87E-490C-8523-927FE78543E3}" srcOrd="3" destOrd="0" presId="urn:microsoft.com/office/officeart/2018/2/layout/IconVerticalSolidList"/>
    <dgm:cxn modelId="{EBB13427-629B-4A1A-977D-18B7C9B4FCEB}" type="presParOf" srcId="{7BDC71E0-76A3-4985-844D-BDF3B85A6351}" destId="{1C4C6890-66A8-4AE1-9878-6C51382E855C}" srcOrd="1" destOrd="0" presId="urn:microsoft.com/office/officeart/2018/2/layout/IconVerticalSolidList"/>
    <dgm:cxn modelId="{DF27450F-D5EE-4305-B019-B912BC137071}" type="presParOf" srcId="{7BDC71E0-76A3-4985-844D-BDF3B85A6351}" destId="{C1E5F330-0005-4D8A-9983-FE4FF04655EC}" srcOrd="2" destOrd="0" presId="urn:microsoft.com/office/officeart/2018/2/layout/IconVerticalSolidList"/>
    <dgm:cxn modelId="{5BDF2578-3F49-4D81-97D2-25D88BE39C90}" type="presParOf" srcId="{C1E5F330-0005-4D8A-9983-FE4FF04655EC}" destId="{5588A778-E337-457D-8EB3-371356E53C3B}" srcOrd="0" destOrd="0" presId="urn:microsoft.com/office/officeart/2018/2/layout/IconVerticalSolidList"/>
    <dgm:cxn modelId="{2D075C10-E62B-4801-BBC4-6A2167AD5AD7}" type="presParOf" srcId="{C1E5F330-0005-4D8A-9983-FE4FF04655EC}" destId="{5DBE71C6-3BE6-4E41-8555-1A6AE058DA99}" srcOrd="1" destOrd="0" presId="urn:microsoft.com/office/officeart/2018/2/layout/IconVerticalSolidList"/>
    <dgm:cxn modelId="{41515796-2A62-419F-8B1B-1B6DB63430EE}" type="presParOf" srcId="{C1E5F330-0005-4D8A-9983-FE4FF04655EC}" destId="{4A9DF996-3F38-45A6-90E5-746ABD0DCD1C}" srcOrd="2" destOrd="0" presId="urn:microsoft.com/office/officeart/2018/2/layout/IconVerticalSolidList"/>
    <dgm:cxn modelId="{D8FDF453-AB12-40E2-84DF-56B48DFA1AE6}" type="presParOf" srcId="{C1E5F330-0005-4D8A-9983-FE4FF04655EC}" destId="{39BEB221-60B8-4968-AB6E-EFC08C779E86}" srcOrd="3" destOrd="0" presId="urn:microsoft.com/office/officeart/2018/2/layout/IconVerticalSolidList"/>
    <dgm:cxn modelId="{30DFDE0A-7E5A-4B69-A45B-C8922BCB6570}" type="presParOf" srcId="{7BDC71E0-76A3-4985-844D-BDF3B85A6351}" destId="{4E61FF17-F5F7-48B5-B74A-B1DD008DC2A2}" srcOrd="3" destOrd="0" presId="urn:microsoft.com/office/officeart/2018/2/layout/IconVerticalSolidList"/>
    <dgm:cxn modelId="{34FD840D-5B1B-4A40-ACD1-85742A611B46}" type="presParOf" srcId="{7BDC71E0-76A3-4985-844D-BDF3B85A6351}" destId="{54DDDF76-1294-4D06-A6D5-B249876A5C2F}" srcOrd="4" destOrd="0" presId="urn:microsoft.com/office/officeart/2018/2/layout/IconVerticalSolidList"/>
    <dgm:cxn modelId="{67A96D87-5929-4023-9E90-74DA1203AB83}" type="presParOf" srcId="{54DDDF76-1294-4D06-A6D5-B249876A5C2F}" destId="{BC32C4A6-6C19-4751-AB97-D01643823D6C}" srcOrd="0" destOrd="0" presId="urn:microsoft.com/office/officeart/2018/2/layout/IconVerticalSolidList"/>
    <dgm:cxn modelId="{2D0320E0-29D3-460E-B1BD-2BC00FB57009}" type="presParOf" srcId="{54DDDF76-1294-4D06-A6D5-B249876A5C2F}" destId="{CABA4629-E5D1-4027-912A-AD9D312B00B2}" srcOrd="1" destOrd="0" presId="urn:microsoft.com/office/officeart/2018/2/layout/IconVerticalSolidList"/>
    <dgm:cxn modelId="{8E84A793-DB95-4D08-9DAE-384DBDDC8CDC}" type="presParOf" srcId="{54DDDF76-1294-4D06-A6D5-B249876A5C2F}" destId="{B6E07582-2008-46C7-A5CE-61940B917C6B}" srcOrd="2" destOrd="0" presId="urn:microsoft.com/office/officeart/2018/2/layout/IconVerticalSolidList"/>
    <dgm:cxn modelId="{F8DCD601-DD2E-45F2-9437-CA90725AD73E}" type="presParOf" srcId="{54DDDF76-1294-4D06-A6D5-B249876A5C2F}" destId="{F10E23C7-EDEB-4050-8AFA-23EFFC84CE0F}" srcOrd="3" destOrd="0" presId="urn:microsoft.com/office/officeart/2018/2/layout/IconVerticalSolidList"/>
    <dgm:cxn modelId="{321E3698-BCE4-417F-9030-6D47C9B1A273}" type="presParOf" srcId="{7BDC71E0-76A3-4985-844D-BDF3B85A6351}" destId="{5F510304-66BD-40AC-94DD-4DCAE413DAE7}" srcOrd="5" destOrd="0" presId="urn:microsoft.com/office/officeart/2018/2/layout/IconVerticalSolidList"/>
    <dgm:cxn modelId="{3639AADE-C189-4C86-A1D6-5678E4868BAE}" type="presParOf" srcId="{7BDC71E0-76A3-4985-844D-BDF3B85A6351}" destId="{4547577D-44B2-486C-9CE8-A061F2BF780E}" srcOrd="6" destOrd="0" presId="urn:microsoft.com/office/officeart/2018/2/layout/IconVerticalSolidList"/>
    <dgm:cxn modelId="{AC660A0C-FD43-479E-B238-C9EC901D6DD1}" type="presParOf" srcId="{4547577D-44B2-486C-9CE8-A061F2BF780E}" destId="{09F42961-8850-496D-85C6-4FA518624B7E}" srcOrd="0" destOrd="0" presId="urn:microsoft.com/office/officeart/2018/2/layout/IconVerticalSolidList"/>
    <dgm:cxn modelId="{D3D7C4FB-B926-4E6F-831C-8E295FC98110}" type="presParOf" srcId="{4547577D-44B2-486C-9CE8-A061F2BF780E}" destId="{8FC1A959-A937-4918-BB4A-3FCDE3EEDB5B}" srcOrd="1" destOrd="0" presId="urn:microsoft.com/office/officeart/2018/2/layout/IconVerticalSolidList"/>
    <dgm:cxn modelId="{947B9081-984A-4AD8-9C56-7AE8C44F4BDB}" type="presParOf" srcId="{4547577D-44B2-486C-9CE8-A061F2BF780E}" destId="{C27EE3F2-C925-4C32-B79F-735F08998444}" srcOrd="2" destOrd="0" presId="urn:microsoft.com/office/officeart/2018/2/layout/IconVerticalSolidList"/>
    <dgm:cxn modelId="{B34AA88B-8352-4933-8DC7-F89C2E9EEEE0}" type="presParOf" srcId="{4547577D-44B2-486C-9CE8-A061F2BF780E}" destId="{4F67FCE5-C81A-4D96-B74A-0329EA832F90}" srcOrd="3" destOrd="0" presId="urn:microsoft.com/office/officeart/2018/2/layout/IconVerticalSolidList"/>
    <dgm:cxn modelId="{073F68A9-CEEF-46B8-83A4-74F4A1B2EF07}" type="presParOf" srcId="{7BDC71E0-76A3-4985-844D-BDF3B85A6351}" destId="{A95BB92B-7AF7-4B94-B9D0-A8D221E8BB68}" srcOrd="7" destOrd="0" presId="urn:microsoft.com/office/officeart/2018/2/layout/IconVerticalSolidList"/>
    <dgm:cxn modelId="{58DD0775-02E8-4504-A3AD-F9F0B1F99DBF}" type="presParOf" srcId="{7BDC71E0-76A3-4985-844D-BDF3B85A6351}" destId="{7AB153D6-1E27-4498-988B-3C4C2C07C3CE}" srcOrd="8" destOrd="0" presId="urn:microsoft.com/office/officeart/2018/2/layout/IconVerticalSolidList"/>
    <dgm:cxn modelId="{826926FD-8939-4D67-9AAD-51456BFB19FA}" type="presParOf" srcId="{7AB153D6-1E27-4498-988B-3C4C2C07C3CE}" destId="{BD8EB3A7-7F5D-49E5-BD81-9D349768EF23}" srcOrd="0" destOrd="0" presId="urn:microsoft.com/office/officeart/2018/2/layout/IconVerticalSolidList"/>
    <dgm:cxn modelId="{98AE3CF2-61B3-4EF2-BB1C-0BA613BFE5E1}" type="presParOf" srcId="{7AB153D6-1E27-4498-988B-3C4C2C07C3CE}" destId="{307953BC-5E93-45B1-9E8C-53C9876956C9}" srcOrd="1" destOrd="0" presId="urn:microsoft.com/office/officeart/2018/2/layout/IconVerticalSolidList"/>
    <dgm:cxn modelId="{21EF63C5-4903-4B47-9200-926B38823A86}" type="presParOf" srcId="{7AB153D6-1E27-4498-988B-3C4C2C07C3CE}" destId="{8D9B265D-9D03-48BE-8411-5D5E5197EF0D}" srcOrd="2" destOrd="0" presId="urn:microsoft.com/office/officeart/2018/2/layout/IconVerticalSolidList"/>
    <dgm:cxn modelId="{2BAD02C7-35E1-4C9A-ABB6-C5CFA7ABADFA}" type="presParOf" srcId="{7AB153D6-1E27-4498-988B-3C4C2C07C3CE}" destId="{CF627132-D17E-4196-899E-DA86BCF5D73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7A9A24A-44F9-4242-B6DB-0F34C33037F2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4C5398B-3F10-4616-917F-C2C4668D49A6}">
      <dgm:prSet/>
      <dgm:spPr/>
      <dgm:t>
        <a:bodyPr/>
        <a:lstStyle/>
        <a:p>
          <a:r>
            <a:rPr lang="en-US" b="1"/>
            <a:t>Single Source of Truth:</a:t>
          </a:r>
          <a:r>
            <a:rPr lang="en-US"/>
            <a:t> Eliminates data silos and provides one reliable, queryable location for all terminology. </a:t>
          </a:r>
        </a:p>
      </dgm:t>
    </dgm:pt>
    <dgm:pt modelId="{50076541-8270-4068-88C9-C311D744AE1B}" type="parTrans" cxnId="{1C2598AB-F278-42A9-A206-AAF5D84A0D00}">
      <dgm:prSet/>
      <dgm:spPr/>
      <dgm:t>
        <a:bodyPr/>
        <a:lstStyle/>
        <a:p>
          <a:endParaRPr lang="en-US"/>
        </a:p>
      </dgm:t>
    </dgm:pt>
    <dgm:pt modelId="{1EC28A87-2D20-4FF1-AB3F-0045F047364B}" type="sibTrans" cxnId="{1C2598AB-F278-42A9-A206-AAF5D84A0D00}">
      <dgm:prSet/>
      <dgm:spPr/>
      <dgm:t>
        <a:bodyPr/>
        <a:lstStyle/>
        <a:p>
          <a:endParaRPr lang="en-US"/>
        </a:p>
      </dgm:t>
    </dgm:pt>
    <dgm:pt modelId="{5A96417F-0F96-4C5A-AF5C-C37F74236143}">
      <dgm:prSet/>
      <dgm:spPr/>
      <dgm:t>
        <a:bodyPr/>
        <a:lstStyle/>
        <a:p>
          <a:r>
            <a:rPr lang="en-US" b="1"/>
            <a:t>Drastically Accelerated Curation:</a:t>
          </a:r>
          <a:r>
            <a:rPr lang="en-US"/>
            <a:t> Reduces the time to analyze and integrate SME feedback from days to minutes. </a:t>
          </a:r>
        </a:p>
      </dgm:t>
    </dgm:pt>
    <dgm:pt modelId="{002D3F3C-0677-44F3-AC5A-BFD4FAD6E8DE}" type="parTrans" cxnId="{CF5C38B3-48A9-4E35-A1A0-A2437CB78818}">
      <dgm:prSet/>
      <dgm:spPr/>
      <dgm:t>
        <a:bodyPr/>
        <a:lstStyle/>
        <a:p>
          <a:endParaRPr lang="en-US"/>
        </a:p>
      </dgm:t>
    </dgm:pt>
    <dgm:pt modelId="{A732A79F-AFA9-42AC-9A89-1F88B8DCD63D}" type="sibTrans" cxnId="{CF5C38B3-48A9-4E35-A1A0-A2437CB78818}">
      <dgm:prSet/>
      <dgm:spPr/>
      <dgm:t>
        <a:bodyPr/>
        <a:lstStyle/>
        <a:p>
          <a:endParaRPr lang="en-US"/>
        </a:p>
      </dgm:t>
    </dgm:pt>
    <dgm:pt modelId="{6D354C64-C539-4433-830C-ED3F794B29AA}">
      <dgm:prSet/>
      <dgm:spPr/>
      <dgm:t>
        <a:bodyPr/>
        <a:lstStyle/>
        <a:p>
          <a:r>
            <a:rPr lang="en-US" b="1"/>
            <a:t>Full Audit Trail &amp; Governance:</a:t>
          </a:r>
          <a:r>
            <a:rPr lang="en-US"/>
            <a:t> Every change is captured in a new, auditable version with a clear reason, providing complete data provenance. </a:t>
          </a:r>
        </a:p>
      </dgm:t>
    </dgm:pt>
    <dgm:pt modelId="{43D16D19-1BBD-4661-B578-F39E3C463D2F}" type="parTrans" cxnId="{8F5461C7-CED2-4646-A3AE-136DD8CAABA7}">
      <dgm:prSet/>
      <dgm:spPr/>
      <dgm:t>
        <a:bodyPr/>
        <a:lstStyle/>
        <a:p>
          <a:endParaRPr lang="en-US"/>
        </a:p>
      </dgm:t>
    </dgm:pt>
    <dgm:pt modelId="{46134729-E96C-435E-9222-655D21738419}" type="sibTrans" cxnId="{8F5461C7-CED2-4646-A3AE-136DD8CAABA7}">
      <dgm:prSet/>
      <dgm:spPr/>
      <dgm:t>
        <a:bodyPr/>
        <a:lstStyle/>
        <a:p>
          <a:endParaRPr lang="en-US"/>
        </a:p>
      </dgm:t>
    </dgm:pt>
    <dgm:pt modelId="{24DB014E-3E8B-4AC5-9313-2763F7736D31}" type="pres">
      <dgm:prSet presAssocID="{C7A9A24A-44F9-4242-B6DB-0F34C33037F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052FA50-5231-4D3D-B552-AD97AC6E0C30}" type="pres">
      <dgm:prSet presAssocID="{A4C5398B-3F10-4616-917F-C2C4668D49A6}" presName="hierRoot1" presStyleCnt="0"/>
      <dgm:spPr/>
    </dgm:pt>
    <dgm:pt modelId="{723649DE-F1DB-4B4C-AA5E-4C70993231F6}" type="pres">
      <dgm:prSet presAssocID="{A4C5398B-3F10-4616-917F-C2C4668D49A6}" presName="composite" presStyleCnt="0"/>
      <dgm:spPr/>
    </dgm:pt>
    <dgm:pt modelId="{35433311-4C74-42D4-B119-26FFD62008AC}" type="pres">
      <dgm:prSet presAssocID="{A4C5398B-3F10-4616-917F-C2C4668D49A6}" presName="background" presStyleLbl="node0" presStyleIdx="0" presStyleCnt="3"/>
      <dgm:spPr/>
    </dgm:pt>
    <dgm:pt modelId="{829FA9B0-7D35-4FB7-A8AB-FB083BF371F6}" type="pres">
      <dgm:prSet presAssocID="{A4C5398B-3F10-4616-917F-C2C4668D49A6}" presName="text" presStyleLbl="fgAcc0" presStyleIdx="0" presStyleCnt="3">
        <dgm:presLayoutVars>
          <dgm:chPref val="3"/>
        </dgm:presLayoutVars>
      </dgm:prSet>
      <dgm:spPr/>
    </dgm:pt>
    <dgm:pt modelId="{1510ACC0-3881-4898-ACC7-3884072EEF42}" type="pres">
      <dgm:prSet presAssocID="{A4C5398B-3F10-4616-917F-C2C4668D49A6}" presName="hierChild2" presStyleCnt="0"/>
      <dgm:spPr/>
    </dgm:pt>
    <dgm:pt modelId="{7BC28D79-1D50-4518-A8B2-F982E2B5616C}" type="pres">
      <dgm:prSet presAssocID="{5A96417F-0F96-4C5A-AF5C-C37F74236143}" presName="hierRoot1" presStyleCnt="0"/>
      <dgm:spPr/>
    </dgm:pt>
    <dgm:pt modelId="{E35C01FC-6E0E-4F90-8BAE-6777E8B045EF}" type="pres">
      <dgm:prSet presAssocID="{5A96417F-0F96-4C5A-AF5C-C37F74236143}" presName="composite" presStyleCnt="0"/>
      <dgm:spPr/>
    </dgm:pt>
    <dgm:pt modelId="{A5B80E8C-B40E-4ADE-B140-9F70228C7367}" type="pres">
      <dgm:prSet presAssocID="{5A96417F-0F96-4C5A-AF5C-C37F74236143}" presName="background" presStyleLbl="node0" presStyleIdx="1" presStyleCnt="3"/>
      <dgm:spPr/>
    </dgm:pt>
    <dgm:pt modelId="{F239857A-2161-4266-BD9C-BFFC6B62EA53}" type="pres">
      <dgm:prSet presAssocID="{5A96417F-0F96-4C5A-AF5C-C37F74236143}" presName="text" presStyleLbl="fgAcc0" presStyleIdx="1" presStyleCnt="3">
        <dgm:presLayoutVars>
          <dgm:chPref val="3"/>
        </dgm:presLayoutVars>
      </dgm:prSet>
      <dgm:spPr/>
    </dgm:pt>
    <dgm:pt modelId="{998825CB-EAC8-478A-9766-4D2047E7E457}" type="pres">
      <dgm:prSet presAssocID="{5A96417F-0F96-4C5A-AF5C-C37F74236143}" presName="hierChild2" presStyleCnt="0"/>
      <dgm:spPr/>
    </dgm:pt>
    <dgm:pt modelId="{4390CAF0-F305-454E-BA1B-873412DFA5E4}" type="pres">
      <dgm:prSet presAssocID="{6D354C64-C539-4433-830C-ED3F794B29AA}" presName="hierRoot1" presStyleCnt="0"/>
      <dgm:spPr/>
    </dgm:pt>
    <dgm:pt modelId="{47C1BB10-3962-4909-8B03-49DFA3DF3269}" type="pres">
      <dgm:prSet presAssocID="{6D354C64-C539-4433-830C-ED3F794B29AA}" presName="composite" presStyleCnt="0"/>
      <dgm:spPr/>
    </dgm:pt>
    <dgm:pt modelId="{239D970A-A5C9-4E06-A5C8-D9641810E987}" type="pres">
      <dgm:prSet presAssocID="{6D354C64-C539-4433-830C-ED3F794B29AA}" presName="background" presStyleLbl="node0" presStyleIdx="2" presStyleCnt="3"/>
      <dgm:spPr/>
    </dgm:pt>
    <dgm:pt modelId="{A80B4B32-5BF3-4815-BD8C-B1DC37129F4D}" type="pres">
      <dgm:prSet presAssocID="{6D354C64-C539-4433-830C-ED3F794B29AA}" presName="text" presStyleLbl="fgAcc0" presStyleIdx="2" presStyleCnt="3">
        <dgm:presLayoutVars>
          <dgm:chPref val="3"/>
        </dgm:presLayoutVars>
      </dgm:prSet>
      <dgm:spPr/>
    </dgm:pt>
    <dgm:pt modelId="{2A3D0A4D-EDF6-4CEB-A2E9-83AA7210A81A}" type="pres">
      <dgm:prSet presAssocID="{6D354C64-C539-4433-830C-ED3F794B29AA}" presName="hierChild2" presStyleCnt="0"/>
      <dgm:spPr/>
    </dgm:pt>
  </dgm:ptLst>
  <dgm:cxnLst>
    <dgm:cxn modelId="{EC429B24-27AA-43D2-AD03-5EAA4182295F}" type="presOf" srcId="{C7A9A24A-44F9-4242-B6DB-0F34C33037F2}" destId="{24DB014E-3E8B-4AC5-9313-2763F7736D31}" srcOrd="0" destOrd="0" presId="urn:microsoft.com/office/officeart/2005/8/layout/hierarchy1"/>
    <dgm:cxn modelId="{31C13994-7E39-49B7-BBC2-2C41B1ED0869}" type="presOf" srcId="{5A96417F-0F96-4C5A-AF5C-C37F74236143}" destId="{F239857A-2161-4266-BD9C-BFFC6B62EA53}" srcOrd="0" destOrd="0" presId="urn:microsoft.com/office/officeart/2005/8/layout/hierarchy1"/>
    <dgm:cxn modelId="{1C2598AB-F278-42A9-A206-AAF5D84A0D00}" srcId="{C7A9A24A-44F9-4242-B6DB-0F34C33037F2}" destId="{A4C5398B-3F10-4616-917F-C2C4668D49A6}" srcOrd="0" destOrd="0" parTransId="{50076541-8270-4068-88C9-C311D744AE1B}" sibTransId="{1EC28A87-2D20-4FF1-AB3F-0045F047364B}"/>
    <dgm:cxn modelId="{CF5C38B3-48A9-4E35-A1A0-A2437CB78818}" srcId="{C7A9A24A-44F9-4242-B6DB-0F34C33037F2}" destId="{5A96417F-0F96-4C5A-AF5C-C37F74236143}" srcOrd="1" destOrd="0" parTransId="{002D3F3C-0677-44F3-AC5A-BFD4FAD6E8DE}" sibTransId="{A732A79F-AFA9-42AC-9A89-1F88B8DCD63D}"/>
    <dgm:cxn modelId="{8F5461C7-CED2-4646-A3AE-136DD8CAABA7}" srcId="{C7A9A24A-44F9-4242-B6DB-0F34C33037F2}" destId="{6D354C64-C539-4433-830C-ED3F794B29AA}" srcOrd="2" destOrd="0" parTransId="{43D16D19-1BBD-4661-B578-F39E3C463D2F}" sibTransId="{46134729-E96C-435E-9222-655D21738419}"/>
    <dgm:cxn modelId="{FB067AF3-5250-49A6-ACB6-219A3AC490CB}" type="presOf" srcId="{A4C5398B-3F10-4616-917F-C2C4668D49A6}" destId="{829FA9B0-7D35-4FB7-A8AB-FB083BF371F6}" srcOrd="0" destOrd="0" presId="urn:microsoft.com/office/officeart/2005/8/layout/hierarchy1"/>
    <dgm:cxn modelId="{0AEA3DF6-2C31-478A-AC20-A754D11C6788}" type="presOf" srcId="{6D354C64-C539-4433-830C-ED3F794B29AA}" destId="{A80B4B32-5BF3-4815-BD8C-B1DC37129F4D}" srcOrd="0" destOrd="0" presId="urn:microsoft.com/office/officeart/2005/8/layout/hierarchy1"/>
    <dgm:cxn modelId="{EBD98C0B-B100-4C1C-8960-86841361B605}" type="presParOf" srcId="{24DB014E-3E8B-4AC5-9313-2763F7736D31}" destId="{6052FA50-5231-4D3D-B552-AD97AC6E0C30}" srcOrd="0" destOrd="0" presId="urn:microsoft.com/office/officeart/2005/8/layout/hierarchy1"/>
    <dgm:cxn modelId="{3896A015-3ED0-444E-B43F-BF634BA24FC7}" type="presParOf" srcId="{6052FA50-5231-4D3D-B552-AD97AC6E0C30}" destId="{723649DE-F1DB-4B4C-AA5E-4C70993231F6}" srcOrd="0" destOrd="0" presId="urn:microsoft.com/office/officeart/2005/8/layout/hierarchy1"/>
    <dgm:cxn modelId="{CEB2BE97-CF7C-4C8E-8B64-64D78F35CB71}" type="presParOf" srcId="{723649DE-F1DB-4B4C-AA5E-4C70993231F6}" destId="{35433311-4C74-42D4-B119-26FFD62008AC}" srcOrd="0" destOrd="0" presId="urn:microsoft.com/office/officeart/2005/8/layout/hierarchy1"/>
    <dgm:cxn modelId="{278854B4-8D89-4B89-8A35-66C63863D8FF}" type="presParOf" srcId="{723649DE-F1DB-4B4C-AA5E-4C70993231F6}" destId="{829FA9B0-7D35-4FB7-A8AB-FB083BF371F6}" srcOrd="1" destOrd="0" presId="urn:microsoft.com/office/officeart/2005/8/layout/hierarchy1"/>
    <dgm:cxn modelId="{5C679EA7-5D79-4F8C-A19D-A6F18761FF14}" type="presParOf" srcId="{6052FA50-5231-4D3D-B552-AD97AC6E0C30}" destId="{1510ACC0-3881-4898-ACC7-3884072EEF42}" srcOrd="1" destOrd="0" presId="urn:microsoft.com/office/officeart/2005/8/layout/hierarchy1"/>
    <dgm:cxn modelId="{DC694E09-044C-4E52-B9D9-49D29595A5A2}" type="presParOf" srcId="{24DB014E-3E8B-4AC5-9313-2763F7736D31}" destId="{7BC28D79-1D50-4518-A8B2-F982E2B5616C}" srcOrd="1" destOrd="0" presId="urn:microsoft.com/office/officeart/2005/8/layout/hierarchy1"/>
    <dgm:cxn modelId="{8B981E4F-37B6-41BF-BAD1-AB0801993635}" type="presParOf" srcId="{7BC28D79-1D50-4518-A8B2-F982E2B5616C}" destId="{E35C01FC-6E0E-4F90-8BAE-6777E8B045EF}" srcOrd="0" destOrd="0" presId="urn:microsoft.com/office/officeart/2005/8/layout/hierarchy1"/>
    <dgm:cxn modelId="{8FA68A4F-48E8-4FDF-A00F-4F97682235D1}" type="presParOf" srcId="{E35C01FC-6E0E-4F90-8BAE-6777E8B045EF}" destId="{A5B80E8C-B40E-4ADE-B140-9F70228C7367}" srcOrd="0" destOrd="0" presId="urn:microsoft.com/office/officeart/2005/8/layout/hierarchy1"/>
    <dgm:cxn modelId="{FEFF09BC-CD9A-4B6E-937B-876D9D2174C6}" type="presParOf" srcId="{E35C01FC-6E0E-4F90-8BAE-6777E8B045EF}" destId="{F239857A-2161-4266-BD9C-BFFC6B62EA53}" srcOrd="1" destOrd="0" presId="urn:microsoft.com/office/officeart/2005/8/layout/hierarchy1"/>
    <dgm:cxn modelId="{10A123D3-0E9C-44BA-AE00-9F0CBA25D3F6}" type="presParOf" srcId="{7BC28D79-1D50-4518-A8B2-F982E2B5616C}" destId="{998825CB-EAC8-478A-9766-4D2047E7E457}" srcOrd="1" destOrd="0" presId="urn:microsoft.com/office/officeart/2005/8/layout/hierarchy1"/>
    <dgm:cxn modelId="{F17D6F0D-58B0-4F5B-917F-FD0694FCD033}" type="presParOf" srcId="{24DB014E-3E8B-4AC5-9313-2763F7736D31}" destId="{4390CAF0-F305-454E-BA1B-873412DFA5E4}" srcOrd="2" destOrd="0" presId="urn:microsoft.com/office/officeart/2005/8/layout/hierarchy1"/>
    <dgm:cxn modelId="{1DAC0523-F70F-4996-B19E-FDCB57452AA6}" type="presParOf" srcId="{4390CAF0-F305-454E-BA1B-873412DFA5E4}" destId="{47C1BB10-3962-4909-8B03-49DFA3DF3269}" srcOrd="0" destOrd="0" presId="urn:microsoft.com/office/officeart/2005/8/layout/hierarchy1"/>
    <dgm:cxn modelId="{2F32D600-F271-43FE-AD28-A753B902EF50}" type="presParOf" srcId="{47C1BB10-3962-4909-8B03-49DFA3DF3269}" destId="{239D970A-A5C9-4E06-A5C8-D9641810E987}" srcOrd="0" destOrd="0" presId="urn:microsoft.com/office/officeart/2005/8/layout/hierarchy1"/>
    <dgm:cxn modelId="{8BA57B14-92A0-464D-9375-009EACA8CB61}" type="presParOf" srcId="{47C1BB10-3962-4909-8B03-49DFA3DF3269}" destId="{A80B4B32-5BF3-4815-BD8C-B1DC37129F4D}" srcOrd="1" destOrd="0" presId="urn:microsoft.com/office/officeart/2005/8/layout/hierarchy1"/>
    <dgm:cxn modelId="{2BCB32FB-4A7C-42D0-B383-A559DB36C58B}" type="presParOf" srcId="{4390CAF0-F305-454E-BA1B-873412DFA5E4}" destId="{2A3D0A4D-EDF6-4CEB-A2E9-83AA7210A81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068320-EE4F-4D51-884B-96AA0C3E985E}">
      <dsp:nvSpPr>
        <dsp:cNvPr id="0" name=""/>
        <dsp:cNvSpPr/>
      </dsp:nvSpPr>
      <dsp:spPr>
        <a:xfrm>
          <a:off x="0" y="330308"/>
          <a:ext cx="10515600" cy="875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Massive &amp; Slow:</a:t>
          </a:r>
          <a:r>
            <a:rPr lang="en-US" sz="2200" kern="1200"/>
            <a:t> UMLS source files (MRCONSO.RRF) are enormous ( GBs), making them incredibly slow to search and process for every request.</a:t>
          </a:r>
        </a:p>
      </dsp:txBody>
      <dsp:txXfrm>
        <a:off x="42722" y="373030"/>
        <a:ext cx="10430156" cy="789716"/>
      </dsp:txXfrm>
    </dsp:sp>
    <dsp:sp modelId="{7F69F7A7-8230-4D4D-8FAD-B93E6A935AA2}">
      <dsp:nvSpPr>
        <dsp:cNvPr id="0" name=""/>
        <dsp:cNvSpPr/>
      </dsp:nvSpPr>
      <dsp:spPr>
        <a:xfrm>
          <a:off x="0" y="1268829"/>
          <a:ext cx="10515600" cy="875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Data Redundancy:</a:t>
          </a:r>
          <a:r>
            <a:rPr lang="en-US" sz="2200" kern="1200"/>
            <a:t> The same term can appear dozens of times, leading to data duplication and inconsistency if not handled correctly.</a:t>
          </a:r>
        </a:p>
      </dsp:txBody>
      <dsp:txXfrm>
        <a:off x="42722" y="1311551"/>
        <a:ext cx="10430156" cy="789716"/>
      </dsp:txXfrm>
    </dsp:sp>
    <dsp:sp modelId="{634675E5-087B-4743-8B7D-F2CA231E4288}">
      <dsp:nvSpPr>
        <dsp:cNvPr id="0" name=""/>
        <dsp:cNvSpPr/>
      </dsp:nvSpPr>
      <dsp:spPr>
        <a:xfrm>
          <a:off x="0" y="2207349"/>
          <a:ext cx="10515600" cy="875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Lack of Versioning:</a:t>
          </a:r>
          <a:r>
            <a:rPr lang="en-US" sz="2200" kern="1200"/>
            <a:t> Managing updates from different sources (UMLS, internal mappers, CRDT) is manual and error-prone, with no clear audit trail.</a:t>
          </a:r>
        </a:p>
      </dsp:txBody>
      <dsp:txXfrm>
        <a:off x="42722" y="2250071"/>
        <a:ext cx="10430156" cy="789716"/>
      </dsp:txXfrm>
    </dsp:sp>
    <dsp:sp modelId="{BC462D53-E42C-4886-8A14-C02209AE86EE}">
      <dsp:nvSpPr>
        <dsp:cNvPr id="0" name=""/>
        <dsp:cNvSpPr/>
      </dsp:nvSpPr>
      <dsp:spPr>
        <a:xfrm>
          <a:off x="0" y="3145869"/>
          <a:ext cx="10515600" cy="875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Disconnected Feedback Loop:</a:t>
          </a:r>
          <a:r>
            <a:rPr lang="en-US" sz="2200" kern="1200"/>
            <a:t> SME feedback (e.g., in Excel) is disconnected from the data. The process to analyze and integrate it is slow, manual, and not scalable</a:t>
          </a:r>
        </a:p>
      </dsp:txBody>
      <dsp:txXfrm>
        <a:off x="42722" y="3188591"/>
        <a:ext cx="10430156" cy="7897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8842-15FF-46CB-9221-ED9BEED1CCEB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84DC50-D816-4CC6-BFC3-EF6139546377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DEC860-1269-449F-95D5-6006B400365E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This platform transforms our terminology workflow with two core components:</a:t>
          </a:r>
        </a:p>
      </dsp:txBody>
      <dsp:txXfrm>
        <a:off x="1437631" y="531"/>
        <a:ext cx="9077968" cy="1244702"/>
      </dsp:txXfrm>
    </dsp:sp>
    <dsp:sp modelId="{9F1A8ED8-ED02-4EBB-967A-1761B887005F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76BF35-6862-41C7-B1C6-CAF754F8E362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C7AA11-4EE5-4B66-9785-68C6ADA26092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Backend Engine :</a:t>
          </a:r>
          <a:r>
            <a:rPr lang="en-US" sz="2300" kern="1200"/>
            <a:t> A powerful command-line tool for administrators to perform high-speed data ingestion, versioning, and maintenance.</a:t>
          </a:r>
        </a:p>
      </dsp:txBody>
      <dsp:txXfrm>
        <a:off x="1437631" y="1556410"/>
        <a:ext cx="9077968" cy="1244702"/>
      </dsp:txXfrm>
    </dsp:sp>
    <dsp:sp modelId="{41AD0379-AA5C-4332-BB9B-98A4CF187606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C7E8FB-C9DF-4C75-8236-6E11A20825D1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A5351-37DC-4A94-A1ED-E5FB0B4FACB6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SME Web Portal :</a:t>
          </a:r>
          <a:r>
            <a:rPr lang="en-US" sz="2300" kern="1200"/>
            <a:t> An interactive Streamlit application for Subject Matter Experts to search, explore, and curate the terminology data in real-time.</a:t>
          </a:r>
        </a:p>
      </dsp:txBody>
      <dsp:txXfrm>
        <a:off x="1437631" y="3112289"/>
        <a:ext cx="9077968" cy="12447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272975-CA7C-4B4A-8323-98617285FB50}">
      <dsp:nvSpPr>
        <dsp:cNvPr id="0" name=""/>
        <dsp:cNvSpPr/>
      </dsp:nvSpPr>
      <dsp:spPr>
        <a:xfrm>
          <a:off x="0" y="4592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A34BBF-2B4C-45D3-B815-945FAF4A9FF6}">
      <dsp:nvSpPr>
        <dsp:cNvPr id="0" name=""/>
        <dsp:cNvSpPr/>
      </dsp:nvSpPr>
      <dsp:spPr>
        <a:xfrm>
          <a:off x="295926" y="224703"/>
          <a:ext cx="538048" cy="538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1CBAFA-C87E-490C-8523-927FE78543E3}">
      <dsp:nvSpPr>
        <dsp:cNvPr id="0" name=""/>
        <dsp:cNvSpPr/>
      </dsp:nvSpPr>
      <dsp:spPr>
        <a:xfrm>
          <a:off x="1129902" y="4592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The "Build Once, Read Fast" Cache</a:t>
          </a:r>
          <a:endParaRPr lang="en-US" sz="1600" kern="1200"/>
        </a:p>
      </dsp:txBody>
      <dsp:txXfrm>
        <a:off x="1129902" y="4592"/>
        <a:ext cx="5171698" cy="978270"/>
      </dsp:txXfrm>
    </dsp:sp>
    <dsp:sp modelId="{5588A778-E337-457D-8EB3-371356E53C3B}">
      <dsp:nvSpPr>
        <dsp:cNvPr id="0" name=""/>
        <dsp:cNvSpPr/>
      </dsp:nvSpPr>
      <dsp:spPr>
        <a:xfrm>
          <a:off x="0" y="1227431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BE71C6-3BE6-4E41-8555-1A6AE058DA99}">
      <dsp:nvSpPr>
        <dsp:cNvPr id="0" name=""/>
        <dsp:cNvSpPr/>
      </dsp:nvSpPr>
      <dsp:spPr>
        <a:xfrm>
          <a:off x="295926" y="1447541"/>
          <a:ext cx="538048" cy="5380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BEB221-60B8-4968-AB6E-EFC08C779E86}">
      <dsp:nvSpPr>
        <dsp:cNvPr id="0" name=""/>
        <dsp:cNvSpPr/>
      </dsp:nvSpPr>
      <dsp:spPr>
        <a:xfrm>
          <a:off x="1129902" y="1227431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We solve the performance bottleneck by pre-processing the massive UMLS files once.</a:t>
          </a:r>
        </a:p>
      </dsp:txBody>
      <dsp:txXfrm>
        <a:off x="1129902" y="1227431"/>
        <a:ext cx="5171698" cy="978270"/>
      </dsp:txXfrm>
    </dsp:sp>
    <dsp:sp modelId="{BC32C4A6-6C19-4751-AB97-D01643823D6C}">
      <dsp:nvSpPr>
        <dsp:cNvPr id="0" name=""/>
        <dsp:cNvSpPr/>
      </dsp:nvSpPr>
      <dsp:spPr>
        <a:xfrm>
          <a:off x="0" y="2450269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BA4629-E5D1-4027-912A-AD9D312B00B2}">
      <dsp:nvSpPr>
        <dsp:cNvPr id="0" name=""/>
        <dsp:cNvSpPr/>
      </dsp:nvSpPr>
      <dsp:spPr>
        <a:xfrm>
          <a:off x="295926" y="2670380"/>
          <a:ext cx="538048" cy="5380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0E23C7-EDEB-4050-8AFA-23EFFC84CE0F}">
      <dsp:nvSpPr>
        <dsp:cNvPr id="0" name=""/>
        <dsp:cNvSpPr/>
      </dsp:nvSpPr>
      <dsp:spPr>
        <a:xfrm>
          <a:off x="1129902" y="2450269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The Process:</a:t>
          </a:r>
          <a:r>
            <a:rPr lang="en-US" sz="1600" kern="1200"/>
            <a:t> The build-cache command reads the GB sized MRCONSO.RRF and MRSTY.RRF files.</a:t>
          </a:r>
        </a:p>
      </dsp:txBody>
      <dsp:txXfrm>
        <a:off x="1129902" y="2450269"/>
        <a:ext cx="5171698" cy="978270"/>
      </dsp:txXfrm>
    </dsp:sp>
    <dsp:sp modelId="{09F42961-8850-496D-85C6-4FA518624B7E}">
      <dsp:nvSpPr>
        <dsp:cNvPr id="0" name=""/>
        <dsp:cNvSpPr/>
      </dsp:nvSpPr>
      <dsp:spPr>
        <a:xfrm>
          <a:off x="0" y="3673107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C1A959-A937-4918-BB4A-3FCDE3EEDB5B}">
      <dsp:nvSpPr>
        <dsp:cNvPr id="0" name=""/>
        <dsp:cNvSpPr/>
      </dsp:nvSpPr>
      <dsp:spPr>
        <a:xfrm>
          <a:off x="295926" y="3893218"/>
          <a:ext cx="538048" cy="5380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67FCE5-C81A-4D96-B74A-0329EA832F90}">
      <dsp:nvSpPr>
        <dsp:cNvPr id="0" name=""/>
        <dsp:cNvSpPr/>
      </dsp:nvSpPr>
      <dsp:spPr>
        <a:xfrm>
          <a:off x="1129902" y="3673107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The Output:</a:t>
          </a:r>
          <a:r>
            <a:rPr lang="en-US" sz="1600" kern="1200"/>
            <a:t> It generates a small, highly optimized set of binary "cache" files containing essential lookup data (like preferred names and semantic types).</a:t>
          </a:r>
        </a:p>
      </dsp:txBody>
      <dsp:txXfrm>
        <a:off x="1129902" y="3673107"/>
        <a:ext cx="5171698" cy="978270"/>
      </dsp:txXfrm>
    </dsp:sp>
    <dsp:sp modelId="{BD8EB3A7-7F5D-49E5-BD81-9D349768EF23}">
      <dsp:nvSpPr>
        <dsp:cNvPr id="0" name=""/>
        <dsp:cNvSpPr/>
      </dsp:nvSpPr>
      <dsp:spPr>
        <a:xfrm>
          <a:off x="0" y="4895945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7953BC-5E93-45B1-9E8C-53C9876956C9}">
      <dsp:nvSpPr>
        <dsp:cNvPr id="0" name=""/>
        <dsp:cNvSpPr/>
      </dsp:nvSpPr>
      <dsp:spPr>
        <a:xfrm>
          <a:off x="295926" y="5116056"/>
          <a:ext cx="538048" cy="5380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627132-D17E-4196-899E-DA86BCF5D730}">
      <dsp:nvSpPr>
        <dsp:cNvPr id="0" name=""/>
        <dsp:cNvSpPr/>
      </dsp:nvSpPr>
      <dsp:spPr>
        <a:xfrm>
          <a:off x="1129902" y="4895945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The Result:</a:t>
          </a:r>
          <a:r>
            <a:rPr lang="en-US" sz="1600" kern="1200"/>
            <a:t> All subsequent operations (like loading new data or SME feedback) read from this cache, reducing data enrichment time </a:t>
          </a:r>
          <a:r>
            <a:rPr lang="en-US" sz="1600" b="1" kern="1200"/>
            <a:t>from minutes to milliseconds.</a:t>
          </a:r>
          <a:endParaRPr lang="en-US" sz="1600" kern="1200"/>
        </a:p>
      </dsp:txBody>
      <dsp:txXfrm>
        <a:off x="1129902" y="4895945"/>
        <a:ext cx="5171698" cy="9782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433311-4C74-42D4-B119-26FFD62008AC}">
      <dsp:nvSpPr>
        <dsp:cNvPr id="0" name=""/>
        <dsp:cNvSpPr/>
      </dsp:nvSpPr>
      <dsp:spPr>
        <a:xfrm>
          <a:off x="0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29FA9B0-7D35-4FB7-A8AB-FB083BF371F6}">
      <dsp:nvSpPr>
        <dsp:cNvPr id="0" name=""/>
        <dsp:cNvSpPr/>
      </dsp:nvSpPr>
      <dsp:spPr>
        <a:xfrm>
          <a:off x="328612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Single Source of Truth:</a:t>
          </a:r>
          <a:r>
            <a:rPr lang="en-US" sz="1700" kern="1200"/>
            <a:t> Eliminates data silos and provides one reliable, queryable location for all terminology. </a:t>
          </a:r>
        </a:p>
      </dsp:txBody>
      <dsp:txXfrm>
        <a:off x="383617" y="1447754"/>
        <a:ext cx="2847502" cy="1768010"/>
      </dsp:txXfrm>
    </dsp:sp>
    <dsp:sp modelId="{A5B80E8C-B40E-4ADE-B140-9F70228C7367}">
      <dsp:nvSpPr>
        <dsp:cNvPr id="0" name=""/>
        <dsp:cNvSpPr/>
      </dsp:nvSpPr>
      <dsp:spPr>
        <a:xfrm>
          <a:off x="3614737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239857A-2161-4266-BD9C-BFFC6B62EA53}">
      <dsp:nvSpPr>
        <dsp:cNvPr id="0" name=""/>
        <dsp:cNvSpPr/>
      </dsp:nvSpPr>
      <dsp:spPr>
        <a:xfrm>
          <a:off x="3943350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Drastically Accelerated Curation:</a:t>
          </a:r>
          <a:r>
            <a:rPr lang="en-US" sz="1700" kern="1200"/>
            <a:t> Reduces the time to analyze and integrate SME feedback from days to minutes. </a:t>
          </a:r>
        </a:p>
      </dsp:txBody>
      <dsp:txXfrm>
        <a:off x="3998355" y="1447754"/>
        <a:ext cx="2847502" cy="1768010"/>
      </dsp:txXfrm>
    </dsp:sp>
    <dsp:sp modelId="{239D970A-A5C9-4E06-A5C8-D9641810E987}">
      <dsp:nvSpPr>
        <dsp:cNvPr id="0" name=""/>
        <dsp:cNvSpPr/>
      </dsp:nvSpPr>
      <dsp:spPr>
        <a:xfrm>
          <a:off x="7229475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80B4B32-5BF3-4815-BD8C-B1DC37129F4D}">
      <dsp:nvSpPr>
        <dsp:cNvPr id="0" name=""/>
        <dsp:cNvSpPr/>
      </dsp:nvSpPr>
      <dsp:spPr>
        <a:xfrm>
          <a:off x="7558087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Full Audit Trail &amp; Governance:</a:t>
          </a:r>
          <a:r>
            <a:rPr lang="en-US" sz="1700" kern="1200"/>
            <a:t> Every change is captured in a new, auditable version with a clear reason, providing complete data provenance. </a:t>
          </a:r>
        </a:p>
      </dsp:txBody>
      <dsp:txXfrm>
        <a:off x="7613092" y="1447754"/>
        <a:ext cx="2847502" cy="1768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14156-051E-A82C-9667-A8BAEA749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918A56-A042-4ADF-3D46-4BB474EE9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B2293-B6C3-DF95-3063-629680C13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8F62-3561-416D-9383-E8FBDA684BA7}" type="datetimeFigureOut">
              <a:rPr lang="en-US" smtClean="0"/>
              <a:t>17-Sep-25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BA8C8-2268-3C80-CA72-979BD4606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505E5-DB53-9C16-113A-7AEEBD81A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9643-CE23-41C7-AD40-258198BB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41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258A7-91AF-1E0E-D7CD-BEA366F79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7D7FD0-491C-7823-D2D6-90C499890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A3AFF-3234-FAFB-9A10-FBD56EBB7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8F62-3561-416D-9383-E8FBDA684BA7}" type="datetimeFigureOut">
              <a:rPr lang="en-US" smtClean="0"/>
              <a:t>17-Sep-25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9C205-4DD5-3CD0-006E-6912C04E0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8B475-C40B-E1FA-B669-06A21AB4E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9643-CE23-41C7-AD40-258198BB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54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EA4E0A-1157-28BF-5884-2A3876D54A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095E28-83E7-71C2-5958-86AB6DEEB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27BB3-FE75-7AD7-ADEB-902790CB1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8F62-3561-416D-9383-E8FBDA684BA7}" type="datetimeFigureOut">
              <a:rPr lang="en-US" smtClean="0"/>
              <a:t>17-Sep-25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CB49F-8055-0EB9-9636-424CE2319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A5B5B-B896-6459-1C5B-EAB0FE7CB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9643-CE23-41C7-AD40-258198BB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24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5C80B-8205-0B7A-CDA2-031A8CFA8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150E7-E3B4-7C5D-39F1-89290CC8F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217FE-F2C9-776C-5F8E-7D0B93D5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8F62-3561-416D-9383-E8FBDA684BA7}" type="datetimeFigureOut">
              <a:rPr lang="en-US" smtClean="0"/>
              <a:t>17-Sep-25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45B79-DFAC-4B8F-CA19-C5F9DFE06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2395D-676F-8CDF-702B-E7C2197BF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9643-CE23-41C7-AD40-258198BB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048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0F8CD-F918-031F-9C1E-4AFD6A70B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5C8D9-5A58-2E9F-02A4-E72B7F8F3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68E34-1AD5-4DD2-32F0-741EB30D3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8F62-3561-416D-9383-E8FBDA684BA7}" type="datetimeFigureOut">
              <a:rPr lang="en-US" smtClean="0"/>
              <a:t>17-Sep-25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446CE-82F2-243F-075B-696E103B2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1DD24-7660-FE2C-0C54-7A5AE754D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9643-CE23-41C7-AD40-258198BB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934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6CB55-BD5C-1558-B04F-0F3DD7A11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C7CD-41F0-58C1-2352-3A1E96201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6FC0F-568D-3E43-C61A-6F8DDD7E4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928E1-7755-E68C-5509-EFC648B2E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8F62-3561-416D-9383-E8FBDA684BA7}" type="datetimeFigureOut">
              <a:rPr lang="en-US" smtClean="0"/>
              <a:t>17-Sep-25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3EA0B9-D47A-5C2C-BCE2-F9D2ECD75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C3E08C-77E0-07B4-00E1-9261D2D56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9643-CE23-41C7-AD40-258198BB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05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33AED-4A24-14C4-15E9-B84FEB7A9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A19A0-B288-3442-CDA9-8E9986056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ED0C7D-4EC4-847E-5AE9-B50563F2A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737659-D69E-4705-F0C4-C89F494829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6F3150-4797-90D5-DD5D-02FFB5CAD0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21034-3FC3-9F35-D695-AC7A74467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8F62-3561-416D-9383-E8FBDA684BA7}" type="datetimeFigureOut">
              <a:rPr lang="en-US" smtClean="0"/>
              <a:t>17-Sep-25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4A73F2-9724-094A-A91C-6B2C449D8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7FC636-F1AB-D8B8-48E9-56E9F7B3C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9643-CE23-41C7-AD40-258198BB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87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4B960-7C9C-05AD-F68A-BB142003F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9779A-6723-BF93-8083-484CAC10D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8F62-3561-416D-9383-E8FBDA684BA7}" type="datetimeFigureOut">
              <a:rPr lang="en-US" smtClean="0"/>
              <a:t>17-Sep-25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41B2B0-32C1-63DF-7047-3AC6F6C62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D15F8B-6A09-804C-99EE-0E0718E52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9643-CE23-41C7-AD40-258198BB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88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50A297-E54F-3FDC-037A-C2A13D4EA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8F62-3561-416D-9383-E8FBDA684BA7}" type="datetimeFigureOut">
              <a:rPr lang="en-US" smtClean="0"/>
              <a:t>17-Sep-25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A2133A-E048-7BA0-75BB-31EB17D64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B3D2D4-D020-6ADA-9603-E07AA365E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9643-CE23-41C7-AD40-258198BB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05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C48FF-DCD5-73C7-78F9-CB2362972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46400-8A63-B062-3BB1-2DE0B7A35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98CD11-B2DE-A58A-ED04-45A593C04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91C30-3BE8-066F-0E64-D53844E48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8F62-3561-416D-9383-E8FBDA684BA7}" type="datetimeFigureOut">
              <a:rPr lang="en-US" smtClean="0"/>
              <a:t>17-Sep-25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70F712-A398-92FD-4827-AF63E9F16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18B4C3-5EC4-42E4-1E82-048B08B6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9643-CE23-41C7-AD40-258198BB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5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464FF-730B-3861-19DF-D0D374443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232957-D303-7104-FD72-96C7080E5D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7404F-4380-D54C-A7B9-1987E5015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56FC0-0409-7EF5-CD04-551CA9A41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8F62-3561-416D-9383-E8FBDA684BA7}" type="datetimeFigureOut">
              <a:rPr lang="en-US" smtClean="0"/>
              <a:t>17-Sep-25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21D70-4BC3-FE20-28A6-3D741EA74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AEA69-074C-1C1E-EC4C-F32743FF0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9643-CE23-41C7-AD40-258198BB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46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9FC188-26E9-046F-EA56-05306582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E4A10-76B6-67D8-5A74-C77ADC5B7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5A9E6-A074-6925-61AB-52E3F39B1F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3C8F62-3561-416D-9383-E8FBDA684BA7}" type="datetimeFigureOut">
              <a:rPr lang="en-US" smtClean="0"/>
              <a:t>17-Sep-25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DA65C-C516-563A-4766-7F4C18BA03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3092E-E407-F397-1DD8-33F798295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EA9643-CE23-41C7-AD40-258198BB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8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D4AD0ED-45F1-4AB2-8C18-7DED238A0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430622-9855-482E-98A8-1FAECC909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5C76D5-716D-420A-ABDC-55BF6D9ED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9875022-E2DB-4A9E-8832-E7009F0E4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BFBDCA6-4D2C-451E-8205-8C334DCEE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395B2B7-3263-461B-8800-669EBE884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727DC78-6D51-415D-878D-516F840FB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405FB7A-34E4-454E-80C1-3AF31F600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56EC0F8-CE39-4C95-B52D-033DBF561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00BC3FA-302F-CA4F-50BF-3A003D0BE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3326" y="609600"/>
            <a:ext cx="8229600" cy="2819399"/>
          </a:xfrm>
          <a:noFill/>
        </p:spPr>
        <p:txBody>
          <a:bodyPr anchor="b">
            <a:normAutofit/>
          </a:bodyPr>
          <a:lstStyle/>
          <a:p>
            <a:r>
              <a:rPr lang="en-US" sz="4800" b="1">
                <a:solidFill>
                  <a:schemeClr val="bg1"/>
                </a:solidFill>
              </a:rPr>
              <a:t>UMLS Curation &amp; Integration Platform (UCIP)</a:t>
            </a: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8C961-D2D0-76FF-461F-1102483D7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3326" y="3522428"/>
            <a:ext cx="8229600" cy="2607079"/>
          </a:xfrm>
          <a:noFill/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 High-Performance System for Centralized Terminology Management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162FBC-1EE8-4355-8B2B-CB9A5B4BD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2940EF9-7ECF-49BA-8F14-5EBC7ADE0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F9A5AE3-5A1E-4528-BDC2-D32A66EFF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39C6801-3BB8-4C41-9385-D9CE4F148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8EA6929-FF51-4E95-8E16-80E9F371A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BE91CBD-B19A-4299-90BD-CC3AB6976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26CE109B-4241-4CF1-B587-868774BB4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D107650-C271-404F-98D8-BB8E7E030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F01725-EDBB-493E-A610-EF9ACBABB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C8E2A80-F420-488D-AE39-E20BC61B1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58A20B2-85E4-4C64-A75F-376DA772A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88BDCE8-2392-4F5E-B6B4-AD19C903B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8784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EC7BF-CC95-C812-8222-AC781334D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</a:rPr>
              <a:t>The Frontend: The Feedback Curation Workbench</a:t>
            </a:r>
            <a:r>
              <a:rPr lang="en-US" sz="4000">
                <a:solidFill>
                  <a:srgbClr val="FFFFFF"/>
                </a:solidFill>
              </a:rPr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87A65-2DDF-3223-F3F5-50FD58E4F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fontAlgn="base"/>
            <a:r>
              <a:rPr lang="en-US" sz="1900" dirty="0"/>
              <a:t>This is the most powerful feature, turning feedback into a structured curation workflow. </a:t>
            </a:r>
          </a:p>
          <a:p>
            <a:pPr marL="0" indent="0" fontAlgn="base">
              <a:buNone/>
            </a:pPr>
            <a:r>
              <a:rPr lang="en-US" sz="1900" b="1" dirty="0"/>
              <a:t>The Workflow:</a:t>
            </a:r>
            <a:r>
              <a:rPr lang="en-US" sz="1900" dirty="0"/>
              <a:t> </a:t>
            </a:r>
          </a:p>
          <a:p>
            <a:pPr fontAlgn="base"/>
            <a:r>
              <a:rPr lang="en-US" sz="1900" b="1" dirty="0"/>
              <a:t>Upload:</a:t>
            </a:r>
            <a:r>
              <a:rPr lang="en-US" sz="1900" dirty="0"/>
              <a:t> The SME uploads their feedback Excel file (</a:t>
            </a:r>
            <a:r>
              <a:rPr lang="en-US" sz="1900" dirty="0" err="1"/>
              <a:t>SearchTerm</a:t>
            </a:r>
            <a:r>
              <a:rPr lang="en-US" sz="1900" dirty="0"/>
              <a:t>, </a:t>
            </a:r>
            <a:r>
              <a:rPr lang="en-US" sz="1900" dirty="0" err="1"/>
              <a:t>AcceptedTerm</a:t>
            </a:r>
            <a:r>
              <a:rPr lang="en-US" sz="1900" dirty="0"/>
              <a:t>). </a:t>
            </a:r>
          </a:p>
          <a:p>
            <a:pPr fontAlgn="base"/>
            <a:r>
              <a:rPr lang="en-US" sz="1900" b="1" dirty="0"/>
              <a:t>Analyze:</a:t>
            </a:r>
            <a:r>
              <a:rPr lang="en-US" sz="1900" dirty="0"/>
              <a:t> The system performs a high-speed analysis, searching the database for all CUIs related to every term in the file. </a:t>
            </a:r>
          </a:p>
          <a:p>
            <a:pPr fontAlgn="base"/>
            <a:r>
              <a:rPr lang="en-US" sz="1900" b="1" dirty="0"/>
              <a:t>Display Workbench:</a:t>
            </a:r>
            <a:r>
              <a:rPr lang="en-US" sz="1900" dirty="0"/>
              <a:t> It presents a rich, interactive table showing the analysis results side-by-side. </a:t>
            </a:r>
          </a:p>
          <a:p>
            <a:pPr fontAlgn="base"/>
            <a:r>
              <a:rPr lang="en-US" sz="1900" b="1" dirty="0"/>
              <a:t>Explore with Context:</a:t>
            </a:r>
            <a:r>
              <a:rPr lang="en-US" sz="1900" dirty="0"/>
              <a:t> The SME can </a:t>
            </a:r>
            <a:r>
              <a:rPr lang="en-US" sz="1900" b="1" dirty="0"/>
              <a:t>click any CUI in the table</a:t>
            </a:r>
            <a:r>
              <a:rPr lang="en-US" sz="1900" dirty="0"/>
              <a:t> to view a pop-up profile showing all of its associated atoms and metadata, allowing for deep, informed analysis. </a:t>
            </a:r>
          </a:p>
          <a:p>
            <a:pPr fontAlgn="base"/>
            <a:r>
              <a:rPr lang="en-US" sz="1900" b="1" dirty="0"/>
              <a:t>Stage Actions (Next Phase):</a:t>
            </a:r>
            <a:r>
              <a:rPr lang="en-US" sz="1900" dirty="0"/>
              <a:t> The table is designed to include interactive elements (checkboxes, dropdowns) for the SME to stage curation actions like "Map" or "Merge". </a:t>
            </a:r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879840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5CE2DCE-0309-5CBE-D97B-99830E38D09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2153" b="3578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2B944B-47F7-2CF3-3039-FC46D92EA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Key Benefits &amp; Next Steps</a:t>
            </a:r>
            <a:r>
              <a:rPr lang="en-US" dirty="0"/>
              <a:t> 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CF6028-D038-AF32-B9B5-1F25C5C3E7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930004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64491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EBE301-C3C7-25D0-A60B-E9D87BC49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</a:rPr>
              <a:t>Next Steps:</a:t>
            </a:r>
            <a:r>
              <a:rPr lang="en-US" sz="4000">
                <a:solidFill>
                  <a:srgbClr val="FFFFFF"/>
                </a:solidFill>
              </a:rPr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4B345-C8D6-36EA-D66B-17B02CDFB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fontAlgn="base"/>
            <a:r>
              <a:rPr lang="en-US" sz="2000" dirty="0"/>
              <a:t>Implement the "Map" and "Merge" action buttons in the Curation Workbench. </a:t>
            </a:r>
          </a:p>
          <a:p>
            <a:pPr fontAlgn="base"/>
            <a:r>
              <a:rPr lang="en-US" sz="2000" dirty="0"/>
              <a:t>Build the final "Review &amp; Submit" page to process the SME's action queue. </a:t>
            </a:r>
          </a:p>
          <a:p>
            <a:pPr marL="0" indent="0">
              <a:buNone/>
            </a:pPr>
            <a:r>
              <a:rPr lang="en-US" sz="2000" dirty="0"/>
              <a:t>[yet to be added more depending on the use cases]</a:t>
            </a:r>
          </a:p>
        </p:txBody>
      </p:sp>
    </p:spTree>
    <p:extLst>
      <p:ext uri="{BB962C8B-B14F-4D97-AF65-F5344CB8AC3E}">
        <p14:creationId xmlns:p14="http://schemas.microsoft.com/office/powerpoint/2010/main" val="534058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Yellow and blue symbols">
            <a:extLst>
              <a:ext uri="{FF2B5EF4-FFF2-40B4-BE49-F238E27FC236}">
                <a16:creationId xmlns:a16="http://schemas.microsoft.com/office/drawing/2014/main" id="{3FBB3DDC-9413-103D-88B2-664E7E00E41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2909" b="13561"/>
          <a:stretch>
            <a:fillRect/>
          </a:stretch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5C7265-1087-C461-9C79-89B6E44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Questions &amp; Discussion</a:t>
            </a:r>
            <a:r>
              <a:rPr lang="en-US" dirty="0">
                <a:solidFill>
                  <a:srgbClr val="FFFFFF"/>
                </a:solidFill>
              </a:rPr>
              <a:t> 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1DF69-ACE2-3D50-485F-79F9F060E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 fontAlgn="base"/>
            <a:r>
              <a:rPr lang="en-US" b="1" dirty="0">
                <a:solidFill>
                  <a:srgbClr val="FFFFFF"/>
                </a:solidFill>
              </a:rPr>
              <a:t>Thank You!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395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D3E7F-C98D-DBC5-EF8E-87708ED8E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9058195" cy="1048901"/>
          </a:xfrm>
        </p:spPr>
        <p:txBody>
          <a:bodyPr anchor="t">
            <a:normAutofit/>
          </a:bodyPr>
          <a:lstStyle/>
          <a:p>
            <a:r>
              <a:rPr lang="en-US" sz="3200" b="1" dirty="0"/>
              <a:t> Core UMLS Files</a:t>
            </a:r>
            <a:br>
              <a:rPr lang="en-US" sz="3200" b="1" dirty="0"/>
            </a:br>
            <a:endParaRPr lang="en-US" sz="32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4D080-A4A0-B1A7-3B4E-8213A2C2A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140" y="1662486"/>
            <a:ext cx="9153067" cy="5983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A Gist Walkthrough: MRCONSO &amp; MRSTY</a:t>
            </a:r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6E65E5C-C466-CCBB-996F-F167F25B8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543975"/>
              </p:ext>
            </p:extLst>
          </p:nvPr>
        </p:nvGraphicFramePr>
        <p:xfrm>
          <a:off x="1034979" y="2453826"/>
          <a:ext cx="10148835" cy="355432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6557">
                  <a:extLst>
                    <a:ext uri="{9D8B030D-6E8A-4147-A177-3AD203B41FA5}">
                      <a16:colId xmlns:a16="http://schemas.microsoft.com/office/drawing/2014/main" val="1358274752"/>
                    </a:ext>
                  </a:extLst>
                </a:gridCol>
                <a:gridCol w="3913583">
                  <a:extLst>
                    <a:ext uri="{9D8B030D-6E8A-4147-A177-3AD203B41FA5}">
                      <a16:colId xmlns:a16="http://schemas.microsoft.com/office/drawing/2014/main" val="1217959234"/>
                    </a:ext>
                  </a:extLst>
                </a:gridCol>
                <a:gridCol w="3958695">
                  <a:extLst>
                    <a:ext uri="{9D8B030D-6E8A-4147-A177-3AD203B41FA5}">
                      <a16:colId xmlns:a16="http://schemas.microsoft.com/office/drawing/2014/main" val="3810411724"/>
                    </a:ext>
                  </a:extLst>
                </a:gridCol>
              </a:tblGrid>
              <a:tr h="325270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69"/>
                        </a:lnSpc>
                        <a:buNone/>
                      </a:pPr>
                      <a:r>
                        <a:rPr lang="en-US" sz="1600" b="0" i="0" cap="none" spc="6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File Name </a:t>
                      </a:r>
                      <a:endParaRPr lang="en-US" sz="1600" b="0" i="0" cap="none" spc="6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0524" marR="60524" marT="63682" marB="3026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69"/>
                        </a:lnSpc>
                        <a:buNone/>
                      </a:pPr>
                      <a:r>
                        <a:rPr lang="en-US" sz="1600" b="0" i="0" cap="none" spc="6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MRCONSO.RRF </a:t>
                      </a:r>
                      <a:endParaRPr lang="en-US" sz="1600" b="0" i="0" cap="none" spc="6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0524" marR="60524" marT="63682" marB="3026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69"/>
                        </a:lnSpc>
                        <a:buNone/>
                      </a:pPr>
                      <a:r>
                        <a:rPr lang="en-US" sz="1600" b="0" i="0" cap="none" spc="6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MRSTY.RRF </a:t>
                      </a:r>
                      <a:endParaRPr lang="en-US" sz="1600" b="0" i="0" cap="none" spc="6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0524" marR="60524" marT="63682" marB="3026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408522"/>
                  </a:ext>
                </a:extLst>
              </a:tr>
              <a:tr h="553182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9"/>
                        </a:lnSpc>
                        <a:buNone/>
                      </a:pPr>
                      <a:r>
                        <a:rPr lang="en-US" sz="1200" b="1" i="0" cap="none" spc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Core Question it Answers</a:t>
                      </a:r>
                      <a:r>
                        <a:rPr lang="en-US" sz="1200" b="0" i="0" cap="none" spc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 </a:t>
                      </a:r>
                      <a:endParaRPr lang="en-US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524" marR="60524" marT="63682" marB="302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9"/>
                        </a:lnSpc>
                        <a:buNone/>
                      </a:pPr>
                      <a:r>
                        <a:rPr lang="en-US" sz="1200" b="1" i="0" cap="none" spc="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"What is it called?"</a:t>
                      </a:r>
                      <a:r>
                        <a:rPr lang="en-US" sz="1200" b="0" i="0" cap="none" spc="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 </a:t>
                      </a:r>
                      <a:endParaRPr lang="en-US" sz="12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524" marR="60524" marT="63682" marB="302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9"/>
                        </a:lnSpc>
                        <a:buNone/>
                      </a:pPr>
                      <a:r>
                        <a:rPr lang="en-US" sz="1200" b="1" i="0" cap="none" spc="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"What </a:t>
                      </a:r>
                      <a:r>
                        <a:rPr lang="en-US" sz="1200" b="1" i="1" cap="none" spc="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kind</a:t>
                      </a:r>
                      <a:r>
                        <a:rPr lang="en-US" sz="1200" b="1" i="0" cap="none" spc="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 of thing is it?"</a:t>
                      </a:r>
                      <a:r>
                        <a:rPr lang="en-US" sz="1200" b="0" i="0" cap="none" spc="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 </a:t>
                      </a:r>
                      <a:endParaRPr lang="en-US" sz="12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524" marR="60524" marT="63682" marB="302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804989"/>
                  </a:ext>
                </a:extLst>
              </a:tr>
              <a:tr h="553182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9"/>
                        </a:lnSpc>
                        <a:buNone/>
                      </a:pPr>
                      <a:r>
                        <a:rPr lang="en-US" sz="1200" b="1" i="0" cap="none" spc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Primary Function</a:t>
                      </a:r>
                      <a:r>
                        <a:rPr lang="en-US" sz="1200" b="0" i="0" cap="none" spc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 </a:t>
                      </a:r>
                      <a:endParaRPr lang="en-US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524" marR="60524" marT="63682" marB="302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9"/>
                        </a:lnSpc>
                        <a:buNone/>
                      </a:pPr>
                      <a:r>
                        <a:rPr lang="en-US" sz="1200" b="0" i="0" cap="none" spc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Acts as a massive </a:t>
                      </a:r>
                      <a:r>
                        <a:rPr lang="en-US" sz="1200" b="1" i="0" cap="none" spc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Thesaurus &amp; Dictionary</a:t>
                      </a:r>
                      <a:r>
                        <a:rPr lang="en-US" sz="1200" b="0" i="0" cap="none" spc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. </a:t>
                      </a:r>
                      <a:endParaRPr lang="en-US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524" marR="60524" marT="63682" marB="302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9"/>
                        </a:lnSpc>
                        <a:buNone/>
                      </a:pPr>
                      <a:r>
                        <a:rPr lang="en-US" sz="1200" b="0" i="0" cap="none" spc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Acts as a </a:t>
                      </a:r>
                      <a:r>
                        <a:rPr lang="en-US" sz="1200" b="1" i="0" cap="none" spc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Categorization System</a:t>
                      </a:r>
                      <a:r>
                        <a:rPr lang="en-US" sz="1200" b="0" i="0" cap="none" spc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. </a:t>
                      </a:r>
                      <a:endParaRPr lang="en-US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524" marR="60524" marT="63682" marB="302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605816"/>
                  </a:ext>
                </a:extLst>
              </a:tr>
              <a:tr h="553182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9"/>
                        </a:lnSpc>
                        <a:buNone/>
                      </a:pPr>
                      <a:r>
                        <a:rPr lang="en-US" sz="1200" b="1" i="0" cap="none" spc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Key Relationship</a:t>
                      </a:r>
                      <a:r>
                        <a:rPr lang="en-US" sz="1200" b="0" i="0" cap="none" spc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 </a:t>
                      </a:r>
                      <a:endParaRPr lang="en-US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524" marR="60524" marT="63682" marB="302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9"/>
                        </a:lnSpc>
                        <a:buNone/>
                      </a:pPr>
                      <a:r>
                        <a:rPr lang="en-US" sz="1200" b="0" i="0" cap="none" spc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Links </a:t>
                      </a:r>
                      <a:r>
                        <a:rPr lang="en-US" sz="1200" b="1" i="0" cap="none" spc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Terms (Atoms)</a:t>
                      </a:r>
                      <a:r>
                        <a:rPr lang="en-US" sz="1200" b="0" i="0" cap="none" spc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 to </a:t>
                      </a:r>
                      <a:r>
                        <a:rPr lang="en-US" sz="1200" b="1" i="0" cap="none" spc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Concepts (CUIs)</a:t>
                      </a:r>
                      <a:r>
                        <a:rPr lang="en-US" sz="1200" b="0" i="0" cap="none" spc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. </a:t>
                      </a:r>
                      <a:endParaRPr lang="en-US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524" marR="60524" marT="63682" marB="302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9"/>
                        </a:lnSpc>
                        <a:buNone/>
                      </a:pPr>
                      <a:r>
                        <a:rPr lang="en-US" sz="1200" b="0" i="0" cap="none" spc="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Links </a:t>
                      </a:r>
                      <a:r>
                        <a:rPr lang="en-US" sz="1200" b="1" i="0" cap="none" spc="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Concepts (CUIs)</a:t>
                      </a:r>
                      <a:r>
                        <a:rPr lang="en-US" sz="1200" b="0" i="0" cap="none" spc="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 to </a:t>
                      </a:r>
                      <a:r>
                        <a:rPr lang="en-US" sz="1200" b="1" i="0" cap="none" spc="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Semantic Types</a:t>
                      </a:r>
                      <a:r>
                        <a:rPr lang="en-US" sz="1200" b="0" i="0" cap="none" spc="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. </a:t>
                      </a:r>
                      <a:endParaRPr lang="en-US" sz="12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524" marR="60524" marT="63682" marB="302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3633381"/>
                  </a:ext>
                </a:extLst>
              </a:tr>
              <a:tr h="784429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9"/>
                        </a:lnSpc>
                        <a:buNone/>
                      </a:pPr>
                      <a:r>
                        <a:rPr lang="en-US" sz="1200" b="1" i="0" cap="none" spc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Example Data</a:t>
                      </a:r>
                      <a:r>
                        <a:rPr lang="en-US" sz="1200" b="0" i="0" cap="none" spc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 </a:t>
                      </a:r>
                      <a:endParaRPr lang="en-US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524" marR="60524" marT="63682" marB="302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9"/>
                        </a:lnSpc>
                        <a:buNone/>
                      </a:pPr>
                      <a:r>
                        <a:rPr lang="en-US" sz="1200" b="0" i="0" cap="none" spc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C0027051</a:t>
                      </a:r>
                      <a:r>
                        <a:rPr lang="en-US" sz="1200" b="0" i="0" cap="none" spc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 ↔️ </a:t>
                      </a:r>
                      <a:r>
                        <a:rPr lang="en-US" sz="1200" b="0" i="0" cap="none" spc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"myocardial infarction"</a:t>
                      </a:r>
                      <a:r>
                        <a:rPr lang="en-US" sz="1200" b="0" i="0" cap="none" spc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US" sz="1200" b="0" i="0" cap="none" spc="0">
                          <a:solidFill>
                            <a:schemeClr val="tx1"/>
                          </a:solidFill>
                          <a:effectLst/>
                          <a:latin typeface="WordVisiCarriageReturn_MSFontService"/>
                        </a:rPr>
                        <a:t> </a:t>
                      </a:r>
                      <a:br>
                        <a:rPr lang="en-US" sz="1200" b="0" i="0" cap="none" spc="0">
                          <a:solidFill>
                            <a:schemeClr val="tx1"/>
                          </a:solidFill>
                          <a:effectLst/>
                          <a:latin typeface="WordVisiCarriageReturn_MSFontService"/>
                        </a:rPr>
                      </a:br>
                      <a:r>
                        <a:rPr lang="en-US" sz="1200" b="0" i="0" cap="none" spc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C0027051</a:t>
                      </a:r>
                      <a:r>
                        <a:rPr lang="en-US" sz="1200" b="0" i="0" cap="none" spc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 ↔️ </a:t>
                      </a:r>
                      <a:r>
                        <a:rPr lang="en-US" sz="1200" b="0" i="0" cap="none" spc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"heart attack" </a:t>
                      </a:r>
                      <a:endParaRPr lang="en-US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524" marR="60524" marT="63682" marB="302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9"/>
                        </a:lnSpc>
                        <a:buNone/>
                      </a:pPr>
                      <a:r>
                        <a:rPr lang="en-US" sz="1200" b="0" i="0" cap="none" spc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C0027051</a:t>
                      </a:r>
                      <a:r>
                        <a:rPr lang="en-US" sz="1200" b="0" i="0" cap="none" spc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 → </a:t>
                      </a:r>
                      <a:r>
                        <a:rPr lang="en-US" sz="1200" b="0" i="0" cap="none" spc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Disease or Syndrome </a:t>
                      </a:r>
                      <a:endParaRPr lang="en-US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524" marR="60524" marT="63682" marB="302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509914"/>
                  </a:ext>
                </a:extLst>
              </a:tr>
              <a:tr h="785081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9"/>
                        </a:lnSpc>
                        <a:buNone/>
                      </a:pPr>
                      <a:r>
                        <a:rPr lang="en-US" sz="1200" b="1" i="0" cap="none" spc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Its Value to Us</a:t>
                      </a:r>
                      <a:r>
                        <a:rPr lang="en-US" sz="1200" b="0" i="0" cap="none" spc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 </a:t>
                      </a:r>
                      <a:endParaRPr lang="en-US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524" marR="60524" marT="63682" marB="302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9"/>
                        </a:lnSpc>
                        <a:buNone/>
                      </a:pPr>
                      <a:r>
                        <a:rPr lang="en-US" sz="1200" b="0" i="0" cap="none" spc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Provides all known </a:t>
                      </a:r>
                      <a:r>
                        <a:rPr lang="en-US" sz="1200" b="1" i="0" cap="none" spc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synonyms</a:t>
                      </a:r>
                      <a:r>
                        <a:rPr lang="en-US" sz="1200" b="0" i="0" cap="none" spc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 and the official </a:t>
                      </a:r>
                      <a:r>
                        <a:rPr lang="en-US" sz="1200" b="1" i="0" cap="none" spc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Preferred Name</a:t>
                      </a:r>
                      <a:r>
                        <a:rPr lang="en-US" sz="1200" b="0" i="0" cap="none" spc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 for a concept. </a:t>
                      </a:r>
                      <a:endParaRPr lang="en-US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524" marR="60524" marT="63682" marB="302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9"/>
                        </a:lnSpc>
                        <a:buNone/>
                      </a:pPr>
                      <a:r>
                        <a:rPr lang="en-US" sz="1200" b="0" i="0" cap="none" spc="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Provides the crucial </a:t>
                      </a:r>
                      <a:r>
                        <a:rPr lang="en-US" sz="1200" b="1" i="0" cap="none" spc="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context</a:t>
                      </a:r>
                      <a:r>
                        <a:rPr lang="en-US" sz="1200" b="0" i="0" cap="none" spc="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 needed for building rules and understanding data. </a:t>
                      </a:r>
                      <a:endParaRPr lang="en-US" sz="12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524" marR="60524" marT="63682" marB="302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478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2692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ECF61-6612-1A68-4B96-BCE3B8AB1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Challenge: Why We Built This</a:t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140C9C-B0FB-C15D-8EED-8E460A67FBD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1981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9702D3-7B57-EF84-E3B8-EBF307D19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sz="3100" b="1"/>
              <a:t>Our Solution: A Centralized, High-Performance Platform</a:t>
            </a:r>
            <a:br>
              <a:rPr lang="en-US" sz="3100" b="1"/>
            </a:br>
            <a:endParaRPr lang="en-US" sz="31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C59C9D2-0E67-2487-1BB7-7CA552A026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3198484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3088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977E31-DE7C-9177-E73D-C94B21D7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 sz="4100" b="1">
                <a:solidFill>
                  <a:schemeClr val="bg1"/>
                </a:solidFill>
              </a:rPr>
              <a:t>Core Architecture: Solving the Speed Problem with a Cache</a:t>
            </a:r>
            <a:br>
              <a:rPr lang="en-US" sz="4100" b="1">
                <a:solidFill>
                  <a:schemeClr val="bg1"/>
                </a:solidFill>
              </a:rPr>
            </a:br>
            <a:endParaRPr lang="en-US" sz="4100">
              <a:solidFill>
                <a:schemeClr val="bg1"/>
              </a:solidFill>
            </a:endParaRP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C0C062-824A-19E8-C8F7-279C07C1ED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3083568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8310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9A31F-A0E7-4817-7D9A-EE4799161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9058195" cy="1048901"/>
          </a:xfrm>
        </p:spPr>
        <p:txBody>
          <a:bodyPr anchor="t">
            <a:normAutofit/>
          </a:bodyPr>
          <a:lstStyle/>
          <a:p>
            <a:r>
              <a:rPr lang="en-US" sz="3200" b="1"/>
              <a:t>The Backend Data: Optimized Database Schema</a:t>
            </a:r>
            <a:br>
              <a:rPr lang="en-US" sz="3200" b="1"/>
            </a:br>
            <a:endParaRPr lang="en-US" sz="320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209BC-76BE-4B89-5BC7-79916CF24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1918" y="2321168"/>
            <a:ext cx="4567453" cy="38212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A Clean &amp; Efficient "Single Source of Truth" in MongoDB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We designed a clean, de-duplicated schema that separates core data from version metadata.</a:t>
            </a:r>
          </a:p>
          <a:p>
            <a:pPr marL="0" indent="0">
              <a:buNone/>
            </a:pPr>
            <a:r>
              <a:rPr lang="en-US" sz="2000" b="1" dirty="0">
                <a:latin typeface="Aptos" panose="020B0004020202020204" pitchFamily="34" charset="0"/>
              </a:rPr>
              <a:t>1. </a:t>
            </a:r>
            <a:r>
              <a:rPr lang="en-US" sz="2000" b="1" dirty="0">
                <a:latin typeface="Consolas" panose="020B0609020204030204" pitchFamily="49" charset="0"/>
              </a:rPr>
              <a:t>versions</a:t>
            </a:r>
            <a:r>
              <a:rPr lang="en-US" sz="2000" b="1" dirty="0">
                <a:latin typeface="Aptos" panose="020B0004020202020204" pitchFamily="34" charset="0"/>
              </a:rPr>
              <a:t> Collection (Metadata)</a:t>
            </a:r>
            <a:r>
              <a:rPr lang="en-US" sz="2000" dirty="0">
                <a:latin typeface="Aptos" panose="020B0004020202020204" pitchFamily="34" charset="0"/>
              </a:rPr>
              <a:t> </a:t>
            </a:r>
            <a:r>
              <a:rPr lang="en-US" sz="2000" i="1" dirty="0">
                <a:latin typeface="Aptos" panose="020B0004020202020204" pitchFamily="34" charset="0"/>
              </a:rPr>
              <a:t>Stores information ABOUT each data load.</a:t>
            </a:r>
            <a:r>
              <a:rPr lang="en-US" sz="2000" dirty="0">
                <a:latin typeface="Aptos" panose="020B0004020202020204" pitchFamily="34" charset="0"/>
              </a:rPr>
              <a:t> 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10EAC90-5A12-B5D9-F01C-333089896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800281"/>
              </p:ext>
            </p:extLst>
          </p:nvPr>
        </p:nvGraphicFramePr>
        <p:xfrm>
          <a:off x="873156" y="3036557"/>
          <a:ext cx="5222845" cy="2314644"/>
        </p:xfrm>
        <a:graphic>
          <a:graphicData uri="http://schemas.openxmlformats.org/drawingml/2006/table">
            <a:tbl>
              <a:tblPr firstRow="1" bandRow="1"/>
              <a:tblGrid>
                <a:gridCol w="1366712">
                  <a:extLst>
                    <a:ext uri="{9D8B030D-6E8A-4147-A177-3AD203B41FA5}">
                      <a16:colId xmlns:a16="http://schemas.microsoft.com/office/drawing/2014/main" val="1206296979"/>
                    </a:ext>
                  </a:extLst>
                </a:gridCol>
                <a:gridCol w="802847">
                  <a:extLst>
                    <a:ext uri="{9D8B030D-6E8A-4147-A177-3AD203B41FA5}">
                      <a16:colId xmlns:a16="http://schemas.microsoft.com/office/drawing/2014/main" val="3796136879"/>
                    </a:ext>
                  </a:extLst>
                </a:gridCol>
                <a:gridCol w="3053286">
                  <a:extLst>
                    <a:ext uri="{9D8B030D-6E8A-4147-A177-3AD203B41FA5}">
                      <a16:colId xmlns:a16="http://schemas.microsoft.com/office/drawing/2014/main" val="241573018"/>
                    </a:ext>
                  </a:extLst>
                </a:gridCol>
              </a:tblGrid>
              <a:tr h="334428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69"/>
                        </a:lnSpc>
                        <a:buNone/>
                      </a:pPr>
                      <a:r>
                        <a:rPr lang="en-US" sz="1300" b="1" i="0">
                          <a:effectLst/>
                          <a:latin typeface="Aptos" panose="020B0004020202020204" pitchFamily="34" charset="0"/>
                        </a:rPr>
                        <a:t>Field</a:t>
                      </a:r>
                      <a:r>
                        <a:rPr lang="en-US" sz="1300" b="0" i="0">
                          <a:effectLst/>
                          <a:latin typeface="Aptos" panose="020B0004020202020204" pitchFamily="34" charset="0"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marL="92553" marR="92553" marT="46276" marB="4627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69"/>
                        </a:lnSpc>
                        <a:buNone/>
                      </a:pPr>
                      <a:r>
                        <a:rPr lang="en-US" sz="1300" b="1" i="0">
                          <a:effectLst/>
                          <a:latin typeface="Aptos" panose="020B0004020202020204" pitchFamily="34" charset="0"/>
                        </a:rPr>
                        <a:t>Type</a:t>
                      </a:r>
                      <a:r>
                        <a:rPr lang="en-US" sz="1300" b="0" i="0">
                          <a:effectLst/>
                          <a:latin typeface="Aptos" panose="020B0004020202020204" pitchFamily="34" charset="0"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marL="92553" marR="92553" marT="46276" marB="4627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69"/>
                        </a:lnSpc>
                        <a:buNone/>
                      </a:pPr>
                      <a:r>
                        <a:rPr lang="en-US" sz="1300" b="1" i="0">
                          <a:effectLst/>
                          <a:latin typeface="Aptos" panose="020B0004020202020204" pitchFamily="34" charset="0"/>
                        </a:rPr>
                        <a:t>Description</a:t>
                      </a:r>
                      <a:r>
                        <a:rPr lang="en-US" sz="1300" b="0" i="0">
                          <a:effectLst/>
                          <a:latin typeface="Aptos" panose="020B0004020202020204" pitchFamily="34" charset="0"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marL="92553" marR="92553" marT="46276" marB="4627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433212"/>
                  </a:ext>
                </a:extLst>
              </a:tr>
              <a:tr h="334428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9"/>
                        </a:lnSpc>
                        <a:buNone/>
                      </a:pPr>
                      <a:r>
                        <a:rPr lang="en-US" sz="1300" b="0" i="0">
                          <a:effectLst/>
                          <a:latin typeface="Consolas" panose="020B0609020204030204" pitchFamily="49" charset="0"/>
                        </a:rPr>
                        <a:t>version_tag </a:t>
                      </a:r>
                      <a:endParaRPr lang="en-US" sz="1800" b="0" i="0">
                        <a:effectLst/>
                      </a:endParaRPr>
                    </a:p>
                  </a:txBody>
                  <a:tcPr marL="92553" marR="92553" marT="46276" marB="4627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9"/>
                        </a:lnSpc>
                        <a:buNone/>
                      </a:pPr>
                      <a:r>
                        <a:rPr lang="en-US" sz="1300" b="0" i="0">
                          <a:effectLst/>
                          <a:latin typeface="Aptos" panose="020B0004020202020204" pitchFamily="34" charset="0"/>
                        </a:rPr>
                        <a:t>String </a:t>
                      </a:r>
                      <a:endParaRPr lang="en-US" sz="1800" b="0" i="0">
                        <a:effectLst/>
                      </a:endParaRPr>
                    </a:p>
                  </a:txBody>
                  <a:tcPr marL="92553" marR="92553" marT="46276" marB="4627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9"/>
                        </a:lnSpc>
                        <a:buNone/>
                      </a:pPr>
                      <a:r>
                        <a:rPr lang="en-US" sz="1300" b="0" i="0">
                          <a:effectLst/>
                          <a:latin typeface="Aptos" panose="020B0004020202020204" pitchFamily="34" charset="0"/>
                        </a:rPr>
                        <a:t>Unique system ID (e.g., </a:t>
                      </a:r>
                      <a:r>
                        <a:rPr lang="en-US" sz="1300" b="0" i="0">
                          <a:effectLst/>
                          <a:latin typeface="Consolas" panose="020B0609020204030204" pitchFamily="49" charset="0"/>
                        </a:rPr>
                        <a:t>mapper_v1.1</a:t>
                      </a:r>
                      <a:r>
                        <a:rPr lang="en-US" sz="1300" b="0" i="0">
                          <a:effectLst/>
                          <a:latin typeface="Aptos" panose="020B0004020202020204" pitchFamily="34" charset="0"/>
                        </a:rPr>
                        <a:t>) </a:t>
                      </a:r>
                      <a:endParaRPr lang="en-US" sz="1800" b="0" i="0">
                        <a:effectLst/>
                      </a:endParaRPr>
                    </a:p>
                  </a:txBody>
                  <a:tcPr marL="92553" marR="92553" marT="46276" marB="4627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760070"/>
                  </a:ext>
                </a:extLst>
              </a:tr>
              <a:tr h="548596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9"/>
                        </a:lnSpc>
                        <a:buNone/>
                      </a:pPr>
                      <a:r>
                        <a:rPr lang="en-US" sz="1300" b="0" i="0">
                          <a:effectLst/>
                          <a:latin typeface="Consolas" panose="020B0609020204030204" pitchFamily="49" charset="0"/>
                        </a:rPr>
                        <a:t>source_type </a:t>
                      </a:r>
                      <a:endParaRPr lang="en-US" sz="1800" b="0" i="0">
                        <a:effectLst/>
                      </a:endParaRPr>
                    </a:p>
                  </a:txBody>
                  <a:tcPr marL="92553" marR="92553" marT="46276" marB="4627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9"/>
                        </a:lnSpc>
                        <a:buNone/>
                      </a:pPr>
                      <a:r>
                        <a:rPr lang="en-US" sz="1300" b="0" i="0">
                          <a:effectLst/>
                          <a:latin typeface="Aptos" panose="020B0004020202020204" pitchFamily="34" charset="0"/>
                        </a:rPr>
                        <a:t>String </a:t>
                      </a:r>
                      <a:endParaRPr lang="en-US" sz="1800" b="0" i="0">
                        <a:effectLst/>
                      </a:endParaRPr>
                    </a:p>
                  </a:txBody>
                  <a:tcPr marL="92553" marR="92553" marT="46276" marB="4627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9"/>
                        </a:lnSpc>
                        <a:buNone/>
                      </a:pPr>
                      <a:r>
                        <a:rPr lang="en-US" sz="1300" b="0" i="0">
                          <a:effectLst/>
                          <a:latin typeface="Aptos" panose="020B0004020202020204" pitchFamily="34" charset="0"/>
                        </a:rPr>
                        <a:t>The origin of the data (e.g., "mapper", "conso") </a:t>
                      </a:r>
                      <a:endParaRPr lang="en-US" sz="1800" b="0" i="0">
                        <a:effectLst/>
                      </a:endParaRPr>
                    </a:p>
                  </a:txBody>
                  <a:tcPr marL="92553" marR="92553" marT="46276" marB="4627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9497464"/>
                  </a:ext>
                </a:extLst>
              </a:tr>
              <a:tr h="548596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9"/>
                        </a:lnSpc>
                        <a:buNone/>
                      </a:pPr>
                      <a:r>
                        <a:rPr lang="en-US" sz="1300" b="0" i="0">
                          <a:effectLst/>
                          <a:latin typeface="Consolas" panose="020B0609020204030204" pitchFamily="49" charset="0"/>
                        </a:rPr>
                        <a:t>reason </a:t>
                      </a:r>
                      <a:endParaRPr lang="en-US" sz="1800" b="0" i="0">
                        <a:effectLst/>
                      </a:endParaRPr>
                    </a:p>
                  </a:txBody>
                  <a:tcPr marL="92553" marR="92553" marT="46276" marB="4627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9"/>
                        </a:lnSpc>
                        <a:buNone/>
                      </a:pPr>
                      <a:r>
                        <a:rPr lang="en-US" sz="1300" b="0" i="0">
                          <a:effectLst/>
                          <a:latin typeface="Aptos" panose="020B0004020202020204" pitchFamily="34" charset="0"/>
                        </a:rPr>
                        <a:t>String </a:t>
                      </a:r>
                      <a:endParaRPr lang="en-US" sz="1800" b="0" i="0">
                        <a:effectLst/>
                      </a:endParaRPr>
                    </a:p>
                  </a:txBody>
                  <a:tcPr marL="92553" marR="92553" marT="46276" marB="4627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9"/>
                        </a:lnSpc>
                        <a:buNone/>
                      </a:pPr>
                      <a:r>
                        <a:rPr lang="en-US" sz="1300" b="0" i="0">
                          <a:effectLst/>
                          <a:latin typeface="Aptos" panose="020B0004020202020204" pitchFamily="34" charset="0"/>
                        </a:rPr>
                        <a:t>The human-readable reason for the update </a:t>
                      </a:r>
                      <a:endParaRPr lang="en-US" sz="1800" b="0" i="0">
                        <a:effectLst/>
                      </a:endParaRPr>
                    </a:p>
                  </a:txBody>
                  <a:tcPr marL="92553" marR="92553" marT="46276" marB="4627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8382823"/>
                  </a:ext>
                </a:extLst>
              </a:tr>
              <a:tr h="548596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9"/>
                        </a:lnSpc>
                        <a:buNone/>
                      </a:pPr>
                      <a:r>
                        <a:rPr lang="en-US" sz="1300" b="0" i="0">
                          <a:effectLst/>
                          <a:latin typeface="Consolas" panose="020B0609020204030204" pitchFamily="49" charset="0"/>
                        </a:rPr>
                        <a:t>stats </a:t>
                      </a:r>
                      <a:endParaRPr lang="en-US" sz="1800" b="0" i="0">
                        <a:effectLst/>
                      </a:endParaRPr>
                    </a:p>
                  </a:txBody>
                  <a:tcPr marL="92553" marR="92553" marT="46276" marB="4627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9"/>
                        </a:lnSpc>
                        <a:buNone/>
                      </a:pPr>
                      <a:r>
                        <a:rPr lang="en-US" sz="1300" b="0" i="0">
                          <a:effectLst/>
                          <a:latin typeface="Aptos" panose="020B0004020202020204" pitchFamily="34" charset="0"/>
                        </a:rPr>
                        <a:t>Object </a:t>
                      </a:r>
                      <a:endParaRPr lang="en-US" sz="1800" b="0" i="0">
                        <a:effectLst/>
                      </a:endParaRPr>
                    </a:p>
                  </a:txBody>
                  <a:tcPr marL="92553" marR="92553" marT="46276" marB="4627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9"/>
                        </a:lnSpc>
                        <a:buNone/>
                      </a:pPr>
                      <a:r>
                        <a:rPr lang="en-US" sz="1300" b="0" i="0">
                          <a:effectLst/>
                          <a:latin typeface="Aptos" panose="020B0004020202020204" pitchFamily="34" charset="0"/>
                        </a:rPr>
                        <a:t>Detailed statistics (unique CUIs, atoms, etc.) </a:t>
                      </a:r>
                      <a:endParaRPr lang="en-US" sz="1800" b="0" i="0">
                        <a:effectLst/>
                      </a:endParaRPr>
                    </a:p>
                  </a:txBody>
                  <a:tcPr marL="92553" marR="92553" marT="46276" marB="4627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3136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3788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EBABA3-A5FC-2767-1322-BFCC24840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EBFA83-D4DB-4CA0-B229-9E44634D7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A08B9-2A74-DCFA-B733-5D9FEAF57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016" y="985397"/>
            <a:ext cx="4589328" cy="1889135"/>
          </a:xfrm>
        </p:spPr>
        <p:txBody>
          <a:bodyPr anchor="b">
            <a:normAutofit/>
          </a:bodyPr>
          <a:lstStyle/>
          <a:p>
            <a:r>
              <a:rPr lang="en-US" sz="4100" b="1" dirty="0"/>
              <a:t>Schema contd..</a:t>
            </a:r>
            <a:br>
              <a:rPr lang="en-US" sz="4100" b="1" dirty="0"/>
            </a:br>
            <a:endParaRPr lang="en-US" sz="4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50002-47D2-6ECA-4294-BA6AA5EED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7016" y="2965592"/>
            <a:ext cx="4589328" cy="29873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2. </a:t>
            </a:r>
            <a:r>
              <a:rPr lang="en-US" sz="1800" b="1" dirty="0" err="1"/>
              <a:t>umls_data</a:t>
            </a:r>
            <a:r>
              <a:rPr lang="en-US" sz="1800" b="1" dirty="0"/>
              <a:t> Collection (Core Data)</a:t>
            </a:r>
            <a:r>
              <a:rPr lang="en-US" sz="1800" dirty="0"/>
              <a:t> </a:t>
            </a:r>
            <a:r>
              <a:rPr lang="en-US" sz="1800" i="1" dirty="0"/>
              <a:t>Each document is a unique CUI/Atom pair.</a:t>
            </a:r>
            <a:r>
              <a:rPr lang="en-US" sz="1800" dirty="0"/>
              <a:t> </a:t>
            </a:r>
          </a:p>
          <a:p>
            <a:endParaRPr lang="en-US" sz="1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180335-6F5F-1E2C-2BE9-5CA2A9E99F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624600"/>
              </p:ext>
            </p:extLst>
          </p:nvPr>
        </p:nvGraphicFramePr>
        <p:xfrm>
          <a:off x="1005656" y="2322031"/>
          <a:ext cx="5468348" cy="2471380"/>
        </p:xfrm>
        <a:graphic>
          <a:graphicData uri="http://schemas.openxmlformats.org/drawingml/2006/table">
            <a:tbl>
              <a:tblPr firstRow="1" bandRow="1"/>
              <a:tblGrid>
                <a:gridCol w="1469488">
                  <a:extLst>
                    <a:ext uri="{9D8B030D-6E8A-4147-A177-3AD203B41FA5}">
                      <a16:colId xmlns:a16="http://schemas.microsoft.com/office/drawing/2014/main" val="1451800314"/>
                    </a:ext>
                  </a:extLst>
                </a:gridCol>
                <a:gridCol w="629580">
                  <a:extLst>
                    <a:ext uri="{9D8B030D-6E8A-4147-A177-3AD203B41FA5}">
                      <a16:colId xmlns:a16="http://schemas.microsoft.com/office/drawing/2014/main" val="3544037137"/>
                    </a:ext>
                  </a:extLst>
                </a:gridCol>
                <a:gridCol w="3369280">
                  <a:extLst>
                    <a:ext uri="{9D8B030D-6E8A-4147-A177-3AD203B41FA5}">
                      <a16:colId xmlns:a16="http://schemas.microsoft.com/office/drawing/2014/main" val="33775710"/>
                    </a:ext>
                  </a:extLst>
                </a:gridCol>
              </a:tblGrid>
              <a:tr h="285450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69"/>
                        </a:lnSpc>
                        <a:buNone/>
                      </a:pPr>
                      <a:r>
                        <a:rPr lang="en-US" sz="1100" b="1" i="0">
                          <a:effectLst/>
                          <a:latin typeface="Aptos" panose="020B0004020202020204" pitchFamily="34" charset="0"/>
                        </a:rPr>
                        <a:t>Field</a:t>
                      </a:r>
                      <a:r>
                        <a:rPr lang="en-US" sz="1100" b="0" i="0">
                          <a:effectLst/>
                          <a:latin typeface="Aptos" panose="020B0004020202020204" pitchFamily="34" charset="0"/>
                        </a:rPr>
                        <a:t> </a:t>
                      </a:r>
                      <a:endParaRPr lang="en-US" sz="1500" b="0" i="0">
                        <a:effectLst/>
                      </a:endParaRPr>
                    </a:p>
                  </a:txBody>
                  <a:tcPr marL="78958" marR="78958" marT="39479" marB="3947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69"/>
                        </a:lnSpc>
                        <a:buNone/>
                      </a:pPr>
                      <a:r>
                        <a:rPr lang="en-US" sz="1100" b="1" i="0">
                          <a:effectLst/>
                          <a:latin typeface="Aptos" panose="020B0004020202020204" pitchFamily="34" charset="0"/>
                        </a:rPr>
                        <a:t>Type</a:t>
                      </a:r>
                      <a:r>
                        <a:rPr lang="en-US" sz="1100" b="0" i="0">
                          <a:effectLst/>
                          <a:latin typeface="Aptos" panose="020B0004020202020204" pitchFamily="34" charset="0"/>
                        </a:rPr>
                        <a:t> </a:t>
                      </a:r>
                      <a:endParaRPr lang="en-US" sz="1500" b="0" i="0">
                        <a:effectLst/>
                      </a:endParaRPr>
                    </a:p>
                  </a:txBody>
                  <a:tcPr marL="78958" marR="78958" marT="39479" marB="3947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69"/>
                        </a:lnSpc>
                        <a:buNone/>
                      </a:pPr>
                      <a:r>
                        <a:rPr lang="en-US" sz="1100" b="1" i="0">
                          <a:effectLst/>
                          <a:latin typeface="Aptos" panose="020B0004020202020204" pitchFamily="34" charset="0"/>
                        </a:rPr>
                        <a:t>Description</a:t>
                      </a:r>
                      <a:r>
                        <a:rPr lang="en-US" sz="1100" b="0" i="0">
                          <a:effectLst/>
                          <a:latin typeface="Aptos" panose="020B0004020202020204" pitchFamily="34" charset="0"/>
                        </a:rPr>
                        <a:t> </a:t>
                      </a:r>
                      <a:endParaRPr lang="en-US" sz="1500" b="0" i="0">
                        <a:effectLst/>
                      </a:endParaRPr>
                    </a:p>
                  </a:txBody>
                  <a:tcPr marL="78958" marR="78958" marT="39479" marB="3947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637914"/>
                  </a:ext>
                </a:extLst>
              </a:tr>
              <a:tr h="28545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9"/>
                        </a:lnSpc>
                        <a:buNone/>
                      </a:pPr>
                      <a:r>
                        <a:rPr lang="en-US" sz="1100" b="0" i="0">
                          <a:effectLst/>
                          <a:latin typeface="Consolas" panose="020B0609020204030204" pitchFamily="49" charset="0"/>
                        </a:rPr>
                        <a:t>cui </a:t>
                      </a:r>
                      <a:endParaRPr lang="en-US" sz="1500" b="0" i="0">
                        <a:effectLst/>
                      </a:endParaRPr>
                    </a:p>
                  </a:txBody>
                  <a:tcPr marL="78958" marR="78958" marT="39479" marB="3947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9"/>
                        </a:lnSpc>
                        <a:buNone/>
                      </a:pPr>
                      <a:r>
                        <a:rPr lang="en-US" sz="1100" b="0" i="0">
                          <a:effectLst/>
                          <a:latin typeface="Aptos" panose="020B0004020202020204" pitchFamily="34" charset="0"/>
                        </a:rPr>
                        <a:t>String </a:t>
                      </a:r>
                      <a:endParaRPr lang="en-US" sz="1500" b="0" i="0">
                        <a:effectLst/>
                      </a:endParaRPr>
                    </a:p>
                  </a:txBody>
                  <a:tcPr marL="78958" marR="78958" marT="39479" marB="3947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9"/>
                        </a:lnSpc>
                        <a:buNone/>
                      </a:pPr>
                      <a:r>
                        <a:rPr lang="en-US" sz="1100" b="0" i="0">
                          <a:effectLst/>
                          <a:latin typeface="Aptos" panose="020B0004020202020204" pitchFamily="34" charset="0"/>
                        </a:rPr>
                        <a:t>The Concept ID (e.g., </a:t>
                      </a:r>
                      <a:r>
                        <a:rPr lang="en-US" sz="1100" b="0" i="0">
                          <a:effectLst/>
                          <a:latin typeface="Consolas" panose="020B0609020204030204" pitchFamily="49" charset="0"/>
                        </a:rPr>
                        <a:t>c0004057</a:t>
                      </a:r>
                      <a:r>
                        <a:rPr lang="en-US" sz="1100" b="0" i="0">
                          <a:effectLst/>
                          <a:latin typeface="Aptos" panose="020B0004020202020204" pitchFamily="34" charset="0"/>
                        </a:rPr>
                        <a:t>) </a:t>
                      </a:r>
                      <a:endParaRPr lang="en-US" sz="1500" b="0" i="0">
                        <a:effectLst/>
                      </a:endParaRPr>
                    </a:p>
                  </a:txBody>
                  <a:tcPr marL="78958" marR="78958" marT="39479" marB="3947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4010663"/>
                  </a:ext>
                </a:extLst>
              </a:tr>
              <a:tr h="28545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9"/>
                        </a:lnSpc>
                        <a:buNone/>
                      </a:pPr>
                      <a:r>
                        <a:rPr lang="en-US" sz="1100" b="0" i="0">
                          <a:effectLst/>
                          <a:latin typeface="Consolas" panose="020B0609020204030204" pitchFamily="49" charset="0"/>
                        </a:rPr>
                        <a:t>atom </a:t>
                      </a:r>
                      <a:endParaRPr lang="en-US" sz="1500" b="0" i="0">
                        <a:effectLst/>
                      </a:endParaRPr>
                    </a:p>
                  </a:txBody>
                  <a:tcPr marL="78958" marR="78958" marT="39479" marB="3947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9"/>
                        </a:lnSpc>
                        <a:buNone/>
                      </a:pPr>
                      <a:r>
                        <a:rPr lang="en-US" sz="1100" b="0" i="0">
                          <a:effectLst/>
                          <a:latin typeface="Aptos" panose="020B0004020202020204" pitchFamily="34" charset="0"/>
                        </a:rPr>
                        <a:t>String </a:t>
                      </a:r>
                      <a:endParaRPr lang="en-US" sz="1500" b="0" i="0">
                        <a:effectLst/>
                      </a:endParaRPr>
                    </a:p>
                  </a:txBody>
                  <a:tcPr marL="78958" marR="78958" marT="39479" marB="3947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9"/>
                        </a:lnSpc>
                        <a:buNone/>
                      </a:pPr>
                      <a:r>
                        <a:rPr lang="en-US" sz="1100" b="0" i="0">
                          <a:effectLst/>
                          <a:latin typeface="Aptos" panose="020B0004020202020204" pitchFamily="34" charset="0"/>
                        </a:rPr>
                        <a:t>The specific term (e.g., </a:t>
                      </a:r>
                      <a:r>
                        <a:rPr lang="en-US" sz="1100" b="0" i="0">
                          <a:effectLst/>
                          <a:latin typeface="Consolas" panose="020B0609020204030204" pitchFamily="49" charset="0"/>
                        </a:rPr>
                        <a:t>aspirin</a:t>
                      </a:r>
                      <a:r>
                        <a:rPr lang="en-US" sz="1100" b="0" i="0">
                          <a:effectLst/>
                          <a:latin typeface="Aptos" panose="020B0004020202020204" pitchFamily="34" charset="0"/>
                        </a:rPr>
                        <a:t>) </a:t>
                      </a:r>
                      <a:endParaRPr lang="en-US" sz="1500" b="0" i="0">
                        <a:effectLst/>
                      </a:endParaRPr>
                    </a:p>
                  </a:txBody>
                  <a:tcPr marL="78958" marR="78958" marT="39479" marB="3947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779407"/>
                  </a:ext>
                </a:extLst>
              </a:tr>
              <a:tr h="28545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9"/>
                        </a:lnSpc>
                        <a:buNone/>
                      </a:pPr>
                      <a:r>
                        <a:rPr lang="en-US" sz="1100" b="0" i="0">
                          <a:effectLst/>
                          <a:latin typeface="Consolas" panose="020B0609020204030204" pitchFamily="49" charset="0"/>
                        </a:rPr>
                        <a:t>preferred_name </a:t>
                      </a:r>
                      <a:endParaRPr lang="en-US" sz="1500" b="0" i="0">
                        <a:effectLst/>
                      </a:endParaRPr>
                    </a:p>
                  </a:txBody>
                  <a:tcPr marL="78958" marR="78958" marT="39479" marB="3947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9"/>
                        </a:lnSpc>
                        <a:buNone/>
                      </a:pPr>
                      <a:r>
                        <a:rPr lang="en-US" sz="1100" b="0" i="0">
                          <a:effectLst/>
                          <a:latin typeface="Aptos" panose="020B0004020202020204" pitchFamily="34" charset="0"/>
                        </a:rPr>
                        <a:t>String </a:t>
                      </a:r>
                      <a:endParaRPr lang="en-US" sz="1500" b="0" i="0">
                        <a:effectLst/>
                      </a:endParaRPr>
                    </a:p>
                  </a:txBody>
                  <a:tcPr marL="78958" marR="78958" marT="39479" marB="3947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9"/>
                        </a:lnSpc>
                        <a:buNone/>
                      </a:pPr>
                      <a:r>
                        <a:rPr lang="en-US" sz="1100" b="0" i="0">
                          <a:effectLst/>
                          <a:latin typeface="Aptos" panose="020B0004020202020204" pitchFamily="34" charset="0"/>
                        </a:rPr>
                        <a:t>The official name for the CUI </a:t>
                      </a:r>
                      <a:endParaRPr lang="en-US" sz="1500" b="0" i="0">
                        <a:effectLst/>
                      </a:endParaRPr>
                    </a:p>
                  </a:txBody>
                  <a:tcPr marL="78958" marR="78958" marT="39479" marB="3947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7527093"/>
                  </a:ext>
                </a:extLst>
              </a:tr>
              <a:tr h="28545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9"/>
                        </a:lnSpc>
                        <a:buNone/>
                      </a:pPr>
                      <a:r>
                        <a:rPr lang="en-US" sz="1100" b="0" i="0">
                          <a:effectLst/>
                          <a:latin typeface="Consolas" panose="020B0609020204030204" pitchFamily="49" charset="0"/>
                        </a:rPr>
                        <a:t>semantic </a:t>
                      </a:r>
                      <a:endParaRPr lang="en-US" sz="1500" b="0" i="0">
                        <a:effectLst/>
                      </a:endParaRPr>
                    </a:p>
                  </a:txBody>
                  <a:tcPr marL="78958" marR="78958" marT="39479" marB="3947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9"/>
                        </a:lnSpc>
                        <a:buNone/>
                      </a:pPr>
                      <a:r>
                        <a:rPr lang="en-US" sz="1100" b="0" i="0">
                          <a:effectLst/>
                          <a:latin typeface="Aptos" panose="020B0004020202020204" pitchFamily="34" charset="0"/>
                        </a:rPr>
                        <a:t>Array </a:t>
                      </a:r>
                      <a:endParaRPr lang="en-US" sz="1500" b="0" i="0">
                        <a:effectLst/>
                      </a:endParaRPr>
                    </a:p>
                  </a:txBody>
                  <a:tcPr marL="78958" marR="78958" marT="39479" marB="3947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9"/>
                        </a:lnSpc>
                        <a:buNone/>
                      </a:pPr>
                      <a:r>
                        <a:rPr lang="en-US" sz="1100" b="0" i="0">
                          <a:effectLst/>
                          <a:latin typeface="Aptos" panose="020B0004020202020204" pitchFamily="34" charset="0"/>
                        </a:rPr>
                        <a:t>A list of semantic types for the CUI </a:t>
                      </a:r>
                      <a:endParaRPr lang="en-US" sz="1500" b="0" i="0">
                        <a:effectLst/>
                      </a:endParaRPr>
                    </a:p>
                  </a:txBody>
                  <a:tcPr marL="78958" marR="78958" marT="39479" marB="3947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6912544"/>
                  </a:ext>
                </a:extLst>
              </a:tr>
              <a:tr h="468288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9"/>
                        </a:lnSpc>
                        <a:buNone/>
                      </a:pPr>
                      <a:r>
                        <a:rPr lang="en-US" sz="1100" b="0" i="0">
                          <a:effectLst/>
                          <a:latin typeface="Consolas" panose="020B0609020204030204" pitchFamily="49" charset="0"/>
                        </a:rPr>
                        <a:t>version_history </a:t>
                      </a:r>
                      <a:endParaRPr lang="en-US" sz="1500" b="0" i="0">
                        <a:effectLst/>
                      </a:endParaRPr>
                    </a:p>
                  </a:txBody>
                  <a:tcPr marL="78958" marR="78958" marT="39479" marB="3947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9"/>
                        </a:lnSpc>
                        <a:buNone/>
                      </a:pPr>
                      <a:r>
                        <a:rPr lang="en-US" sz="1100" b="0" i="0">
                          <a:effectLst/>
                          <a:latin typeface="Aptos" panose="020B0004020202020204" pitchFamily="34" charset="0"/>
                        </a:rPr>
                        <a:t>Array </a:t>
                      </a:r>
                      <a:endParaRPr lang="en-US" sz="1500" b="0" i="0">
                        <a:effectLst/>
                      </a:endParaRPr>
                    </a:p>
                  </a:txBody>
                  <a:tcPr marL="78958" marR="78958" marT="39479" marB="3947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9"/>
                        </a:lnSpc>
                        <a:buNone/>
                      </a:pPr>
                      <a:r>
                        <a:rPr lang="en-US" sz="1100" b="0" i="0">
                          <a:effectLst/>
                          <a:latin typeface="Aptos" panose="020B0004020202020204" pitchFamily="34" charset="0"/>
                        </a:rPr>
                        <a:t>A lightweight log of which versions this atom appears in. </a:t>
                      </a:r>
                      <a:endParaRPr lang="en-US" sz="1500" b="0" i="0">
                        <a:effectLst/>
                      </a:endParaRPr>
                    </a:p>
                  </a:txBody>
                  <a:tcPr marL="78958" marR="78958" marT="39479" marB="3947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8435493"/>
                  </a:ext>
                </a:extLst>
              </a:tr>
              <a:tr h="28545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9"/>
                        </a:lnSpc>
                        <a:buNone/>
                      </a:pPr>
                      <a:r>
                        <a:rPr lang="en-US" sz="1100" b="0" i="0">
                          <a:effectLst/>
                          <a:latin typeface="Aptos" panose="020B0004020202020204" pitchFamily="34" charset="0"/>
                        </a:rPr>
                        <a:t>↳ </a:t>
                      </a:r>
                      <a:r>
                        <a:rPr lang="en-US" sz="1100" b="0" i="0">
                          <a:effectLst/>
                          <a:latin typeface="Consolas" panose="020B0609020204030204" pitchFamily="49" charset="0"/>
                        </a:rPr>
                        <a:t>version_tag </a:t>
                      </a:r>
                      <a:endParaRPr lang="en-US" sz="1500" b="0" i="0">
                        <a:effectLst/>
                      </a:endParaRPr>
                    </a:p>
                  </a:txBody>
                  <a:tcPr marL="78958" marR="78958" marT="39479" marB="3947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9"/>
                        </a:lnSpc>
                        <a:buNone/>
                      </a:pPr>
                      <a:r>
                        <a:rPr lang="en-US" sz="1100" b="0" i="0">
                          <a:effectLst/>
                          <a:latin typeface="Aptos" panose="020B0004020202020204" pitchFamily="34" charset="0"/>
                        </a:rPr>
                        <a:t>String </a:t>
                      </a:r>
                      <a:endParaRPr lang="en-US" sz="1500" b="0" i="0">
                        <a:effectLst/>
                      </a:endParaRPr>
                    </a:p>
                  </a:txBody>
                  <a:tcPr marL="78958" marR="78958" marT="39479" marB="3947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9"/>
                        </a:lnSpc>
                        <a:buNone/>
                      </a:pPr>
                      <a:r>
                        <a:rPr lang="en-US" sz="1100" b="0" i="0">
                          <a:effectLst/>
                          <a:latin typeface="Aptos" panose="020B0004020202020204" pitchFamily="34" charset="0"/>
                        </a:rPr>
                        <a:t>Links back to the </a:t>
                      </a:r>
                      <a:r>
                        <a:rPr lang="en-US" sz="1100" b="0" i="0">
                          <a:effectLst/>
                          <a:latin typeface="Consolas" panose="020B0609020204030204" pitchFamily="49" charset="0"/>
                        </a:rPr>
                        <a:t>versions</a:t>
                      </a:r>
                      <a:r>
                        <a:rPr lang="en-US" sz="1100" b="0" i="0">
                          <a:effectLst/>
                          <a:latin typeface="Aptos" panose="020B0004020202020204" pitchFamily="34" charset="0"/>
                        </a:rPr>
                        <a:t> collection </a:t>
                      </a:r>
                      <a:endParaRPr lang="en-US" sz="1500" b="0" i="0">
                        <a:effectLst/>
                      </a:endParaRPr>
                    </a:p>
                  </a:txBody>
                  <a:tcPr marL="78958" marR="78958" marT="39479" marB="3947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4885973"/>
                  </a:ext>
                </a:extLst>
              </a:tr>
              <a:tr h="28545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9"/>
                        </a:lnSpc>
                        <a:buNone/>
                      </a:pPr>
                      <a:r>
                        <a:rPr lang="en-US" sz="1100" b="0" i="0">
                          <a:effectLst/>
                          <a:latin typeface="Aptos" panose="020B0004020202020204" pitchFamily="34" charset="0"/>
                        </a:rPr>
                        <a:t>↳ </a:t>
                      </a:r>
                      <a:r>
                        <a:rPr lang="en-US" sz="1100" b="0" i="0">
                          <a:effectLst/>
                          <a:latin typeface="Consolas" panose="020B0609020204030204" pitchFamily="49" charset="0"/>
                        </a:rPr>
                        <a:t>reason </a:t>
                      </a:r>
                      <a:endParaRPr lang="en-US" sz="1500" b="0" i="0">
                        <a:effectLst/>
                      </a:endParaRPr>
                    </a:p>
                  </a:txBody>
                  <a:tcPr marL="78958" marR="78958" marT="39479" marB="3947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9"/>
                        </a:lnSpc>
                        <a:buNone/>
                      </a:pPr>
                      <a:r>
                        <a:rPr lang="en-US" sz="1100" b="0" i="0">
                          <a:effectLst/>
                          <a:latin typeface="Aptos" panose="020B0004020202020204" pitchFamily="34" charset="0"/>
                        </a:rPr>
                        <a:t>String </a:t>
                      </a:r>
                      <a:endParaRPr lang="en-US" sz="1500" b="0" i="0">
                        <a:effectLst/>
                      </a:endParaRPr>
                    </a:p>
                  </a:txBody>
                  <a:tcPr marL="78958" marR="78958" marT="39479" marB="3947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9"/>
                        </a:lnSpc>
                        <a:buNone/>
                      </a:pPr>
                      <a:r>
                        <a:rPr lang="en-US" sz="1100" b="0" i="0" dirty="0">
                          <a:effectLst/>
                          <a:latin typeface="Aptos" panose="020B0004020202020204" pitchFamily="34" charset="0"/>
                        </a:rPr>
                        <a:t>The specific reason for this entry </a:t>
                      </a:r>
                      <a:endParaRPr lang="en-US" sz="1500" b="0" i="0" dirty="0">
                        <a:effectLst/>
                      </a:endParaRPr>
                    </a:p>
                  </a:txBody>
                  <a:tcPr marL="78958" marR="78958" marT="39479" marB="3947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9605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4014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82E4C-1764-AB73-9C66-2758364A1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</a:rPr>
              <a:t>The Backend: Administrator's Toolkit (CLI)</a:t>
            </a:r>
            <a:r>
              <a:rPr lang="en-US" sz="4000">
                <a:solidFill>
                  <a:srgbClr val="FFFFFF"/>
                </a:solidFill>
              </a:rPr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2EDB7-CCF8-5CBE-D031-CCEF56EAF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fontAlgn="base"/>
            <a:r>
              <a:rPr lang="en-US" sz="1700" dirty="0"/>
              <a:t>The backend provides a suite of powerful command-line tools for system management: </a:t>
            </a:r>
          </a:p>
          <a:p>
            <a:pPr fontAlgn="base"/>
            <a:r>
              <a:rPr lang="en-US" sz="1700" b="1" dirty="0"/>
              <a:t>build-cache:</a:t>
            </a:r>
            <a:r>
              <a:rPr lang="en-US" sz="1700" dirty="0"/>
              <a:t> Performs the one-time, high-speed UMLS file processing. </a:t>
            </a:r>
          </a:p>
          <a:p>
            <a:pPr fontAlgn="base"/>
            <a:r>
              <a:rPr lang="en-US" sz="1700" b="1" dirty="0" err="1"/>
              <a:t>init</a:t>
            </a:r>
            <a:r>
              <a:rPr lang="en-US" sz="1700" b="1" dirty="0"/>
              <a:t>:</a:t>
            </a:r>
            <a:r>
              <a:rPr lang="en-US" sz="1700" dirty="0"/>
              <a:t> Wipes the database and loads the initial baseline set of all data sources. </a:t>
            </a:r>
          </a:p>
          <a:p>
            <a:pPr fontAlgn="base"/>
            <a:r>
              <a:rPr lang="en-US" sz="1700" b="1" dirty="0"/>
              <a:t>update-[source]:</a:t>
            </a:r>
            <a:r>
              <a:rPr lang="en-US" sz="1700" dirty="0"/>
              <a:t> Loads a new version of data (CONSO, Mapper, etc.). </a:t>
            </a:r>
            <a:r>
              <a:rPr lang="en-US" sz="1700" b="1" dirty="0"/>
              <a:t>This process is resumable</a:t>
            </a:r>
            <a:r>
              <a:rPr lang="en-US" sz="1700" dirty="0"/>
              <a:t> and can be safely restarted if interrupted. </a:t>
            </a:r>
          </a:p>
          <a:p>
            <a:pPr fontAlgn="base"/>
            <a:r>
              <a:rPr lang="en-US" sz="1700" b="1" dirty="0"/>
              <a:t>status:</a:t>
            </a:r>
            <a:r>
              <a:rPr lang="en-US" sz="1700" dirty="0"/>
              <a:t> Displays a detailed report of all versions currently in the database and their statistics. </a:t>
            </a:r>
          </a:p>
          <a:p>
            <a:pPr fontAlgn="base"/>
            <a:r>
              <a:rPr lang="en-US" sz="1700" b="1" dirty="0"/>
              <a:t>delete-version:</a:t>
            </a:r>
            <a:r>
              <a:rPr lang="en-US" sz="1700" dirty="0"/>
              <a:t> Safely and completely removes a specific version and its data. </a:t>
            </a:r>
          </a:p>
          <a:p>
            <a:pPr fontAlgn="base"/>
            <a:r>
              <a:rPr lang="en-US" sz="1700" b="1" dirty="0"/>
              <a:t>purge-all-data:</a:t>
            </a:r>
            <a:r>
              <a:rPr lang="en-US" sz="1700" dirty="0"/>
              <a:t> A high-impact command to completely reset the database. </a:t>
            </a:r>
          </a:p>
          <a:p>
            <a:pPr fontAlgn="base"/>
            <a:r>
              <a:rPr lang="en-US" sz="1700" b="1" dirty="0"/>
              <a:t>search: </a:t>
            </a:r>
            <a:r>
              <a:rPr lang="en-US" sz="1700" dirty="0"/>
              <a:t>A quick search for key terms and CUI from console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012251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802DF-480C-A775-E925-5B096EEEF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</a:rPr>
              <a:t>The Frontend: The SME Search &amp; Exploration Portal</a:t>
            </a:r>
            <a:r>
              <a:rPr lang="en-US" sz="4000">
                <a:solidFill>
                  <a:srgbClr val="FFFFFF"/>
                </a:solidFill>
              </a:rPr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AD765-14BC-9AA9-2FC8-F4802D927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fontAlgn="base"/>
            <a:r>
              <a:rPr lang="en-US" sz="2000"/>
              <a:t>The Streamlit UI provides a user-friendly portal for exploring our data. </a:t>
            </a:r>
          </a:p>
          <a:p>
            <a:pPr fontAlgn="base"/>
            <a:r>
              <a:rPr lang="en-US" sz="2000" b="1"/>
              <a:t>Instant Search:</a:t>
            </a:r>
            <a:r>
              <a:rPr lang="en-US" sz="2000"/>
              <a:t> Performs a fast, exact search for any term or CUI. </a:t>
            </a:r>
          </a:p>
          <a:p>
            <a:pPr fontAlgn="base"/>
            <a:r>
              <a:rPr lang="en-US" sz="2000" b="1"/>
              <a:t>Responsive Filtering:</a:t>
            </a:r>
            <a:r>
              <a:rPr lang="en-US" sz="2000"/>
              <a:t> Instantly filter results by a specific data source and version without reloading the page. </a:t>
            </a:r>
          </a:p>
          <a:p>
            <a:pPr fontAlgn="base"/>
            <a:r>
              <a:rPr lang="en-US" sz="2000" b="1"/>
              <a:t>Flexible Views:</a:t>
            </a:r>
            <a:r>
              <a:rPr lang="en-US" sz="2000"/>
              <a:t> A "Group by CUI" toggle allows users to switch between a detailed, atom-level view and a high-level, concept-summary view. </a:t>
            </a:r>
          </a:p>
          <a:p>
            <a:pPr fontAlgn="base"/>
            <a:r>
              <a:rPr lang="en-US" sz="2000" b="1"/>
              <a:t>Clear Metrics:</a:t>
            </a:r>
            <a:r>
              <a:rPr lang="en-US" sz="2000"/>
              <a:t> Immediately see the count of unique concepts (CUIs) and terms (Atoms) found. </a:t>
            </a:r>
          </a:p>
          <a:p>
            <a:pPr fontAlgn="base"/>
            <a:r>
              <a:rPr lang="en-US" sz="2000" b="1"/>
              <a:t>One-Click Export:</a:t>
            </a:r>
            <a:r>
              <a:rPr lang="en-US" sz="2000"/>
              <a:t> Download the currently displayed view as a clean CSV file. 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652624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</TotalTime>
  <Words>1164</Words>
  <Application>Microsoft Office PowerPoint</Application>
  <PresentationFormat>Widescreen</PresentationFormat>
  <Paragraphs>118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Consolas</vt:lpstr>
      <vt:lpstr>WordVisiCarriageReturn_MSFontService</vt:lpstr>
      <vt:lpstr>Office Theme</vt:lpstr>
      <vt:lpstr>UMLS Curation &amp; Integration Platform (UCIP)</vt:lpstr>
      <vt:lpstr> Core UMLS Files </vt:lpstr>
      <vt:lpstr>The Challenge: Why We Built This </vt:lpstr>
      <vt:lpstr>Our Solution: A Centralized, High-Performance Platform </vt:lpstr>
      <vt:lpstr>Core Architecture: Solving the Speed Problem with a Cache </vt:lpstr>
      <vt:lpstr>The Backend Data: Optimized Database Schema </vt:lpstr>
      <vt:lpstr>Schema contd.. </vt:lpstr>
      <vt:lpstr>The Backend: Administrator's Toolkit (CLI) </vt:lpstr>
      <vt:lpstr>The Frontend: The SME Search &amp; Exploration Portal </vt:lpstr>
      <vt:lpstr>The Frontend: The Feedback Curation Workbench </vt:lpstr>
      <vt:lpstr>Key Benefits &amp; Next Steps </vt:lpstr>
      <vt:lpstr>Next Steps: </vt:lpstr>
      <vt:lpstr>Questions &amp; Discussion 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Vidhya Varshany 😀</dc:creator>
  <cp:lastModifiedBy>Vidhya Varshany 😀</cp:lastModifiedBy>
  <cp:revision>3</cp:revision>
  <dcterms:created xsi:type="dcterms:W3CDTF">2025-09-17T13:04:53Z</dcterms:created>
  <dcterms:modified xsi:type="dcterms:W3CDTF">2025-09-18T06:37:00Z</dcterms:modified>
</cp:coreProperties>
</file>