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Raleway" pitchFamily="2" charset="0"/>
      <p:regular r:id="rId12"/>
    </p:embeddedFont>
    <p:embeddedFont>
      <p:font typeface="Roboto" panose="02000000000000000000" pitchFamily="2"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4" d="100"/>
          <a:sy n="54" d="100"/>
        </p:scale>
        <p:origin x="8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62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37197"/>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The Smart City Sentinel: A Modular PCB for Environmental Monitoring</a:t>
            </a:r>
            <a:endParaRPr lang="en-US" sz="4450" dirty="0"/>
          </a:p>
        </p:txBody>
      </p:sp>
      <p:sp>
        <p:nvSpPr>
          <p:cNvPr id="4" name="Text 1"/>
          <p:cNvSpPr/>
          <p:nvPr/>
        </p:nvSpPr>
        <p:spPr>
          <a:xfrm>
            <a:off x="6280190" y="4803696"/>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This presentation explores the design and development of a modular PCB for intelligent environmental monitoring, focusing on its key components, power management, and data communication protocols.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53195"/>
            <a:ext cx="11478458"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Problem Statement: The Smart City Sentinel</a:t>
            </a:r>
            <a:endParaRPr lang="en-US" sz="4450" dirty="0"/>
          </a:p>
        </p:txBody>
      </p:sp>
      <p:sp>
        <p:nvSpPr>
          <p:cNvPr id="3" name="Text 1"/>
          <p:cNvSpPr/>
          <p:nvPr/>
        </p:nvSpPr>
        <p:spPr>
          <a:xfrm>
            <a:off x="793790" y="3006209"/>
            <a:ext cx="11003280" cy="3266123"/>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Design and develop a modular PCB using the open-source software KiCad within the next 4 hours to serve as the backbone of an advanced central monitoring system for urban environmental surveillance. This Smart City Environmental Sentinel must seamlessly integrate sensor interfacing, power management, and real-time data transmission within a scalable and efficient architecture while adhering to strict power and connectivity constraints. The PCB must feature correctly mapped communication protocols for all sensor modules and actuators, along with a robust power management unit that includes battery monitoring, recharging capabilities, and an integrated solar panel interface. The design should ensure scalability and modularity, allowing for future enhancements with minimal redesign, using only standard electronic components readily available in any electronics lab.</a:t>
            </a:r>
            <a:endParaRPr lang="en-US" sz="1750" dirty="0"/>
          </a:p>
        </p:txBody>
      </p:sp>
      <p:sp>
        <p:nvSpPr>
          <p:cNvPr id="4" name="Text 2"/>
          <p:cNvSpPr/>
          <p:nvPr/>
        </p:nvSpPr>
        <p:spPr>
          <a:xfrm>
            <a:off x="12358092" y="3028950"/>
            <a:ext cx="1486019" cy="354330"/>
          </a:xfrm>
          <a:prstGeom prst="rect">
            <a:avLst/>
          </a:prstGeom>
          <a:noFill/>
          <a:ln/>
        </p:spPr>
        <p:txBody>
          <a:bodyPr wrap="none" lIns="0" tIns="0" rIns="0" bIns="0" rtlCol="0" anchor="t"/>
          <a:lstStyle/>
          <a:p>
            <a:pPr marL="0" indent="0">
              <a:lnSpc>
                <a:spcPts val="2750"/>
              </a:lnSpc>
              <a:buNone/>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96835" y="311825"/>
            <a:ext cx="5030153"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Bill of Materials: Essential Components</a:t>
            </a:r>
            <a:endParaRPr lang="en-US" sz="2200" dirty="0"/>
          </a:p>
        </p:txBody>
      </p:sp>
      <p:sp>
        <p:nvSpPr>
          <p:cNvPr id="3" name="Shape 1"/>
          <p:cNvSpPr/>
          <p:nvPr/>
        </p:nvSpPr>
        <p:spPr>
          <a:xfrm>
            <a:off x="396835" y="892969"/>
            <a:ext cx="13836729" cy="8845868"/>
          </a:xfrm>
          <a:prstGeom prst="roundRect">
            <a:avLst>
              <a:gd name="adj" fmla="val 538"/>
            </a:avLst>
          </a:prstGeom>
          <a:noFill/>
          <a:ln w="7620">
            <a:solidFill>
              <a:srgbClr val="000000">
                <a:alpha val="8000"/>
              </a:srgbClr>
            </a:solidFill>
            <a:prstDash val="solid"/>
          </a:ln>
        </p:spPr>
        <p:txBody>
          <a:bodyPr/>
          <a:lstStyle/>
          <a:p>
            <a:endParaRPr lang="en-IN"/>
          </a:p>
        </p:txBody>
      </p:sp>
      <p:sp>
        <p:nvSpPr>
          <p:cNvPr id="4" name="Shape 2"/>
          <p:cNvSpPr/>
          <p:nvPr/>
        </p:nvSpPr>
        <p:spPr>
          <a:xfrm>
            <a:off x="404455" y="900589"/>
            <a:ext cx="13820061" cy="332661"/>
          </a:xfrm>
          <a:prstGeom prst="rect">
            <a:avLst/>
          </a:prstGeom>
          <a:solidFill>
            <a:srgbClr val="FFFFFF">
              <a:alpha val="4000"/>
            </a:srgbClr>
          </a:solidFill>
          <a:ln/>
        </p:spPr>
        <p:txBody>
          <a:bodyPr/>
          <a:lstStyle/>
          <a:p>
            <a:endParaRPr lang="en-IN"/>
          </a:p>
        </p:txBody>
      </p:sp>
      <p:sp>
        <p:nvSpPr>
          <p:cNvPr id="5" name="Text 3"/>
          <p:cNvSpPr/>
          <p:nvPr/>
        </p:nvSpPr>
        <p:spPr>
          <a:xfrm>
            <a:off x="519351" y="976193"/>
            <a:ext cx="4375666" cy="181451"/>
          </a:xfrm>
          <a:prstGeom prst="rect">
            <a:avLst/>
          </a:prstGeom>
          <a:noFill/>
          <a:ln/>
        </p:spPr>
        <p:txBody>
          <a:bodyPr wrap="none" lIns="0" tIns="0" rIns="0" bIns="0" rtlCol="0" anchor="t"/>
          <a:lstStyle/>
          <a:p>
            <a:pPr marL="0" indent="0">
              <a:lnSpc>
                <a:spcPts val="1400"/>
              </a:lnSpc>
              <a:buNone/>
            </a:pPr>
            <a:r>
              <a:rPr lang="en-US" sz="850" b="1" dirty="0">
                <a:solidFill>
                  <a:srgbClr val="3C3939"/>
                </a:solidFill>
                <a:latin typeface="Roboto" pitchFamily="34" charset="0"/>
                <a:ea typeface="Roboto" pitchFamily="34" charset="-122"/>
                <a:cs typeface="Roboto" pitchFamily="34" charset="-120"/>
              </a:rPr>
              <a:t>Component</a:t>
            </a:r>
            <a:endParaRPr lang="en-US" sz="850" dirty="0"/>
          </a:p>
        </p:txBody>
      </p:sp>
      <p:sp>
        <p:nvSpPr>
          <p:cNvPr id="6" name="Text 4"/>
          <p:cNvSpPr/>
          <p:nvPr/>
        </p:nvSpPr>
        <p:spPr>
          <a:xfrm>
            <a:off x="5129332" y="976193"/>
            <a:ext cx="4371856" cy="181451"/>
          </a:xfrm>
          <a:prstGeom prst="rect">
            <a:avLst/>
          </a:prstGeom>
          <a:noFill/>
          <a:ln/>
        </p:spPr>
        <p:txBody>
          <a:bodyPr wrap="none" lIns="0" tIns="0" rIns="0" bIns="0" rtlCol="0" anchor="t"/>
          <a:lstStyle/>
          <a:p>
            <a:pPr marL="0" indent="0">
              <a:lnSpc>
                <a:spcPts val="1400"/>
              </a:lnSpc>
              <a:buNone/>
            </a:pPr>
            <a:r>
              <a:rPr lang="en-US" sz="850" b="1" dirty="0">
                <a:solidFill>
                  <a:srgbClr val="3C3939"/>
                </a:solidFill>
                <a:latin typeface="Roboto" pitchFamily="34" charset="0"/>
                <a:ea typeface="Roboto" pitchFamily="34" charset="-122"/>
                <a:cs typeface="Roboto" pitchFamily="34" charset="-120"/>
              </a:rPr>
              <a:t>Description</a:t>
            </a:r>
            <a:endParaRPr lang="en-US" sz="850" dirty="0"/>
          </a:p>
        </p:txBody>
      </p:sp>
      <p:sp>
        <p:nvSpPr>
          <p:cNvPr id="7" name="Text 5"/>
          <p:cNvSpPr/>
          <p:nvPr/>
        </p:nvSpPr>
        <p:spPr>
          <a:xfrm>
            <a:off x="9735503" y="976193"/>
            <a:ext cx="4375666" cy="181451"/>
          </a:xfrm>
          <a:prstGeom prst="rect">
            <a:avLst/>
          </a:prstGeom>
          <a:noFill/>
          <a:ln/>
        </p:spPr>
        <p:txBody>
          <a:bodyPr wrap="none" lIns="0" tIns="0" rIns="0" bIns="0" rtlCol="0" anchor="t"/>
          <a:lstStyle/>
          <a:p>
            <a:pPr marL="0" indent="0">
              <a:lnSpc>
                <a:spcPts val="1400"/>
              </a:lnSpc>
              <a:buNone/>
            </a:pPr>
            <a:r>
              <a:rPr lang="en-US" sz="850" b="1" dirty="0">
                <a:solidFill>
                  <a:srgbClr val="3C3939"/>
                </a:solidFill>
                <a:latin typeface="Roboto" pitchFamily="34" charset="0"/>
                <a:ea typeface="Roboto" pitchFamily="34" charset="-122"/>
                <a:cs typeface="Roboto" pitchFamily="34" charset="-120"/>
              </a:rPr>
              <a:t>Specification</a:t>
            </a:r>
            <a:endParaRPr lang="en-US" sz="850" dirty="0"/>
          </a:p>
        </p:txBody>
      </p:sp>
      <p:sp>
        <p:nvSpPr>
          <p:cNvPr id="8" name="Shape 6"/>
          <p:cNvSpPr/>
          <p:nvPr/>
        </p:nvSpPr>
        <p:spPr>
          <a:xfrm>
            <a:off x="404455" y="1233249"/>
            <a:ext cx="13820061" cy="332661"/>
          </a:xfrm>
          <a:prstGeom prst="rect">
            <a:avLst/>
          </a:prstGeom>
          <a:solidFill>
            <a:srgbClr val="000000">
              <a:alpha val="4000"/>
            </a:srgbClr>
          </a:solidFill>
          <a:ln/>
        </p:spPr>
        <p:txBody>
          <a:bodyPr/>
          <a:lstStyle/>
          <a:p>
            <a:endParaRPr lang="en-IN"/>
          </a:p>
        </p:txBody>
      </p:sp>
      <p:sp>
        <p:nvSpPr>
          <p:cNvPr id="9" name="Text 7"/>
          <p:cNvSpPr/>
          <p:nvPr/>
        </p:nvSpPr>
        <p:spPr>
          <a:xfrm>
            <a:off x="519351" y="1308854"/>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ESP32-S3 Dev Module</a:t>
            </a:r>
            <a:endParaRPr lang="en-US" sz="850" dirty="0"/>
          </a:p>
        </p:txBody>
      </p:sp>
      <p:sp>
        <p:nvSpPr>
          <p:cNvPr id="10" name="Text 8"/>
          <p:cNvSpPr/>
          <p:nvPr/>
        </p:nvSpPr>
        <p:spPr>
          <a:xfrm>
            <a:off x="5129332" y="1308854"/>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Microcontroller</a:t>
            </a:r>
            <a:endParaRPr lang="en-US" sz="850" dirty="0"/>
          </a:p>
        </p:txBody>
      </p:sp>
      <p:sp>
        <p:nvSpPr>
          <p:cNvPr id="11" name="Text 9"/>
          <p:cNvSpPr/>
          <p:nvPr/>
        </p:nvSpPr>
        <p:spPr>
          <a:xfrm>
            <a:off x="9735503" y="1308854"/>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Dual-Core 32-bit processor, Wi-Fi/Bluetooth, 8MB Flash, 4MB SRAM</a:t>
            </a:r>
            <a:endParaRPr lang="en-US" sz="850" dirty="0"/>
          </a:p>
        </p:txBody>
      </p:sp>
      <p:sp>
        <p:nvSpPr>
          <p:cNvPr id="12" name="Shape 10"/>
          <p:cNvSpPr/>
          <p:nvPr/>
        </p:nvSpPr>
        <p:spPr>
          <a:xfrm>
            <a:off x="404455" y="1565910"/>
            <a:ext cx="13820061" cy="514112"/>
          </a:xfrm>
          <a:prstGeom prst="rect">
            <a:avLst/>
          </a:prstGeom>
          <a:solidFill>
            <a:srgbClr val="FFFFFF">
              <a:alpha val="4000"/>
            </a:srgbClr>
          </a:solidFill>
          <a:ln/>
        </p:spPr>
        <p:txBody>
          <a:bodyPr/>
          <a:lstStyle/>
          <a:p>
            <a:endParaRPr lang="en-IN"/>
          </a:p>
        </p:txBody>
      </p:sp>
      <p:sp>
        <p:nvSpPr>
          <p:cNvPr id="13" name="Text 11"/>
          <p:cNvSpPr/>
          <p:nvPr/>
        </p:nvSpPr>
        <p:spPr>
          <a:xfrm>
            <a:off x="519351" y="1641515"/>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MQ-135 Gas Sensor</a:t>
            </a:r>
            <a:endParaRPr lang="en-US" sz="850" dirty="0"/>
          </a:p>
        </p:txBody>
      </p:sp>
      <p:sp>
        <p:nvSpPr>
          <p:cNvPr id="14" name="Text 12"/>
          <p:cNvSpPr/>
          <p:nvPr/>
        </p:nvSpPr>
        <p:spPr>
          <a:xfrm>
            <a:off x="5129332" y="1641515"/>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Multi-Gas Sensor</a:t>
            </a:r>
            <a:endParaRPr lang="en-US" sz="850" dirty="0"/>
          </a:p>
        </p:txBody>
      </p:sp>
      <p:sp>
        <p:nvSpPr>
          <p:cNvPr id="15" name="Text 13"/>
          <p:cNvSpPr/>
          <p:nvPr/>
        </p:nvSpPr>
        <p:spPr>
          <a:xfrm>
            <a:off x="9735503" y="1641515"/>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5V, Current Consumption: 150mA, Detection Gases: CO₂, NH₃, NOx, Benzene, Alcohol, Smoke, Output Type: Analog</a:t>
            </a:r>
            <a:endParaRPr lang="en-US" sz="850" dirty="0"/>
          </a:p>
        </p:txBody>
      </p:sp>
      <p:sp>
        <p:nvSpPr>
          <p:cNvPr id="16" name="Shape 14"/>
          <p:cNvSpPr/>
          <p:nvPr/>
        </p:nvSpPr>
        <p:spPr>
          <a:xfrm>
            <a:off x="404455" y="2080022"/>
            <a:ext cx="13820061" cy="514112"/>
          </a:xfrm>
          <a:prstGeom prst="rect">
            <a:avLst/>
          </a:prstGeom>
          <a:solidFill>
            <a:srgbClr val="000000">
              <a:alpha val="4000"/>
            </a:srgbClr>
          </a:solidFill>
          <a:ln/>
        </p:spPr>
        <p:txBody>
          <a:bodyPr/>
          <a:lstStyle/>
          <a:p>
            <a:endParaRPr lang="en-IN"/>
          </a:p>
        </p:txBody>
      </p:sp>
      <p:sp>
        <p:nvSpPr>
          <p:cNvPr id="17" name="Text 15"/>
          <p:cNvSpPr/>
          <p:nvPr/>
        </p:nvSpPr>
        <p:spPr>
          <a:xfrm>
            <a:off x="519351" y="2155627"/>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Sound Sensor Module</a:t>
            </a:r>
            <a:endParaRPr lang="en-US" sz="850" dirty="0"/>
          </a:p>
        </p:txBody>
      </p:sp>
      <p:sp>
        <p:nvSpPr>
          <p:cNvPr id="18" name="Text 16"/>
          <p:cNvSpPr/>
          <p:nvPr/>
        </p:nvSpPr>
        <p:spPr>
          <a:xfrm>
            <a:off x="5129332" y="2155627"/>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Noise Detection</a:t>
            </a:r>
            <a:endParaRPr lang="en-US" sz="850" dirty="0"/>
          </a:p>
        </p:txBody>
      </p:sp>
      <p:sp>
        <p:nvSpPr>
          <p:cNvPr id="19" name="Text 17"/>
          <p:cNvSpPr/>
          <p:nvPr/>
        </p:nvSpPr>
        <p:spPr>
          <a:xfrm>
            <a:off x="9735503" y="2155627"/>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 5V, Current Consumption: 4mA, Output: Digital (high/low) + Analog, Frequency Range: 50Hz – 10kHz</a:t>
            </a:r>
            <a:endParaRPr lang="en-US" sz="850" dirty="0"/>
          </a:p>
        </p:txBody>
      </p:sp>
      <p:sp>
        <p:nvSpPr>
          <p:cNvPr id="20" name="Shape 18"/>
          <p:cNvSpPr/>
          <p:nvPr/>
        </p:nvSpPr>
        <p:spPr>
          <a:xfrm>
            <a:off x="404455" y="2594134"/>
            <a:ext cx="13820061" cy="514112"/>
          </a:xfrm>
          <a:prstGeom prst="rect">
            <a:avLst/>
          </a:prstGeom>
          <a:solidFill>
            <a:srgbClr val="FFFFFF">
              <a:alpha val="4000"/>
            </a:srgbClr>
          </a:solidFill>
          <a:ln/>
        </p:spPr>
        <p:txBody>
          <a:bodyPr/>
          <a:lstStyle/>
          <a:p>
            <a:endParaRPr lang="en-IN"/>
          </a:p>
        </p:txBody>
      </p:sp>
      <p:sp>
        <p:nvSpPr>
          <p:cNvPr id="21" name="Text 19"/>
          <p:cNvSpPr/>
          <p:nvPr/>
        </p:nvSpPr>
        <p:spPr>
          <a:xfrm>
            <a:off x="519351" y="2669738"/>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OLED Display</a:t>
            </a:r>
            <a:endParaRPr lang="en-US" sz="850" dirty="0"/>
          </a:p>
        </p:txBody>
      </p:sp>
      <p:sp>
        <p:nvSpPr>
          <p:cNvPr id="22" name="Text 20"/>
          <p:cNvSpPr/>
          <p:nvPr/>
        </p:nvSpPr>
        <p:spPr>
          <a:xfrm>
            <a:off x="5129332" y="2669738"/>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Data Visualization</a:t>
            </a:r>
            <a:endParaRPr lang="en-US" sz="850" dirty="0"/>
          </a:p>
        </p:txBody>
      </p:sp>
      <p:sp>
        <p:nvSpPr>
          <p:cNvPr id="23" name="Text 21"/>
          <p:cNvSpPr/>
          <p:nvPr/>
        </p:nvSpPr>
        <p:spPr>
          <a:xfrm>
            <a:off x="9735503" y="2669738"/>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 5V, Current Consumption: 20mA, Interface: I2C (SDA, SCL), Resolution: 128×64 pixels</a:t>
            </a:r>
            <a:endParaRPr lang="en-US" sz="850" dirty="0"/>
          </a:p>
        </p:txBody>
      </p:sp>
      <p:sp>
        <p:nvSpPr>
          <p:cNvPr id="24" name="Shape 22"/>
          <p:cNvSpPr/>
          <p:nvPr/>
        </p:nvSpPr>
        <p:spPr>
          <a:xfrm>
            <a:off x="404455" y="3108246"/>
            <a:ext cx="13820061" cy="695563"/>
          </a:xfrm>
          <a:prstGeom prst="rect">
            <a:avLst/>
          </a:prstGeom>
          <a:solidFill>
            <a:srgbClr val="000000">
              <a:alpha val="4000"/>
            </a:srgbClr>
          </a:solidFill>
          <a:ln/>
        </p:spPr>
        <p:txBody>
          <a:bodyPr/>
          <a:lstStyle/>
          <a:p>
            <a:endParaRPr lang="en-IN"/>
          </a:p>
        </p:txBody>
      </p:sp>
      <p:sp>
        <p:nvSpPr>
          <p:cNvPr id="25" name="Text 23"/>
          <p:cNvSpPr/>
          <p:nvPr/>
        </p:nvSpPr>
        <p:spPr>
          <a:xfrm>
            <a:off x="519351" y="3183850"/>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BME280 Environmental Sensor</a:t>
            </a:r>
            <a:endParaRPr lang="en-US" sz="850" dirty="0"/>
          </a:p>
        </p:txBody>
      </p:sp>
      <p:sp>
        <p:nvSpPr>
          <p:cNvPr id="26" name="Text 24"/>
          <p:cNvSpPr/>
          <p:nvPr/>
        </p:nvSpPr>
        <p:spPr>
          <a:xfrm>
            <a:off x="5129332" y="3183850"/>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Temperature, Humidity, and Pressure</a:t>
            </a:r>
            <a:endParaRPr lang="en-US" sz="850" dirty="0"/>
          </a:p>
        </p:txBody>
      </p:sp>
      <p:sp>
        <p:nvSpPr>
          <p:cNvPr id="27" name="Text 25"/>
          <p:cNvSpPr/>
          <p:nvPr/>
        </p:nvSpPr>
        <p:spPr>
          <a:xfrm>
            <a:off x="9735503" y="3183850"/>
            <a:ext cx="4375666" cy="544354"/>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Current Consumption: 0.7mA (active), Measurement Parameters: Temperature, Humidity, Pressure, Interface: I2C / SPI, Accuracy: Temperature: ±1°C, Humidity: ±3% RH, Pressure: ±1 hPa</a:t>
            </a:r>
            <a:endParaRPr lang="en-US" sz="850" dirty="0"/>
          </a:p>
        </p:txBody>
      </p:sp>
      <p:sp>
        <p:nvSpPr>
          <p:cNvPr id="28" name="Shape 26"/>
          <p:cNvSpPr/>
          <p:nvPr/>
        </p:nvSpPr>
        <p:spPr>
          <a:xfrm>
            <a:off x="404455" y="3803809"/>
            <a:ext cx="13820061" cy="332661"/>
          </a:xfrm>
          <a:prstGeom prst="rect">
            <a:avLst/>
          </a:prstGeom>
          <a:solidFill>
            <a:srgbClr val="FFFFFF">
              <a:alpha val="4000"/>
            </a:srgbClr>
          </a:solidFill>
          <a:ln/>
        </p:spPr>
        <p:txBody>
          <a:bodyPr/>
          <a:lstStyle/>
          <a:p>
            <a:endParaRPr lang="en-IN"/>
          </a:p>
        </p:txBody>
      </p:sp>
      <p:sp>
        <p:nvSpPr>
          <p:cNvPr id="29" name="Text 27"/>
          <p:cNvSpPr/>
          <p:nvPr/>
        </p:nvSpPr>
        <p:spPr>
          <a:xfrm>
            <a:off x="519351" y="3879413"/>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Solar Panel</a:t>
            </a:r>
            <a:endParaRPr lang="en-US" sz="850" dirty="0"/>
          </a:p>
        </p:txBody>
      </p:sp>
      <p:sp>
        <p:nvSpPr>
          <p:cNvPr id="30" name="Text 28"/>
          <p:cNvSpPr/>
          <p:nvPr/>
        </p:nvSpPr>
        <p:spPr>
          <a:xfrm>
            <a:off x="5129332" y="3879413"/>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Power Source</a:t>
            </a:r>
            <a:endParaRPr lang="en-US" sz="850" dirty="0"/>
          </a:p>
        </p:txBody>
      </p:sp>
      <p:sp>
        <p:nvSpPr>
          <p:cNvPr id="31" name="Text 29"/>
          <p:cNvSpPr/>
          <p:nvPr/>
        </p:nvSpPr>
        <p:spPr>
          <a:xfrm>
            <a:off x="9735503" y="3879413"/>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Output Voltage: 5V, Output Current: 1A (depending on model)</a:t>
            </a:r>
            <a:endParaRPr lang="en-US" sz="850" dirty="0"/>
          </a:p>
        </p:txBody>
      </p:sp>
      <p:sp>
        <p:nvSpPr>
          <p:cNvPr id="32" name="Shape 30"/>
          <p:cNvSpPr/>
          <p:nvPr/>
        </p:nvSpPr>
        <p:spPr>
          <a:xfrm>
            <a:off x="404455" y="4136469"/>
            <a:ext cx="13820061" cy="332661"/>
          </a:xfrm>
          <a:prstGeom prst="rect">
            <a:avLst/>
          </a:prstGeom>
          <a:solidFill>
            <a:srgbClr val="000000">
              <a:alpha val="4000"/>
            </a:srgbClr>
          </a:solidFill>
          <a:ln/>
        </p:spPr>
        <p:txBody>
          <a:bodyPr/>
          <a:lstStyle/>
          <a:p>
            <a:endParaRPr lang="en-IN"/>
          </a:p>
        </p:txBody>
      </p:sp>
      <p:sp>
        <p:nvSpPr>
          <p:cNvPr id="33" name="Text 31"/>
          <p:cNvSpPr/>
          <p:nvPr/>
        </p:nvSpPr>
        <p:spPr>
          <a:xfrm>
            <a:off x="519351" y="4212074"/>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Rechargeable Module (TP4056)</a:t>
            </a:r>
            <a:endParaRPr lang="en-US" sz="850" dirty="0"/>
          </a:p>
        </p:txBody>
      </p:sp>
      <p:sp>
        <p:nvSpPr>
          <p:cNvPr id="34" name="Text 32"/>
          <p:cNvSpPr/>
          <p:nvPr/>
        </p:nvSpPr>
        <p:spPr>
          <a:xfrm>
            <a:off x="5129332" y="4212074"/>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Battery Charging</a:t>
            </a:r>
            <a:endParaRPr lang="en-US" sz="850" dirty="0"/>
          </a:p>
        </p:txBody>
      </p:sp>
      <p:sp>
        <p:nvSpPr>
          <p:cNvPr id="35" name="Text 33"/>
          <p:cNvSpPr/>
          <p:nvPr/>
        </p:nvSpPr>
        <p:spPr>
          <a:xfrm>
            <a:off x="9735503" y="4212074"/>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Input Voltage: 4.5V – 5.5V, Output Voltage: 4.2V, Charging Current: 1A</a:t>
            </a:r>
            <a:endParaRPr lang="en-US" sz="850" dirty="0"/>
          </a:p>
        </p:txBody>
      </p:sp>
      <p:sp>
        <p:nvSpPr>
          <p:cNvPr id="36" name="Shape 34"/>
          <p:cNvSpPr/>
          <p:nvPr/>
        </p:nvSpPr>
        <p:spPr>
          <a:xfrm>
            <a:off x="404455" y="4469130"/>
            <a:ext cx="13820061" cy="514112"/>
          </a:xfrm>
          <a:prstGeom prst="rect">
            <a:avLst/>
          </a:prstGeom>
          <a:solidFill>
            <a:srgbClr val="FFFFFF">
              <a:alpha val="4000"/>
            </a:srgbClr>
          </a:solidFill>
          <a:ln/>
        </p:spPr>
        <p:txBody>
          <a:bodyPr/>
          <a:lstStyle/>
          <a:p>
            <a:endParaRPr lang="en-IN"/>
          </a:p>
        </p:txBody>
      </p:sp>
      <p:sp>
        <p:nvSpPr>
          <p:cNvPr id="37" name="Text 35"/>
          <p:cNvSpPr/>
          <p:nvPr/>
        </p:nvSpPr>
        <p:spPr>
          <a:xfrm>
            <a:off x="519351" y="4544735"/>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IR Flame Sensor</a:t>
            </a:r>
            <a:endParaRPr lang="en-US" sz="850" dirty="0"/>
          </a:p>
        </p:txBody>
      </p:sp>
      <p:sp>
        <p:nvSpPr>
          <p:cNvPr id="38" name="Text 36"/>
          <p:cNvSpPr/>
          <p:nvPr/>
        </p:nvSpPr>
        <p:spPr>
          <a:xfrm>
            <a:off x="5129332" y="4544735"/>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Fire Detection</a:t>
            </a:r>
            <a:endParaRPr lang="en-US" sz="850" dirty="0"/>
          </a:p>
        </p:txBody>
      </p:sp>
      <p:sp>
        <p:nvSpPr>
          <p:cNvPr id="39" name="Text 37"/>
          <p:cNvSpPr/>
          <p:nvPr/>
        </p:nvSpPr>
        <p:spPr>
          <a:xfrm>
            <a:off x="9735503" y="4544735"/>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5V, Current Consumption: 20mA, Detection Range: 0.5m – 1m (depending on model)</a:t>
            </a:r>
            <a:endParaRPr lang="en-US" sz="850" dirty="0"/>
          </a:p>
        </p:txBody>
      </p:sp>
      <p:sp>
        <p:nvSpPr>
          <p:cNvPr id="40" name="Shape 38"/>
          <p:cNvSpPr/>
          <p:nvPr/>
        </p:nvSpPr>
        <p:spPr>
          <a:xfrm>
            <a:off x="404455" y="4983242"/>
            <a:ext cx="13820061" cy="332661"/>
          </a:xfrm>
          <a:prstGeom prst="rect">
            <a:avLst/>
          </a:prstGeom>
          <a:solidFill>
            <a:srgbClr val="000000">
              <a:alpha val="4000"/>
            </a:srgbClr>
          </a:solidFill>
          <a:ln/>
        </p:spPr>
        <p:txBody>
          <a:bodyPr/>
          <a:lstStyle/>
          <a:p>
            <a:endParaRPr lang="en-IN"/>
          </a:p>
        </p:txBody>
      </p:sp>
      <p:sp>
        <p:nvSpPr>
          <p:cNvPr id="41" name="Text 39"/>
          <p:cNvSpPr/>
          <p:nvPr/>
        </p:nvSpPr>
        <p:spPr>
          <a:xfrm>
            <a:off x="519351" y="5058847"/>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Battery 3.7v 2500mAh 18560</a:t>
            </a:r>
            <a:endParaRPr lang="en-US" sz="850" dirty="0"/>
          </a:p>
        </p:txBody>
      </p:sp>
      <p:sp>
        <p:nvSpPr>
          <p:cNvPr id="42" name="Text 40"/>
          <p:cNvSpPr/>
          <p:nvPr/>
        </p:nvSpPr>
        <p:spPr>
          <a:xfrm>
            <a:off x="5129332" y="5058847"/>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Power Backup</a:t>
            </a:r>
            <a:endParaRPr lang="en-US" sz="850" dirty="0"/>
          </a:p>
        </p:txBody>
      </p:sp>
      <p:sp>
        <p:nvSpPr>
          <p:cNvPr id="43" name="Text 41"/>
          <p:cNvSpPr/>
          <p:nvPr/>
        </p:nvSpPr>
        <p:spPr>
          <a:xfrm>
            <a:off x="9735503" y="5058847"/>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Nominal Voltage: 3.7V, Capacity: 2500mAh</a:t>
            </a:r>
            <a:endParaRPr lang="en-US" sz="850" dirty="0"/>
          </a:p>
        </p:txBody>
      </p:sp>
      <p:sp>
        <p:nvSpPr>
          <p:cNvPr id="44" name="Shape 42"/>
          <p:cNvSpPr/>
          <p:nvPr/>
        </p:nvSpPr>
        <p:spPr>
          <a:xfrm>
            <a:off x="404455" y="5315903"/>
            <a:ext cx="13820061" cy="332661"/>
          </a:xfrm>
          <a:prstGeom prst="rect">
            <a:avLst/>
          </a:prstGeom>
          <a:solidFill>
            <a:srgbClr val="FFFFFF">
              <a:alpha val="4000"/>
            </a:srgbClr>
          </a:solidFill>
          <a:ln/>
        </p:spPr>
        <p:txBody>
          <a:bodyPr/>
          <a:lstStyle/>
          <a:p>
            <a:endParaRPr lang="en-IN"/>
          </a:p>
        </p:txBody>
      </p:sp>
      <p:sp>
        <p:nvSpPr>
          <p:cNvPr id="45" name="Text 43"/>
          <p:cNvSpPr/>
          <p:nvPr/>
        </p:nvSpPr>
        <p:spPr>
          <a:xfrm>
            <a:off x="519351" y="5391507"/>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Booster</a:t>
            </a:r>
            <a:endParaRPr lang="en-US" sz="850" dirty="0"/>
          </a:p>
        </p:txBody>
      </p:sp>
      <p:sp>
        <p:nvSpPr>
          <p:cNvPr id="46" name="Text 44"/>
          <p:cNvSpPr/>
          <p:nvPr/>
        </p:nvSpPr>
        <p:spPr>
          <a:xfrm>
            <a:off x="5129332" y="5391507"/>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Boosting Battery Voltage</a:t>
            </a:r>
            <a:endParaRPr lang="en-US" sz="850" dirty="0"/>
          </a:p>
        </p:txBody>
      </p:sp>
      <p:sp>
        <p:nvSpPr>
          <p:cNvPr id="47" name="Text 45"/>
          <p:cNvSpPr/>
          <p:nvPr/>
        </p:nvSpPr>
        <p:spPr>
          <a:xfrm>
            <a:off x="9735503" y="5391507"/>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Input Voltage: 3.3V – 5V, Output Voltage: 5V, Output Current: 1A (depending on model)</a:t>
            </a:r>
            <a:endParaRPr lang="en-US" sz="850" dirty="0"/>
          </a:p>
        </p:txBody>
      </p:sp>
      <p:sp>
        <p:nvSpPr>
          <p:cNvPr id="48" name="Shape 46"/>
          <p:cNvSpPr/>
          <p:nvPr/>
        </p:nvSpPr>
        <p:spPr>
          <a:xfrm>
            <a:off x="404455" y="5648563"/>
            <a:ext cx="13820061" cy="514112"/>
          </a:xfrm>
          <a:prstGeom prst="rect">
            <a:avLst/>
          </a:prstGeom>
          <a:solidFill>
            <a:srgbClr val="000000">
              <a:alpha val="4000"/>
            </a:srgbClr>
          </a:solidFill>
          <a:ln/>
        </p:spPr>
        <p:txBody>
          <a:bodyPr/>
          <a:lstStyle/>
          <a:p>
            <a:endParaRPr lang="en-IN"/>
          </a:p>
        </p:txBody>
      </p:sp>
      <p:sp>
        <p:nvSpPr>
          <p:cNvPr id="49" name="Text 47"/>
          <p:cNvSpPr/>
          <p:nvPr/>
        </p:nvSpPr>
        <p:spPr>
          <a:xfrm>
            <a:off x="519351" y="5724168"/>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Dust Sensor</a:t>
            </a:r>
            <a:endParaRPr lang="en-US" sz="850" dirty="0"/>
          </a:p>
        </p:txBody>
      </p:sp>
      <p:sp>
        <p:nvSpPr>
          <p:cNvPr id="50" name="Text 48"/>
          <p:cNvSpPr/>
          <p:nvPr/>
        </p:nvSpPr>
        <p:spPr>
          <a:xfrm>
            <a:off x="5129332" y="5724168"/>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Air Quality Monitoring</a:t>
            </a:r>
            <a:endParaRPr lang="en-US" sz="850" dirty="0"/>
          </a:p>
        </p:txBody>
      </p:sp>
      <p:sp>
        <p:nvSpPr>
          <p:cNvPr id="51" name="Text 49"/>
          <p:cNvSpPr/>
          <p:nvPr/>
        </p:nvSpPr>
        <p:spPr>
          <a:xfrm>
            <a:off x="9735503" y="5724168"/>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5V, Current Consumption: 90mA, Particle Size Detection: PM2.5 and PM10, Output Type: Analog</a:t>
            </a:r>
            <a:endParaRPr lang="en-US" sz="850" dirty="0"/>
          </a:p>
        </p:txBody>
      </p:sp>
      <p:sp>
        <p:nvSpPr>
          <p:cNvPr id="52" name="Shape 50"/>
          <p:cNvSpPr/>
          <p:nvPr/>
        </p:nvSpPr>
        <p:spPr>
          <a:xfrm>
            <a:off x="404455" y="6162675"/>
            <a:ext cx="13820061" cy="514112"/>
          </a:xfrm>
          <a:prstGeom prst="rect">
            <a:avLst/>
          </a:prstGeom>
          <a:solidFill>
            <a:srgbClr val="FFFFFF">
              <a:alpha val="4000"/>
            </a:srgbClr>
          </a:solidFill>
          <a:ln/>
        </p:spPr>
        <p:txBody>
          <a:bodyPr/>
          <a:lstStyle/>
          <a:p>
            <a:endParaRPr lang="en-IN"/>
          </a:p>
        </p:txBody>
      </p:sp>
      <p:sp>
        <p:nvSpPr>
          <p:cNvPr id="53" name="Text 51"/>
          <p:cNvSpPr/>
          <p:nvPr/>
        </p:nvSpPr>
        <p:spPr>
          <a:xfrm>
            <a:off x="519351" y="6238280"/>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Hall Effect Sensor</a:t>
            </a:r>
            <a:endParaRPr lang="en-US" sz="850" dirty="0"/>
          </a:p>
        </p:txBody>
      </p:sp>
      <p:sp>
        <p:nvSpPr>
          <p:cNvPr id="54" name="Text 52"/>
          <p:cNvSpPr/>
          <p:nvPr/>
        </p:nvSpPr>
        <p:spPr>
          <a:xfrm>
            <a:off x="5129332" y="6238280"/>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Magnetic Field Detection</a:t>
            </a:r>
            <a:endParaRPr lang="en-US" sz="850" dirty="0"/>
          </a:p>
        </p:txBody>
      </p:sp>
      <p:sp>
        <p:nvSpPr>
          <p:cNvPr id="55" name="Text 53"/>
          <p:cNvSpPr/>
          <p:nvPr/>
        </p:nvSpPr>
        <p:spPr>
          <a:xfrm>
            <a:off x="9735503" y="6238280"/>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 5V, Current Consumption: 8mA, Sensitivity: Detects magnetic fields (Gauss units), Output Type: Digital</a:t>
            </a:r>
            <a:endParaRPr lang="en-US" sz="850" dirty="0"/>
          </a:p>
        </p:txBody>
      </p:sp>
      <p:sp>
        <p:nvSpPr>
          <p:cNvPr id="56" name="Shape 54"/>
          <p:cNvSpPr/>
          <p:nvPr/>
        </p:nvSpPr>
        <p:spPr>
          <a:xfrm>
            <a:off x="404455" y="6676787"/>
            <a:ext cx="13820061" cy="332661"/>
          </a:xfrm>
          <a:prstGeom prst="rect">
            <a:avLst/>
          </a:prstGeom>
          <a:solidFill>
            <a:srgbClr val="000000">
              <a:alpha val="4000"/>
            </a:srgbClr>
          </a:solidFill>
          <a:ln/>
        </p:spPr>
        <p:txBody>
          <a:bodyPr/>
          <a:lstStyle/>
          <a:p>
            <a:endParaRPr lang="en-IN"/>
          </a:p>
        </p:txBody>
      </p:sp>
      <p:sp>
        <p:nvSpPr>
          <p:cNvPr id="57" name="Text 55"/>
          <p:cNvSpPr/>
          <p:nvPr/>
        </p:nvSpPr>
        <p:spPr>
          <a:xfrm>
            <a:off x="519351" y="6752392"/>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MAX471 Current and Voltage Sensor</a:t>
            </a:r>
            <a:endParaRPr lang="en-US" sz="850" dirty="0"/>
          </a:p>
        </p:txBody>
      </p:sp>
      <p:sp>
        <p:nvSpPr>
          <p:cNvPr id="58" name="Text 56"/>
          <p:cNvSpPr/>
          <p:nvPr/>
        </p:nvSpPr>
        <p:spPr>
          <a:xfrm>
            <a:off x="5129332" y="6752392"/>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Power Monitoring</a:t>
            </a:r>
            <a:endParaRPr lang="en-US" sz="850" dirty="0"/>
          </a:p>
        </p:txBody>
      </p:sp>
      <p:sp>
        <p:nvSpPr>
          <p:cNvPr id="59" name="Text 57"/>
          <p:cNvSpPr/>
          <p:nvPr/>
        </p:nvSpPr>
        <p:spPr>
          <a:xfrm>
            <a:off x="9735503" y="6752392"/>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3V – 36V, Current Measurement Range: 0A – 3A, Output: Analog</a:t>
            </a:r>
            <a:endParaRPr lang="en-US" sz="850" dirty="0"/>
          </a:p>
        </p:txBody>
      </p:sp>
      <p:sp>
        <p:nvSpPr>
          <p:cNvPr id="60" name="Shape 58"/>
          <p:cNvSpPr/>
          <p:nvPr/>
        </p:nvSpPr>
        <p:spPr>
          <a:xfrm>
            <a:off x="404455" y="7009448"/>
            <a:ext cx="13820061" cy="514112"/>
          </a:xfrm>
          <a:prstGeom prst="rect">
            <a:avLst/>
          </a:prstGeom>
          <a:solidFill>
            <a:srgbClr val="FFFFFF">
              <a:alpha val="4000"/>
            </a:srgbClr>
          </a:solidFill>
          <a:ln/>
        </p:spPr>
        <p:txBody>
          <a:bodyPr/>
          <a:lstStyle/>
          <a:p>
            <a:endParaRPr lang="en-IN"/>
          </a:p>
        </p:txBody>
      </p:sp>
      <p:sp>
        <p:nvSpPr>
          <p:cNvPr id="61" name="Text 59"/>
          <p:cNvSpPr/>
          <p:nvPr/>
        </p:nvSpPr>
        <p:spPr>
          <a:xfrm>
            <a:off x="519351" y="7085052"/>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Water Flow Sensor</a:t>
            </a:r>
            <a:endParaRPr lang="en-US" sz="850" dirty="0"/>
          </a:p>
        </p:txBody>
      </p:sp>
      <p:sp>
        <p:nvSpPr>
          <p:cNvPr id="62" name="Text 60"/>
          <p:cNvSpPr/>
          <p:nvPr/>
        </p:nvSpPr>
        <p:spPr>
          <a:xfrm>
            <a:off x="5129332" y="7085052"/>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Water Usage Monitoring</a:t>
            </a:r>
            <a:endParaRPr lang="en-US" sz="850" dirty="0"/>
          </a:p>
        </p:txBody>
      </p:sp>
      <p:sp>
        <p:nvSpPr>
          <p:cNvPr id="63" name="Text 61"/>
          <p:cNvSpPr/>
          <p:nvPr/>
        </p:nvSpPr>
        <p:spPr>
          <a:xfrm>
            <a:off x="9735503" y="7085052"/>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5V, Current Consumption: 15mA, Flow Rate Measurement: 1L/min – 30L/min, Output: Pulse signal</a:t>
            </a:r>
            <a:endParaRPr lang="en-US" sz="850" dirty="0"/>
          </a:p>
        </p:txBody>
      </p:sp>
      <p:sp>
        <p:nvSpPr>
          <p:cNvPr id="64" name="Shape 62"/>
          <p:cNvSpPr/>
          <p:nvPr/>
        </p:nvSpPr>
        <p:spPr>
          <a:xfrm>
            <a:off x="404455" y="7523559"/>
            <a:ext cx="13820061" cy="514112"/>
          </a:xfrm>
          <a:prstGeom prst="rect">
            <a:avLst/>
          </a:prstGeom>
          <a:solidFill>
            <a:srgbClr val="000000">
              <a:alpha val="4000"/>
            </a:srgbClr>
          </a:solidFill>
          <a:ln/>
        </p:spPr>
        <p:txBody>
          <a:bodyPr/>
          <a:lstStyle/>
          <a:p>
            <a:endParaRPr lang="en-IN"/>
          </a:p>
        </p:txBody>
      </p:sp>
      <p:sp>
        <p:nvSpPr>
          <p:cNvPr id="65" name="Text 63"/>
          <p:cNvSpPr/>
          <p:nvPr/>
        </p:nvSpPr>
        <p:spPr>
          <a:xfrm>
            <a:off x="519351" y="7599164"/>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DHT11 Temperature and Humidity Sensor</a:t>
            </a:r>
            <a:endParaRPr lang="en-US" sz="850" dirty="0"/>
          </a:p>
        </p:txBody>
      </p:sp>
      <p:sp>
        <p:nvSpPr>
          <p:cNvPr id="66" name="Text 64"/>
          <p:cNvSpPr/>
          <p:nvPr/>
        </p:nvSpPr>
        <p:spPr>
          <a:xfrm>
            <a:off x="5129332" y="7599164"/>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Ambient Conditions Monitoring</a:t>
            </a:r>
            <a:endParaRPr lang="en-US" sz="850" dirty="0"/>
          </a:p>
        </p:txBody>
      </p:sp>
      <p:sp>
        <p:nvSpPr>
          <p:cNvPr id="67" name="Text 65"/>
          <p:cNvSpPr/>
          <p:nvPr/>
        </p:nvSpPr>
        <p:spPr>
          <a:xfrm>
            <a:off x="9735503" y="7599164"/>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 5V, Current Consumption: 2.5mA, Measurement Range: Temperature: 0°C – 50°C (±2°C), Humidity: 20% – 90% RH (±5% RH), Output Type: Digital</a:t>
            </a:r>
            <a:endParaRPr lang="en-US" sz="850" dirty="0"/>
          </a:p>
        </p:txBody>
      </p:sp>
      <p:sp>
        <p:nvSpPr>
          <p:cNvPr id="68" name="Shape 66"/>
          <p:cNvSpPr/>
          <p:nvPr/>
        </p:nvSpPr>
        <p:spPr>
          <a:xfrm>
            <a:off x="404455" y="8037671"/>
            <a:ext cx="13820061" cy="332661"/>
          </a:xfrm>
          <a:prstGeom prst="rect">
            <a:avLst/>
          </a:prstGeom>
          <a:solidFill>
            <a:srgbClr val="FFFFFF">
              <a:alpha val="4000"/>
            </a:srgbClr>
          </a:solidFill>
          <a:ln/>
        </p:spPr>
        <p:txBody>
          <a:bodyPr/>
          <a:lstStyle/>
          <a:p>
            <a:endParaRPr lang="en-IN"/>
          </a:p>
        </p:txBody>
      </p:sp>
      <p:sp>
        <p:nvSpPr>
          <p:cNvPr id="69" name="Text 67"/>
          <p:cNvSpPr/>
          <p:nvPr/>
        </p:nvSpPr>
        <p:spPr>
          <a:xfrm>
            <a:off x="519351" y="8113276"/>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Soil Moisture Sensor</a:t>
            </a:r>
            <a:endParaRPr lang="en-US" sz="850" dirty="0"/>
          </a:p>
        </p:txBody>
      </p:sp>
      <p:sp>
        <p:nvSpPr>
          <p:cNvPr id="70" name="Text 68"/>
          <p:cNvSpPr/>
          <p:nvPr/>
        </p:nvSpPr>
        <p:spPr>
          <a:xfrm>
            <a:off x="5129332" y="8113276"/>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Water Level Detection</a:t>
            </a:r>
            <a:endParaRPr lang="en-US" sz="850" dirty="0"/>
          </a:p>
        </p:txBody>
      </p:sp>
      <p:sp>
        <p:nvSpPr>
          <p:cNvPr id="71" name="Text 69"/>
          <p:cNvSpPr/>
          <p:nvPr/>
        </p:nvSpPr>
        <p:spPr>
          <a:xfrm>
            <a:off x="9735503" y="8113276"/>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 5V, Current Consumption: 35mA, Output: Analog</a:t>
            </a:r>
            <a:endParaRPr lang="en-US" sz="850" dirty="0"/>
          </a:p>
        </p:txBody>
      </p:sp>
      <p:sp>
        <p:nvSpPr>
          <p:cNvPr id="72" name="Shape 70"/>
          <p:cNvSpPr/>
          <p:nvPr/>
        </p:nvSpPr>
        <p:spPr>
          <a:xfrm>
            <a:off x="404455" y="8370332"/>
            <a:ext cx="13820061" cy="514112"/>
          </a:xfrm>
          <a:prstGeom prst="rect">
            <a:avLst/>
          </a:prstGeom>
          <a:solidFill>
            <a:srgbClr val="000000">
              <a:alpha val="4000"/>
            </a:srgbClr>
          </a:solidFill>
          <a:ln/>
        </p:spPr>
        <p:txBody>
          <a:bodyPr/>
          <a:lstStyle/>
          <a:p>
            <a:endParaRPr lang="en-IN"/>
          </a:p>
        </p:txBody>
      </p:sp>
      <p:sp>
        <p:nvSpPr>
          <p:cNvPr id="73" name="Text 71"/>
          <p:cNvSpPr/>
          <p:nvPr/>
        </p:nvSpPr>
        <p:spPr>
          <a:xfrm>
            <a:off x="519351" y="8445937"/>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Relay Module (1 channel)</a:t>
            </a:r>
            <a:endParaRPr lang="en-US" sz="850" dirty="0"/>
          </a:p>
        </p:txBody>
      </p:sp>
      <p:sp>
        <p:nvSpPr>
          <p:cNvPr id="74" name="Text 72"/>
          <p:cNvSpPr/>
          <p:nvPr/>
        </p:nvSpPr>
        <p:spPr>
          <a:xfrm>
            <a:off x="5129332" y="8445937"/>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Control of External Devices</a:t>
            </a:r>
            <a:endParaRPr lang="en-US" sz="850" dirty="0"/>
          </a:p>
        </p:txBody>
      </p:sp>
      <p:sp>
        <p:nvSpPr>
          <p:cNvPr id="75" name="Text 73"/>
          <p:cNvSpPr/>
          <p:nvPr/>
        </p:nvSpPr>
        <p:spPr>
          <a:xfrm>
            <a:off x="9735503" y="8445937"/>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5V, Current Consumption: 70mA (per active relay), Switching Voltage: 250V AC / 30V DC, Output: Normally Open (NO) / Normally Closed (NC)</a:t>
            </a:r>
            <a:endParaRPr lang="en-US" sz="850" dirty="0"/>
          </a:p>
        </p:txBody>
      </p:sp>
      <p:sp>
        <p:nvSpPr>
          <p:cNvPr id="76" name="Shape 74"/>
          <p:cNvSpPr/>
          <p:nvPr/>
        </p:nvSpPr>
        <p:spPr>
          <a:xfrm>
            <a:off x="404455" y="8884444"/>
            <a:ext cx="13820061" cy="332661"/>
          </a:xfrm>
          <a:prstGeom prst="rect">
            <a:avLst/>
          </a:prstGeom>
          <a:solidFill>
            <a:srgbClr val="FFFFFF">
              <a:alpha val="4000"/>
            </a:srgbClr>
          </a:solidFill>
          <a:ln/>
        </p:spPr>
        <p:txBody>
          <a:bodyPr/>
          <a:lstStyle/>
          <a:p>
            <a:endParaRPr lang="en-IN"/>
          </a:p>
        </p:txBody>
      </p:sp>
      <p:sp>
        <p:nvSpPr>
          <p:cNvPr id="77" name="Text 75"/>
          <p:cNvSpPr/>
          <p:nvPr/>
        </p:nvSpPr>
        <p:spPr>
          <a:xfrm>
            <a:off x="519351" y="8960048"/>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Rain Sensor</a:t>
            </a:r>
            <a:endParaRPr lang="en-US" sz="850" dirty="0"/>
          </a:p>
        </p:txBody>
      </p:sp>
      <p:sp>
        <p:nvSpPr>
          <p:cNvPr id="78" name="Text 76"/>
          <p:cNvSpPr/>
          <p:nvPr/>
        </p:nvSpPr>
        <p:spPr>
          <a:xfrm>
            <a:off x="5129332" y="8960048"/>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Precipitation Detection</a:t>
            </a:r>
            <a:endParaRPr lang="en-US" sz="850" dirty="0"/>
          </a:p>
        </p:txBody>
      </p:sp>
      <p:sp>
        <p:nvSpPr>
          <p:cNvPr id="79" name="Text 77"/>
          <p:cNvSpPr/>
          <p:nvPr/>
        </p:nvSpPr>
        <p:spPr>
          <a:xfrm>
            <a:off x="9735503" y="8960048"/>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 5V, Current Consumption: 20mA, Output: Digital + Analog</a:t>
            </a:r>
            <a:endParaRPr lang="en-US" sz="850" dirty="0"/>
          </a:p>
        </p:txBody>
      </p:sp>
      <p:sp>
        <p:nvSpPr>
          <p:cNvPr id="80" name="Shape 78"/>
          <p:cNvSpPr/>
          <p:nvPr/>
        </p:nvSpPr>
        <p:spPr>
          <a:xfrm>
            <a:off x="404455" y="9217104"/>
            <a:ext cx="13820061" cy="514112"/>
          </a:xfrm>
          <a:prstGeom prst="rect">
            <a:avLst/>
          </a:prstGeom>
          <a:solidFill>
            <a:srgbClr val="000000">
              <a:alpha val="4000"/>
            </a:srgbClr>
          </a:solidFill>
          <a:ln/>
        </p:spPr>
        <p:txBody>
          <a:bodyPr/>
          <a:lstStyle/>
          <a:p>
            <a:endParaRPr lang="en-IN"/>
          </a:p>
        </p:txBody>
      </p:sp>
      <p:sp>
        <p:nvSpPr>
          <p:cNvPr id="81" name="Text 79"/>
          <p:cNvSpPr/>
          <p:nvPr/>
        </p:nvSpPr>
        <p:spPr>
          <a:xfrm>
            <a:off x="519351" y="9292709"/>
            <a:ext cx="437566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RTC DS3231 module</a:t>
            </a:r>
            <a:endParaRPr lang="en-US" sz="850" dirty="0"/>
          </a:p>
        </p:txBody>
      </p:sp>
      <p:sp>
        <p:nvSpPr>
          <p:cNvPr id="82" name="Text 80"/>
          <p:cNvSpPr/>
          <p:nvPr/>
        </p:nvSpPr>
        <p:spPr>
          <a:xfrm>
            <a:off x="5129332" y="9292709"/>
            <a:ext cx="4371856" cy="181451"/>
          </a:xfrm>
          <a:prstGeom prst="rect">
            <a:avLst/>
          </a:prstGeom>
          <a:noFill/>
          <a:ln/>
        </p:spPr>
        <p:txBody>
          <a:bodyPr wrap="non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Real-Time Clock</a:t>
            </a:r>
            <a:endParaRPr lang="en-US" sz="850" dirty="0"/>
          </a:p>
        </p:txBody>
      </p:sp>
      <p:sp>
        <p:nvSpPr>
          <p:cNvPr id="83" name="Text 81"/>
          <p:cNvSpPr/>
          <p:nvPr/>
        </p:nvSpPr>
        <p:spPr>
          <a:xfrm>
            <a:off x="9735503" y="9292709"/>
            <a:ext cx="4375666" cy="362903"/>
          </a:xfrm>
          <a:prstGeom prst="rect">
            <a:avLst/>
          </a:prstGeom>
          <a:noFill/>
          <a:ln/>
        </p:spPr>
        <p:txBody>
          <a:bodyPr wrap="square" lIns="0" tIns="0" rIns="0" bIns="0" rtlCol="0" anchor="t"/>
          <a:lstStyle/>
          <a:p>
            <a:pPr marL="0" indent="0">
              <a:lnSpc>
                <a:spcPts val="1400"/>
              </a:lnSpc>
              <a:buNone/>
            </a:pPr>
            <a:r>
              <a:rPr lang="en-US" sz="850" dirty="0">
                <a:solidFill>
                  <a:srgbClr val="3C3939"/>
                </a:solidFill>
                <a:latin typeface="Roboto" pitchFamily="34" charset="0"/>
                <a:ea typeface="Roboto" pitchFamily="34" charset="-122"/>
                <a:cs typeface="Roboto" pitchFamily="34" charset="-120"/>
              </a:rPr>
              <a:t>Voltage: 3.3V / 5V, Current Consumption: 0.1mA (sleep mode), 2mA (active), Timekeeping Accuracy: ±2ppm</a:t>
            </a:r>
            <a:endParaRPr lang="en-US" sz="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004060"/>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Power Management: Balancing Energy Consumption</a:t>
            </a:r>
            <a:endParaRPr lang="en-US" sz="4450" dirty="0"/>
          </a:p>
        </p:txBody>
      </p:sp>
      <p:sp>
        <p:nvSpPr>
          <p:cNvPr id="3" name="Text 1"/>
          <p:cNvSpPr/>
          <p:nvPr/>
        </p:nvSpPr>
        <p:spPr>
          <a:xfrm>
            <a:off x="793790" y="398859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Battery Backup</a:t>
            </a:r>
            <a:endParaRPr lang="en-US" sz="2200" dirty="0"/>
          </a:p>
        </p:txBody>
      </p:sp>
      <p:sp>
        <p:nvSpPr>
          <p:cNvPr id="4" name="Text 2"/>
          <p:cNvSpPr/>
          <p:nvPr/>
        </p:nvSpPr>
        <p:spPr>
          <a:xfrm>
            <a:off x="793790"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Smart City Sentinel utilizes a 3.7V 2500mAh battery to provide continuous operation during power outages. The TP4056 module efficiently charges the battery using a solar panel or external power source.</a:t>
            </a:r>
            <a:endParaRPr lang="en-US" sz="1750" dirty="0"/>
          </a:p>
        </p:txBody>
      </p:sp>
      <p:sp>
        <p:nvSpPr>
          <p:cNvPr id="5" name="Text 3"/>
          <p:cNvSpPr/>
          <p:nvPr/>
        </p:nvSpPr>
        <p:spPr>
          <a:xfrm>
            <a:off x="7599521" y="398859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Voltage Regulation</a:t>
            </a:r>
            <a:endParaRPr lang="en-US" sz="2200" dirty="0"/>
          </a:p>
        </p:txBody>
      </p:sp>
      <p:sp>
        <p:nvSpPr>
          <p:cNvPr id="6" name="Text 4"/>
          <p:cNvSpPr/>
          <p:nvPr/>
        </p:nvSpPr>
        <p:spPr>
          <a:xfrm>
            <a:off x="7599521"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system uses a voltage booster to convert the 3.7V battery output to 5V, providing a stable power supply for all components. Additionally, a 3.3V regulator powers the ESP32-S3 and other low-voltage components.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2200" y="808434"/>
            <a:ext cx="7772400" cy="1224677"/>
          </a:xfrm>
          <a:prstGeom prst="rect">
            <a:avLst/>
          </a:prstGeom>
          <a:noFill/>
          <a:ln/>
        </p:spPr>
        <p:txBody>
          <a:bodyPr wrap="square" lIns="0" tIns="0" rIns="0" bIns="0" rtlCol="0" anchor="t"/>
          <a:lstStyle/>
          <a:p>
            <a:pPr marL="0" indent="0">
              <a:lnSpc>
                <a:spcPts val="4800"/>
              </a:lnSpc>
              <a:buNone/>
            </a:pPr>
            <a:r>
              <a:rPr lang="en-US" sz="3850" dirty="0">
                <a:solidFill>
                  <a:srgbClr val="1B1B27"/>
                </a:solidFill>
                <a:latin typeface="Raleway" pitchFamily="34" charset="0"/>
                <a:ea typeface="Raleway" pitchFamily="34" charset="-122"/>
                <a:cs typeface="Raleway" pitchFamily="34" charset="-120"/>
              </a:rPr>
              <a:t>Sensor Interfacing: Gathering Environmental Data</a:t>
            </a:r>
            <a:endParaRPr lang="en-US" sz="3850" dirty="0"/>
          </a:p>
        </p:txBody>
      </p:sp>
      <p:pic>
        <p:nvPicPr>
          <p:cNvPr id="4" name="Image 1" descr="preencoded.png"/>
          <p:cNvPicPr>
            <a:picLocks noChangeAspect="1"/>
          </p:cNvPicPr>
          <p:nvPr/>
        </p:nvPicPr>
        <p:blipFill>
          <a:blip r:embed="rId4"/>
          <a:stretch>
            <a:fillRect/>
          </a:stretch>
        </p:blipFill>
        <p:spPr>
          <a:xfrm>
            <a:off x="6172200" y="2326958"/>
            <a:ext cx="489823" cy="489823"/>
          </a:xfrm>
          <a:prstGeom prst="rect">
            <a:avLst/>
          </a:prstGeom>
        </p:spPr>
      </p:pic>
      <p:sp>
        <p:nvSpPr>
          <p:cNvPr id="5" name="Text 1"/>
          <p:cNvSpPr/>
          <p:nvPr/>
        </p:nvSpPr>
        <p:spPr>
          <a:xfrm>
            <a:off x="6172200" y="3012638"/>
            <a:ext cx="2394823" cy="1567458"/>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MQ-135 gas sensor provides analog readings for CO₂, NH₃, NOx, Benzene, Alcohol, and Smoke detection.</a:t>
            </a:r>
            <a:endParaRPr lang="en-US" sz="1500" dirty="0"/>
          </a:p>
        </p:txBody>
      </p:sp>
      <p:pic>
        <p:nvPicPr>
          <p:cNvPr id="6" name="Image 2" descr="preencoded.png"/>
          <p:cNvPicPr>
            <a:picLocks noChangeAspect="1"/>
          </p:cNvPicPr>
          <p:nvPr/>
        </p:nvPicPr>
        <p:blipFill>
          <a:blip r:embed="rId5"/>
          <a:stretch>
            <a:fillRect/>
          </a:stretch>
        </p:blipFill>
        <p:spPr>
          <a:xfrm>
            <a:off x="8860869" y="2326958"/>
            <a:ext cx="489823" cy="489823"/>
          </a:xfrm>
          <a:prstGeom prst="rect">
            <a:avLst/>
          </a:prstGeom>
        </p:spPr>
      </p:pic>
      <p:sp>
        <p:nvSpPr>
          <p:cNvPr id="7" name="Text 2"/>
          <p:cNvSpPr/>
          <p:nvPr/>
        </p:nvSpPr>
        <p:spPr>
          <a:xfrm>
            <a:off x="8860869" y="3012638"/>
            <a:ext cx="2394942" cy="1567458"/>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The Sound Sensor module captures noise levels, offering both digital and analog outputs for analysis.</a:t>
            </a:r>
            <a:endParaRPr lang="en-US" sz="1500" dirty="0"/>
          </a:p>
        </p:txBody>
      </p:sp>
      <p:pic>
        <p:nvPicPr>
          <p:cNvPr id="8" name="Image 3" descr="preencoded.png"/>
          <p:cNvPicPr>
            <a:picLocks noChangeAspect="1"/>
          </p:cNvPicPr>
          <p:nvPr/>
        </p:nvPicPr>
        <p:blipFill>
          <a:blip r:embed="rId6"/>
          <a:stretch>
            <a:fillRect/>
          </a:stretch>
        </p:blipFill>
        <p:spPr>
          <a:xfrm>
            <a:off x="11549658" y="2326958"/>
            <a:ext cx="489823" cy="489823"/>
          </a:xfrm>
          <a:prstGeom prst="rect">
            <a:avLst/>
          </a:prstGeom>
        </p:spPr>
      </p:pic>
      <p:sp>
        <p:nvSpPr>
          <p:cNvPr id="9" name="Text 3"/>
          <p:cNvSpPr/>
          <p:nvPr/>
        </p:nvSpPr>
        <p:spPr>
          <a:xfrm>
            <a:off x="11549658" y="3012638"/>
            <a:ext cx="2394942" cy="1253966"/>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BME280 sensor acquires data for temperature, humidity, and pressure via I2C communication.</a:t>
            </a:r>
            <a:endParaRPr lang="en-US" sz="1500" dirty="0"/>
          </a:p>
        </p:txBody>
      </p:sp>
      <p:pic>
        <p:nvPicPr>
          <p:cNvPr id="10" name="Image 4" descr="preencoded.png"/>
          <p:cNvPicPr>
            <a:picLocks noChangeAspect="1"/>
          </p:cNvPicPr>
          <p:nvPr/>
        </p:nvPicPr>
        <p:blipFill>
          <a:blip r:embed="rId7"/>
          <a:stretch>
            <a:fillRect/>
          </a:stretch>
        </p:blipFill>
        <p:spPr>
          <a:xfrm>
            <a:off x="6172200" y="5167908"/>
            <a:ext cx="489823" cy="489823"/>
          </a:xfrm>
          <a:prstGeom prst="rect">
            <a:avLst/>
          </a:prstGeom>
        </p:spPr>
      </p:pic>
      <p:sp>
        <p:nvSpPr>
          <p:cNvPr id="11" name="Text 4"/>
          <p:cNvSpPr/>
          <p:nvPr/>
        </p:nvSpPr>
        <p:spPr>
          <a:xfrm>
            <a:off x="6172200" y="5853589"/>
            <a:ext cx="2394823" cy="1567458"/>
          </a:xfrm>
          <a:prstGeom prst="rect">
            <a:avLst/>
          </a:prstGeom>
          <a:noFill/>
          <a:ln/>
        </p:spPr>
        <p:txBody>
          <a:bodyPr wrap="square" lIns="0" tIns="0" rIns="0" bIns="0" rtlCol="0" anchor="t"/>
          <a:lstStyle/>
          <a:p>
            <a:pPr marL="0" indent="0" algn="l">
              <a:lnSpc>
                <a:spcPts val="2450"/>
              </a:lnSpc>
              <a:buNone/>
            </a:pPr>
            <a:r>
              <a:rPr lang="en-US" sz="1500" dirty="0">
                <a:solidFill>
                  <a:srgbClr val="3C3939"/>
                </a:solidFill>
                <a:latin typeface="Roboto" pitchFamily="34" charset="0"/>
                <a:ea typeface="Roboto" pitchFamily="34" charset="-122"/>
                <a:cs typeface="Roboto" pitchFamily="34" charset="-120"/>
              </a:rPr>
              <a:t>The Dust Sensor measures PM2.5 and PM10 particulate matter, providing analog readings for air quality monitoring.</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07062"/>
          </a:xfrm>
          <a:prstGeom prst="rect">
            <a:avLst/>
          </a:prstGeom>
        </p:spPr>
      </p:pic>
      <p:sp>
        <p:nvSpPr>
          <p:cNvPr id="3" name="Text 0"/>
          <p:cNvSpPr/>
          <p:nvPr/>
        </p:nvSpPr>
        <p:spPr>
          <a:xfrm>
            <a:off x="617934" y="2692598"/>
            <a:ext cx="11642288" cy="551617"/>
          </a:xfrm>
          <a:prstGeom prst="rect">
            <a:avLst/>
          </a:prstGeom>
          <a:noFill/>
          <a:ln/>
        </p:spPr>
        <p:txBody>
          <a:bodyPr wrap="none" lIns="0" tIns="0" rIns="0" bIns="0" rtlCol="0" anchor="t"/>
          <a:lstStyle/>
          <a:p>
            <a:pPr marL="0" indent="0">
              <a:lnSpc>
                <a:spcPts val="4300"/>
              </a:lnSpc>
              <a:buNone/>
            </a:pPr>
            <a:r>
              <a:rPr lang="en-US" sz="3450" dirty="0">
                <a:solidFill>
                  <a:srgbClr val="1B1B27"/>
                </a:solidFill>
                <a:latin typeface="Raleway" pitchFamily="34" charset="0"/>
                <a:ea typeface="Raleway" pitchFamily="34" charset="-122"/>
                <a:cs typeface="Raleway" pitchFamily="34" charset="-120"/>
              </a:rPr>
              <a:t>Communication Protocols: Data Transmission and Control</a:t>
            </a:r>
            <a:endParaRPr lang="en-US" sz="3450" dirty="0"/>
          </a:p>
        </p:txBody>
      </p:sp>
      <p:pic>
        <p:nvPicPr>
          <p:cNvPr id="4" name="Image 1" descr="preencoded.png"/>
          <p:cNvPicPr>
            <a:picLocks noChangeAspect="1"/>
          </p:cNvPicPr>
          <p:nvPr/>
        </p:nvPicPr>
        <p:blipFill>
          <a:blip r:embed="rId4"/>
          <a:stretch>
            <a:fillRect/>
          </a:stretch>
        </p:blipFill>
        <p:spPr>
          <a:xfrm>
            <a:off x="617934" y="3509010"/>
            <a:ext cx="882729" cy="1059299"/>
          </a:xfrm>
          <a:prstGeom prst="rect">
            <a:avLst/>
          </a:prstGeom>
        </p:spPr>
      </p:pic>
      <p:sp>
        <p:nvSpPr>
          <p:cNvPr id="5" name="Text 1"/>
          <p:cNvSpPr/>
          <p:nvPr/>
        </p:nvSpPr>
        <p:spPr>
          <a:xfrm>
            <a:off x="1765459" y="3685461"/>
            <a:ext cx="2800588" cy="275868"/>
          </a:xfrm>
          <a:prstGeom prst="rect">
            <a:avLst/>
          </a:prstGeom>
          <a:noFill/>
          <a:ln/>
        </p:spPr>
        <p:txBody>
          <a:bodyPr wrap="none" lIns="0" tIns="0" rIns="0" bIns="0" rtlCol="0" anchor="t"/>
          <a:lstStyle/>
          <a:p>
            <a:pPr marL="0" indent="0" algn="l">
              <a:lnSpc>
                <a:spcPts val="2150"/>
              </a:lnSpc>
              <a:buNone/>
            </a:pPr>
            <a:r>
              <a:rPr lang="en-US" sz="1700" dirty="0">
                <a:solidFill>
                  <a:srgbClr val="3C3939"/>
                </a:solidFill>
                <a:latin typeface="Raleway" pitchFamily="34" charset="0"/>
                <a:ea typeface="Raleway" pitchFamily="34" charset="-122"/>
                <a:cs typeface="Raleway" pitchFamily="34" charset="-120"/>
              </a:rPr>
              <a:t>I2C (Inter-Integrated Circuit)</a:t>
            </a:r>
            <a:endParaRPr lang="en-US" sz="1700" dirty="0"/>
          </a:p>
        </p:txBody>
      </p:sp>
      <p:sp>
        <p:nvSpPr>
          <p:cNvPr id="6" name="Text 2"/>
          <p:cNvSpPr/>
          <p:nvPr/>
        </p:nvSpPr>
        <p:spPr>
          <a:xfrm>
            <a:off x="1765459" y="4067175"/>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3C3939"/>
                </a:solidFill>
                <a:latin typeface="Roboto" pitchFamily="34" charset="0"/>
                <a:ea typeface="Roboto" pitchFamily="34" charset="-122"/>
                <a:cs typeface="Roboto" pitchFamily="34" charset="-120"/>
              </a:rPr>
              <a:t>The I2C protocol facilitates communication between the ESP32-S3 and sensors like BME280, OLED, and RTC DS3231.</a:t>
            </a:r>
            <a:endParaRPr lang="en-US" sz="1350" dirty="0"/>
          </a:p>
        </p:txBody>
      </p:sp>
      <p:pic>
        <p:nvPicPr>
          <p:cNvPr id="7" name="Image 2" descr="preencoded.png"/>
          <p:cNvPicPr>
            <a:picLocks noChangeAspect="1"/>
          </p:cNvPicPr>
          <p:nvPr/>
        </p:nvPicPr>
        <p:blipFill>
          <a:blip r:embed="rId5"/>
          <a:stretch>
            <a:fillRect/>
          </a:stretch>
        </p:blipFill>
        <p:spPr>
          <a:xfrm>
            <a:off x="617934" y="4568309"/>
            <a:ext cx="882729" cy="1059299"/>
          </a:xfrm>
          <a:prstGeom prst="rect">
            <a:avLst/>
          </a:prstGeom>
        </p:spPr>
      </p:pic>
      <p:sp>
        <p:nvSpPr>
          <p:cNvPr id="8" name="Text 3"/>
          <p:cNvSpPr/>
          <p:nvPr/>
        </p:nvSpPr>
        <p:spPr>
          <a:xfrm>
            <a:off x="1765459" y="4744760"/>
            <a:ext cx="2207062" cy="275868"/>
          </a:xfrm>
          <a:prstGeom prst="rect">
            <a:avLst/>
          </a:prstGeom>
          <a:noFill/>
          <a:ln/>
        </p:spPr>
        <p:txBody>
          <a:bodyPr wrap="none" lIns="0" tIns="0" rIns="0" bIns="0" rtlCol="0" anchor="t"/>
          <a:lstStyle/>
          <a:p>
            <a:pPr marL="0" indent="0" algn="l">
              <a:lnSpc>
                <a:spcPts val="2150"/>
              </a:lnSpc>
              <a:buNone/>
            </a:pPr>
            <a:r>
              <a:rPr lang="en-US" sz="1700" dirty="0">
                <a:solidFill>
                  <a:srgbClr val="3C3939"/>
                </a:solidFill>
                <a:latin typeface="Raleway" pitchFamily="34" charset="0"/>
                <a:ea typeface="Raleway" pitchFamily="34" charset="-122"/>
                <a:cs typeface="Raleway" pitchFamily="34" charset="-120"/>
              </a:rPr>
              <a:t>Wi-Fi/Bluetooth</a:t>
            </a:r>
            <a:endParaRPr lang="en-US" sz="1700" dirty="0"/>
          </a:p>
        </p:txBody>
      </p:sp>
      <p:sp>
        <p:nvSpPr>
          <p:cNvPr id="9" name="Text 4"/>
          <p:cNvSpPr/>
          <p:nvPr/>
        </p:nvSpPr>
        <p:spPr>
          <a:xfrm>
            <a:off x="1765459" y="5126474"/>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3C3939"/>
                </a:solidFill>
                <a:latin typeface="Roboto" pitchFamily="34" charset="0"/>
                <a:ea typeface="Roboto" pitchFamily="34" charset="-122"/>
                <a:cs typeface="Roboto" pitchFamily="34" charset="-120"/>
              </a:rPr>
              <a:t>The ESP32-S3 enables wireless data transmission to a central monitoring system via Wi-Fi or Bluetooth.</a:t>
            </a:r>
            <a:endParaRPr lang="en-US" sz="1350" dirty="0"/>
          </a:p>
        </p:txBody>
      </p:sp>
      <p:pic>
        <p:nvPicPr>
          <p:cNvPr id="10" name="Image 3" descr="preencoded.png"/>
          <p:cNvPicPr>
            <a:picLocks noChangeAspect="1"/>
          </p:cNvPicPr>
          <p:nvPr/>
        </p:nvPicPr>
        <p:blipFill>
          <a:blip r:embed="rId6"/>
          <a:stretch>
            <a:fillRect/>
          </a:stretch>
        </p:blipFill>
        <p:spPr>
          <a:xfrm>
            <a:off x="617934" y="5627608"/>
            <a:ext cx="882729" cy="1059299"/>
          </a:xfrm>
          <a:prstGeom prst="rect">
            <a:avLst/>
          </a:prstGeom>
        </p:spPr>
      </p:pic>
      <p:sp>
        <p:nvSpPr>
          <p:cNvPr id="11" name="Text 5"/>
          <p:cNvSpPr/>
          <p:nvPr/>
        </p:nvSpPr>
        <p:spPr>
          <a:xfrm>
            <a:off x="1765459" y="5804059"/>
            <a:ext cx="2207062" cy="275868"/>
          </a:xfrm>
          <a:prstGeom prst="rect">
            <a:avLst/>
          </a:prstGeom>
          <a:noFill/>
          <a:ln/>
        </p:spPr>
        <p:txBody>
          <a:bodyPr wrap="none" lIns="0" tIns="0" rIns="0" bIns="0" rtlCol="0" anchor="t"/>
          <a:lstStyle/>
          <a:p>
            <a:pPr marL="0" indent="0" algn="l">
              <a:lnSpc>
                <a:spcPts val="2150"/>
              </a:lnSpc>
              <a:buNone/>
            </a:pPr>
            <a:r>
              <a:rPr lang="en-US" sz="1700" dirty="0">
                <a:solidFill>
                  <a:srgbClr val="3C3939"/>
                </a:solidFill>
                <a:latin typeface="Raleway" pitchFamily="34" charset="0"/>
                <a:ea typeface="Raleway" pitchFamily="34" charset="-122"/>
                <a:cs typeface="Raleway" pitchFamily="34" charset="-120"/>
              </a:rPr>
              <a:t>Analog (ADC)</a:t>
            </a:r>
            <a:endParaRPr lang="en-US" sz="1700" dirty="0"/>
          </a:p>
        </p:txBody>
      </p:sp>
      <p:sp>
        <p:nvSpPr>
          <p:cNvPr id="12" name="Text 6"/>
          <p:cNvSpPr/>
          <p:nvPr/>
        </p:nvSpPr>
        <p:spPr>
          <a:xfrm>
            <a:off x="1765459" y="6185773"/>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3C3939"/>
                </a:solidFill>
                <a:latin typeface="Roboto" pitchFamily="34" charset="0"/>
                <a:ea typeface="Roboto" pitchFamily="34" charset="-122"/>
                <a:cs typeface="Roboto" pitchFamily="34" charset="-120"/>
              </a:rPr>
              <a:t>Analog sensors like MQ-135, Sound Sensor, and Dust Sensor provide analog readings to the ESP32-S3's ADC pins.</a:t>
            </a:r>
            <a:endParaRPr lang="en-US" sz="1350" dirty="0"/>
          </a:p>
        </p:txBody>
      </p:sp>
      <p:pic>
        <p:nvPicPr>
          <p:cNvPr id="13" name="Image 4" descr="preencoded.png"/>
          <p:cNvPicPr>
            <a:picLocks noChangeAspect="1"/>
          </p:cNvPicPr>
          <p:nvPr/>
        </p:nvPicPr>
        <p:blipFill>
          <a:blip r:embed="rId7"/>
          <a:stretch>
            <a:fillRect/>
          </a:stretch>
        </p:blipFill>
        <p:spPr>
          <a:xfrm>
            <a:off x="617934" y="6686907"/>
            <a:ext cx="882729" cy="1059299"/>
          </a:xfrm>
          <a:prstGeom prst="rect">
            <a:avLst/>
          </a:prstGeom>
        </p:spPr>
      </p:pic>
      <p:sp>
        <p:nvSpPr>
          <p:cNvPr id="14" name="Text 7"/>
          <p:cNvSpPr/>
          <p:nvPr/>
        </p:nvSpPr>
        <p:spPr>
          <a:xfrm>
            <a:off x="1765459" y="6863358"/>
            <a:ext cx="2207062" cy="275868"/>
          </a:xfrm>
          <a:prstGeom prst="rect">
            <a:avLst/>
          </a:prstGeom>
          <a:noFill/>
          <a:ln/>
        </p:spPr>
        <p:txBody>
          <a:bodyPr wrap="none" lIns="0" tIns="0" rIns="0" bIns="0" rtlCol="0" anchor="t"/>
          <a:lstStyle/>
          <a:p>
            <a:pPr marL="0" indent="0" algn="l">
              <a:lnSpc>
                <a:spcPts val="2150"/>
              </a:lnSpc>
              <a:buNone/>
            </a:pPr>
            <a:r>
              <a:rPr lang="en-US" sz="1700" dirty="0">
                <a:solidFill>
                  <a:srgbClr val="3C3939"/>
                </a:solidFill>
                <a:latin typeface="Raleway" pitchFamily="34" charset="0"/>
                <a:ea typeface="Raleway" pitchFamily="34" charset="-122"/>
                <a:cs typeface="Raleway" pitchFamily="34" charset="-120"/>
              </a:rPr>
              <a:t>Digital (GPIO)</a:t>
            </a:r>
            <a:endParaRPr lang="en-US" sz="1700" dirty="0"/>
          </a:p>
        </p:txBody>
      </p:sp>
      <p:sp>
        <p:nvSpPr>
          <p:cNvPr id="15" name="Text 8"/>
          <p:cNvSpPr/>
          <p:nvPr/>
        </p:nvSpPr>
        <p:spPr>
          <a:xfrm>
            <a:off x="1765459" y="7245072"/>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3C3939"/>
                </a:solidFill>
                <a:latin typeface="Roboto" pitchFamily="34" charset="0"/>
                <a:ea typeface="Roboto" pitchFamily="34" charset="-122"/>
                <a:cs typeface="Roboto" pitchFamily="34" charset="-120"/>
              </a:rPr>
              <a:t>Digital sensors like Hall Effect Sensor, IR Flame Sensor, Water Flow Sensor, and DHT11 utilize dedicated digital GPIO pins on the ESP32-S3.</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7734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Smart Data Logging and Communication</a:t>
            </a:r>
            <a:endParaRPr lang="en-US" sz="4450" dirty="0"/>
          </a:p>
        </p:txBody>
      </p:sp>
      <p:sp>
        <p:nvSpPr>
          <p:cNvPr id="4" name="Shape 1"/>
          <p:cNvSpPr/>
          <p:nvPr/>
        </p:nvSpPr>
        <p:spPr>
          <a:xfrm>
            <a:off x="793790" y="3590211"/>
            <a:ext cx="510302" cy="510302"/>
          </a:xfrm>
          <a:prstGeom prst="roundRect">
            <a:avLst>
              <a:gd name="adj" fmla="val 18669"/>
            </a:avLst>
          </a:prstGeom>
          <a:solidFill>
            <a:srgbClr val="E1E1EA"/>
          </a:solidFill>
          <a:ln w="7620">
            <a:solidFill>
              <a:srgbClr val="C7C7D0"/>
            </a:solidFill>
            <a:prstDash val="solid"/>
          </a:ln>
        </p:spPr>
        <p:txBody>
          <a:bodyPr/>
          <a:lstStyle/>
          <a:p>
            <a:endParaRPr lang="en-IN"/>
          </a:p>
        </p:txBody>
      </p:sp>
      <p:sp>
        <p:nvSpPr>
          <p:cNvPr id="5" name="Text 2"/>
          <p:cNvSpPr/>
          <p:nvPr/>
        </p:nvSpPr>
        <p:spPr>
          <a:xfrm>
            <a:off x="878860" y="3632716"/>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6" name="Text 3"/>
          <p:cNvSpPr/>
          <p:nvPr/>
        </p:nvSpPr>
        <p:spPr>
          <a:xfrm>
            <a:off x="1530906" y="3590211"/>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Data is sampled at defined intervals, balancing real-time monitoring with battery conservation.</a:t>
            </a:r>
            <a:endParaRPr lang="en-US" sz="1750" dirty="0"/>
          </a:p>
        </p:txBody>
      </p:sp>
      <p:sp>
        <p:nvSpPr>
          <p:cNvPr id="7" name="Shape 4"/>
          <p:cNvSpPr/>
          <p:nvPr/>
        </p:nvSpPr>
        <p:spPr>
          <a:xfrm>
            <a:off x="4685467" y="3590211"/>
            <a:ext cx="510302" cy="510302"/>
          </a:xfrm>
          <a:prstGeom prst="roundRect">
            <a:avLst>
              <a:gd name="adj" fmla="val 18669"/>
            </a:avLst>
          </a:prstGeom>
          <a:solidFill>
            <a:srgbClr val="E1E1EA"/>
          </a:solidFill>
          <a:ln w="7620">
            <a:solidFill>
              <a:srgbClr val="C7C7D0"/>
            </a:solidFill>
            <a:prstDash val="solid"/>
          </a:ln>
        </p:spPr>
        <p:txBody>
          <a:bodyPr/>
          <a:lstStyle/>
          <a:p>
            <a:endParaRPr lang="en-IN"/>
          </a:p>
        </p:txBody>
      </p:sp>
      <p:sp>
        <p:nvSpPr>
          <p:cNvPr id="8" name="Text 5"/>
          <p:cNvSpPr/>
          <p:nvPr/>
        </p:nvSpPr>
        <p:spPr>
          <a:xfrm>
            <a:off x="4770537" y="3632716"/>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9" name="Text 6"/>
          <p:cNvSpPr/>
          <p:nvPr/>
        </p:nvSpPr>
        <p:spPr>
          <a:xfrm>
            <a:off x="5422583" y="3590211"/>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ESP32-S3 processes sensor data and transmits it in batches to a central monitoring system via Wi-Fi/Bluetooth.</a:t>
            </a:r>
            <a:endParaRPr lang="en-US" sz="1750" dirty="0"/>
          </a:p>
        </p:txBody>
      </p:sp>
      <p:sp>
        <p:nvSpPr>
          <p:cNvPr id="10" name="Shape 7"/>
          <p:cNvSpPr/>
          <p:nvPr/>
        </p:nvSpPr>
        <p:spPr>
          <a:xfrm>
            <a:off x="793790" y="5886688"/>
            <a:ext cx="510302" cy="510302"/>
          </a:xfrm>
          <a:prstGeom prst="roundRect">
            <a:avLst>
              <a:gd name="adj" fmla="val 18669"/>
            </a:avLst>
          </a:prstGeom>
          <a:solidFill>
            <a:srgbClr val="E1E1EA"/>
          </a:solidFill>
          <a:ln w="7620">
            <a:solidFill>
              <a:srgbClr val="C7C7D0"/>
            </a:solidFill>
            <a:prstDash val="solid"/>
          </a:ln>
        </p:spPr>
        <p:txBody>
          <a:bodyPr/>
          <a:lstStyle/>
          <a:p>
            <a:endParaRPr lang="en-IN"/>
          </a:p>
        </p:txBody>
      </p:sp>
      <p:sp>
        <p:nvSpPr>
          <p:cNvPr id="11" name="Text 8"/>
          <p:cNvSpPr/>
          <p:nvPr/>
        </p:nvSpPr>
        <p:spPr>
          <a:xfrm>
            <a:off x="878860" y="592919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2" name="Text 9"/>
          <p:cNvSpPr/>
          <p:nvPr/>
        </p:nvSpPr>
        <p:spPr>
          <a:xfrm>
            <a:off x="1530906" y="5886688"/>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The OLED display is updated only when necessary, minimizing power consumption and maximizing battery life.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58509"/>
            <a:ext cx="10989707"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Key Takeaways and Future Enhancements</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Key Takeaways</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This Smart City Sentinel project effectively demonstrates the feasibility of building a modular and scalable PCB for intelligent environmental monitoring. The design prioritizes energy efficiency, scalability, and data accuracy.</a:t>
            </a:r>
            <a:endParaRPr lang="en-US" sz="1750" dirty="0"/>
          </a:p>
        </p:txBody>
      </p:sp>
      <p:sp>
        <p:nvSpPr>
          <p:cNvPr id="5" name="Text 3"/>
          <p:cNvSpPr/>
          <p:nvPr/>
        </p:nvSpPr>
        <p:spPr>
          <a:xfrm>
            <a:off x="7599521" y="3634264"/>
            <a:ext cx="2886789"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Future Enhancements</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Future enhancements include integrating additional sensors for comprehensive data collection, developing a web-based interface for data visualization and analysis, and incorporating machine learning algorithms for predictive analytics.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circuit&#10;&#10;AI-generated content may be incorrect.">
            <a:extLst>
              <a:ext uri="{FF2B5EF4-FFF2-40B4-BE49-F238E27FC236}">
                <a16:creationId xmlns:a16="http://schemas.microsoft.com/office/drawing/2014/main" id="{FF12C0D8-144C-CE4B-DE24-1B9C3CCC7270}"/>
              </a:ext>
            </a:extLst>
          </p:cNvPr>
          <p:cNvPicPr>
            <a:picLocks noChangeAspect="1"/>
          </p:cNvPicPr>
          <p:nvPr/>
        </p:nvPicPr>
        <p:blipFill>
          <a:blip r:embed="rId2"/>
          <a:stretch>
            <a:fillRect/>
          </a:stretch>
        </p:blipFill>
        <p:spPr>
          <a:xfrm>
            <a:off x="1004887" y="1900238"/>
            <a:ext cx="6436345" cy="4052886"/>
          </a:xfrm>
          <a:prstGeom prst="rect">
            <a:avLst/>
          </a:prstGeom>
        </p:spPr>
      </p:pic>
      <p:pic>
        <p:nvPicPr>
          <p:cNvPr id="5" name="Picture 4" descr="A computer chip with many pins&#10;&#10;AI-generated content may be incorrect.">
            <a:extLst>
              <a:ext uri="{FF2B5EF4-FFF2-40B4-BE49-F238E27FC236}">
                <a16:creationId xmlns:a16="http://schemas.microsoft.com/office/drawing/2014/main" id="{F860804B-E519-0C44-08C2-F3FED42C9244}"/>
              </a:ext>
            </a:extLst>
          </p:cNvPr>
          <p:cNvPicPr>
            <a:picLocks noChangeAspect="1"/>
          </p:cNvPicPr>
          <p:nvPr/>
        </p:nvPicPr>
        <p:blipFill>
          <a:blip r:embed="rId3"/>
          <a:stretch>
            <a:fillRect/>
          </a:stretch>
        </p:blipFill>
        <p:spPr>
          <a:xfrm>
            <a:off x="7734301" y="2405405"/>
            <a:ext cx="6610350" cy="3418790"/>
          </a:xfrm>
          <a:prstGeom prst="rect">
            <a:avLst/>
          </a:prstGeom>
        </p:spPr>
      </p:pic>
    </p:spTree>
    <p:extLst>
      <p:ext uri="{BB962C8B-B14F-4D97-AF65-F5344CB8AC3E}">
        <p14:creationId xmlns:p14="http://schemas.microsoft.com/office/powerpoint/2010/main" val="309677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1140</Words>
  <Application>Microsoft Office PowerPoint</Application>
  <PresentationFormat>Custom</PresentationFormat>
  <Paragraphs>104</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VIDHYADHARA RAO  KOTAGIRI</cp:lastModifiedBy>
  <cp:revision>2</cp:revision>
  <dcterms:created xsi:type="dcterms:W3CDTF">2025-03-08T08:37:54Z</dcterms:created>
  <dcterms:modified xsi:type="dcterms:W3CDTF">2025-03-08T08:40:10Z</dcterms:modified>
</cp:coreProperties>
</file>