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5" r:id="rId6"/>
    <p:sldId id="266" r:id="rId7"/>
    <p:sldId id="267" r:id="rId8"/>
    <p:sldId id="260" r:id="rId9"/>
    <p:sldId id="261" r:id="rId10"/>
    <p:sldId id="262" r:id="rId11"/>
    <p:sldId id="263" r:id="rId12"/>
    <p:sldId id="264"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Lato Black" panose="020B0604020202020204" charset="0"/>
      <p:bold r:id="rId19"/>
      <p:boldItalic r:id="rId20"/>
    </p:embeddedFont>
    <p:embeddedFont>
      <p:font typeface="Libre Baskerville" panose="020B0604020202020204" charset="0"/>
      <p:regular r:id="rId21"/>
      <p:bold r:id="rId22"/>
      <p: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AsMA0otYxX+g0+GYRUjdGtWY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46376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818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657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774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9ea26cfe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9ea26cfe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69ea26cfe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a:t>
            </a:fld>
            <a:endParaRPr/>
          </a:p>
        </p:txBody>
      </p:sp>
    </p:spTree>
    <p:extLst>
      <p:ext uri="{BB962C8B-B14F-4D97-AF65-F5344CB8AC3E}">
        <p14:creationId xmlns:p14="http://schemas.microsoft.com/office/powerpoint/2010/main" val="3778497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9ea26cfed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69ea26cfed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69ea26cfed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extLst>
      <p:ext uri="{BB962C8B-B14F-4D97-AF65-F5344CB8AC3E}">
        <p14:creationId xmlns:p14="http://schemas.microsoft.com/office/powerpoint/2010/main" val="316497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9ea26cfed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9ea26cfed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69ea26cfed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extLst>
      <p:ext uri="{BB962C8B-B14F-4D97-AF65-F5344CB8AC3E}">
        <p14:creationId xmlns:p14="http://schemas.microsoft.com/office/powerpoint/2010/main" val="248675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9ea26cfed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9ea26cfed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69ea26cfed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405856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9ea26cfed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9ea26cfed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269ea26cfed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330125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060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Vidhyalakshmib130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linkedin.com/in/b-vidhyalakshm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37608" y="0"/>
            <a:ext cx="12190813" cy="6694100"/>
          </a:xfrm>
          <a:prstGeom prst="rect">
            <a:avLst/>
          </a:prstGeom>
          <a:noFill/>
          <a:ln>
            <a:noFill/>
          </a:ln>
        </p:spPr>
      </p:pic>
      <p:sp>
        <p:nvSpPr>
          <p:cNvPr id="99" name="Google Shape;99;p1"/>
          <p:cNvSpPr txBox="1"/>
          <p:nvPr/>
        </p:nvSpPr>
        <p:spPr>
          <a:xfrm>
            <a:off x="3593100" y="3904050"/>
            <a:ext cx="6616200" cy="184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IN" sz="2000" b="1" u="sng">
                <a:solidFill>
                  <a:schemeClr val="dk1"/>
                </a:solidFill>
              </a:rPr>
              <a:t>Exploratory Data Analysis (EDA)</a:t>
            </a:r>
            <a:endParaRPr sz="2000" b="1" u="sng">
              <a:solidFill>
                <a:schemeClr val="dk1"/>
              </a:solidFill>
            </a:endParaRPr>
          </a:p>
          <a:p>
            <a:pPr marL="0" lvl="0" indent="0" algn="ctr" rtl="0">
              <a:lnSpc>
                <a:spcPct val="115000"/>
              </a:lnSpc>
              <a:spcBef>
                <a:spcPts val="0"/>
              </a:spcBef>
              <a:spcAft>
                <a:spcPts val="0"/>
              </a:spcAft>
              <a:buNone/>
            </a:pPr>
            <a:r>
              <a:rPr lang="en-IN" sz="2000">
                <a:solidFill>
                  <a:schemeClr val="dk1"/>
                </a:solidFill>
              </a:rPr>
              <a:t>on </a:t>
            </a:r>
            <a:endParaRPr sz="20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IN" sz="2000">
                <a:solidFill>
                  <a:schemeClr val="dk1"/>
                </a:solidFill>
              </a:rPr>
              <a:t>AMCAT data-set</a:t>
            </a:r>
            <a:endParaRPr sz="3700">
              <a:solidFill>
                <a:schemeClr val="dk1"/>
              </a:solidFill>
              <a:latin typeface="Calibri"/>
              <a:ea typeface="Calibri"/>
              <a:cs typeface="Calibri"/>
              <a:sym typeface="Calibri"/>
            </a:endParaRPr>
          </a:p>
        </p:txBody>
      </p:sp>
      <p:sp>
        <p:nvSpPr>
          <p:cNvPr id="100" name="Google Shape;100;p1"/>
          <p:cNvSpPr txBox="1"/>
          <p:nvPr/>
        </p:nvSpPr>
        <p:spPr>
          <a:xfrm>
            <a:off x="328225" y="5847500"/>
            <a:ext cx="2712000" cy="8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a:solidFill>
                  <a:schemeClr val="dk1"/>
                </a:solidFill>
                <a:latin typeface="Calibri"/>
                <a:ea typeface="Calibri"/>
                <a:cs typeface="Calibri"/>
                <a:sym typeface="Calibri"/>
              </a:rPr>
              <a:t>B. Vidhyalakshmi</a:t>
            </a:r>
            <a:endParaRPr sz="2200">
              <a:solidFill>
                <a:schemeClr val="dk1"/>
              </a:solidFill>
              <a:latin typeface="Calibri"/>
              <a:ea typeface="Calibri"/>
              <a:cs typeface="Calibri"/>
              <a:sym typeface="Calibri"/>
            </a:endParaRPr>
          </a:p>
          <a:p>
            <a:pPr marL="0" lvl="0" indent="0" algn="l" rtl="0">
              <a:spcBef>
                <a:spcPts val="0"/>
              </a:spcBef>
              <a:spcAft>
                <a:spcPts val="0"/>
              </a:spcAft>
              <a:buNone/>
            </a:pPr>
            <a:r>
              <a:rPr lang="en-IN" sz="2200">
                <a:solidFill>
                  <a:schemeClr val="dk1"/>
                </a:solidFill>
                <a:latin typeface="Calibri"/>
                <a:ea typeface="Calibri"/>
                <a:cs typeface="Calibri"/>
                <a:sym typeface="Calibri"/>
              </a:rPr>
              <a:t>23rd February 2024</a:t>
            </a:r>
            <a:endParaRPr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69ea26cfed_0_30"/>
          <p:cNvSpPr txBox="1">
            <a:spLocks noGrp="1"/>
          </p:cNvSpPr>
          <p:nvPr>
            <p:ph type="title"/>
          </p:nvPr>
        </p:nvSpPr>
        <p:spPr>
          <a:xfrm>
            <a:off x="838200" y="365125"/>
            <a:ext cx="10515600" cy="4986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IN" u="sng">
                <a:solidFill>
                  <a:srgbClr val="FF0000"/>
                </a:solidFill>
              </a:rPr>
              <a:t>CONCLUSION</a:t>
            </a:r>
            <a:endParaRPr u="sng">
              <a:solidFill>
                <a:srgbClr val="FF0000"/>
              </a:solidFill>
            </a:endParaRPr>
          </a:p>
        </p:txBody>
      </p:sp>
      <p:sp>
        <p:nvSpPr>
          <p:cNvPr id="141" name="Google Shape;141;g269ea26cfed_0_30"/>
          <p:cNvSpPr txBox="1">
            <a:spLocks noGrp="1"/>
          </p:cNvSpPr>
          <p:nvPr>
            <p:ph type="body" idx="1"/>
          </p:nvPr>
        </p:nvSpPr>
        <p:spPr>
          <a:xfrm>
            <a:off x="196800" y="1122850"/>
            <a:ext cx="11798400" cy="52860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IN" sz="2350">
                <a:solidFill>
                  <a:srgbClr val="0D0D0D"/>
                </a:solidFill>
                <a:highlight>
                  <a:srgbClr val="FFFFFF"/>
                </a:highlight>
                <a:latin typeface="Roboto"/>
                <a:ea typeface="Roboto"/>
                <a:cs typeface="Roboto"/>
                <a:sym typeface="Roboto"/>
              </a:rPr>
              <a:t>In conclusion, we summarized our findings and highlighted key insights from the analysis. </a:t>
            </a:r>
            <a:endParaRPr sz="235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r>
              <a:rPr lang="en-IN" sz="2350">
                <a:solidFill>
                  <a:srgbClr val="0D0D0D"/>
                </a:solidFill>
                <a:highlight>
                  <a:srgbClr val="FFFFFF"/>
                </a:highlight>
                <a:latin typeface="Roboto"/>
                <a:ea typeface="Roboto"/>
                <a:cs typeface="Roboto"/>
                <a:sym typeface="Roboto"/>
              </a:rPr>
              <a:t>We also discussed potential implications of our results and suggested areas for further investigation or research. </a:t>
            </a:r>
            <a:endParaRPr sz="235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r>
              <a:rPr lang="en-IN" sz="2350">
                <a:solidFill>
                  <a:srgbClr val="0D0D0D"/>
                </a:solidFill>
                <a:highlight>
                  <a:srgbClr val="FFFFFF"/>
                </a:highlight>
                <a:latin typeface="Roboto"/>
                <a:ea typeface="Roboto"/>
                <a:cs typeface="Roboto"/>
                <a:sym typeface="Roboto"/>
              </a:rPr>
              <a:t>Overall, our analysis provided valuable insights into factors influencing earnings among fresh graduates in specific job roles.</a:t>
            </a:r>
            <a:endParaRPr sz="2350">
              <a:solidFill>
                <a:srgbClr val="0D0D0D"/>
              </a:solidFill>
              <a:highlight>
                <a:srgbClr val="FFFFFF"/>
              </a:highlight>
              <a:latin typeface="Roboto"/>
              <a:ea typeface="Roboto"/>
              <a:cs typeface="Roboto"/>
              <a:sym typeface="Roboto"/>
            </a:endParaRPr>
          </a:p>
          <a:p>
            <a:pPr marL="457200" lvl="0" indent="-228600" algn="l" rtl="0">
              <a:lnSpc>
                <a:spcPct val="115000"/>
              </a:lnSpc>
              <a:spcBef>
                <a:spcPts val="1500"/>
              </a:spcBef>
              <a:spcAft>
                <a:spcPts val="0"/>
              </a:spcAft>
              <a:buClr>
                <a:srgbClr val="0D0D0D"/>
              </a:buClr>
              <a:buSzPct val="100000"/>
              <a:buFont typeface="Roboto"/>
              <a:buNone/>
            </a:pPr>
            <a:r>
              <a:rPr lang="en-IN" sz="2608" b="1">
                <a:solidFill>
                  <a:srgbClr val="0D0D0D"/>
                </a:solidFill>
                <a:highlight>
                  <a:srgbClr val="FFFFFF"/>
                </a:highlight>
                <a:latin typeface="Roboto"/>
                <a:ea typeface="Roboto"/>
                <a:cs typeface="Roboto"/>
                <a:sym typeface="Roboto"/>
              </a:rPr>
              <a:t>Variation in Earnings:</a:t>
            </a:r>
            <a:endParaRPr sz="2608" b="1">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350">
                <a:solidFill>
                  <a:srgbClr val="0D0D0D"/>
                </a:solidFill>
                <a:highlight>
                  <a:srgbClr val="FFFFFF"/>
                </a:highlight>
                <a:latin typeface="Roboto"/>
                <a:ea typeface="Roboto"/>
                <a:cs typeface="Roboto"/>
                <a:sym typeface="Roboto"/>
              </a:rPr>
              <a:t> Our analysis revealed significant variations in earnings among fresh graduates, with factors such as specialization, location, and company size playing crucial roles in determining salary levels.</a:t>
            </a:r>
            <a:endParaRPr sz="235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endParaRPr sz="235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608" b="1">
                <a:solidFill>
                  <a:srgbClr val="0D0D0D"/>
                </a:solidFill>
                <a:highlight>
                  <a:srgbClr val="FFFFFF"/>
                </a:highlight>
                <a:latin typeface="Roboto"/>
                <a:ea typeface="Roboto"/>
                <a:cs typeface="Roboto"/>
                <a:sym typeface="Roboto"/>
              </a:rPr>
              <a:t>Impact of Specialization:</a:t>
            </a:r>
            <a:r>
              <a:rPr lang="en-IN" sz="2608">
                <a:solidFill>
                  <a:srgbClr val="0D0D0D"/>
                </a:solidFill>
                <a:highlight>
                  <a:srgbClr val="FFFFFF"/>
                </a:highlight>
                <a:latin typeface="Roboto"/>
                <a:ea typeface="Roboto"/>
                <a:cs typeface="Roboto"/>
                <a:sym typeface="Roboto"/>
              </a:rPr>
              <a:t> </a:t>
            </a:r>
            <a:endParaRPr sz="2608">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350">
                <a:solidFill>
                  <a:srgbClr val="0D0D0D"/>
                </a:solidFill>
                <a:highlight>
                  <a:srgbClr val="FFFFFF"/>
                </a:highlight>
                <a:latin typeface="Roboto"/>
                <a:ea typeface="Roboto"/>
                <a:cs typeface="Roboto"/>
                <a:sym typeface="Roboto"/>
              </a:rPr>
              <a:t>The choice of specialization appears to have a substantial impact on earnings potential. Specializations in high-demand fields such as Computer Science and Engineering tend to command higher salaries compared to other disciplines.</a:t>
            </a:r>
            <a:endParaRPr sz="235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endParaRPr sz="235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608" b="1">
                <a:solidFill>
                  <a:srgbClr val="0D0D0D"/>
                </a:solidFill>
                <a:highlight>
                  <a:srgbClr val="FFFFFF"/>
                </a:highlight>
                <a:latin typeface="Roboto"/>
                <a:ea typeface="Roboto"/>
                <a:cs typeface="Roboto"/>
                <a:sym typeface="Roboto"/>
              </a:rPr>
              <a:t>Geographical Influence:</a:t>
            </a:r>
            <a:r>
              <a:rPr lang="en-IN" sz="2608">
                <a:solidFill>
                  <a:srgbClr val="0D0D0D"/>
                </a:solidFill>
                <a:highlight>
                  <a:srgbClr val="FFFFFF"/>
                </a:highlight>
                <a:latin typeface="Roboto"/>
                <a:ea typeface="Roboto"/>
                <a:cs typeface="Roboto"/>
                <a:sym typeface="Roboto"/>
              </a:rPr>
              <a:t> </a:t>
            </a:r>
            <a:endParaRPr sz="2608">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350">
                <a:solidFill>
                  <a:srgbClr val="0D0D0D"/>
                </a:solidFill>
                <a:highlight>
                  <a:srgbClr val="FFFFFF"/>
                </a:highlight>
                <a:latin typeface="Roboto"/>
                <a:ea typeface="Roboto"/>
                <a:cs typeface="Roboto"/>
                <a:sym typeface="Roboto"/>
              </a:rPr>
              <a:t>Location emerged as a significant factor influencing earnings, with graduates working in certain cities or regions earning higher salaries on average. This suggests that economic factors and cost of living variations contribute to salary discrepancies.</a:t>
            </a:r>
            <a:endParaRPr sz="235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endParaRPr sz="1700">
              <a:solidFill>
                <a:srgbClr val="0D0D0D"/>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69ea26cfed_0_39"/>
          <p:cNvSpPr txBox="1">
            <a:spLocks noGrp="1"/>
          </p:cNvSpPr>
          <p:nvPr>
            <p:ph type="title"/>
          </p:nvPr>
        </p:nvSpPr>
        <p:spPr>
          <a:xfrm>
            <a:off x="838200" y="365125"/>
            <a:ext cx="10515600" cy="774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u="sng">
                <a:solidFill>
                  <a:srgbClr val="FF0000"/>
                </a:solidFill>
              </a:rPr>
              <a:t>CHALLENGES WORKING ON EDA PROJECT</a:t>
            </a:r>
            <a:endParaRPr u="sng">
              <a:solidFill>
                <a:srgbClr val="FF0000"/>
              </a:solidFill>
            </a:endParaRPr>
          </a:p>
        </p:txBody>
      </p:sp>
      <p:sp>
        <p:nvSpPr>
          <p:cNvPr id="148" name="Google Shape;148;g269ea26cfed_0_39"/>
          <p:cNvSpPr txBox="1">
            <a:spLocks noGrp="1"/>
          </p:cNvSpPr>
          <p:nvPr>
            <p:ph type="body" idx="1"/>
          </p:nvPr>
        </p:nvSpPr>
        <p:spPr>
          <a:xfrm>
            <a:off x="436728" y="859809"/>
            <a:ext cx="10917072" cy="5670016"/>
          </a:xfrm>
          <a:prstGeom prst="rect">
            <a:avLst/>
          </a:prstGeom>
        </p:spPr>
        <p:txBody>
          <a:bodyPr spcFirstLastPara="1" wrap="square" lIns="91425" tIns="45700" rIns="91425" bIns="45700" anchor="t" anchorCtr="0">
            <a:normAutofit fontScale="25000" lnSpcReduction="20000"/>
          </a:bodyPr>
          <a:lstStyle/>
          <a:p>
            <a:pPr marL="457200" lvl="0" indent="-228600" algn="l" rtl="0">
              <a:lnSpc>
                <a:spcPct val="115000"/>
              </a:lnSpc>
              <a:spcBef>
                <a:spcPts val="1500"/>
              </a:spcBef>
              <a:spcAft>
                <a:spcPts val="0"/>
              </a:spcAft>
              <a:buClr>
                <a:srgbClr val="0D0D0D"/>
              </a:buClr>
              <a:buSzPct val="100000"/>
              <a:buFont typeface="Times New Roman"/>
              <a:buNone/>
            </a:pPr>
            <a:r>
              <a:rPr lang="en-IN" sz="9100" b="1" dirty="0">
                <a:solidFill>
                  <a:srgbClr val="0D0D0D"/>
                </a:solidFill>
                <a:highlight>
                  <a:srgbClr val="FFFFFF"/>
                </a:highlight>
                <a:latin typeface="Times New Roman"/>
                <a:ea typeface="Times New Roman"/>
                <a:cs typeface="Times New Roman"/>
                <a:sym typeface="Times New Roman"/>
              </a:rPr>
              <a:t>Data Quality:</a:t>
            </a:r>
            <a:endParaRPr sz="9100" b="1"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6700" dirty="0">
                <a:solidFill>
                  <a:srgbClr val="0D0D0D"/>
                </a:solidFill>
                <a:highlight>
                  <a:srgbClr val="FFFFFF"/>
                </a:highlight>
                <a:latin typeface="Times New Roman"/>
                <a:ea typeface="Times New Roman"/>
                <a:cs typeface="Times New Roman"/>
                <a:sym typeface="Times New Roman"/>
              </a:rPr>
              <a:t> </a:t>
            </a:r>
            <a:r>
              <a:rPr lang="en-IN" sz="7500" dirty="0">
                <a:solidFill>
                  <a:srgbClr val="0D0D0D"/>
                </a:solidFill>
                <a:highlight>
                  <a:srgbClr val="FFFFFF"/>
                </a:highlight>
                <a:latin typeface="Times New Roman"/>
                <a:ea typeface="Times New Roman"/>
                <a:cs typeface="Times New Roman"/>
                <a:sym typeface="Times New Roman"/>
              </a:rPr>
              <a:t>One of the primary challenges was dealing with data quality issues such as missing values, inconsistencies, and outliers. Cleaning and </a:t>
            </a:r>
            <a:r>
              <a:rPr lang="en-IN" sz="7500" dirty="0" err="1">
                <a:solidFill>
                  <a:srgbClr val="0D0D0D"/>
                </a:solidFill>
                <a:highlight>
                  <a:srgbClr val="FFFFFF"/>
                </a:highlight>
                <a:latin typeface="Times New Roman"/>
                <a:ea typeface="Times New Roman"/>
                <a:cs typeface="Times New Roman"/>
                <a:sym typeface="Times New Roman"/>
              </a:rPr>
              <a:t>preprocessing</a:t>
            </a:r>
            <a:r>
              <a:rPr lang="en-IN" sz="7500" dirty="0">
                <a:solidFill>
                  <a:srgbClr val="0D0D0D"/>
                </a:solidFill>
                <a:highlight>
                  <a:srgbClr val="FFFFFF"/>
                </a:highlight>
                <a:latin typeface="Times New Roman"/>
                <a:ea typeface="Times New Roman"/>
                <a:cs typeface="Times New Roman"/>
                <a:sym typeface="Times New Roman"/>
              </a:rPr>
              <a:t> the data to ensure its accuracy and reliability required careful attention and thorough validation techniques.</a:t>
            </a:r>
            <a:endParaRPr sz="75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endParaRPr sz="67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8700" b="1" dirty="0">
                <a:solidFill>
                  <a:srgbClr val="0D0D0D"/>
                </a:solidFill>
                <a:highlight>
                  <a:srgbClr val="FFFFFF"/>
                </a:highlight>
                <a:latin typeface="Times New Roman"/>
                <a:ea typeface="Times New Roman"/>
                <a:cs typeface="Times New Roman"/>
                <a:sym typeface="Times New Roman"/>
              </a:rPr>
              <a:t>Complexity of Analysis:</a:t>
            </a:r>
            <a:endParaRPr sz="8700" b="1"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6700" dirty="0">
                <a:solidFill>
                  <a:srgbClr val="0D0D0D"/>
                </a:solidFill>
                <a:highlight>
                  <a:srgbClr val="FFFFFF"/>
                </a:highlight>
                <a:latin typeface="Times New Roman"/>
                <a:ea typeface="Times New Roman"/>
                <a:cs typeface="Times New Roman"/>
                <a:sym typeface="Times New Roman"/>
              </a:rPr>
              <a:t> </a:t>
            </a:r>
            <a:r>
              <a:rPr lang="en-IN" sz="7500" dirty="0" err="1">
                <a:solidFill>
                  <a:srgbClr val="0D0D0D"/>
                </a:solidFill>
                <a:highlight>
                  <a:srgbClr val="FFFFFF"/>
                </a:highlight>
                <a:latin typeface="Times New Roman"/>
                <a:ea typeface="Times New Roman"/>
                <a:cs typeface="Times New Roman"/>
                <a:sym typeface="Times New Roman"/>
              </a:rPr>
              <a:t>Analyzing</a:t>
            </a:r>
            <a:r>
              <a:rPr lang="en-IN" sz="7500" dirty="0">
                <a:solidFill>
                  <a:srgbClr val="0D0D0D"/>
                </a:solidFill>
                <a:highlight>
                  <a:srgbClr val="FFFFFF"/>
                </a:highlight>
                <a:latin typeface="Times New Roman"/>
                <a:ea typeface="Times New Roman"/>
                <a:cs typeface="Times New Roman"/>
                <a:sym typeface="Times New Roman"/>
              </a:rPr>
              <a:t> the relationships between various factors influencing earnings among fresh graduates involved complex statistical and analytical techniques. Understanding the underlying patterns and trends in the data required expertise in data analysis and interpretation.</a:t>
            </a:r>
            <a:endParaRPr sz="75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endParaRPr sz="67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8700" b="1" dirty="0">
                <a:solidFill>
                  <a:srgbClr val="0D0D0D"/>
                </a:solidFill>
                <a:highlight>
                  <a:srgbClr val="FFFFFF"/>
                </a:highlight>
                <a:latin typeface="Times New Roman"/>
                <a:ea typeface="Times New Roman"/>
                <a:cs typeface="Times New Roman"/>
                <a:sym typeface="Times New Roman"/>
              </a:rPr>
              <a:t>Interdisciplinary Knowledge: </a:t>
            </a:r>
            <a:endParaRPr sz="8700" b="1"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7500" dirty="0">
                <a:solidFill>
                  <a:srgbClr val="0D0D0D"/>
                </a:solidFill>
                <a:highlight>
                  <a:srgbClr val="FFFFFF"/>
                </a:highlight>
                <a:latin typeface="Times New Roman"/>
                <a:ea typeface="Times New Roman"/>
                <a:cs typeface="Times New Roman"/>
                <a:sym typeface="Times New Roman"/>
              </a:rPr>
              <a:t>The project required interdisciplinary knowledge spanning fields such as statistics, economics, and sociology. Integrating insights from multiple disciplines to draw meaningful conclusions posed a challenge, necessitating collaboration and consultation with domain experts.</a:t>
            </a:r>
            <a:endParaRPr sz="75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endParaRPr sz="67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8700" b="1" dirty="0">
                <a:solidFill>
                  <a:srgbClr val="0D0D0D"/>
                </a:solidFill>
                <a:highlight>
                  <a:srgbClr val="FFFFFF"/>
                </a:highlight>
                <a:latin typeface="Times New Roman"/>
                <a:ea typeface="Times New Roman"/>
                <a:cs typeface="Times New Roman"/>
                <a:sym typeface="Times New Roman"/>
              </a:rPr>
              <a:t>Data Visualization:</a:t>
            </a:r>
            <a:r>
              <a:rPr lang="en-IN" sz="8700" dirty="0">
                <a:solidFill>
                  <a:srgbClr val="0D0D0D"/>
                </a:solidFill>
                <a:highlight>
                  <a:srgbClr val="FFFFFF"/>
                </a:highlight>
                <a:latin typeface="Times New Roman"/>
                <a:ea typeface="Times New Roman"/>
                <a:cs typeface="Times New Roman"/>
                <a:sym typeface="Times New Roman"/>
              </a:rPr>
              <a:t> </a:t>
            </a:r>
            <a:endParaRPr sz="87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89333"/>
              <a:buFont typeface="Times New Roman"/>
              <a:buNone/>
            </a:pPr>
            <a:r>
              <a:rPr lang="en-IN" sz="7500" dirty="0">
                <a:solidFill>
                  <a:srgbClr val="0D0D0D"/>
                </a:solidFill>
                <a:highlight>
                  <a:srgbClr val="FFFFFF"/>
                </a:highlight>
                <a:latin typeface="Times New Roman"/>
                <a:ea typeface="Times New Roman"/>
                <a:cs typeface="Times New Roman"/>
                <a:sym typeface="Times New Roman"/>
              </a:rPr>
              <a:t>Effectively communicating the findings through data visualization was another challenge. Choosing the right visualization techniques to convey complex information in a clear and concise manner required creativity and design skills</a:t>
            </a:r>
            <a:r>
              <a:rPr lang="en-IN" sz="6700" dirty="0">
                <a:solidFill>
                  <a:srgbClr val="0D0D0D"/>
                </a:solidFill>
                <a:highlight>
                  <a:srgbClr val="FFFFFF"/>
                </a:highlight>
                <a:latin typeface="Times New Roman"/>
                <a:ea typeface="Times New Roman"/>
                <a:cs typeface="Times New Roman"/>
                <a:sym typeface="Times New Roman"/>
              </a:rPr>
              <a:t>.</a:t>
            </a:r>
            <a:endParaRPr sz="6700" dirty="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54" name="Google Shape;154;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427650" y="928048"/>
            <a:ext cx="10845401" cy="5816937"/>
          </a:xfrm>
          <a:prstGeom prst="rect">
            <a:avLst/>
          </a:prstGeom>
          <a:noFill/>
          <a:ln>
            <a:noFill/>
          </a:ln>
        </p:spPr>
        <p:txBody>
          <a:bodyPr spcFirstLastPara="1" wrap="square" lIns="91425" tIns="45700" rIns="91425" bIns="45700" anchor="t" anchorCtr="0">
            <a:spAutoFit/>
          </a:bodyPr>
          <a:lstStyle/>
          <a:p>
            <a:pPr marL="457200" lvl="0" indent="-323850" algn="l" rtl="0">
              <a:lnSpc>
                <a:spcPct val="115000"/>
              </a:lnSpc>
              <a:spcBef>
                <a:spcPts val="1500"/>
              </a:spcBef>
              <a:spcAft>
                <a:spcPts val="0"/>
              </a:spcAft>
              <a:buClr>
                <a:srgbClr val="0D0D0D"/>
              </a:buClr>
              <a:buSzPts val="1500"/>
              <a:buFont typeface="Roboto"/>
              <a:buChar char="•"/>
            </a:pPr>
            <a:r>
              <a:rPr lang="en-IN" b="1" dirty="0">
                <a:solidFill>
                  <a:srgbClr val="0D0D0D"/>
                </a:solidFill>
                <a:highlight>
                  <a:srgbClr val="FFFFFF"/>
                </a:highlight>
                <a:latin typeface="Roboto"/>
                <a:ea typeface="Roboto"/>
                <a:cs typeface="Roboto"/>
                <a:sym typeface="Roboto"/>
              </a:rPr>
              <a:t>Background (</a:t>
            </a:r>
            <a:r>
              <a:rPr lang="en-IN" b="1" dirty="0" err="1">
                <a:solidFill>
                  <a:srgbClr val="0D0D0D"/>
                </a:solidFill>
                <a:highlight>
                  <a:srgbClr val="FFFFFF"/>
                </a:highlight>
                <a:latin typeface="Roboto"/>
                <a:ea typeface="Roboto"/>
                <a:cs typeface="Roboto"/>
                <a:sym typeface="Roboto"/>
              </a:rPr>
              <a:t>B.Tech</a:t>
            </a:r>
            <a:r>
              <a:rPr lang="en-IN" b="1" dirty="0">
                <a:solidFill>
                  <a:srgbClr val="0D0D0D"/>
                </a:solidFill>
                <a:highlight>
                  <a:srgbClr val="FFFFFF"/>
                </a:highlight>
                <a:latin typeface="Roboto"/>
                <a:ea typeface="Roboto"/>
                <a:cs typeface="Roboto"/>
                <a:sym typeface="Roboto"/>
              </a:rPr>
              <a:t> in Artificial Intelligence and Data Science):</a:t>
            </a:r>
            <a:endParaRPr b="1" dirty="0">
              <a:solidFill>
                <a:srgbClr val="0D0D0D"/>
              </a:solidFill>
              <a:highlight>
                <a:srgbClr val="FFFFFF"/>
              </a:highlight>
              <a:latin typeface="Roboto"/>
              <a:ea typeface="Roboto"/>
              <a:cs typeface="Roboto"/>
              <a:sym typeface="Roboto"/>
            </a:endParaRPr>
          </a:p>
          <a:p>
            <a:pPr marL="914400" lvl="1" indent="-323850" algn="l" rtl="0">
              <a:lnSpc>
                <a:spcPct val="115000"/>
              </a:lnSpc>
              <a:spcBef>
                <a:spcPts val="0"/>
              </a:spcBef>
              <a:spcAft>
                <a:spcPts val="0"/>
              </a:spcAft>
              <a:buClr>
                <a:srgbClr val="0D0D0D"/>
              </a:buClr>
              <a:buSzPts val="1500"/>
              <a:buFont typeface="Roboto"/>
              <a:buChar char="○"/>
            </a:pPr>
            <a:r>
              <a:rPr lang="en-IN" dirty="0">
                <a:solidFill>
                  <a:srgbClr val="0D0D0D"/>
                </a:solidFill>
                <a:highlight>
                  <a:srgbClr val="FFFFFF"/>
                </a:highlight>
                <a:latin typeface="Roboto"/>
                <a:ea typeface="Roboto"/>
                <a:cs typeface="Roboto"/>
                <a:sym typeface="Roboto"/>
              </a:rPr>
              <a:t>"Currently, I am pursuing my Bachelor of Technology (</a:t>
            </a:r>
            <a:r>
              <a:rPr lang="en-IN" dirty="0" err="1">
                <a:solidFill>
                  <a:srgbClr val="0D0D0D"/>
                </a:solidFill>
                <a:highlight>
                  <a:srgbClr val="FFFFFF"/>
                </a:highlight>
                <a:latin typeface="Roboto"/>
                <a:ea typeface="Roboto"/>
                <a:cs typeface="Roboto"/>
                <a:sym typeface="Roboto"/>
              </a:rPr>
              <a:t>B.Tech</a:t>
            </a:r>
            <a:r>
              <a:rPr lang="en-IN" dirty="0">
                <a:solidFill>
                  <a:srgbClr val="0D0D0D"/>
                </a:solidFill>
                <a:highlight>
                  <a:srgbClr val="FFFFFF"/>
                </a:highlight>
                <a:latin typeface="Roboto"/>
                <a:ea typeface="Roboto"/>
                <a:cs typeface="Roboto"/>
                <a:sym typeface="Roboto"/>
              </a:rPr>
              <a:t>) degree in Artificial Intelligence and Data Science from SRM </a:t>
            </a:r>
            <a:r>
              <a:rPr lang="en-IN" dirty="0" err="1">
                <a:solidFill>
                  <a:srgbClr val="0D0D0D"/>
                </a:solidFill>
                <a:highlight>
                  <a:srgbClr val="FFFFFF"/>
                </a:highlight>
                <a:latin typeface="Roboto"/>
                <a:ea typeface="Roboto"/>
                <a:cs typeface="Roboto"/>
                <a:sym typeface="Roboto"/>
              </a:rPr>
              <a:t>Easwari</a:t>
            </a:r>
            <a:r>
              <a:rPr lang="en-IN" dirty="0">
                <a:solidFill>
                  <a:srgbClr val="0D0D0D"/>
                </a:solidFill>
                <a:highlight>
                  <a:srgbClr val="FFFFFF"/>
                </a:highlight>
                <a:latin typeface="Roboto"/>
                <a:ea typeface="Roboto"/>
                <a:cs typeface="Roboto"/>
                <a:sym typeface="Roboto"/>
              </a:rPr>
              <a:t> Engineering College. Through my coursework, I've been exposed to various foundational concepts in artificial intelligence, machine learning, and data science. I've engaged in projects and assignments that have allowed me to apply these concepts to real-world datasets, gaining hands-on experience in data analysis, statistical </a:t>
            </a:r>
            <a:r>
              <a:rPr lang="en-IN" dirty="0" err="1">
                <a:solidFill>
                  <a:srgbClr val="0D0D0D"/>
                </a:solidFill>
                <a:highlight>
                  <a:srgbClr val="FFFFFF"/>
                </a:highlight>
                <a:latin typeface="Roboto"/>
                <a:ea typeface="Roboto"/>
                <a:cs typeface="Roboto"/>
                <a:sym typeface="Roboto"/>
              </a:rPr>
              <a:t>modeling</a:t>
            </a:r>
            <a:r>
              <a:rPr lang="en-IN" dirty="0">
                <a:solidFill>
                  <a:srgbClr val="0D0D0D"/>
                </a:solidFill>
                <a:highlight>
                  <a:srgbClr val="FFFFFF"/>
                </a:highlight>
                <a:latin typeface="Roboto"/>
                <a:ea typeface="Roboto"/>
                <a:cs typeface="Roboto"/>
                <a:sym typeface="Roboto"/>
              </a:rPr>
              <a:t>, and programming."</a:t>
            </a:r>
            <a:endParaRPr dirty="0">
              <a:solidFill>
                <a:srgbClr val="0D0D0D"/>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0D0D0D"/>
              </a:buClr>
              <a:buSzPts val="1500"/>
              <a:buFont typeface="Roboto"/>
              <a:buChar char="•"/>
            </a:pPr>
            <a:r>
              <a:rPr lang="en-IN" b="1" dirty="0">
                <a:solidFill>
                  <a:srgbClr val="0D0D0D"/>
                </a:solidFill>
                <a:highlight>
                  <a:srgbClr val="FFFFFF"/>
                </a:highlight>
                <a:latin typeface="Roboto"/>
                <a:ea typeface="Roboto"/>
                <a:cs typeface="Roboto"/>
                <a:sym typeface="Roboto"/>
              </a:rPr>
              <a:t>Why You Want to Learn Data Science:</a:t>
            </a:r>
            <a:endParaRPr b="1" dirty="0">
              <a:solidFill>
                <a:srgbClr val="0D0D0D"/>
              </a:solidFill>
              <a:highlight>
                <a:srgbClr val="FFFFFF"/>
              </a:highlight>
              <a:latin typeface="Roboto"/>
              <a:ea typeface="Roboto"/>
              <a:cs typeface="Roboto"/>
              <a:sym typeface="Roboto"/>
            </a:endParaRPr>
          </a:p>
          <a:p>
            <a:pPr marL="914400" lvl="1" indent="-323850" algn="l" rtl="0">
              <a:lnSpc>
                <a:spcPct val="115000"/>
              </a:lnSpc>
              <a:spcBef>
                <a:spcPts val="0"/>
              </a:spcBef>
              <a:spcAft>
                <a:spcPts val="0"/>
              </a:spcAft>
              <a:buClr>
                <a:srgbClr val="0D0D0D"/>
              </a:buClr>
              <a:buSzPts val="1500"/>
              <a:buFont typeface="Roboto"/>
              <a:buChar char="○"/>
            </a:pPr>
            <a:r>
              <a:rPr lang="en-IN" dirty="0">
                <a:solidFill>
                  <a:srgbClr val="0D0D0D"/>
                </a:solidFill>
                <a:highlight>
                  <a:srgbClr val="FFFFFF"/>
                </a:highlight>
                <a:latin typeface="Roboto"/>
                <a:ea typeface="Roboto"/>
                <a:cs typeface="Roboto"/>
                <a:sym typeface="Roboto"/>
              </a:rPr>
              <a:t>"I am deeply passionate about the potential of data science and artificial intelligence to drive innovation and solve complex problems across industries. The ability to extract actionable insights from data and leverage them to make informed decisions fascinates me. I am particularly drawn to the interdisciplinary nature of data science, which integrates elements of computer science, mathematics, and domain expertise. I believe that mastering data science skills will not only open up exciting career opportunities but also empower me to contribute meaningfully to addressing societal challenges."</a:t>
            </a:r>
            <a:endParaRPr dirty="0">
              <a:solidFill>
                <a:srgbClr val="0D0D0D"/>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0D0D0D"/>
              </a:buClr>
              <a:buSzPts val="1500"/>
              <a:buFont typeface="Roboto"/>
              <a:buChar char="•"/>
            </a:pPr>
            <a:r>
              <a:rPr lang="en-IN" b="1" dirty="0">
                <a:solidFill>
                  <a:srgbClr val="0D0D0D"/>
                </a:solidFill>
                <a:highlight>
                  <a:srgbClr val="FFFFFF"/>
                </a:highlight>
                <a:latin typeface="Roboto"/>
                <a:ea typeface="Roboto"/>
                <a:cs typeface="Roboto"/>
                <a:sym typeface="Roboto"/>
              </a:rPr>
              <a:t>Work Experience:</a:t>
            </a:r>
            <a:endParaRPr b="1" dirty="0">
              <a:solidFill>
                <a:srgbClr val="0D0D0D"/>
              </a:solidFill>
              <a:highlight>
                <a:srgbClr val="FFFFFF"/>
              </a:highlight>
              <a:latin typeface="Roboto"/>
              <a:ea typeface="Roboto"/>
              <a:cs typeface="Roboto"/>
              <a:sym typeface="Roboto"/>
            </a:endParaRPr>
          </a:p>
          <a:p>
            <a:pPr marL="914400" lvl="1" indent="-323850" algn="l" rtl="0">
              <a:lnSpc>
                <a:spcPct val="115000"/>
              </a:lnSpc>
              <a:spcBef>
                <a:spcPts val="0"/>
              </a:spcBef>
              <a:spcAft>
                <a:spcPts val="0"/>
              </a:spcAft>
              <a:buClr>
                <a:srgbClr val="0D0D0D"/>
              </a:buClr>
              <a:buSzPts val="1500"/>
              <a:buFont typeface="Roboto"/>
              <a:buChar char="○"/>
            </a:pPr>
            <a:r>
              <a:rPr lang="en-IN" dirty="0">
                <a:solidFill>
                  <a:srgbClr val="0D0D0D"/>
                </a:solidFill>
                <a:highlight>
                  <a:srgbClr val="FFFFFF"/>
                </a:highlight>
                <a:latin typeface="Roboto"/>
                <a:ea typeface="Roboto"/>
                <a:cs typeface="Roboto"/>
                <a:sym typeface="Roboto"/>
              </a:rPr>
              <a:t>"While I do not have prior work experience in the field, I am eager to gain hands-on experience and apply my theoretical knowledge to practical scenarios. I am actively seeking internships, research opportunities, and projects where I can further develop my skills and contribute to real-world data science initiatives. Additionally, I am engaged in extracurricular activities such as online courses, </a:t>
            </a:r>
            <a:r>
              <a:rPr lang="en-IN" dirty="0" err="1">
                <a:solidFill>
                  <a:srgbClr val="0D0D0D"/>
                </a:solidFill>
                <a:highlight>
                  <a:srgbClr val="FFFFFF"/>
                </a:highlight>
                <a:latin typeface="Roboto"/>
                <a:ea typeface="Roboto"/>
                <a:cs typeface="Roboto"/>
                <a:sym typeface="Roboto"/>
              </a:rPr>
              <a:t>hackathons</a:t>
            </a:r>
            <a:r>
              <a:rPr lang="en-IN" dirty="0">
                <a:solidFill>
                  <a:srgbClr val="0D0D0D"/>
                </a:solidFill>
                <a:highlight>
                  <a:srgbClr val="FFFFFF"/>
                </a:highlight>
                <a:latin typeface="Roboto"/>
                <a:ea typeface="Roboto"/>
                <a:cs typeface="Roboto"/>
                <a:sym typeface="Roboto"/>
              </a:rPr>
              <a:t>, and data science competitions to continuously enhance my skills and stay updated with the latest developments in the field."</a:t>
            </a:r>
            <a:endParaRPr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IN" dirty="0" err="1">
                <a:solidFill>
                  <a:srgbClr val="0D0D0D"/>
                </a:solidFill>
                <a:highlight>
                  <a:srgbClr val="FFFFFF"/>
                </a:highlight>
                <a:latin typeface="Roboto"/>
                <a:ea typeface="Roboto"/>
                <a:cs typeface="Roboto"/>
                <a:sym typeface="Roboto"/>
              </a:rPr>
              <a:t>Github</a:t>
            </a:r>
            <a:r>
              <a:rPr lang="en-IN" dirty="0">
                <a:solidFill>
                  <a:srgbClr val="0D0D0D"/>
                </a:solidFill>
                <a:highlight>
                  <a:srgbClr val="FFFFFF"/>
                </a:highlight>
                <a:latin typeface="Roboto"/>
                <a:ea typeface="Roboto"/>
                <a:cs typeface="Roboto"/>
                <a:sym typeface="Roboto"/>
              </a:rPr>
              <a:t>: </a:t>
            </a:r>
            <a:r>
              <a:rPr lang="en-IN" u="sng" dirty="0">
                <a:solidFill>
                  <a:schemeClr val="hlink"/>
                </a:solidFill>
                <a:hlinkClick r:id="rId3"/>
              </a:rPr>
              <a:t>Vidhyalakshmib1305 (github.com)</a:t>
            </a:r>
            <a:endParaRPr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1500"/>
              </a:spcAft>
              <a:buNone/>
            </a:pPr>
            <a:r>
              <a:rPr lang="en-IN" dirty="0">
                <a:solidFill>
                  <a:srgbClr val="0D0D0D"/>
                </a:solidFill>
                <a:highlight>
                  <a:srgbClr val="FFFFFF"/>
                </a:highlight>
                <a:latin typeface="Roboto"/>
                <a:ea typeface="Roboto"/>
                <a:cs typeface="Roboto"/>
                <a:sym typeface="Roboto"/>
              </a:rPr>
              <a:t>LinkedIn : </a:t>
            </a:r>
            <a:r>
              <a:rPr lang="en-IN" u="sng" dirty="0">
                <a:solidFill>
                  <a:schemeClr val="hlink"/>
                </a:solidFill>
                <a:highlight>
                  <a:srgbClr val="FFFFFF"/>
                </a:highlight>
                <a:latin typeface="Roboto"/>
                <a:ea typeface="Roboto"/>
                <a:cs typeface="Roboto"/>
                <a:sym typeface="Roboto"/>
                <a:hlinkClick r:id="rId4"/>
              </a:rPr>
              <a:t>www.linkedin.com/in/b-vidhyalakshmi</a:t>
            </a:r>
            <a:endParaRPr dirty="0">
              <a:solidFill>
                <a:srgbClr val="0D0D0D"/>
              </a:solidFill>
              <a:highlight>
                <a:srgbClr val="FFFFFF"/>
              </a:highlight>
              <a:latin typeface="Roboto"/>
              <a:ea typeface="Roboto"/>
              <a:cs typeface="Roboto"/>
              <a:sym typeface="Roboto"/>
            </a:endParaRPr>
          </a:p>
        </p:txBody>
      </p:sp>
      <p:sp>
        <p:nvSpPr>
          <p:cNvPr id="106" name="Google Shape;106;p3"/>
          <p:cNvSpPr txBox="1"/>
          <p:nvPr/>
        </p:nvSpPr>
        <p:spPr>
          <a:xfrm>
            <a:off x="427650" y="155470"/>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sz="3300" u="sng">
                <a:solidFill>
                  <a:srgbClr val="FF0000"/>
                </a:solidFill>
              </a:rPr>
              <a:t>Objective of the Project:</a:t>
            </a:r>
            <a:endParaRPr sz="3300" b="1" u="sng">
              <a:solidFill>
                <a:srgbClr val="FF0000"/>
              </a:solidFill>
            </a:endParaRPr>
          </a:p>
        </p:txBody>
      </p:sp>
      <p:sp>
        <p:nvSpPr>
          <p:cNvPr id="112" name="Google Shape;112;p4"/>
          <p:cNvSpPr txBox="1">
            <a:spLocks noGrp="1"/>
          </p:cNvSpPr>
          <p:nvPr>
            <p:ph type="body" idx="1"/>
          </p:nvPr>
        </p:nvSpPr>
        <p:spPr>
          <a:xfrm>
            <a:off x="684875" y="1071025"/>
            <a:ext cx="10515600" cy="51993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None/>
            </a:pPr>
            <a:endParaRPr sz="3600" dirty="0"/>
          </a:p>
          <a:p>
            <a:pPr marL="0" lvl="0" indent="0" algn="l" rtl="0">
              <a:lnSpc>
                <a:spcPct val="90000"/>
              </a:lnSpc>
              <a:spcBef>
                <a:spcPts val="1000"/>
              </a:spcBef>
              <a:spcAft>
                <a:spcPts val="0"/>
              </a:spcAft>
              <a:buNone/>
            </a:pPr>
            <a:endParaRPr sz="3600" dirty="0"/>
          </a:p>
          <a:p>
            <a:pPr marL="457200" lvl="0" indent="-336550" algn="l" rtl="0">
              <a:lnSpc>
                <a:spcPct val="115000"/>
              </a:lnSpc>
              <a:spcBef>
                <a:spcPts val="0"/>
              </a:spcBef>
              <a:spcAft>
                <a:spcPts val="0"/>
              </a:spcAft>
              <a:buSzPct val="100000"/>
              <a:buChar char="•"/>
            </a:pPr>
            <a:r>
              <a:rPr lang="en-IN" sz="8000" dirty="0">
                <a:highlight>
                  <a:srgbClr val="FFFFFF"/>
                </a:highlight>
                <a:latin typeface="Arial"/>
                <a:ea typeface="Arial"/>
                <a:cs typeface="Arial"/>
                <a:sym typeface="Arial"/>
              </a:rPr>
              <a:t>The primary objective of this exploratory data analysis (EDA) project is to gain insights into the relationships between different variables and to uncover patterns or trends within the dataset. By conducting a thorough analysis, we aim to extract valuable information that can aid in understanding the factors influencing salary, employment outcomes, and overall employability of individuals who have taken the AMCAT assessment.</a:t>
            </a:r>
            <a:endParaRPr sz="8000" dirty="0">
              <a:highlight>
                <a:srgbClr val="FFFFFF"/>
              </a:highlight>
              <a:latin typeface="Arial"/>
              <a:ea typeface="Arial"/>
              <a:cs typeface="Arial"/>
              <a:sym typeface="Arial"/>
            </a:endParaRPr>
          </a:p>
          <a:p>
            <a:pPr marL="457200" lvl="0" indent="-336550" algn="l" rtl="0">
              <a:lnSpc>
                <a:spcPct val="115000"/>
              </a:lnSpc>
              <a:spcBef>
                <a:spcPts val="0"/>
              </a:spcBef>
              <a:spcAft>
                <a:spcPts val="0"/>
              </a:spcAft>
              <a:buSzPct val="100000"/>
              <a:buChar char="•"/>
            </a:pPr>
            <a:r>
              <a:rPr lang="en-IN" sz="8000" dirty="0">
                <a:highlight>
                  <a:srgbClr val="FFFFFF"/>
                </a:highlight>
                <a:latin typeface="Arial"/>
                <a:ea typeface="Arial"/>
                <a:cs typeface="Arial"/>
                <a:sym typeface="Arial"/>
              </a:rPr>
              <a:t>Through visualizations, statistical summaries, and correlation analyses, we seek to answer pertinent questions such as</a:t>
            </a:r>
            <a:endParaRPr sz="8000" dirty="0">
              <a:highlight>
                <a:srgbClr val="FFFFFF"/>
              </a:highlight>
              <a:latin typeface="Arial"/>
              <a:ea typeface="Arial"/>
              <a:cs typeface="Arial"/>
              <a:sym typeface="Arial"/>
            </a:endParaRPr>
          </a:p>
          <a:p>
            <a:pPr marL="457200" lvl="0" indent="-336550" algn="l" rtl="0">
              <a:lnSpc>
                <a:spcPct val="115000"/>
              </a:lnSpc>
              <a:spcBef>
                <a:spcPts val="0"/>
              </a:spcBef>
              <a:spcAft>
                <a:spcPts val="0"/>
              </a:spcAft>
              <a:buSzPct val="100000"/>
              <a:buChar char="•"/>
            </a:pPr>
            <a:r>
              <a:rPr lang="en-IN" sz="8000" dirty="0">
                <a:highlight>
                  <a:srgbClr val="FFFFFF"/>
                </a:highlight>
                <a:latin typeface="Arial"/>
                <a:ea typeface="Arial"/>
                <a:cs typeface="Arial"/>
                <a:sym typeface="Arial"/>
              </a:rPr>
              <a:t>What is the distribution of salaries among the candidates? </a:t>
            </a:r>
            <a:endParaRPr sz="8000" dirty="0">
              <a:highlight>
                <a:srgbClr val="FFFFFF"/>
              </a:highlight>
              <a:latin typeface="Arial"/>
              <a:ea typeface="Arial"/>
              <a:cs typeface="Arial"/>
              <a:sym typeface="Arial"/>
            </a:endParaRPr>
          </a:p>
          <a:p>
            <a:pPr marL="457200" lvl="0" indent="-336550" algn="l" rtl="0">
              <a:lnSpc>
                <a:spcPct val="115000"/>
              </a:lnSpc>
              <a:spcBef>
                <a:spcPts val="0"/>
              </a:spcBef>
              <a:spcAft>
                <a:spcPts val="0"/>
              </a:spcAft>
              <a:buSzPct val="100000"/>
              <a:buChar char="•"/>
            </a:pPr>
            <a:r>
              <a:rPr lang="en-IN" sz="8000" dirty="0">
                <a:highlight>
                  <a:srgbClr val="FFFFFF"/>
                </a:highlight>
                <a:latin typeface="Arial"/>
                <a:ea typeface="Arial"/>
                <a:cs typeface="Arial"/>
                <a:sym typeface="Arial"/>
              </a:rPr>
              <a:t>Are there any significant differences in salaries based on gender, educational qualifications, or specialization? </a:t>
            </a:r>
            <a:endParaRPr sz="8000" dirty="0">
              <a:highlight>
                <a:srgbClr val="FFFFFF"/>
              </a:highlight>
              <a:latin typeface="Arial"/>
              <a:ea typeface="Arial"/>
              <a:cs typeface="Arial"/>
              <a:sym typeface="Arial"/>
            </a:endParaRPr>
          </a:p>
          <a:p>
            <a:pPr marL="457200" lvl="0" indent="-336550" algn="l" rtl="0">
              <a:lnSpc>
                <a:spcPct val="115000"/>
              </a:lnSpc>
              <a:spcBef>
                <a:spcPts val="0"/>
              </a:spcBef>
              <a:spcAft>
                <a:spcPts val="0"/>
              </a:spcAft>
              <a:buSzPct val="100000"/>
              <a:buChar char="•"/>
            </a:pPr>
            <a:r>
              <a:rPr lang="en-IN" sz="8000" dirty="0">
                <a:highlight>
                  <a:srgbClr val="FFFFFF"/>
                </a:highlight>
                <a:latin typeface="Arial"/>
                <a:ea typeface="Arial"/>
                <a:cs typeface="Arial"/>
                <a:sym typeface="Arial"/>
              </a:rPr>
              <a:t>How do personality traits correlate with employability metrics such as domain-specific scores and overall performance? </a:t>
            </a:r>
            <a:endParaRPr sz="8000" dirty="0">
              <a:highlight>
                <a:srgbClr val="FFFFFF"/>
              </a:highlight>
              <a:latin typeface="Arial"/>
              <a:ea typeface="Arial"/>
              <a:cs typeface="Arial"/>
              <a:sym typeface="Arial"/>
            </a:endParaRPr>
          </a:p>
          <a:p>
            <a:pPr marL="457200" lvl="0" indent="-336550" algn="l" rtl="0">
              <a:lnSpc>
                <a:spcPct val="115000"/>
              </a:lnSpc>
              <a:spcBef>
                <a:spcPts val="0"/>
              </a:spcBef>
              <a:spcAft>
                <a:spcPts val="0"/>
              </a:spcAft>
              <a:buSzPct val="100000"/>
              <a:buChar char="•"/>
            </a:pPr>
            <a:r>
              <a:rPr lang="en-IN" sz="8000" dirty="0">
                <a:highlight>
                  <a:srgbClr val="FFFFFF"/>
                </a:highlight>
                <a:latin typeface="Arial"/>
                <a:ea typeface="Arial"/>
                <a:cs typeface="Arial"/>
                <a:sym typeface="Arial"/>
              </a:rPr>
              <a:t>Are there any discernible patterns in the data regarding job cities, college tiers, or graduation years that could impact employability?</a:t>
            </a:r>
            <a:endParaRPr sz="8000" dirty="0">
              <a:highlight>
                <a:srgbClr val="FFFFFF"/>
              </a:highlight>
              <a:latin typeface="Arial"/>
              <a:ea typeface="Arial"/>
              <a:cs typeface="Arial"/>
              <a:sym typeface="Arial"/>
            </a:endParaRPr>
          </a:p>
          <a:p>
            <a:pPr marL="228600" lvl="0" indent="-195407" algn="l" rtl="0">
              <a:lnSpc>
                <a:spcPct val="90000"/>
              </a:lnSpc>
              <a:spcBef>
                <a:spcPts val="1000"/>
              </a:spcBef>
              <a:spcAft>
                <a:spcPts val="0"/>
              </a:spcAft>
              <a:buSzPct val="100000"/>
              <a:buChar char="•"/>
            </a:pPr>
            <a:endParaRPr sz="4069" dirty="0"/>
          </a:p>
          <a:p>
            <a:pPr marL="228600" lvl="0" indent="-130810" algn="l" rtl="0">
              <a:lnSpc>
                <a:spcPct val="90000"/>
              </a:lnSpc>
              <a:spcBef>
                <a:spcPts val="1000"/>
              </a:spcBef>
              <a:spcAft>
                <a:spcPts val="0"/>
              </a:spcAft>
              <a:buClr>
                <a:schemeClr val="dk1"/>
              </a:buClr>
              <a:buSzPct val="80000"/>
              <a:buNone/>
            </a:pPr>
            <a:endParaRPr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69ea26cfed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u="sng">
                <a:solidFill>
                  <a:srgbClr val="FF0000"/>
                </a:solidFill>
              </a:rPr>
              <a:t>Summary of the Data</a:t>
            </a:r>
            <a:endParaRPr u="sng">
              <a:solidFill>
                <a:srgbClr val="FF0000"/>
              </a:solidFill>
            </a:endParaRPr>
          </a:p>
        </p:txBody>
      </p:sp>
      <p:sp>
        <p:nvSpPr>
          <p:cNvPr id="119" name="Google Shape;119;g269ea26cfed_0_7"/>
          <p:cNvSpPr txBox="1">
            <a:spLocks noGrp="1"/>
          </p:cNvSpPr>
          <p:nvPr>
            <p:ph type="body" idx="1"/>
          </p:nvPr>
        </p:nvSpPr>
        <p:spPr>
          <a:xfrm>
            <a:off x="362775" y="1416525"/>
            <a:ext cx="11280300" cy="49407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400" dirty="0">
                <a:solidFill>
                  <a:srgbClr val="0D0D0D"/>
                </a:solidFill>
                <a:highlight>
                  <a:srgbClr val="FFFFFF"/>
                </a:highlight>
                <a:latin typeface="Roboto"/>
                <a:ea typeface="Roboto"/>
                <a:cs typeface="Roboto"/>
                <a:sym typeface="Roboto"/>
              </a:rPr>
              <a:t>To summarize the working of the data analysis we conducted:</a:t>
            </a:r>
            <a:endParaRPr sz="14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1500"/>
              </a:spcBef>
              <a:spcAft>
                <a:spcPts val="0"/>
              </a:spcAft>
              <a:buClr>
                <a:srgbClr val="0D0D0D"/>
              </a:buClr>
              <a:buSzPts val="1700"/>
              <a:buFont typeface="Roboto"/>
              <a:buNone/>
            </a:pPr>
            <a:r>
              <a:rPr lang="en-IN" sz="1700" b="1" dirty="0">
                <a:solidFill>
                  <a:srgbClr val="0D0D0D"/>
                </a:solidFill>
                <a:highlight>
                  <a:srgbClr val="FFFFFF"/>
                </a:highlight>
                <a:latin typeface="Roboto"/>
                <a:ea typeface="Roboto"/>
                <a:cs typeface="Roboto"/>
                <a:sym typeface="Roboto"/>
              </a:rPr>
              <a:t>Introduction:</a:t>
            </a:r>
            <a:endParaRPr sz="1700" b="1"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r>
              <a:rPr lang="en-IN" sz="1200" dirty="0">
                <a:solidFill>
                  <a:srgbClr val="0D0D0D"/>
                </a:solidFill>
                <a:highlight>
                  <a:srgbClr val="FFFFFF"/>
                </a:highlight>
                <a:latin typeface="Roboto"/>
                <a:ea typeface="Roboto"/>
                <a:cs typeface="Roboto"/>
                <a:sym typeface="Roboto"/>
              </a:rPr>
              <a:t> </a:t>
            </a:r>
            <a:r>
              <a:rPr lang="en-IN" sz="1300" dirty="0">
                <a:solidFill>
                  <a:srgbClr val="0D0D0D"/>
                </a:solidFill>
                <a:highlight>
                  <a:srgbClr val="FFFFFF"/>
                </a:highlight>
                <a:latin typeface="Roboto"/>
                <a:ea typeface="Roboto"/>
                <a:cs typeface="Roboto"/>
                <a:sym typeface="Roboto"/>
              </a:rPr>
              <a:t>We began by importing the dataset and outlining the objective of our analysis, which was to explore factors influencing the earnings of fresh graduates in specific job roles.</a:t>
            </a:r>
            <a:endParaRPr sz="13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IN" sz="1600" b="1" dirty="0">
                <a:solidFill>
                  <a:srgbClr val="0D0D0D"/>
                </a:solidFill>
                <a:highlight>
                  <a:srgbClr val="FFFFFF"/>
                </a:highlight>
                <a:latin typeface="Roboto"/>
                <a:ea typeface="Roboto"/>
                <a:cs typeface="Roboto"/>
                <a:sym typeface="Roboto"/>
              </a:rPr>
              <a:t>Data Exploration:</a:t>
            </a:r>
            <a:r>
              <a:rPr lang="en-IN" sz="1600" dirty="0">
                <a:solidFill>
                  <a:srgbClr val="0D0D0D"/>
                </a:solidFill>
                <a:highlight>
                  <a:srgbClr val="FFFFFF"/>
                </a:highlight>
                <a:latin typeface="Roboto"/>
                <a:ea typeface="Roboto"/>
                <a:cs typeface="Roboto"/>
                <a:sym typeface="Roboto"/>
              </a:rPr>
              <a:t> </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300" dirty="0">
                <a:solidFill>
                  <a:srgbClr val="0D0D0D"/>
                </a:solidFill>
                <a:highlight>
                  <a:srgbClr val="FFFFFF"/>
                </a:highlight>
                <a:latin typeface="Roboto"/>
                <a:ea typeface="Roboto"/>
                <a:cs typeface="Roboto"/>
                <a:sym typeface="Roboto"/>
              </a:rPr>
              <a:t>We explored the dataset by examining its structure, dimensions, and summary statistics. This step helped us understand the nature of the data and identify potential variables of interest.</a:t>
            </a:r>
            <a:endParaRPr sz="13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endParaRPr sz="17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r>
              <a:rPr lang="en-IN" sz="1700" b="1" dirty="0" err="1">
                <a:solidFill>
                  <a:srgbClr val="0D0D0D"/>
                </a:solidFill>
                <a:highlight>
                  <a:srgbClr val="FFFFFF"/>
                </a:highlight>
                <a:latin typeface="Roboto"/>
                <a:ea typeface="Roboto"/>
                <a:cs typeface="Roboto"/>
                <a:sym typeface="Roboto"/>
              </a:rPr>
              <a:t>Univariate</a:t>
            </a:r>
            <a:r>
              <a:rPr lang="en-IN" sz="1700" b="1" dirty="0">
                <a:solidFill>
                  <a:srgbClr val="0D0D0D"/>
                </a:solidFill>
                <a:highlight>
                  <a:srgbClr val="FFFFFF"/>
                </a:highlight>
                <a:latin typeface="Roboto"/>
                <a:ea typeface="Roboto"/>
                <a:cs typeface="Roboto"/>
                <a:sym typeface="Roboto"/>
              </a:rPr>
              <a:t> Analysis:</a:t>
            </a:r>
            <a:r>
              <a:rPr lang="en-IN" sz="1700" dirty="0">
                <a:solidFill>
                  <a:srgbClr val="0D0D0D"/>
                </a:solidFill>
                <a:highlight>
                  <a:srgbClr val="FFFFFF"/>
                </a:highlight>
                <a:latin typeface="Roboto"/>
                <a:ea typeface="Roboto"/>
                <a:cs typeface="Roboto"/>
                <a:sym typeface="Roboto"/>
              </a:rPr>
              <a:t> </a:t>
            </a:r>
            <a:endParaRPr sz="17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300" dirty="0">
                <a:solidFill>
                  <a:srgbClr val="0D0D0D"/>
                </a:solidFill>
                <a:highlight>
                  <a:srgbClr val="FFFFFF"/>
                </a:highlight>
                <a:latin typeface="Roboto"/>
                <a:ea typeface="Roboto"/>
                <a:cs typeface="Roboto"/>
                <a:sym typeface="Roboto"/>
              </a:rPr>
              <a:t>We conducted </a:t>
            </a:r>
            <a:r>
              <a:rPr lang="en-IN" sz="1300" dirty="0" err="1">
                <a:solidFill>
                  <a:srgbClr val="0D0D0D"/>
                </a:solidFill>
                <a:highlight>
                  <a:srgbClr val="FFFFFF"/>
                </a:highlight>
                <a:latin typeface="Roboto"/>
                <a:ea typeface="Roboto"/>
                <a:cs typeface="Roboto"/>
                <a:sym typeface="Roboto"/>
              </a:rPr>
              <a:t>univariate</a:t>
            </a:r>
            <a:r>
              <a:rPr lang="en-IN" sz="1300" dirty="0">
                <a:solidFill>
                  <a:srgbClr val="0D0D0D"/>
                </a:solidFill>
                <a:highlight>
                  <a:srgbClr val="FFFFFF"/>
                </a:highlight>
                <a:latin typeface="Roboto"/>
                <a:ea typeface="Roboto"/>
                <a:cs typeface="Roboto"/>
                <a:sym typeface="Roboto"/>
              </a:rPr>
              <a:t> analysis to understand the distribution of individual variables. This involved visualizing probability density functions, histograms, boxplots, and </a:t>
            </a:r>
            <a:r>
              <a:rPr lang="en-IN" sz="1300" dirty="0" err="1">
                <a:solidFill>
                  <a:srgbClr val="0D0D0D"/>
                </a:solidFill>
                <a:highlight>
                  <a:srgbClr val="FFFFFF"/>
                </a:highlight>
                <a:latin typeface="Roboto"/>
                <a:ea typeface="Roboto"/>
                <a:cs typeface="Roboto"/>
                <a:sym typeface="Roboto"/>
              </a:rPr>
              <a:t>countplots</a:t>
            </a:r>
            <a:r>
              <a:rPr lang="en-IN" sz="1300" dirty="0">
                <a:solidFill>
                  <a:srgbClr val="0D0D0D"/>
                </a:solidFill>
                <a:highlight>
                  <a:srgbClr val="FFFFFF"/>
                </a:highlight>
                <a:latin typeface="Roboto"/>
                <a:ea typeface="Roboto"/>
                <a:cs typeface="Roboto"/>
                <a:sym typeface="Roboto"/>
              </a:rPr>
              <a:t> to identify outliers and understand the frequency distribution of both numerical and categorical variables.</a:t>
            </a:r>
            <a:endParaRPr sz="13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endParaRPr sz="12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r>
              <a:rPr lang="en-IN" sz="1700" b="1" dirty="0">
                <a:solidFill>
                  <a:srgbClr val="0D0D0D"/>
                </a:solidFill>
                <a:highlight>
                  <a:srgbClr val="FFFFFF"/>
                </a:highlight>
                <a:latin typeface="Roboto"/>
                <a:ea typeface="Roboto"/>
                <a:cs typeface="Roboto"/>
                <a:sym typeface="Roboto"/>
              </a:rPr>
              <a:t>Bivariate Analysis: </a:t>
            </a:r>
            <a:endParaRPr sz="1700" b="1"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300" dirty="0">
                <a:solidFill>
                  <a:srgbClr val="0D0D0D"/>
                </a:solidFill>
                <a:highlight>
                  <a:srgbClr val="FFFFFF"/>
                </a:highlight>
                <a:latin typeface="Roboto"/>
                <a:ea typeface="Roboto"/>
                <a:cs typeface="Roboto"/>
                <a:sym typeface="Roboto"/>
              </a:rPr>
              <a:t>We then proceeded to explore relationships between variables. This involved </a:t>
            </a:r>
            <a:r>
              <a:rPr lang="en-IN" sz="1300" dirty="0" err="1">
                <a:solidFill>
                  <a:srgbClr val="0D0D0D"/>
                </a:solidFill>
                <a:highlight>
                  <a:srgbClr val="FFFFFF"/>
                </a:highlight>
                <a:latin typeface="Roboto"/>
                <a:ea typeface="Roboto"/>
                <a:cs typeface="Roboto"/>
                <a:sym typeface="Roboto"/>
              </a:rPr>
              <a:t>analyzing</a:t>
            </a:r>
            <a:r>
              <a:rPr lang="en-IN" sz="1300" dirty="0">
                <a:solidFill>
                  <a:srgbClr val="0D0D0D"/>
                </a:solidFill>
                <a:highlight>
                  <a:srgbClr val="FFFFFF"/>
                </a:highlight>
                <a:latin typeface="Roboto"/>
                <a:ea typeface="Roboto"/>
                <a:cs typeface="Roboto"/>
                <a:sym typeface="Roboto"/>
              </a:rPr>
              <a:t> scatter plots, box plots, bar plots, and other visualizations to identify patterns and correlations between numerical and categorical variables.</a:t>
            </a:r>
            <a:endParaRPr sz="13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endParaRPr sz="13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700" b="1" dirty="0">
                <a:solidFill>
                  <a:srgbClr val="0D0D0D"/>
                </a:solidFill>
                <a:highlight>
                  <a:srgbClr val="FFFFFF"/>
                </a:highlight>
                <a:latin typeface="Roboto"/>
                <a:ea typeface="Roboto"/>
                <a:cs typeface="Roboto"/>
                <a:sym typeface="Roboto"/>
              </a:rPr>
              <a:t>Research Questions: </a:t>
            </a:r>
            <a:r>
              <a:rPr lang="en-IN" sz="1300" dirty="0">
                <a:solidFill>
                  <a:srgbClr val="0D0D0D"/>
                </a:solidFill>
                <a:highlight>
                  <a:srgbClr val="FFFFFF"/>
                </a:highlight>
                <a:latin typeface="Roboto"/>
                <a:ea typeface="Roboto"/>
                <a:cs typeface="Roboto"/>
                <a:sym typeface="Roboto"/>
              </a:rPr>
              <a:t>We addressed specific research questions related to the earnings of fresh graduates and potential relationships between gender and specialization preferences.</a:t>
            </a:r>
            <a:endParaRPr sz="13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endParaRPr sz="1200" dirty="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14300" lvl="0" algn="ctr">
              <a:spcBef>
                <a:spcPts val="1000"/>
              </a:spcBef>
            </a:pPr>
            <a:r>
              <a:rPr lang="en-IN" sz="3200" b="1" u="sng" dirty="0" smtClean="0">
                <a:solidFill>
                  <a:srgbClr val="FF0000"/>
                </a:solidFill>
                <a:highlight>
                  <a:srgbClr val="FFFFFF"/>
                </a:highlight>
                <a:latin typeface="Roboto"/>
                <a:ea typeface="Roboto"/>
                <a:cs typeface="Roboto"/>
                <a:sym typeface="Roboto"/>
              </a:rPr>
              <a:t>UNIVARIATE ANALYSIS:</a:t>
            </a:r>
            <a:r>
              <a:rPr lang="en-IN" sz="3200" u="sng" dirty="0" smtClean="0">
                <a:solidFill>
                  <a:srgbClr val="FF0000"/>
                </a:solidFill>
                <a:highlight>
                  <a:srgbClr val="FFFFFF"/>
                </a:highlight>
                <a:latin typeface="Roboto"/>
                <a:ea typeface="Roboto"/>
                <a:cs typeface="Roboto"/>
                <a:sym typeface="Roboto"/>
              </a:rPr>
              <a:t> </a:t>
            </a:r>
            <a:endParaRPr lang="en-IN" sz="2800" dirty="0">
              <a:sym typeface="Roboto"/>
            </a:endParaRPr>
          </a:p>
        </p:txBody>
      </p:sp>
      <p:pic>
        <p:nvPicPr>
          <p:cNvPr id="4" name="Picture 3"/>
          <p:cNvPicPr>
            <a:picLocks noChangeAspect="1"/>
          </p:cNvPicPr>
          <p:nvPr/>
        </p:nvPicPr>
        <p:blipFill>
          <a:blip r:embed="rId2"/>
          <a:stretch>
            <a:fillRect/>
          </a:stretch>
        </p:blipFill>
        <p:spPr>
          <a:xfrm>
            <a:off x="6888903" y="2299985"/>
            <a:ext cx="4807227" cy="3697867"/>
          </a:xfrm>
          <a:prstGeom prst="rect">
            <a:avLst/>
          </a:prstGeom>
        </p:spPr>
      </p:pic>
      <p:sp>
        <p:nvSpPr>
          <p:cNvPr id="3" name="Text Placeholder 2"/>
          <p:cNvSpPr>
            <a:spLocks noGrp="1"/>
          </p:cNvSpPr>
          <p:nvPr>
            <p:ph type="body" idx="1"/>
          </p:nvPr>
        </p:nvSpPr>
        <p:spPr>
          <a:xfrm>
            <a:off x="0" y="1866569"/>
            <a:ext cx="6342993" cy="2282350"/>
          </a:xfrm>
        </p:spPr>
        <p:txBody>
          <a:bodyPr>
            <a:noAutofit/>
          </a:bodyPr>
          <a:lstStyle/>
          <a:p>
            <a:r>
              <a:rPr lang="en-US" sz="1500" dirty="0"/>
              <a:t>The graph represents a box plot of average salary, with salary on the y-axis and years of experience on the x-axis. Here are some of the key observations I can make:</a:t>
            </a:r>
          </a:p>
          <a:p>
            <a:r>
              <a:rPr lang="en-US" sz="1800" b="1" u="sng" dirty="0"/>
              <a:t>Median salary: </a:t>
            </a:r>
            <a:r>
              <a:rPr lang="en-US" sz="1500" dirty="0"/>
              <a:t>The horizontal line in the middle of each box represents the median salary for each group of experience. It appears that the median salary increases with years of experience, but there is a gap in the data for the most experienced group.</a:t>
            </a:r>
          </a:p>
          <a:p>
            <a:r>
              <a:rPr lang="en-US" sz="1600" b="1" u="sng" dirty="0"/>
              <a:t>Distribution of salaries: </a:t>
            </a:r>
            <a:r>
              <a:rPr lang="en-US" sz="1500" dirty="0"/>
              <a:t>The boxes show the interquartile range (IQR), which represents the middle 50% of salaries in each group. The boxes get wider as experience increases, indicating that there is more variability in salaries for more experienced workers.</a:t>
            </a:r>
          </a:p>
          <a:p>
            <a:r>
              <a:rPr lang="en-US" sz="1800" b="1" u="sng" dirty="0"/>
              <a:t>Outliers: </a:t>
            </a:r>
            <a:r>
              <a:rPr lang="en-US" sz="1500" dirty="0"/>
              <a:t>The whiskers extend from the top and bottom of the boxes to show any outliers in the data. There are a few outliers in the data, particularly for the less experienced groups.</a:t>
            </a:r>
          </a:p>
          <a:p>
            <a:pPr marL="114300" indent="0">
              <a:buNone/>
            </a:pPr>
            <a:endParaRPr lang="en-US" sz="1500" dirty="0" smtClean="0"/>
          </a:p>
          <a:p>
            <a:pPr marL="114300" indent="0">
              <a:buNone/>
            </a:pPr>
            <a:r>
              <a:rPr lang="en-US" sz="1500" dirty="0" smtClean="0"/>
              <a:t>This </a:t>
            </a:r>
            <a:r>
              <a:rPr lang="en-US" sz="1500" dirty="0"/>
              <a:t>boxplot only shows the average salary for each group of experience. </a:t>
            </a:r>
            <a:r>
              <a:rPr lang="en-US" sz="1500" dirty="0"/>
              <a:t>It does not tell us anything about the individual salaries of workers, or about the factors that influence salary such as education, job title, or location.</a:t>
            </a:r>
            <a:endParaRPr lang="en-IN" sz="1500" dirty="0"/>
          </a:p>
        </p:txBody>
      </p:sp>
    </p:spTree>
    <p:extLst>
      <p:ext uri="{BB962C8B-B14F-4D97-AF65-F5344CB8AC3E}">
        <p14:creationId xmlns:p14="http://schemas.microsoft.com/office/powerpoint/2010/main" val="2863304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u="sng" dirty="0" smtClean="0">
                <a:solidFill>
                  <a:srgbClr val="FF0000"/>
                </a:solidFill>
                <a:latin typeface="Times New Roman" panose="02020603050405020304" pitchFamily="18" charset="0"/>
                <a:cs typeface="Times New Roman" panose="02020603050405020304" pitchFamily="18" charset="0"/>
              </a:rPr>
              <a:t>BIVARIATE</a:t>
            </a:r>
            <a:r>
              <a:rPr lang="en-IN" sz="3600" b="1" u="sng" dirty="0">
                <a:solidFill>
                  <a:srgbClr val="FF0000"/>
                </a:solidFill>
                <a:latin typeface="Times New Roman" panose="02020603050405020304" pitchFamily="18" charset="0"/>
                <a:cs typeface="Times New Roman" panose="02020603050405020304" pitchFamily="18" charset="0"/>
              </a:rPr>
              <a:t> </a:t>
            </a:r>
            <a:r>
              <a:rPr lang="en-IN" sz="3600" b="1" u="sng" dirty="0" smtClean="0">
                <a:solidFill>
                  <a:srgbClr val="FF0000"/>
                </a:solidFill>
                <a:highlight>
                  <a:srgbClr val="FFFFFF"/>
                </a:highlight>
                <a:latin typeface="Times New Roman" panose="02020603050405020304" pitchFamily="18" charset="0"/>
                <a:ea typeface="Roboto"/>
                <a:cs typeface="Times New Roman" panose="02020603050405020304" pitchFamily="18" charset="0"/>
                <a:sym typeface="Roboto"/>
              </a:rPr>
              <a:t>ANALYSIS</a:t>
            </a:r>
            <a:r>
              <a:rPr lang="en-IN" sz="3600" b="1" u="sng" dirty="0">
                <a:solidFill>
                  <a:srgbClr val="FF0000"/>
                </a:solidFill>
                <a:highlight>
                  <a:srgbClr val="FFFFFF"/>
                </a:highlight>
                <a:latin typeface="Times New Roman" panose="02020603050405020304" pitchFamily="18" charset="0"/>
                <a:ea typeface="Roboto"/>
                <a:cs typeface="Times New Roman" panose="02020603050405020304" pitchFamily="18" charset="0"/>
                <a:sym typeface="Roboto"/>
              </a:rPr>
              <a:t>:</a:t>
            </a:r>
            <a:r>
              <a:rPr lang="en-IN" sz="3600" u="sng" dirty="0">
                <a:solidFill>
                  <a:srgbClr val="FF0000"/>
                </a:solidFill>
                <a:highlight>
                  <a:srgbClr val="FFFFFF"/>
                </a:highlight>
                <a:latin typeface="Times New Roman" panose="02020603050405020304" pitchFamily="18" charset="0"/>
                <a:ea typeface="Roboto"/>
                <a:cs typeface="Times New Roman" panose="02020603050405020304" pitchFamily="18" charset="0"/>
                <a:sym typeface="Roboto"/>
              </a:rPr>
              <a:t> </a:t>
            </a:r>
            <a:endParaRPr lang="en-IN" sz="3600"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697336" y="2514242"/>
            <a:ext cx="3656463" cy="3498733"/>
          </a:xfrm>
          <a:prstGeom prst="rect">
            <a:avLst/>
          </a:prstGeom>
        </p:spPr>
      </p:pic>
      <p:sp>
        <p:nvSpPr>
          <p:cNvPr id="3" name="Text Placeholder 2"/>
          <p:cNvSpPr>
            <a:spLocks noGrp="1"/>
          </p:cNvSpPr>
          <p:nvPr>
            <p:ph type="body" idx="1"/>
          </p:nvPr>
        </p:nvSpPr>
        <p:spPr/>
        <p:txBody>
          <a:bodyPr>
            <a:noAutofit/>
          </a:bodyPr>
          <a:lstStyle/>
          <a:p>
            <a:pPr>
              <a:buAutoNum type="arabicPeriod"/>
            </a:pPr>
            <a:r>
              <a:rPr lang="en-US" sz="1800" b="1" u="sng" dirty="0" smtClean="0"/>
              <a:t>Top </a:t>
            </a:r>
            <a:r>
              <a:rPr lang="en-US" sz="1800" b="1" u="sng" dirty="0"/>
              <a:t>left corner: </a:t>
            </a:r>
            <a:r>
              <a:rPr lang="en-US" sz="1500" dirty="0"/>
              <a:t>The top left corner of the "Salary" vs. "Domain" scatter plot </a:t>
            </a:r>
            <a:r>
              <a:rPr lang="en-US" sz="1500" dirty="0" smtClean="0"/>
              <a:t>shows</a:t>
            </a:r>
          </a:p>
          <a:p>
            <a:pPr marL="114300" indent="0">
              <a:buNone/>
            </a:pPr>
            <a:r>
              <a:rPr lang="en-US" sz="1500" dirty="0" smtClean="0"/>
              <a:t> </a:t>
            </a:r>
            <a:r>
              <a:rPr lang="en-US" sz="1500" dirty="0"/>
              <a:t>a dense concentration of </a:t>
            </a:r>
            <a:r>
              <a:rPr lang="en-US" sz="1500" dirty="0" smtClean="0"/>
              <a:t>points</a:t>
            </a:r>
            <a:r>
              <a:rPr lang="en-US" sz="1500" dirty="0"/>
              <a:t>, indicating many individuals with low salaries </a:t>
            </a:r>
            <a:endParaRPr lang="en-US" sz="1500" dirty="0" smtClean="0"/>
          </a:p>
          <a:p>
            <a:pPr marL="114300" indent="0">
              <a:buNone/>
            </a:pPr>
            <a:r>
              <a:rPr lang="en-US" sz="1500" dirty="0" smtClean="0"/>
              <a:t>and </a:t>
            </a:r>
            <a:r>
              <a:rPr lang="en-US" sz="1500" dirty="0"/>
              <a:t>low domain values. </a:t>
            </a:r>
            <a:r>
              <a:rPr lang="en-US" sz="1500" dirty="0" smtClean="0"/>
              <a:t>This </a:t>
            </a:r>
            <a:r>
              <a:rPr lang="en-US" sz="1500" dirty="0"/>
              <a:t>might represent entry-level positions or </a:t>
            </a:r>
            <a:r>
              <a:rPr lang="en-US" sz="1500" dirty="0" smtClean="0"/>
              <a:t>less</a:t>
            </a:r>
          </a:p>
          <a:p>
            <a:pPr marL="114300" indent="0">
              <a:buNone/>
            </a:pPr>
            <a:r>
              <a:rPr lang="en-US" sz="1500" dirty="0" smtClean="0"/>
              <a:t> </a:t>
            </a:r>
            <a:r>
              <a:rPr lang="en-US" sz="1500" dirty="0"/>
              <a:t>specialized roles</a:t>
            </a:r>
            <a:r>
              <a:rPr lang="en-US" sz="1500" dirty="0" smtClean="0"/>
              <a:t>.</a:t>
            </a:r>
            <a:endParaRPr lang="en-US" sz="1500" dirty="0"/>
          </a:p>
          <a:p>
            <a:pPr marL="114300" indent="0">
              <a:buNone/>
            </a:pPr>
            <a:r>
              <a:rPr lang="en-US" sz="1800" b="1" dirty="0"/>
              <a:t>2</a:t>
            </a:r>
            <a:r>
              <a:rPr lang="en-US" sz="1100" dirty="0"/>
              <a:t>. </a:t>
            </a:r>
            <a:r>
              <a:rPr lang="en-US" sz="1800" b="1" u="sng" dirty="0"/>
              <a:t>Top right corner: </a:t>
            </a:r>
            <a:r>
              <a:rPr lang="en-US" sz="1500" dirty="0"/>
              <a:t>The top right corner shows fewer points, suggesting </a:t>
            </a:r>
            <a:endParaRPr lang="en-US" sz="1500" dirty="0" smtClean="0"/>
          </a:p>
          <a:p>
            <a:pPr marL="114300" indent="0">
              <a:buNone/>
            </a:pPr>
            <a:r>
              <a:rPr lang="en-US" sz="1500" dirty="0" smtClean="0"/>
              <a:t>that </a:t>
            </a:r>
            <a:r>
              <a:rPr lang="en-US" sz="1500" dirty="0"/>
              <a:t>there are fewer </a:t>
            </a:r>
            <a:r>
              <a:rPr lang="en-US" sz="1500" dirty="0" smtClean="0"/>
              <a:t>individuals with </a:t>
            </a:r>
            <a:r>
              <a:rPr lang="en-US" sz="1500" dirty="0"/>
              <a:t>both high salaries and high domain values</a:t>
            </a:r>
            <a:r>
              <a:rPr lang="en-US" sz="1500" dirty="0" smtClean="0"/>
              <a:t>.</a:t>
            </a:r>
          </a:p>
          <a:p>
            <a:pPr marL="114300" indent="0">
              <a:buNone/>
            </a:pPr>
            <a:r>
              <a:rPr lang="en-US" sz="1500" dirty="0" smtClean="0"/>
              <a:t> </a:t>
            </a:r>
            <a:r>
              <a:rPr lang="en-US" sz="1500" dirty="0"/>
              <a:t>This could be due to the limited number of highly specialized </a:t>
            </a:r>
            <a:endParaRPr lang="en-US" sz="1500" dirty="0" smtClean="0"/>
          </a:p>
          <a:p>
            <a:pPr marL="114300" indent="0">
              <a:buNone/>
            </a:pPr>
            <a:r>
              <a:rPr lang="en-US" sz="1500" dirty="0" smtClean="0"/>
              <a:t>and </a:t>
            </a:r>
            <a:r>
              <a:rPr lang="en-US" sz="1500" dirty="0"/>
              <a:t>high-paying positions available.</a:t>
            </a:r>
          </a:p>
          <a:p>
            <a:pPr marL="114300" indent="0">
              <a:buNone/>
            </a:pPr>
            <a:r>
              <a:rPr lang="en-US" sz="1800" dirty="0"/>
              <a:t>3. </a:t>
            </a:r>
            <a:r>
              <a:rPr lang="en-US" sz="1800" b="1" u="sng" dirty="0"/>
              <a:t>Diagonal trend: </a:t>
            </a:r>
            <a:r>
              <a:rPr lang="en-US" sz="1500" dirty="0"/>
              <a:t>The diagonal trend in the "Salary" vs. "Domain" </a:t>
            </a:r>
            <a:endParaRPr lang="en-US" sz="1500" dirty="0" smtClean="0"/>
          </a:p>
          <a:p>
            <a:pPr marL="114300" indent="0">
              <a:buNone/>
            </a:pPr>
            <a:r>
              <a:rPr lang="en-US" sz="1500" dirty="0" smtClean="0"/>
              <a:t>scatter </a:t>
            </a:r>
            <a:r>
              <a:rPr lang="en-US" sz="1500" dirty="0"/>
              <a:t>plot reinforces </a:t>
            </a:r>
            <a:r>
              <a:rPr lang="en-US" sz="1500" dirty="0" smtClean="0"/>
              <a:t>the </a:t>
            </a:r>
            <a:r>
              <a:rPr lang="en-US" sz="1500" dirty="0"/>
              <a:t>positive correlation between the two variables. </a:t>
            </a:r>
            <a:endParaRPr lang="en-US" sz="1500" dirty="0" smtClean="0"/>
          </a:p>
          <a:p>
            <a:pPr marL="114300" indent="0">
              <a:buNone/>
            </a:pPr>
            <a:r>
              <a:rPr lang="en-US" sz="1500" dirty="0" smtClean="0"/>
              <a:t>As </a:t>
            </a:r>
            <a:r>
              <a:rPr lang="en-US" sz="1500" dirty="0"/>
              <a:t>domain values increase, salary values also tend to increase</a:t>
            </a:r>
            <a:r>
              <a:rPr lang="en-US" sz="1500" dirty="0" smtClean="0"/>
              <a:t>.</a:t>
            </a:r>
            <a:endParaRPr lang="en-US" sz="1500" dirty="0"/>
          </a:p>
        </p:txBody>
      </p:sp>
    </p:spTree>
    <p:extLst>
      <p:ext uri="{BB962C8B-B14F-4D97-AF65-F5344CB8AC3E}">
        <p14:creationId xmlns:p14="http://schemas.microsoft.com/office/powerpoint/2010/main" val="371810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FF0000"/>
                </a:solidFill>
              </a:rPr>
              <a:t>RESEARCH QUESTION</a:t>
            </a:r>
            <a:endParaRPr lang="en-IN" u="sng" dirty="0">
              <a:solidFill>
                <a:srgbClr val="FF0000"/>
              </a:solidFill>
            </a:endParaRPr>
          </a:p>
        </p:txBody>
      </p:sp>
      <p:sp>
        <p:nvSpPr>
          <p:cNvPr id="4" name="Text Placeholder 3"/>
          <p:cNvSpPr>
            <a:spLocks noGrp="1"/>
          </p:cNvSpPr>
          <p:nvPr>
            <p:ph type="body" idx="1"/>
          </p:nvPr>
        </p:nvSpPr>
        <p:spPr>
          <a:xfrm>
            <a:off x="838200" y="1473958"/>
            <a:ext cx="10515600" cy="4703005"/>
          </a:xfrm>
        </p:spPr>
        <p:txBody>
          <a:bodyPr>
            <a:normAutofit/>
          </a:bodyPr>
          <a:lstStyle/>
          <a:p>
            <a:r>
              <a:rPr lang="en-US" sz="1800" dirty="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Is there a relationship between gender and specialization? (i.e. Does the preference of </a:t>
            </a:r>
            <a:r>
              <a:rPr lang="en-US" sz="1800" dirty="0" err="1"/>
              <a:t>Specialisation</a:t>
            </a:r>
            <a:r>
              <a:rPr lang="en-US" sz="1800" dirty="0"/>
              <a:t> depend on the Gender?)</a:t>
            </a:r>
            <a:endParaRPr lang="en-US" sz="1800" dirty="0"/>
          </a:p>
        </p:txBody>
      </p:sp>
      <p:sp>
        <p:nvSpPr>
          <p:cNvPr id="6" name="Text Placeholder 2"/>
          <p:cNvSpPr txBox="1">
            <a:spLocks/>
          </p:cNvSpPr>
          <p:nvPr/>
        </p:nvSpPr>
        <p:spPr>
          <a:xfrm>
            <a:off x="2514026" y="5189676"/>
            <a:ext cx="4434798" cy="15520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US" sz="1800" dirty="0" smtClean="0"/>
          </a:p>
          <a:p>
            <a:endParaRPr lang="en-IN" sz="1800" dirty="0"/>
          </a:p>
        </p:txBody>
      </p:sp>
      <p:pic>
        <p:nvPicPr>
          <p:cNvPr id="7" name="Picture 2" descr="Search in sidebar qu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92" y="3057099"/>
            <a:ext cx="8179357" cy="356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059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69ea26cfed_0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76200" marR="190500" lvl="0" indent="0" algn="ctr" rtl="0">
              <a:lnSpc>
                <a:spcPct val="115000"/>
              </a:lnSpc>
              <a:spcBef>
                <a:spcPts val="0"/>
              </a:spcBef>
              <a:spcAft>
                <a:spcPts val="0"/>
              </a:spcAft>
              <a:buClr>
                <a:schemeClr val="dk1"/>
              </a:buClr>
              <a:buSzPts val="1100"/>
              <a:buFont typeface="Arial"/>
              <a:buNone/>
            </a:pPr>
            <a:r>
              <a:rPr lang="en-IN" sz="3600" b="1" u="sng" dirty="0">
                <a:solidFill>
                  <a:srgbClr val="FF0000"/>
                </a:solidFill>
                <a:highlight>
                  <a:srgbClr val="FFFFFF"/>
                </a:highlight>
                <a:latin typeface="Arial"/>
                <a:ea typeface="Arial"/>
                <a:cs typeface="Arial"/>
                <a:sym typeface="Arial"/>
              </a:rPr>
              <a:t>BONUS</a:t>
            </a:r>
            <a:endParaRPr sz="6000" u="sng" dirty="0">
              <a:solidFill>
                <a:srgbClr val="FF0000"/>
              </a:solidFill>
            </a:endParaRPr>
          </a:p>
        </p:txBody>
      </p:sp>
      <p:sp>
        <p:nvSpPr>
          <p:cNvPr id="126" name="Google Shape;126;g269ea26cfed_0_15"/>
          <p:cNvSpPr txBox="1">
            <a:spLocks noGrp="1"/>
          </p:cNvSpPr>
          <p:nvPr>
            <p:ph type="body" idx="1"/>
          </p:nvPr>
        </p:nvSpPr>
        <p:spPr>
          <a:xfrm>
            <a:off x="838200" y="1399250"/>
            <a:ext cx="10515600" cy="4777500"/>
          </a:xfrm>
          <a:prstGeom prst="rect">
            <a:avLst/>
          </a:prstGeom>
        </p:spPr>
        <p:txBody>
          <a:bodyPr spcFirstLastPara="1" wrap="square" lIns="91425" tIns="45700" rIns="91425" bIns="45700" anchor="t" anchorCtr="0">
            <a:normAutofit/>
          </a:bodyPr>
          <a:lstStyle/>
          <a:p>
            <a:pPr marL="76200" marR="190500" lvl="0" indent="0" algn="l" rtl="0">
              <a:lnSpc>
                <a:spcPct val="115000"/>
              </a:lnSpc>
              <a:spcBef>
                <a:spcPts val="0"/>
              </a:spcBef>
              <a:spcAft>
                <a:spcPts val="0"/>
              </a:spcAft>
              <a:buClr>
                <a:schemeClr val="dk1"/>
              </a:buClr>
              <a:buSzPts val="1100"/>
              <a:buFont typeface="Arial"/>
              <a:buNone/>
            </a:pPr>
            <a:endParaRPr sz="2200" b="1">
              <a:highlight>
                <a:srgbClr val="FFFFFF"/>
              </a:highlight>
              <a:latin typeface="Arial"/>
              <a:ea typeface="Arial"/>
              <a:cs typeface="Arial"/>
              <a:sym typeface="Arial"/>
            </a:endParaRPr>
          </a:p>
          <a:p>
            <a:pPr marL="76200" marR="190500" lvl="0" indent="0" algn="l" rtl="0">
              <a:lnSpc>
                <a:spcPct val="115000"/>
              </a:lnSpc>
              <a:spcBef>
                <a:spcPts val="0"/>
              </a:spcBef>
              <a:spcAft>
                <a:spcPts val="0"/>
              </a:spcAft>
              <a:buNone/>
            </a:pPr>
            <a:r>
              <a:rPr lang="en-IN" sz="2300" b="1">
                <a:highlight>
                  <a:srgbClr val="FFFFFF"/>
                </a:highlight>
                <a:latin typeface="Arial"/>
                <a:ea typeface="Arial"/>
                <a:cs typeface="Arial"/>
                <a:sym typeface="Arial"/>
              </a:rPr>
              <a:t>Earnings After Graduation:</a:t>
            </a:r>
            <a:endParaRPr sz="2300" b="1">
              <a:highlight>
                <a:srgbClr val="FFFFFF"/>
              </a:highlight>
              <a:latin typeface="Arial"/>
              <a:ea typeface="Arial"/>
              <a:cs typeface="Arial"/>
              <a:sym typeface="Arial"/>
            </a:endParaRPr>
          </a:p>
          <a:p>
            <a:pPr marL="76200" marR="190500" lvl="0" indent="0" algn="l" rtl="0">
              <a:lnSpc>
                <a:spcPct val="115000"/>
              </a:lnSpc>
              <a:spcBef>
                <a:spcPts val="0"/>
              </a:spcBef>
              <a:spcAft>
                <a:spcPts val="0"/>
              </a:spcAft>
              <a:buClr>
                <a:schemeClr val="dk1"/>
              </a:buClr>
              <a:buSzPts val="1100"/>
              <a:buFont typeface="Arial"/>
              <a:buNone/>
            </a:pPr>
            <a:endParaRPr sz="1600" b="1">
              <a:highlight>
                <a:srgbClr val="FFFFFF"/>
              </a:highlight>
              <a:latin typeface="Arial"/>
              <a:ea typeface="Arial"/>
              <a:cs typeface="Arial"/>
              <a:sym typeface="Arial"/>
            </a:endParaRPr>
          </a:p>
          <a:p>
            <a:pPr marL="0" marR="190500" lvl="0" indent="0" algn="l" rtl="0">
              <a:lnSpc>
                <a:spcPct val="115000"/>
              </a:lnSpc>
              <a:spcBef>
                <a:spcPts val="0"/>
              </a:spcBef>
              <a:spcAft>
                <a:spcPts val="0"/>
              </a:spcAft>
              <a:buNone/>
            </a:pPr>
            <a:r>
              <a:rPr lang="en-IN" sz="1400">
                <a:highlight>
                  <a:srgbClr val="FFFFFF"/>
                </a:highlight>
                <a:latin typeface="Arial"/>
                <a:ea typeface="Arial"/>
                <a:cs typeface="Arial"/>
                <a:sym typeface="Arial"/>
              </a:rPr>
              <a:t>While the average salary for specified job roles among fresh Computer Science Engineering graduates falls within the range mentioned in the Times of India article, further investigation into factors such as location, industry, and company size could provide insights into variations in earnings. Research Question: What factors contribute to variations in earnings among fresh graduates in the specified job roles?</a:t>
            </a:r>
            <a:endParaRPr sz="1400">
              <a:highlight>
                <a:srgbClr val="FFFFFF"/>
              </a:highlight>
              <a:latin typeface="Arial"/>
              <a:ea typeface="Arial"/>
              <a:cs typeface="Arial"/>
              <a:sym typeface="Arial"/>
            </a:endParaRPr>
          </a:p>
          <a:p>
            <a:pPr marL="0" marR="190500" lvl="0" indent="0" algn="l" rtl="0">
              <a:lnSpc>
                <a:spcPct val="115000"/>
              </a:lnSpc>
              <a:spcBef>
                <a:spcPts val="500"/>
              </a:spcBef>
              <a:spcAft>
                <a:spcPts val="0"/>
              </a:spcAft>
              <a:buNone/>
            </a:pPr>
            <a:endParaRPr sz="1400">
              <a:highlight>
                <a:srgbClr val="FFFFFF"/>
              </a:highlight>
              <a:latin typeface="Arial"/>
              <a:ea typeface="Arial"/>
              <a:cs typeface="Arial"/>
              <a:sym typeface="Arial"/>
            </a:endParaRPr>
          </a:p>
          <a:p>
            <a:pPr marL="0" marR="190500" lvl="0" indent="0" algn="l" rtl="0">
              <a:lnSpc>
                <a:spcPct val="115000"/>
              </a:lnSpc>
              <a:spcBef>
                <a:spcPts val="500"/>
              </a:spcBef>
              <a:spcAft>
                <a:spcPts val="0"/>
              </a:spcAft>
              <a:buClr>
                <a:schemeClr val="dk1"/>
              </a:buClr>
              <a:buSzPts val="1100"/>
              <a:buFont typeface="Arial"/>
              <a:buNone/>
            </a:pPr>
            <a:endParaRPr sz="1400">
              <a:highlight>
                <a:srgbClr val="FFFFFF"/>
              </a:highlight>
              <a:latin typeface="Arial"/>
              <a:ea typeface="Arial"/>
              <a:cs typeface="Arial"/>
              <a:sym typeface="Arial"/>
            </a:endParaRPr>
          </a:p>
          <a:p>
            <a:pPr marL="0" lvl="0" indent="0" algn="l" rtl="0">
              <a:spcBef>
                <a:spcPts val="1000"/>
              </a:spcBef>
              <a:spcAft>
                <a:spcPts val="0"/>
              </a:spcAft>
              <a:buNone/>
            </a:pPr>
            <a:endParaRPr/>
          </a:p>
        </p:txBody>
      </p:sp>
      <p:pic>
        <p:nvPicPr>
          <p:cNvPr id="127" name="Google Shape;127;g269ea26cfed_0_15"/>
          <p:cNvPicPr preferRelativeResize="0"/>
          <p:nvPr/>
        </p:nvPicPr>
        <p:blipFill>
          <a:blip r:embed="rId3">
            <a:alphaModFix/>
          </a:blip>
          <a:stretch>
            <a:fillRect/>
          </a:stretch>
        </p:blipFill>
        <p:spPr>
          <a:xfrm>
            <a:off x="2090225" y="3731300"/>
            <a:ext cx="6305201" cy="28427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69ea26cfed_0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b="1" u="sng" dirty="0">
                <a:solidFill>
                  <a:srgbClr val="FF0000"/>
                </a:solidFill>
              </a:rPr>
              <a:t>SOLUTION - INFERENCE </a:t>
            </a:r>
            <a:endParaRPr b="1" u="sng" dirty="0">
              <a:solidFill>
                <a:srgbClr val="FF0000"/>
              </a:solidFill>
            </a:endParaRPr>
          </a:p>
        </p:txBody>
      </p:sp>
      <p:sp>
        <p:nvSpPr>
          <p:cNvPr id="134" name="Google Shape;134;g269ea26cfed_0_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IN" sz="2150">
                <a:highlight>
                  <a:srgbClr val="FFFFFF"/>
                </a:highlight>
                <a:latin typeface="Arial"/>
                <a:ea typeface="Arial"/>
                <a:cs typeface="Arial"/>
                <a:sym typeface="Arial"/>
              </a:rPr>
              <a:t>The top 10 cities with the highest average salaries in the df1 DataFrame. The cities are listed on the x-axis, with the city with the highest average salary on the left and the city with the lowest average salary on the right. The average salary for each city is represented by a blue bar. The height of the bar indicates the magnitude of the average salary. The y-axis shows the average salary in INR.</a:t>
            </a:r>
            <a:endParaRPr sz="215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IN" sz="2150">
                <a:highlight>
                  <a:srgbClr val="FFFFFF"/>
                </a:highlight>
                <a:latin typeface="Arial"/>
                <a:ea typeface="Arial"/>
                <a:cs typeface="Arial"/>
                <a:sym typeface="Arial"/>
              </a:rPr>
              <a:t>Based on the graph, we can see which cities have the highest average salaries in the data. This information could be useful for people who are considering moving to a new city for work or who are interested in learning more about salary trends across different locations.</a:t>
            </a:r>
            <a:endParaRPr sz="2150">
              <a:highlight>
                <a:srgbClr val="FFFFFF"/>
              </a:highlight>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1630</Words>
  <Application>Microsoft Office PowerPoint</Application>
  <PresentationFormat>Widescreen</PresentationFormat>
  <Paragraphs>98</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Lato Black</vt:lpstr>
      <vt:lpstr>Libre Baskerville</vt:lpstr>
      <vt:lpstr>Times New Roman</vt:lpstr>
      <vt:lpstr>Arial</vt:lpstr>
      <vt:lpstr>Roboto</vt:lpstr>
      <vt:lpstr>Office Theme</vt:lpstr>
      <vt:lpstr>PowerPoint Presentation</vt:lpstr>
      <vt:lpstr>PowerPoint Presentation</vt:lpstr>
      <vt:lpstr>Objective of the Project:</vt:lpstr>
      <vt:lpstr>Summary of the Data</vt:lpstr>
      <vt:lpstr>UNIVARIATE ANALYSIS: </vt:lpstr>
      <vt:lpstr>BIVARIATE ANALYSIS: </vt:lpstr>
      <vt:lpstr>RESEARCH QUESTION</vt:lpstr>
      <vt:lpstr>BONUS</vt:lpstr>
      <vt:lpstr>SOLUTION - INFERENCE </vt:lpstr>
      <vt:lpstr>CONCLUSION</vt:lpstr>
      <vt:lpstr>CHALLENGES WORKING ON EDA PROJECT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7</cp:revision>
  <dcterms:created xsi:type="dcterms:W3CDTF">2021-02-16T05:19:01Z</dcterms:created>
  <dcterms:modified xsi:type="dcterms:W3CDTF">2024-02-23T13:48:10Z</dcterms:modified>
</cp:coreProperties>
</file>