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65" r:id="rId2"/>
    <p:sldId id="266" r:id="rId3"/>
    <p:sldId id="268" r:id="rId4"/>
    <p:sldId id="267" r:id="rId5"/>
    <p:sldId id="269" r:id="rId6"/>
    <p:sldId id="270" r:id="rId7"/>
    <p:sldId id="271" r:id="rId8"/>
    <p:sldId id="272" r:id="rId9"/>
    <p:sldId id="273" r:id="rId10"/>
    <p:sldId id="274" r:id="rId11"/>
    <p:sldId id="275" r:id="rId12"/>
    <p:sldId id="276" r:id="rId13"/>
    <p:sldId id="264"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Libre Baskerville"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AsMA0otYxX+g0+GYRUjdGtWY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46376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398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060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Vidhyalakshmib1305" TargetMode="External"/><Relationship Id="rId2" Type="http://schemas.openxmlformats.org/officeDocument/2006/relationships/hyperlink" Target="http://www.linkedin.com/in/b-vidhyalakshm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209731"/>
          </a:xfrm>
          <a:prstGeom prst="rect">
            <a:avLst/>
          </a:prstGeom>
          <a:noFill/>
          <a:ln>
            <a:noFill/>
          </a:ln>
        </p:spPr>
      </p:pic>
      <p:sp>
        <p:nvSpPr>
          <p:cNvPr id="99" name="Google Shape;99;p1"/>
          <p:cNvSpPr txBox="1"/>
          <p:nvPr/>
        </p:nvSpPr>
        <p:spPr>
          <a:xfrm>
            <a:off x="3593100" y="3904050"/>
            <a:ext cx="7256870" cy="1848300"/>
          </a:xfrm>
          <a:prstGeom prst="rect">
            <a:avLst/>
          </a:prstGeom>
          <a:noFill/>
          <a:ln>
            <a:noFill/>
          </a:ln>
        </p:spPr>
        <p:txBody>
          <a:bodyPr spcFirstLastPara="1" wrap="square" lIns="91425" tIns="91425" rIns="91425" bIns="91425" anchor="t" anchorCtr="0">
            <a:noAutofit/>
          </a:bodyPr>
          <a:lstStyle/>
          <a:p>
            <a:pPr lvl="0">
              <a:lnSpc>
                <a:spcPct val="115000"/>
              </a:lnSpc>
            </a:pPr>
            <a:r>
              <a:rPr lang="en-US" sz="3200" dirty="0">
                <a:latin typeface="Times New Roman" panose="02020603050405020304" pitchFamily="18" charset="0"/>
                <a:cs typeface="Times New Roman" panose="02020603050405020304" pitchFamily="18" charset="0"/>
              </a:rPr>
              <a:t>Code Refactoring and Bug Fixing</a:t>
            </a:r>
            <a:endParaRPr sz="32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
          <p:cNvSpPr txBox="1"/>
          <p:nvPr/>
        </p:nvSpPr>
        <p:spPr>
          <a:xfrm>
            <a:off x="328225" y="5847500"/>
            <a:ext cx="2712000" cy="8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dirty="0">
                <a:solidFill>
                  <a:schemeClr val="dk1"/>
                </a:solidFill>
                <a:latin typeface="Calibri"/>
                <a:ea typeface="Calibri"/>
                <a:cs typeface="Calibri"/>
                <a:sym typeface="Calibri"/>
              </a:rPr>
              <a:t>B. </a:t>
            </a:r>
            <a:r>
              <a:rPr lang="en-IN" sz="2200" dirty="0" err="1">
                <a:solidFill>
                  <a:schemeClr val="dk1"/>
                </a:solidFill>
                <a:latin typeface="Calibri"/>
                <a:ea typeface="Calibri"/>
                <a:cs typeface="Calibri"/>
                <a:sym typeface="Calibri"/>
              </a:rPr>
              <a:t>Vidhyalakshmi</a:t>
            </a:r>
            <a:endParaRPr sz="2200" dirty="0">
              <a:solidFill>
                <a:schemeClr val="dk1"/>
              </a:solidFill>
              <a:latin typeface="Calibri"/>
              <a:ea typeface="Calibri"/>
              <a:cs typeface="Calibri"/>
              <a:sym typeface="Calibri"/>
            </a:endParaRPr>
          </a:p>
          <a:p>
            <a:pPr marL="0" lvl="0" indent="0" algn="l" rtl="0">
              <a:spcBef>
                <a:spcPts val="0"/>
              </a:spcBef>
              <a:spcAft>
                <a:spcPts val="0"/>
              </a:spcAft>
              <a:buNone/>
            </a:pPr>
            <a:r>
              <a:rPr lang="en-IN" sz="2200" dirty="0" smtClean="0">
                <a:solidFill>
                  <a:schemeClr val="dk1"/>
                </a:solidFill>
                <a:latin typeface="Calibri"/>
                <a:ea typeface="Calibri"/>
                <a:cs typeface="Calibri"/>
                <a:sym typeface="Calibri"/>
              </a:rPr>
              <a:t>27th </a:t>
            </a:r>
            <a:r>
              <a:rPr lang="en-IN" sz="2200" dirty="0">
                <a:solidFill>
                  <a:schemeClr val="dk1"/>
                </a:solidFill>
                <a:latin typeface="Calibri"/>
                <a:ea typeface="Calibri"/>
                <a:cs typeface="Calibri"/>
                <a:sym typeface="Calibri"/>
              </a:rPr>
              <a:t>February 2024</a:t>
            </a:r>
            <a:endParaRPr sz="2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779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5908" y="2112758"/>
            <a:ext cx="6619875" cy="485775"/>
          </a:xfrm>
          <a:prstGeom prst="rect">
            <a:avLst/>
          </a:prstGeom>
        </p:spPr>
      </p:pic>
      <p:sp>
        <p:nvSpPr>
          <p:cNvPr id="3" name="Rectangle 2"/>
          <p:cNvSpPr/>
          <p:nvPr/>
        </p:nvSpPr>
        <p:spPr>
          <a:xfrm>
            <a:off x="483463" y="419370"/>
            <a:ext cx="4483920" cy="523220"/>
          </a:xfrm>
          <a:prstGeom prst="rect">
            <a:avLst/>
          </a:prstGeom>
        </p:spPr>
        <p:txBody>
          <a:bodyPr wrap="none">
            <a:spAutoFit/>
          </a:bodyPr>
          <a:lstStyle/>
          <a:p>
            <a:r>
              <a:rPr lang="en-US" sz="2800" u="sng" dirty="0">
                <a:solidFill>
                  <a:schemeClr val="accent2"/>
                </a:solidFill>
                <a:latin typeface="Times New Roman" panose="02020603050405020304" pitchFamily="18" charset="0"/>
                <a:cs typeface="Times New Roman" panose="02020603050405020304" pitchFamily="18" charset="0"/>
              </a:rPr>
              <a:t>CORRECTION REQUIRED:</a:t>
            </a:r>
            <a:endParaRPr lang="en-US" sz="2800" u="sng"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483463" y="1277499"/>
            <a:ext cx="7579319"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We need to add </a:t>
            </a:r>
            <a:r>
              <a:rPr lang="en-US" sz="2400" dirty="0">
                <a:latin typeface="Times New Roman" panose="02020603050405020304" pitchFamily="18" charset="0"/>
                <a:cs typeface="Times New Roman" panose="02020603050405020304" pitchFamily="18" charset="0"/>
              </a:rPr>
              <a:t>type = ‘submit’ in button tag in home.html. </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3463" y="3362179"/>
            <a:ext cx="11136451" cy="2831544"/>
          </a:xfrm>
          <a:prstGeom prst="rect">
            <a:avLst/>
          </a:prstGeom>
          <a:noFill/>
        </p:spPr>
        <p:txBody>
          <a:bodyPr wrap="square" rtlCol="0">
            <a:spAutoFit/>
          </a:bodyPr>
          <a:lstStyle/>
          <a:p>
            <a:pPr marL="342900" lvl="0" indent="-342900">
              <a:buAutoNum type="arabicPeriod"/>
            </a:pPr>
            <a:r>
              <a:rPr lang="en-US" sz="2400" dirty="0" smtClean="0">
                <a:latin typeface="Times New Roman" panose="02020603050405020304" pitchFamily="18" charset="0"/>
                <a:cs typeface="Times New Roman" panose="02020603050405020304" pitchFamily="18" charset="0"/>
              </a:rPr>
              <a:t>A</a:t>
            </a:r>
            <a:r>
              <a:rPr lang="en-US" sz="2400" dirty="0" smtClean="0">
                <a:solidFill>
                  <a:srgbClr val="0D0D0D"/>
                </a:solidFill>
                <a:latin typeface="Times New Roman" panose="02020603050405020304" pitchFamily="18" charset="0"/>
                <a:cs typeface="Times New Roman" panose="02020603050405020304" pitchFamily="18" charset="0"/>
              </a:rPr>
              <a:t>dding </a:t>
            </a:r>
            <a:r>
              <a:rPr lang="en-US" sz="2400" dirty="0">
                <a:solidFill>
                  <a:srgbClr val="0D0D0D"/>
                </a:solidFill>
                <a:latin typeface="Times New Roman" panose="02020603050405020304" pitchFamily="18" charset="0"/>
                <a:cs typeface="Times New Roman" panose="02020603050405020304" pitchFamily="18" charset="0"/>
              </a:rPr>
              <a:t>the </a:t>
            </a:r>
            <a:r>
              <a:rPr lang="en-US" sz="2400" b="1" dirty="0">
                <a:solidFill>
                  <a:srgbClr val="0D0D0D"/>
                </a:solidFill>
                <a:latin typeface="Times New Roman" panose="02020603050405020304" pitchFamily="18" charset="0"/>
                <a:cs typeface="Times New Roman" panose="02020603050405020304" pitchFamily="18" charset="0"/>
              </a:rPr>
              <a:t>type="submit"</a:t>
            </a:r>
            <a:r>
              <a:rPr lang="en-US" sz="2400" dirty="0">
                <a:solidFill>
                  <a:srgbClr val="0D0D0D"/>
                </a:solidFill>
                <a:latin typeface="Times New Roman" panose="02020603050405020304" pitchFamily="18" charset="0"/>
                <a:cs typeface="Times New Roman" panose="02020603050405020304" pitchFamily="18" charset="0"/>
              </a:rPr>
              <a:t> attribute to the button tag ensures that it behaves as a submit button, triggering form submission upon click</a:t>
            </a:r>
            <a:r>
              <a:rPr lang="en-US" sz="2400" dirty="0" smtClean="0">
                <a:solidFill>
                  <a:srgbClr val="0D0D0D"/>
                </a:solidFill>
                <a:latin typeface="Times New Roman" panose="02020603050405020304" pitchFamily="18" charset="0"/>
                <a:cs typeface="Times New Roman" panose="02020603050405020304" pitchFamily="18" charset="0"/>
              </a:rPr>
              <a:t>.</a:t>
            </a:r>
          </a:p>
          <a:p>
            <a:pPr lvl="0"/>
            <a:endParaRPr lang="en-IN" sz="24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startAt="2"/>
            </a:pPr>
            <a:r>
              <a:rPr lang="en-US" sz="2400" dirty="0" smtClean="0">
                <a:solidFill>
                  <a:srgbClr val="0D0D0D"/>
                </a:solidFill>
                <a:latin typeface="Times New Roman" panose="02020603050405020304" pitchFamily="18" charset="0"/>
                <a:cs typeface="Times New Roman" panose="02020603050405020304" pitchFamily="18" charset="0"/>
              </a:rPr>
              <a:t> With </a:t>
            </a:r>
            <a:r>
              <a:rPr lang="en-US" sz="2400" dirty="0">
                <a:solidFill>
                  <a:srgbClr val="0D0D0D"/>
                </a:solidFill>
                <a:latin typeface="Times New Roman" panose="02020603050405020304" pitchFamily="18" charset="0"/>
                <a:cs typeface="Times New Roman" panose="02020603050405020304" pitchFamily="18" charset="0"/>
              </a:rPr>
              <a:t>the addition of </a:t>
            </a:r>
            <a:r>
              <a:rPr lang="en-US" sz="2400" b="1" dirty="0">
                <a:solidFill>
                  <a:srgbClr val="0D0D0D"/>
                </a:solidFill>
                <a:latin typeface="Times New Roman" panose="02020603050405020304" pitchFamily="18" charset="0"/>
                <a:cs typeface="Times New Roman" panose="02020603050405020304" pitchFamily="18" charset="0"/>
              </a:rPr>
              <a:t>type="submit"</a:t>
            </a:r>
            <a:r>
              <a:rPr lang="en-US" sz="2400" dirty="0">
                <a:solidFill>
                  <a:srgbClr val="0D0D0D"/>
                </a:solidFill>
                <a:latin typeface="Times New Roman" panose="02020603050405020304" pitchFamily="18" charset="0"/>
                <a:cs typeface="Times New Roman" panose="02020603050405020304" pitchFamily="18" charset="0"/>
              </a:rPr>
              <a:t>, the button consistently performs its intended action across various browsers, improving the overall user experience and form functionality.</a:t>
            </a:r>
          </a:p>
          <a:p>
            <a:pPr lvl="0" eaLnBrk="0" fontAlgn="base" hangingPunct="0">
              <a:spcBef>
                <a:spcPct val="0"/>
              </a:spcBef>
              <a:spcAft>
                <a:spcPct val="0"/>
              </a:spcAft>
              <a:buClrTx/>
            </a:pPr>
            <a:endParaRPr lang="en-US" sz="2000" dirty="0">
              <a:solidFill>
                <a:schemeClr val="tx1"/>
              </a:solidFill>
              <a:latin typeface="Arial" panose="020B0604020202020204" pitchFamily="34" charset="0"/>
            </a:endParaRPr>
          </a:p>
          <a:p>
            <a:pPr marL="342900" lvl="0" indent="-342900">
              <a:buAutoNum type="arabicPeriod"/>
            </a:pPr>
            <a:endParaRPr lang="en-US" dirty="0">
              <a:solidFill>
                <a:srgbClr val="0D0D0D"/>
              </a:solidFill>
              <a:latin typeface="Söhne"/>
            </a:endParaRPr>
          </a:p>
        </p:txBody>
      </p:sp>
      <p:sp>
        <p:nvSpPr>
          <p:cNvPr id="6" name="Rectangle 1"/>
          <p:cNvSpPr>
            <a:spLocks noChangeArrowheads="1"/>
          </p:cNvSpPr>
          <p:nvPr/>
        </p:nvSpPr>
        <p:spPr bwMode="auto">
          <a:xfrm>
            <a:off x="0" y="-338812"/>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31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3040" y="548640"/>
            <a:ext cx="9805182" cy="584775"/>
          </a:xfrm>
          <a:prstGeom prst="rect">
            <a:avLst/>
          </a:prstGeom>
          <a:noFill/>
        </p:spPr>
        <p:txBody>
          <a:bodyPr wrap="square" rtlCol="0">
            <a:spAutoFit/>
          </a:bodyPr>
          <a:lstStyle/>
          <a:p>
            <a:pPr algn="ctr"/>
            <a:r>
              <a:rPr lang="en-US" sz="3200" b="1" u="sng" dirty="0" smtClean="0">
                <a:solidFill>
                  <a:srgbClr val="FF0000"/>
                </a:solidFill>
                <a:latin typeface="Times New Roman" panose="02020603050405020304" pitchFamily="18" charset="0"/>
                <a:cs typeface="Times New Roman" panose="02020603050405020304" pitchFamily="18" charset="0"/>
              </a:rPr>
              <a:t>FINAL REQUIRED OUTPUT SCREEN</a:t>
            </a:r>
            <a:endParaRPr lang="en-IN" sz="3200" b="1" u="sng"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1350498" y="1533744"/>
            <a:ext cx="6254481" cy="3418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33046" y="5416062"/>
            <a:ext cx="9945859" cy="12618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Thus the </a:t>
            </a:r>
            <a:r>
              <a:rPr lang="en-IN" sz="2400" dirty="0">
                <a:latin typeface="Times New Roman" panose="02020603050405020304" pitchFamily="18" charset="0"/>
                <a:cs typeface="Times New Roman" panose="02020603050405020304" pitchFamily="18" charset="0"/>
              </a:rPr>
              <a:t>existing </a:t>
            </a:r>
            <a:r>
              <a:rPr lang="en-IN" sz="2400" dirty="0" smtClean="0">
                <a:latin typeface="Times New Roman" panose="02020603050405020304" pitchFamily="18" charset="0"/>
                <a:cs typeface="Times New Roman" panose="02020603050405020304" pitchFamily="18" charset="0"/>
              </a:rPr>
              <a:t>codebase is fixed and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made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application to </a:t>
            </a:r>
            <a:r>
              <a:rPr lang="en-US" sz="2400" dirty="0">
                <a:latin typeface="Times New Roman" panose="02020603050405020304" pitchFamily="18" charset="0"/>
                <a:cs typeface="Times New Roman" panose="02020603050405020304" pitchFamily="18" charset="0"/>
              </a:rPr>
              <a:t>work as </a:t>
            </a:r>
            <a:r>
              <a:rPr lang="en-US" sz="2400" dirty="0" smtClean="0">
                <a:latin typeface="Times New Roman" panose="02020603050405020304" pitchFamily="18" charset="0"/>
                <a:cs typeface="Times New Roman" panose="02020603050405020304" pitchFamily="18" charset="0"/>
              </a:rPr>
              <a:t>intended successfully.</a:t>
            </a:r>
            <a:endParaRPr lang="en-US" sz="2400" dirty="0">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spTree>
    <p:extLst>
      <p:ext uri="{BB962C8B-B14F-4D97-AF65-F5344CB8AC3E}">
        <p14:creationId xmlns:p14="http://schemas.microsoft.com/office/powerpoint/2010/main" val="190403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8368" y="897672"/>
            <a:ext cx="2967479" cy="584775"/>
          </a:xfrm>
          <a:prstGeom prst="rect">
            <a:avLst/>
          </a:prstGeom>
        </p:spPr>
        <p:txBody>
          <a:bodyPr wrap="none">
            <a:spAutoFit/>
          </a:bodyPr>
          <a:lstStyle/>
          <a:p>
            <a:pPr algn="ctr"/>
            <a:r>
              <a:rPr lang="en-US" sz="3200" b="1" u="sng" dirty="0" smtClean="0">
                <a:solidFill>
                  <a:srgbClr val="FF0000"/>
                </a:solidFill>
                <a:latin typeface="Times New Roman" panose="02020603050405020304" pitchFamily="18" charset="0"/>
                <a:cs typeface="Times New Roman" panose="02020603050405020304" pitchFamily="18" charset="0"/>
              </a:rPr>
              <a:t>CONCLUSION</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92370" y="2096086"/>
            <a:ext cx="11226018"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Through collaborative efforts, the Note Taking Application underwent significant refinement to overcome issues concerning HTTP methods, form submission, and HTML attribute specification.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systematically identifying and rectifying these bugs, the application now seamlessly facilitates note-taking, with users able to add and view notes dynamically on a single page.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success underscores the vital role of teamwork and specialized expertise in achieving optimal functionality in application development.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36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54" name="Google Shape;154;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567" y="475641"/>
            <a:ext cx="10413331" cy="646331"/>
          </a:xfrm>
          <a:prstGeom prst="rect">
            <a:avLst/>
          </a:prstGeom>
        </p:spPr>
        <p:txBody>
          <a:bodyPr wrap="square">
            <a:spAutoFit/>
          </a:bodyPr>
          <a:lstStyle/>
          <a:p>
            <a:pPr algn="ctr"/>
            <a:r>
              <a:rPr lang="en-IN" sz="3600" b="1" u="sng" dirty="0" smtClean="0">
                <a:solidFill>
                  <a:srgbClr val="FF0000"/>
                </a:solidFill>
                <a:latin typeface="Times New Roman" panose="02020603050405020304" pitchFamily="18" charset="0"/>
                <a:cs typeface="Times New Roman" panose="02020603050405020304" pitchFamily="18" charset="0"/>
              </a:rPr>
              <a:t>ABOUT ME : </a:t>
            </a:r>
            <a:endParaRPr lang="en-IN"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18978" y="1477108"/>
            <a:ext cx="10916530"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 am an </a:t>
            </a:r>
            <a:r>
              <a:rPr lang="en-US" sz="2400" dirty="0">
                <a:latin typeface="Times New Roman" panose="02020603050405020304" pitchFamily="18" charset="0"/>
                <a:cs typeface="Times New Roman" panose="02020603050405020304" pitchFamily="18" charset="0"/>
              </a:rPr>
              <a:t>undergraduate student </a:t>
            </a:r>
            <a:r>
              <a:rPr lang="en-US" sz="2400" dirty="0" smtClean="0">
                <a:latin typeface="Times New Roman" panose="02020603050405020304" pitchFamily="18" charset="0"/>
                <a:cs typeface="Times New Roman" panose="02020603050405020304" pitchFamily="18" charset="0"/>
              </a:rPr>
              <a:t>in second </a:t>
            </a:r>
            <a:r>
              <a:rPr lang="en-US" sz="2400" dirty="0">
                <a:latin typeface="Times New Roman" panose="02020603050405020304" pitchFamily="18" charset="0"/>
                <a:cs typeface="Times New Roman" panose="02020603050405020304" pitchFamily="18" charset="0"/>
              </a:rPr>
              <a:t>year, studying Artificial Intelligence and Data Science at SRM </a:t>
            </a:r>
            <a:r>
              <a:rPr lang="en-US" sz="2400" dirty="0" err="1">
                <a:latin typeface="Times New Roman" panose="02020603050405020304" pitchFamily="18" charset="0"/>
                <a:cs typeface="Times New Roman" panose="02020603050405020304" pitchFamily="18" charset="0"/>
              </a:rPr>
              <a:t>Easwari</a:t>
            </a:r>
            <a:r>
              <a:rPr lang="en-US" sz="2400" dirty="0">
                <a:latin typeface="Times New Roman" panose="02020603050405020304" pitchFamily="18" charset="0"/>
                <a:cs typeface="Times New Roman" panose="02020603050405020304" pitchFamily="18" charset="0"/>
              </a:rPr>
              <a:t> Engineering College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My </a:t>
            </a:r>
            <a:r>
              <a:rPr lang="en-US" sz="2400" dirty="0">
                <a:latin typeface="Times New Roman" panose="02020603050405020304" pitchFamily="18" charset="0"/>
                <a:cs typeface="Times New Roman" panose="02020603050405020304" pitchFamily="18" charset="0"/>
              </a:rPr>
              <a:t>academic pursuits reflect a keen interest in AI, data science, machine learning, deep learning, and related fields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LinkedIn Profile:</a:t>
            </a:r>
            <a:br>
              <a:rPr lang="en-US" sz="2400" dirty="0" smtClean="0">
                <a:latin typeface="Times New Roman" panose="02020603050405020304" pitchFamily="18" charset="0"/>
                <a:cs typeface="Times New Roman" panose="02020603050405020304" pitchFamily="18" charset="0"/>
              </a:rPr>
            </a:br>
            <a:r>
              <a:rPr lang="en-IN" sz="2400" u="sng" dirty="0" smtClean="0">
                <a:solidFill>
                  <a:schemeClr val="hlink"/>
                </a:solidFill>
                <a:highlight>
                  <a:srgbClr val="FFFFFF"/>
                </a:highlight>
                <a:latin typeface="Roboto"/>
                <a:ea typeface="Roboto"/>
                <a:cs typeface="Roboto"/>
                <a:sym typeface="Roboto"/>
                <a:hlinkClick r:id="rId2"/>
              </a:rPr>
              <a:t>www.linkedin.com/in/b-vidhyalakshmi</a:t>
            </a:r>
            <a:endParaRPr lang="en-IN" sz="2400" u="sng" dirty="0" smtClean="0">
              <a:solidFill>
                <a:schemeClr val="hlink"/>
              </a:solidFill>
              <a:highlight>
                <a:srgbClr val="FFFFFF"/>
              </a:highlight>
              <a:latin typeface="Roboto"/>
              <a:ea typeface="Roboto"/>
              <a:cs typeface="Roboto"/>
              <a:sym typeface="Roboto"/>
            </a:endParaRPr>
          </a:p>
          <a:p>
            <a:pPr lvl="0"/>
            <a:endParaRPr lang="en-US" sz="2400" dirty="0">
              <a:solidFill>
                <a:srgbClr val="0D0D0D"/>
              </a:solidFill>
              <a:highlight>
                <a:srgbClr val="FFFFFF"/>
              </a:highlight>
              <a:latin typeface="Roboto"/>
              <a:ea typeface="Roboto"/>
              <a:cs typeface="Roboto"/>
              <a:sym typeface="Roboto"/>
            </a:endParaRPr>
          </a:p>
          <a:p>
            <a:pPr lvl="0"/>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Profile:</a:t>
            </a:r>
            <a:endParaRPr lang="en-IN" sz="2400" dirty="0">
              <a:solidFill>
                <a:srgbClr val="0D0D0D"/>
              </a:solidFill>
              <a:highlight>
                <a:srgbClr val="FFFFFF"/>
              </a:highlight>
              <a:latin typeface="Roboto"/>
              <a:ea typeface="Roboto"/>
              <a:cs typeface="Roboto"/>
              <a:sym typeface="Roboto"/>
            </a:endParaRPr>
          </a:p>
          <a:p>
            <a:pPr lvl="0"/>
            <a:r>
              <a:rPr lang="en-IN" sz="2400" u="sng" dirty="0">
                <a:solidFill>
                  <a:schemeClr val="hlink"/>
                </a:solidFill>
                <a:hlinkClick r:id="rId3"/>
              </a:rPr>
              <a:t>Vidhyalakshmib1305 (github.com)</a:t>
            </a:r>
            <a:endParaRPr lang="en-IN" sz="2400" dirty="0">
              <a:solidFill>
                <a:srgbClr val="0D0D0D"/>
              </a:solidFill>
              <a:highlight>
                <a:srgbClr val="FFFFFF"/>
              </a:highlight>
              <a:latin typeface="Roboto"/>
              <a:ea typeface="Roboto"/>
              <a:cs typeface="Roboto"/>
              <a:sym typeface="Roboto"/>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018" y="134372"/>
            <a:ext cx="10597662" cy="8002191"/>
          </a:xfrm>
          <a:prstGeom prst="rect">
            <a:avLst/>
          </a:prstGeom>
        </p:spPr>
        <p:txBody>
          <a:bodyPr wrap="square">
            <a:spAutoFit/>
          </a:bodyPr>
          <a:lstStyle/>
          <a:p>
            <a:pPr algn="ctr"/>
            <a:r>
              <a:rPr lang="en-US" sz="3200" b="1" u="sng" dirty="0" smtClean="0">
                <a:solidFill>
                  <a:srgbClr val="FF0000"/>
                </a:solidFill>
                <a:latin typeface="Times New Roman" panose="02020603050405020304" pitchFamily="18" charset="0"/>
                <a:cs typeface="Times New Roman" panose="02020603050405020304" pitchFamily="18" charset="0"/>
              </a:rPr>
              <a:t>SCENARIO:</a:t>
            </a:r>
          </a:p>
          <a:p>
            <a:pPr algn="just"/>
            <a:endParaRPr lang="en-US" b="1" dirty="0">
              <a:latin typeface="Arial" panose="020B0604020202020204" pitchFamily="34" charset="0"/>
            </a:endParaRPr>
          </a:p>
          <a:p>
            <a:pPr algn="just"/>
            <a:endParaRPr lang="en-US" b="1" dirty="0" smtClean="0">
              <a:latin typeface="Arial" panose="020B0604020202020204" pitchFamily="34" charset="0"/>
            </a:endParaRPr>
          </a:p>
          <a:p>
            <a:pPr algn="just"/>
            <a:endParaRPr lang="en-US" dirty="0"/>
          </a:p>
          <a:p>
            <a:pPr algn="just"/>
            <a:r>
              <a:rPr lang="en-US" sz="2800" dirty="0">
                <a:latin typeface="Times New Roman" panose="02020603050405020304" pitchFamily="18" charset="0"/>
                <a:cs typeface="Times New Roman" panose="02020603050405020304" pitchFamily="18"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ctr"/>
            <a:r>
              <a:rPr lang="en-US" sz="3200" b="1" u="sng" dirty="0" smtClean="0">
                <a:solidFill>
                  <a:srgbClr val="FF0000"/>
                </a:solidFill>
                <a:latin typeface="Times New Roman" panose="02020603050405020304" pitchFamily="18" charset="0"/>
                <a:cs typeface="Times New Roman" panose="02020603050405020304" pitchFamily="18" charset="0"/>
              </a:rPr>
              <a:t>MORE DETAILS:</a:t>
            </a: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application's home route contains a text field and a button. Users can add a note, and all the notes should be displayed as an unordered list below the text field on the same page.</a:t>
            </a:r>
            <a:endParaRPr lang="en-US" sz="2800" dirty="0">
              <a:latin typeface="Times New Roman" panose="02020603050405020304" pitchFamily="18" charset="0"/>
              <a:cs typeface="Times New Roman" panose="02020603050405020304" pitchFamily="18" charset="0"/>
            </a:endParaRPr>
          </a:p>
          <a:p>
            <a:r>
              <a:rPr lang="en-US" sz="2800" dirty="0"/>
              <a:t/>
            </a:r>
            <a:br>
              <a:rPr lang="en-US" sz="2800" dirty="0"/>
            </a:br>
            <a:endParaRPr lang="en-US" sz="28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spTree>
    <p:extLst>
      <p:ext uri="{BB962C8B-B14F-4D97-AF65-F5344CB8AC3E}">
        <p14:creationId xmlns:p14="http://schemas.microsoft.com/office/powerpoint/2010/main" val="372467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748" y="1887230"/>
            <a:ext cx="9725464"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Refactor the existing codebase and ensure the proper functioning of the Note Taking </a:t>
            </a:r>
            <a:r>
              <a:rPr lang="en-US" sz="2800" dirty="0" smtClean="0">
                <a:latin typeface="Times New Roman" panose="02020603050405020304" pitchFamily="18" charset="0"/>
                <a:cs typeface="Times New Roman" panose="02020603050405020304" pitchFamily="18" charset="0"/>
              </a:rPr>
              <a:t>Application.</a:t>
            </a:r>
          </a:p>
          <a:p>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Fix </a:t>
            </a:r>
            <a:r>
              <a:rPr lang="en-US" sz="2800" dirty="0">
                <a:latin typeface="Times New Roman" panose="02020603050405020304" pitchFamily="18" charset="0"/>
                <a:cs typeface="Times New Roman" panose="02020603050405020304" pitchFamily="18" charset="0"/>
              </a:rPr>
              <a:t>the already existing codebase and make the application work as intended.</a:t>
            </a:r>
            <a:endParaRPr lang="en-US" sz="2800" dirty="0">
              <a:latin typeface="Times New Roman" panose="02020603050405020304" pitchFamily="18" charset="0"/>
              <a:cs typeface="Times New Roman" panose="02020603050405020304" pitchFamily="18" charset="0"/>
            </a:endParaRPr>
          </a:p>
          <a:p>
            <a:r>
              <a:rPr lang="en-US" dirty="0"/>
              <a:t/>
            </a:r>
            <a:br>
              <a:rPr lang="en-US" dirty="0"/>
            </a:br>
            <a:endParaRPr lang="en-IN" dirty="0"/>
          </a:p>
        </p:txBody>
      </p:sp>
      <p:sp>
        <p:nvSpPr>
          <p:cNvPr id="3" name="TextBox 2"/>
          <p:cNvSpPr txBox="1"/>
          <p:nvPr/>
        </p:nvSpPr>
        <p:spPr>
          <a:xfrm>
            <a:off x="975358" y="436099"/>
            <a:ext cx="10658623" cy="584775"/>
          </a:xfrm>
          <a:prstGeom prst="rect">
            <a:avLst/>
          </a:prstGeom>
          <a:noFill/>
        </p:spPr>
        <p:txBody>
          <a:bodyPr wrap="square" rtlCol="0">
            <a:spAutoFit/>
          </a:bodyPr>
          <a:lstStyle/>
          <a:p>
            <a:pPr algn="ctr"/>
            <a:r>
              <a:rPr lang="en-US" sz="3200" b="1" u="sng" dirty="0" smtClean="0">
                <a:solidFill>
                  <a:srgbClr val="FF0000"/>
                </a:solidFill>
                <a:latin typeface="Times New Roman" panose="02020603050405020304" pitchFamily="18" charset="0"/>
                <a:cs typeface="Times New Roman" panose="02020603050405020304" pitchFamily="18" charset="0"/>
              </a:rPr>
              <a:t>AGENDA:</a:t>
            </a:r>
            <a:endParaRPr lang="en-IN" sz="32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51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045" y="225083"/>
            <a:ext cx="10536701" cy="1077218"/>
          </a:xfrm>
          <a:prstGeom prst="rect">
            <a:avLst/>
          </a:prstGeom>
          <a:noFill/>
        </p:spPr>
        <p:txBody>
          <a:bodyPr wrap="square" rtlCol="0">
            <a:spAutoFit/>
          </a:bodyPr>
          <a:lstStyle/>
          <a:p>
            <a:pPr algn="ctr"/>
            <a:r>
              <a:rPr lang="en-US" sz="3200" b="1" u="sng" dirty="0" smtClean="0">
                <a:solidFill>
                  <a:srgbClr val="FF0000"/>
                </a:solidFill>
                <a:latin typeface="Times New Roman" panose="02020603050405020304" pitchFamily="18" charset="0"/>
                <a:cs typeface="Times New Roman" panose="02020603050405020304" pitchFamily="18" charset="0"/>
              </a:rPr>
              <a:t>BUGS, RESULTS OF THE BUGS AND ITS CORRECTION</a:t>
            </a:r>
          </a:p>
        </p:txBody>
      </p:sp>
      <p:sp>
        <p:nvSpPr>
          <p:cNvPr id="4" name="TextBox 3"/>
          <p:cNvSpPr txBox="1"/>
          <p:nvPr/>
        </p:nvSpPr>
        <p:spPr>
          <a:xfrm>
            <a:off x="267286" y="1302301"/>
            <a:ext cx="11732456" cy="2400657"/>
          </a:xfrm>
          <a:prstGeom prst="rect">
            <a:avLst/>
          </a:prstGeom>
          <a:noFill/>
        </p:spPr>
        <p:txBody>
          <a:bodyPr wrap="square" rtlCol="0">
            <a:spAutoFit/>
          </a:bodyPr>
          <a:lstStyle/>
          <a:p>
            <a:r>
              <a:rPr lang="en-US" sz="2800" u="sng" dirty="0" smtClean="0">
                <a:solidFill>
                  <a:schemeClr val="accent2"/>
                </a:solidFill>
                <a:latin typeface="Times New Roman" panose="02020603050405020304" pitchFamily="18" charset="0"/>
                <a:cs typeface="Times New Roman" panose="02020603050405020304" pitchFamily="18" charset="0"/>
              </a:rPr>
              <a:t>BUG 1: </a:t>
            </a:r>
          </a:p>
          <a:p>
            <a:endParaRPr lang="en-US" sz="2800" u="sng" dirty="0" smtClean="0">
              <a:solidFill>
                <a:schemeClr val="accent2"/>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Method Representation in Function Route Definition in app.py</a:t>
            </a:r>
          </a:p>
          <a:p>
            <a:endParaRPr lang="en-US" dirty="0" smtClean="0"/>
          </a:p>
          <a:p>
            <a:r>
              <a:rPr lang="en-US" dirty="0" smtClean="0"/>
              <a:t>  </a:t>
            </a:r>
          </a:p>
          <a:p>
            <a:endParaRPr lang="en-US" dirty="0"/>
          </a:p>
          <a:p>
            <a:endParaRPr lang="en-US" dirty="0" smtClean="0"/>
          </a:p>
          <a:p>
            <a:endParaRPr lang="en-IN" dirty="0"/>
          </a:p>
        </p:txBody>
      </p:sp>
      <p:pic>
        <p:nvPicPr>
          <p:cNvPr id="5" name="Picture 4"/>
          <p:cNvPicPr>
            <a:picLocks noChangeAspect="1"/>
          </p:cNvPicPr>
          <p:nvPr/>
        </p:nvPicPr>
        <p:blipFill>
          <a:blip r:embed="rId2"/>
          <a:stretch>
            <a:fillRect/>
          </a:stretch>
        </p:blipFill>
        <p:spPr>
          <a:xfrm>
            <a:off x="984737" y="3010460"/>
            <a:ext cx="3663608" cy="692498"/>
          </a:xfrm>
          <a:prstGeom prst="rect">
            <a:avLst/>
          </a:prstGeom>
        </p:spPr>
      </p:pic>
      <p:pic>
        <p:nvPicPr>
          <p:cNvPr id="6" name="Picture 5"/>
          <p:cNvPicPr/>
          <p:nvPr/>
        </p:nvPicPr>
        <p:blipFill>
          <a:blip r:embed="rId3"/>
          <a:stretch>
            <a:fillRect/>
          </a:stretch>
        </p:blipFill>
        <p:spPr>
          <a:xfrm>
            <a:off x="5577838" y="2699588"/>
            <a:ext cx="4800600" cy="1458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angle 3"/>
          <p:cNvSpPr>
            <a:spLocks noChangeArrowheads="1"/>
          </p:cNvSpPr>
          <p:nvPr/>
        </p:nvSpPr>
        <p:spPr bwMode="auto">
          <a:xfrm>
            <a:off x="0" y="-338812"/>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TextBox 15"/>
          <p:cNvSpPr txBox="1"/>
          <p:nvPr/>
        </p:nvSpPr>
        <p:spPr>
          <a:xfrm>
            <a:off x="267286" y="4304714"/>
            <a:ext cx="10902460" cy="2154436"/>
          </a:xfrm>
          <a:prstGeom prst="rect">
            <a:avLst/>
          </a:prstGeom>
          <a:noFill/>
        </p:spPr>
        <p:txBody>
          <a:bodyPr wrap="square" rtlCol="0">
            <a:spAutoFit/>
          </a:bodyPr>
          <a:lstStyle/>
          <a:p>
            <a:pPr marL="342900" lvl="0" indent="-342900">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Initially</a:t>
            </a:r>
            <a:r>
              <a:rPr lang="en-US" sz="2400" dirty="0">
                <a:solidFill>
                  <a:srgbClr val="0D0D0D"/>
                </a:solidFill>
                <a:latin typeface="Times New Roman" panose="02020603050405020304" pitchFamily="18" charset="0"/>
                <a:cs typeface="Times New Roman" panose="02020603050405020304" pitchFamily="18" charset="0"/>
              </a:rPr>
              <a:t>, the route in </a:t>
            </a:r>
            <a:r>
              <a:rPr lang="en-US" sz="2400" b="1" dirty="0">
                <a:solidFill>
                  <a:srgbClr val="0D0D0D"/>
                </a:solidFill>
                <a:latin typeface="Times New Roman" panose="02020603050405020304" pitchFamily="18" charset="0"/>
                <a:cs typeface="Times New Roman" panose="02020603050405020304" pitchFamily="18" charset="0"/>
              </a:rPr>
              <a:t>app.py</a:t>
            </a:r>
            <a:r>
              <a:rPr lang="en-US" sz="2400" dirty="0">
                <a:solidFill>
                  <a:srgbClr val="0D0D0D"/>
                </a:solidFill>
                <a:latin typeface="Times New Roman" panose="02020603050405020304" pitchFamily="18" charset="0"/>
                <a:cs typeface="Times New Roman" panose="02020603050405020304" pitchFamily="18" charset="0"/>
              </a:rPr>
              <a:t> is restricted to only accept POST requests with </a:t>
            </a:r>
            <a:r>
              <a:rPr lang="en-US" sz="2400" b="1" dirty="0">
                <a:solidFill>
                  <a:srgbClr val="0D0D0D"/>
                </a:solidFill>
                <a:latin typeface="Times New Roman" panose="02020603050405020304" pitchFamily="18" charset="0"/>
                <a:cs typeface="Times New Roman" panose="02020603050405020304" pitchFamily="18" charset="0"/>
              </a:rPr>
              <a:t>methods=["POST</a:t>
            </a:r>
            <a:r>
              <a:rPr lang="en-US" sz="2400" b="1" dirty="0" smtClean="0">
                <a:solidFill>
                  <a:srgbClr val="0D0D0D"/>
                </a:solidFill>
                <a:latin typeface="Times New Roman" panose="02020603050405020304" pitchFamily="18" charset="0"/>
                <a:cs typeface="Times New Roman" panose="02020603050405020304" pitchFamily="18" charset="0"/>
              </a:rPr>
              <a:t>"]</a:t>
            </a:r>
            <a:r>
              <a:rPr lang="en-US" sz="2400" dirty="0" smtClean="0">
                <a:solidFill>
                  <a:srgbClr val="0D0D0D"/>
                </a:solidFill>
                <a:latin typeface="Times New Roman" panose="02020603050405020304" pitchFamily="18" charset="0"/>
                <a:cs typeface="Times New Roman" panose="02020603050405020304" pitchFamily="18" charset="0"/>
              </a:rPr>
              <a:t>.</a:t>
            </a:r>
          </a:p>
          <a:p>
            <a:pPr marL="342900" lvl="0" indent="-342900">
              <a:buAutoNum type="arabicPeriod"/>
            </a:pPr>
            <a:r>
              <a:rPr lang="en-US" sz="2400" dirty="0">
                <a:solidFill>
                  <a:srgbClr val="0D0D0D"/>
                </a:solidFill>
                <a:latin typeface="Times New Roman" panose="02020603050405020304" pitchFamily="18" charset="0"/>
                <a:cs typeface="Times New Roman" panose="02020603050405020304" pitchFamily="18" charset="0"/>
              </a:rPr>
              <a:t>The HTML form in </a:t>
            </a:r>
            <a:r>
              <a:rPr lang="en-US" sz="2400" b="1" dirty="0">
                <a:solidFill>
                  <a:srgbClr val="0D0D0D"/>
                </a:solidFill>
                <a:latin typeface="Times New Roman" panose="02020603050405020304" pitchFamily="18" charset="0"/>
                <a:cs typeface="Times New Roman" panose="02020603050405020304" pitchFamily="18" charset="0"/>
              </a:rPr>
              <a:t>home.html</a:t>
            </a:r>
            <a:r>
              <a:rPr lang="en-US" sz="2400" dirty="0">
                <a:solidFill>
                  <a:srgbClr val="0D0D0D"/>
                </a:solidFill>
                <a:latin typeface="Times New Roman" panose="02020603050405020304" pitchFamily="18" charset="0"/>
                <a:cs typeface="Times New Roman" panose="02020603050405020304" pitchFamily="18" charset="0"/>
              </a:rPr>
              <a:t> defaults to using GET requests, resulting in a mismatch between the expected (POST) and actual (GET) HTTP methods for form submission</a:t>
            </a:r>
          </a:p>
          <a:p>
            <a:endParaRPr lang="en-IN" dirty="0"/>
          </a:p>
        </p:txBody>
      </p:sp>
    </p:spTree>
    <p:extLst>
      <p:ext uri="{BB962C8B-B14F-4D97-AF65-F5344CB8AC3E}">
        <p14:creationId xmlns:p14="http://schemas.microsoft.com/office/powerpoint/2010/main" val="78810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0" y="585275"/>
            <a:ext cx="10170941" cy="1323439"/>
          </a:xfrm>
          <a:prstGeom prst="rect">
            <a:avLst/>
          </a:prstGeom>
          <a:noFill/>
        </p:spPr>
        <p:txBody>
          <a:bodyPr wrap="square" rtlCol="0">
            <a:spAutoFit/>
          </a:bodyPr>
          <a:lstStyle/>
          <a:p>
            <a:r>
              <a:rPr lang="en-US" sz="2800" u="sng" dirty="0" smtClean="0">
                <a:solidFill>
                  <a:schemeClr val="accent2"/>
                </a:solidFill>
                <a:latin typeface="Times New Roman" panose="02020603050405020304" pitchFamily="18" charset="0"/>
                <a:cs typeface="Times New Roman" panose="02020603050405020304" pitchFamily="18" charset="0"/>
              </a:rPr>
              <a:t>CORRECTION REQUIRED:</a:t>
            </a:r>
          </a:p>
          <a:p>
            <a:endParaRPr lang="en-US" sz="2800" u="sng" dirty="0" smtClean="0">
              <a:solidFill>
                <a:schemeClr val="accent2"/>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need to change the methods as methods=[“GET” , “POST”]</a:t>
            </a:r>
            <a:endParaRPr lang="en-IN" sz="24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471261" y="2476212"/>
            <a:ext cx="4965899" cy="776748"/>
          </a:xfrm>
          <a:prstGeom prst="rect">
            <a:avLst/>
          </a:prstGeom>
        </p:spPr>
      </p:pic>
      <p:pic>
        <p:nvPicPr>
          <p:cNvPr id="4" name="Picture 3"/>
          <p:cNvPicPr>
            <a:picLocks noChangeAspect="1"/>
          </p:cNvPicPr>
          <p:nvPr/>
        </p:nvPicPr>
        <p:blipFill>
          <a:blip r:embed="rId3"/>
          <a:stretch>
            <a:fillRect/>
          </a:stretch>
        </p:blipFill>
        <p:spPr>
          <a:xfrm>
            <a:off x="6154614" y="2179005"/>
            <a:ext cx="4925234" cy="13149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1"/>
          <p:cNvSpPr>
            <a:spLocks noChangeArrowheads="1"/>
          </p:cNvSpPr>
          <p:nvPr/>
        </p:nvSpPr>
        <p:spPr bwMode="auto">
          <a:xfrm>
            <a:off x="0" y="-338812"/>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2366" y="4121833"/>
            <a:ext cx="11324496" cy="1785104"/>
          </a:xfrm>
          <a:prstGeom prst="rect">
            <a:avLst/>
          </a:prstGeom>
          <a:noFill/>
        </p:spPr>
        <p:txBody>
          <a:bodyPr wrap="square" rtlCol="0">
            <a:spAutoFit/>
          </a:bodyPr>
          <a:lstStyle/>
          <a:p>
            <a:pPr marL="342900" lvl="0" indent="-342900">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Modify </a:t>
            </a:r>
            <a:r>
              <a:rPr lang="en-US" sz="2400" dirty="0">
                <a:solidFill>
                  <a:srgbClr val="0D0D0D"/>
                </a:solidFill>
                <a:latin typeface="Times New Roman" panose="02020603050405020304" pitchFamily="18" charset="0"/>
                <a:cs typeface="Times New Roman" panose="02020603050405020304" pitchFamily="18" charset="0"/>
              </a:rPr>
              <a:t>the route definition in </a:t>
            </a:r>
            <a:r>
              <a:rPr lang="en-US" sz="2400" b="1" dirty="0">
                <a:solidFill>
                  <a:srgbClr val="0D0D0D"/>
                </a:solidFill>
                <a:latin typeface="Times New Roman" panose="02020603050405020304" pitchFamily="18" charset="0"/>
                <a:cs typeface="Times New Roman" panose="02020603050405020304" pitchFamily="18" charset="0"/>
              </a:rPr>
              <a:t>app.py</a:t>
            </a:r>
            <a:r>
              <a:rPr lang="en-US" sz="2400" dirty="0">
                <a:solidFill>
                  <a:srgbClr val="0D0D0D"/>
                </a:solidFill>
                <a:latin typeface="Times New Roman" panose="02020603050405020304" pitchFamily="18" charset="0"/>
                <a:cs typeface="Times New Roman" panose="02020603050405020304" pitchFamily="18" charset="0"/>
              </a:rPr>
              <a:t> to accept both GET and POST requests using </a:t>
            </a:r>
            <a:r>
              <a:rPr lang="en-US" sz="2400" b="1" dirty="0">
                <a:solidFill>
                  <a:srgbClr val="0D0D0D"/>
                </a:solidFill>
                <a:latin typeface="Times New Roman" panose="02020603050405020304" pitchFamily="18" charset="0"/>
                <a:cs typeface="Times New Roman" panose="02020603050405020304" pitchFamily="18" charset="0"/>
              </a:rPr>
              <a:t>methods=['GET', 'POST</a:t>
            </a:r>
            <a:r>
              <a:rPr lang="en-US" sz="2400" b="1" dirty="0" smtClean="0">
                <a:solidFill>
                  <a:srgbClr val="0D0D0D"/>
                </a:solidFill>
                <a:latin typeface="Times New Roman" panose="02020603050405020304" pitchFamily="18" charset="0"/>
                <a:cs typeface="Times New Roman" panose="02020603050405020304" pitchFamily="18" charset="0"/>
              </a:rPr>
              <a:t>']</a:t>
            </a:r>
            <a:r>
              <a:rPr lang="en-US" sz="2400" dirty="0" smtClean="0">
                <a:solidFill>
                  <a:srgbClr val="0D0D0D"/>
                </a:solidFill>
                <a:latin typeface="Times New Roman" panose="02020603050405020304" pitchFamily="18" charset="0"/>
                <a:cs typeface="Times New Roman" panose="02020603050405020304" pitchFamily="18" charset="0"/>
              </a:rPr>
              <a:t>.</a:t>
            </a:r>
          </a:p>
          <a:p>
            <a:pPr marL="342900" lvl="0" indent="-342900">
              <a:buAutoNum type="arabicPeriod"/>
            </a:pPr>
            <a:r>
              <a:rPr lang="en-US" sz="2400" dirty="0">
                <a:solidFill>
                  <a:srgbClr val="0D0D0D"/>
                </a:solidFill>
                <a:latin typeface="Times New Roman" panose="02020603050405020304" pitchFamily="18" charset="0"/>
                <a:cs typeface="Times New Roman" panose="02020603050405020304" pitchFamily="18" charset="0"/>
              </a:rPr>
              <a:t>Ensure the HTML form in </a:t>
            </a:r>
            <a:r>
              <a:rPr lang="en-US" sz="2400" b="1" dirty="0">
                <a:solidFill>
                  <a:srgbClr val="0D0D0D"/>
                </a:solidFill>
                <a:latin typeface="Times New Roman" panose="02020603050405020304" pitchFamily="18" charset="0"/>
                <a:cs typeface="Times New Roman" panose="02020603050405020304" pitchFamily="18" charset="0"/>
              </a:rPr>
              <a:t>home.html</a:t>
            </a:r>
            <a:r>
              <a:rPr lang="en-US" sz="2400" dirty="0">
                <a:solidFill>
                  <a:srgbClr val="0D0D0D"/>
                </a:solidFill>
                <a:latin typeface="Times New Roman" panose="02020603050405020304" pitchFamily="18" charset="0"/>
                <a:cs typeface="Times New Roman" panose="02020603050405020304" pitchFamily="18" charset="0"/>
              </a:rPr>
              <a:t> submits data using either GET or POST method by specifying </a:t>
            </a:r>
            <a:r>
              <a:rPr lang="en-US" sz="2400" b="1" dirty="0">
                <a:solidFill>
                  <a:srgbClr val="0D0D0D"/>
                </a:solidFill>
                <a:latin typeface="Times New Roman" panose="02020603050405020304" pitchFamily="18" charset="0"/>
                <a:cs typeface="Times New Roman" panose="02020603050405020304" pitchFamily="18" charset="0"/>
              </a:rPr>
              <a:t>method="POST"</a:t>
            </a:r>
            <a:r>
              <a:rPr lang="en-US" sz="2400" dirty="0">
                <a:solidFill>
                  <a:srgbClr val="0D0D0D"/>
                </a:solidFill>
                <a:latin typeface="Times New Roman" panose="02020603050405020304" pitchFamily="18" charset="0"/>
                <a:cs typeface="Times New Roman" panose="02020603050405020304" pitchFamily="18" charset="0"/>
              </a:rPr>
              <a:t> in the </a:t>
            </a:r>
            <a:r>
              <a:rPr lang="en-US" sz="2400" b="1" dirty="0">
                <a:solidFill>
                  <a:srgbClr val="0D0D0D"/>
                </a:solidFill>
                <a:latin typeface="Times New Roman" panose="02020603050405020304" pitchFamily="18" charset="0"/>
                <a:cs typeface="Times New Roman" panose="02020603050405020304" pitchFamily="18" charset="0"/>
              </a:rPr>
              <a:t>&lt;form&gt;</a:t>
            </a:r>
            <a:r>
              <a:rPr lang="en-US" sz="2400" dirty="0">
                <a:solidFill>
                  <a:srgbClr val="0D0D0D"/>
                </a:solidFill>
                <a:latin typeface="Times New Roman" panose="02020603050405020304" pitchFamily="18" charset="0"/>
                <a:cs typeface="Times New Roman" panose="02020603050405020304" pitchFamily="18" charset="0"/>
              </a:rPr>
              <a:t> tag</a:t>
            </a:r>
            <a:endParaRPr lang="en-IN" sz="2400" dirty="0" smtClean="0">
              <a:latin typeface="Times New Roman" panose="02020603050405020304" pitchFamily="18" charset="0"/>
              <a:cs typeface="Times New Roman" panose="02020603050405020304" pitchFamily="18" charset="0"/>
            </a:endParaRPr>
          </a:p>
          <a:p>
            <a:pPr marL="342900" lvl="0" indent="-342900">
              <a:buAutoNum type="arabicPeriod"/>
            </a:pPr>
            <a:endParaRPr lang="en-US" dirty="0">
              <a:solidFill>
                <a:srgbClr val="0D0D0D"/>
              </a:solidFill>
              <a:latin typeface="Söhne"/>
            </a:endParaRPr>
          </a:p>
        </p:txBody>
      </p:sp>
    </p:spTree>
    <p:extLst>
      <p:ext uri="{BB962C8B-B14F-4D97-AF65-F5344CB8AC3E}">
        <p14:creationId xmlns:p14="http://schemas.microsoft.com/office/powerpoint/2010/main" val="37062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186" y="461573"/>
            <a:ext cx="9825126" cy="2062103"/>
          </a:xfrm>
          <a:prstGeom prst="rect">
            <a:avLst/>
          </a:prstGeom>
        </p:spPr>
        <p:txBody>
          <a:bodyPr wrap="none">
            <a:spAutoFit/>
          </a:bodyPr>
          <a:lstStyle/>
          <a:p>
            <a:r>
              <a:rPr lang="en-US" sz="2800" u="sng" dirty="0">
                <a:solidFill>
                  <a:schemeClr val="accent2"/>
                </a:solidFill>
                <a:latin typeface="Times New Roman" panose="02020603050405020304" pitchFamily="18" charset="0"/>
                <a:cs typeface="Times New Roman" panose="02020603050405020304" pitchFamily="18" charset="0"/>
              </a:rPr>
              <a:t>BUG </a:t>
            </a:r>
            <a:r>
              <a:rPr lang="en-US" sz="2800" u="sng" dirty="0" smtClean="0">
                <a:solidFill>
                  <a:schemeClr val="accent2"/>
                </a:solidFill>
                <a:latin typeface="Times New Roman" panose="02020603050405020304" pitchFamily="18" charset="0"/>
                <a:cs typeface="Times New Roman" panose="02020603050405020304" pitchFamily="18" charset="0"/>
              </a:rPr>
              <a:t>2:</a:t>
            </a:r>
          </a:p>
          <a:p>
            <a:endParaRPr lang="en-US" sz="2800" u="sng" dirty="0">
              <a:solidFill>
                <a:schemeClr val="accent2"/>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Request Method Representation in index Function Route Definition in app.py</a:t>
            </a:r>
            <a:r>
              <a:rPr lang="en-US" sz="2400" dirty="0" smtClean="0">
                <a:latin typeface="Times New Roman" panose="02020603050405020304" pitchFamily="18" charset="0"/>
                <a:cs typeface="Times New Roman" panose="02020603050405020304" pitchFamily="18" charset="0"/>
              </a:rPr>
              <a:t>.</a:t>
            </a:r>
          </a:p>
          <a:p>
            <a:r>
              <a:rPr lang="en-US" sz="2400" dirty="0" smtClean="0"/>
              <a:t> </a:t>
            </a:r>
            <a:endParaRPr lang="en-US" sz="2400" u="sng" dirty="0">
              <a:solidFill>
                <a:schemeClr val="accent2"/>
              </a:solidFill>
              <a:latin typeface="Times New Roman" panose="02020603050405020304" pitchFamily="18" charset="0"/>
              <a:cs typeface="Times New Roman" panose="02020603050405020304" pitchFamily="18" charset="0"/>
            </a:endParaRPr>
          </a:p>
          <a:p>
            <a:endParaRPr lang="en-US" sz="2400" u="sng" dirty="0">
              <a:solidFill>
                <a:schemeClr val="accent2"/>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66421" y="2517603"/>
            <a:ext cx="4210490" cy="802372"/>
          </a:xfrm>
          <a:prstGeom prst="rect">
            <a:avLst/>
          </a:prstGeom>
        </p:spPr>
      </p:pic>
      <p:pic>
        <p:nvPicPr>
          <p:cNvPr id="4" name="Picture 3"/>
          <p:cNvPicPr>
            <a:picLocks noChangeAspect="1"/>
          </p:cNvPicPr>
          <p:nvPr/>
        </p:nvPicPr>
        <p:blipFill>
          <a:blip r:embed="rId3"/>
          <a:stretch>
            <a:fillRect/>
          </a:stretch>
        </p:blipFill>
        <p:spPr>
          <a:xfrm>
            <a:off x="5621146" y="2052071"/>
            <a:ext cx="6077700" cy="1971289"/>
          </a:xfrm>
          <a:prstGeom prst="rect">
            <a:avLst/>
          </a:prstGeom>
        </p:spPr>
      </p:pic>
      <p:sp>
        <p:nvSpPr>
          <p:cNvPr id="6" name="Rectangle 1"/>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309489" y="4391584"/>
            <a:ext cx="11389357" cy="1785104"/>
          </a:xfrm>
          <a:prstGeom prst="rect">
            <a:avLst/>
          </a:prstGeom>
          <a:noFill/>
        </p:spPr>
        <p:txBody>
          <a:bodyPr wrap="square" rtlCol="0">
            <a:spAutoFit/>
          </a:bodyPr>
          <a:lstStyle/>
          <a:p>
            <a:pPr marL="342900" lvl="0" indent="-342900">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The </a:t>
            </a:r>
            <a:r>
              <a:rPr lang="en-US" sz="2400" dirty="0">
                <a:solidFill>
                  <a:srgbClr val="0D0D0D"/>
                </a:solidFill>
                <a:latin typeface="Times New Roman" panose="02020603050405020304" pitchFamily="18" charset="0"/>
                <a:cs typeface="Times New Roman" panose="02020603050405020304" pitchFamily="18" charset="0"/>
              </a:rPr>
              <a:t>index function route in </a:t>
            </a:r>
            <a:r>
              <a:rPr lang="en-US" sz="2400" b="1" dirty="0">
                <a:solidFill>
                  <a:srgbClr val="0D0D0D"/>
                </a:solidFill>
                <a:latin typeface="Times New Roman" panose="02020603050405020304" pitchFamily="18" charset="0"/>
                <a:cs typeface="Times New Roman" panose="02020603050405020304" pitchFamily="18" charset="0"/>
              </a:rPr>
              <a:t>app.py</a:t>
            </a:r>
            <a:r>
              <a:rPr lang="en-US" sz="2400" dirty="0">
                <a:solidFill>
                  <a:srgbClr val="0D0D0D"/>
                </a:solidFill>
                <a:latin typeface="Times New Roman" panose="02020603050405020304" pitchFamily="18" charset="0"/>
                <a:cs typeface="Times New Roman" panose="02020603050405020304" pitchFamily="18" charset="0"/>
              </a:rPr>
              <a:t> only accommodates POST requests, limiting its ability to process data solely from form submissions</a:t>
            </a:r>
            <a:r>
              <a:rPr lang="en-US" sz="2400" dirty="0" smtClean="0">
                <a:solidFill>
                  <a:srgbClr val="0D0D0D"/>
                </a:solidFill>
                <a:latin typeface="Times New Roman" panose="02020603050405020304" pitchFamily="18" charset="0"/>
                <a:cs typeface="Times New Roman" panose="02020603050405020304" pitchFamily="18" charset="0"/>
              </a:rPr>
              <a:t>.</a:t>
            </a:r>
          </a:p>
          <a:p>
            <a:pPr marL="342900" indent="-342900">
              <a:buFont typeface="Arial"/>
              <a:buAutoNum type="arabicPeriod"/>
            </a:pPr>
            <a:r>
              <a:rPr lang="en-US" sz="2400" dirty="0">
                <a:solidFill>
                  <a:srgbClr val="0D0D0D"/>
                </a:solidFill>
                <a:latin typeface="Times New Roman" panose="02020603050405020304" pitchFamily="18" charset="0"/>
                <a:cs typeface="Times New Roman" panose="02020603050405020304" pitchFamily="18" charset="0"/>
              </a:rPr>
              <a:t>The use of </a:t>
            </a:r>
            <a:r>
              <a:rPr lang="en-US" sz="2400" b="1" dirty="0" err="1">
                <a:solidFill>
                  <a:srgbClr val="0D0D0D"/>
                </a:solidFill>
                <a:latin typeface="Times New Roman" panose="02020603050405020304" pitchFamily="18" charset="0"/>
                <a:cs typeface="Times New Roman" panose="02020603050405020304" pitchFamily="18" charset="0"/>
              </a:rPr>
              <a:t>request.args.get</a:t>
            </a:r>
            <a:r>
              <a:rPr lang="en-US" sz="2400" b="1" dirty="0">
                <a:solidFill>
                  <a:srgbClr val="0D0D0D"/>
                </a:solidFill>
                <a:latin typeface="Times New Roman" panose="02020603050405020304" pitchFamily="18" charset="0"/>
                <a:cs typeface="Times New Roman" panose="02020603050405020304" pitchFamily="18" charset="0"/>
              </a:rPr>
              <a:t>("note")</a:t>
            </a:r>
            <a:r>
              <a:rPr lang="en-US" sz="2400" dirty="0">
                <a:solidFill>
                  <a:srgbClr val="0D0D0D"/>
                </a:solidFill>
                <a:latin typeface="Times New Roman" panose="02020603050405020304" pitchFamily="18" charset="0"/>
                <a:cs typeface="Times New Roman" panose="02020603050405020304" pitchFamily="18" charset="0"/>
              </a:rPr>
              <a:t> is incorrect for retrieving form data via POST requests as it extracts data from query parameters, not form fields</a:t>
            </a:r>
            <a:r>
              <a:rPr lang="en-US" sz="2400" dirty="0" smtClean="0">
                <a:solidFill>
                  <a:srgbClr val="0D0D0D"/>
                </a:solidFill>
                <a:latin typeface="Times New Roman" panose="02020603050405020304" pitchFamily="18" charset="0"/>
                <a:cs typeface="Times New Roman" panose="02020603050405020304" pitchFamily="18" charset="0"/>
              </a:rPr>
              <a:t>.</a:t>
            </a:r>
            <a:endParaRPr lang="en-US" dirty="0">
              <a:solidFill>
                <a:srgbClr val="0D0D0D"/>
              </a:solidFill>
              <a:latin typeface="Söhne"/>
            </a:endParaRPr>
          </a:p>
          <a:p>
            <a:endParaRPr lang="en-IN" dirty="0"/>
          </a:p>
        </p:txBody>
      </p:sp>
    </p:spTree>
    <p:extLst>
      <p:ext uri="{BB962C8B-B14F-4D97-AF65-F5344CB8AC3E}">
        <p14:creationId xmlns:p14="http://schemas.microsoft.com/office/powerpoint/2010/main" val="414636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733" y="433438"/>
            <a:ext cx="4483920" cy="523220"/>
          </a:xfrm>
          <a:prstGeom prst="rect">
            <a:avLst/>
          </a:prstGeom>
        </p:spPr>
        <p:txBody>
          <a:bodyPr wrap="none">
            <a:spAutoFit/>
          </a:bodyPr>
          <a:lstStyle/>
          <a:p>
            <a:r>
              <a:rPr lang="en-US" sz="2800" u="sng" dirty="0">
                <a:solidFill>
                  <a:schemeClr val="accent2"/>
                </a:solidFill>
                <a:latin typeface="Times New Roman" panose="02020603050405020304" pitchFamily="18" charset="0"/>
                <a:cs typeface="Times New Roman" panose="02020603050405020304" pitchFamily="18" charset="0"/>
              </a:rPr>
              <a:t>CORRECTION REQUIRED:</a:t>
            </a:r>
          </a:p>
        </p:txBody>
      </p:sp>
      <p:sp>
        <p:nvSpPr>
          <p:cNvPr id="3" name="TextBox 2"/>
          <p:cNvSpPr txBox="1"/>
          <p:nvPr/>
        </p:nvSpPr>
        <p:spPr>
          <a:xfrm>
            <a:off x="750748" y="1266093"/>
            <a:ext cx="109957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need to </a:t>
            </a:r>
            <a:r>
              <a:rPr lang="en-US" sz="2400" dirty="0" smtClean="0">
                <a:latin typeface="Times New Roman" panose="02020603050405020304" pitchFamily="18" charset="0"/>
                <a:cs typeface="Times New Roman" panose="02020603050405020304" pitchFamily="18" charset="0"/>
              </a:rPr>
              <a:t>change </a:t>
            </a:r>
            <a:r>
              <a:rPr lang="en-US" sz="2400" dirty="0">
                <a:latin typeface="Times New Roman" panose="02020603050405020304" pitchFamily="18" charset="0"/>
                <a:cs typeface="Times New Roman" panose="02020603050405020304" pitchFamily="18" charset="0"/>
              </a:rPr>
              <a:t>Request Method in Route Function Definition in app.py.</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26562" y="2037194"/>
            <a:ext cx="7035751" cy="1958032"/>
          </a:xfrm>
          <a:prstGeom prst="rect">
            <a:avLst/>
          </a:prstGeom>
        </p:spPr>
      </p:pic>
      <p:sp>
        <p:nvSpPr>
          <p:cNvPr id="5" name="TextBox 4"/>
          <p:cNvSpPr txBox="1"/>
          <p:nvPr/>
        </p:nvSpPr>
        <p:spPr>
          <a:xfrm>
            <a:off x="750748" y="4501662"/>
            <a:ext cx="10995775" cy="2154436"/>
          </a:xfrm>
          <a:prstGeom prst="rect">
            <a:avLst/>
          </a:prstGeom>
          <a:noFill/>
        </p:spPr>
        <p:txBody>
          <a:bodyPr wrap="square" rtlCol="0">
            <a:spAutoFit/>
          </a:bodyPr>
          <a:lstStyle/>
          <a:p>
            <a:pPr marL="342900" lvl="0" indent="-342900">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adjusting the route function in </a:t>
            </a:r>
            <a:r>
              <a:rPr lang="en-US" sz="2400" b="1" dirty="0">
                <a:solidFill>
                  <a:srgbClr val="0D0D0D"/>
                </a:solidFill>
                <a:latin typeface="Times New Roman" panose="02020603050405020304" pitchFamily="18" charset="0"/>
                <a:cs typeface="Times New Roman" panose="02020603050405020304" pitchFamily="18" charset="0"/>
              </a:rPr>
              <a:t>app.py</a:t>
            </a:r>
            <a:r>
              <a:rPr lang="en-US" sz="2400" dirty="0">
                <a:solidFill>
                  <a:srgbClr val="0D0D0D"/>
                </a:solidFill>
                <a:latin typeface="Times New Roman" panose="02020603050405020304" pitchFamily="18" charset="0"/>
                <a:cs typeface="Times New Roman" panose="02020603050405020304" pitchFamily="18" charset="0"/>
              </a:rPr>
              <a:t> to handle both GET and POST requests, it becomes more versatile in processing form submissions</a:t>
            </a:r>
            <a:r>
              <a:rPr lang="en-US" sz="2400" dirty="0" smtClean="0">
                <a:solidFill>
                  <a:srgbClr val="0D0D0D"/>
                </a:solidFill>
                <a:latin typeface="Times New Roman" panose="02020603050405020304" pitchFamily="18" charset="0"/>
                <a:cs typeface="Times New Roman" panose="02020603050405020304" pitchFamily="18" charset="0"/>
              </a:rPr>
              <a:t>.</a:t>
            </a:r>
          </a:p>
          <a:p>
            <a:pPr marL="342900" indent="-342900">
              <a:buFont typeface="Arial"/>
              <a:buAutoNum type="arabicPeriod"/>
            </a:pPr>
            <a:r>
              <a:rPr lang="en-US" sz="2400" dirty="0">
                <a:solidFill>
                  <a:srgbClr val="0D0D0D"/>
                </a:solidFill>
                <a:latin typeface="Times New Roman" panose="02020603050405020304" pitchFamily="18" charset="0"/>
                <a:cs typeface="Times New Roman" panose="02020603050405020304" pitchFamily="18" charset="0"/>
              </a:rPr>
              <a:t>Changing </a:t>
            </a:r>
            <a:r>
              <a:rPr lang="en-US" sz="2400" b="1" dirty="0" err="1">
                <a:solidFill>
                  <a:srgbClr val="0D0D0D"/>
                </a:solidFill>
                <a:latin typeface="Times New Roman" panose="02020603050405020304" pitchFamily="18" charset="0"/>
                <a:cs typeface="Times New Roman" panose="02020603050405020304" pitchFamily="18" charset="0"/>
              </a:rPr>
              <a:t>request.args.get</a:t>
            </a:r>
            <a:r>
              <a:rPr lang="en-US" sz="2400" b="1" dirty="0">
                <a:solidFill>
                  <a:srgbClr val="0D0D0D"/>
                </a:solidFill>
                <a:latin typeface="Times New Roman" panose="02020603050405020304" pitchFamily="18" charset="0"/>
                <a:cs typeface="Times New Roman" panose="02020603050405020304" pitchFamily="18" charset="0"/>
              </a:rPr>
              <a:t>('note')</a:t>
            </a:r>
            <a:r>
              <a:rPr lang="en-US" sz="2400" dirty="0">
                <a:solidFill>
                  <a:srgbClr val="0D0D0D"/>
                </a:solidFill>
                <a:latin typeface="Times New Roman" panose="02020603050405020304" pitchFamily="18" charset="0"/>
                <a:cs typeface="Times New Roman" panose="02020603050405020304" pitchFamily="18" charset="0"/>
              </a:rPr>
              <a:t> to </a:t>
            </a:r>
            <a:r>
              <a:rPr lang="en-US" sz="2400" b="1" dirty="0" err="1">
                <a:solidFill>
                  <a:srgbClr val="0D0D0D"/>
                </a:solidFill>
                <a:latin typeface="Times New Roman" panose="02020603050405020304" pitchFamily="18" charset="0"/>
                <a:cs typeface="Times New Roman" panose="02020603050405020304" pitchFamily="18" charset="0"/>
              </a:rPr>
              <a:t>request.form.get</a:t>
            </a:r>
            <a:r>
              <a:rPr lang="en-US" sz="2400" b="1" dirty="0">
                <a:solidFill>
                  <a:srgbClr val="0D0D0D"/>
                </a:solidFill>
                <a:latin typeface="Times New Roman" panose="02020603050405020304" pitchFamily="18" charset="0"/>
                <a:cs typeface="Times New Roman" panose="02020603050405020304" pitchFamily="18" charset="0"/>
              </a:rPr>
              <a:t>('note')</a:t>
            </a:r>
            <a:r>
              <a:rPr lang="en-US" sz="2400" dirty="0">
                <a:solidFill>
                  <a:srgbClr val="0D0D0D"/>
                </a:solidFill>
                <a:latin typeface="Times New Roman" panose="02020603050405020304" pitchFamily="18" charset="0"/>
                <a:cs typeface="Times New Roman" panose="02020603050405020304" pitchFamily="18" charset="0"/>
              </a:rPr>
              <a:t> ensures that the correct method is used to retrieve form data from POST requests, leading to proper handling and storage of notes.</a:t>
            </a:r>
          </a:p>
          <a:p>
            <a:pPr lvl="0"/>
            <a:endParaRPr lang="en-IN" dirty="0" smtClean="0"/>
          </a:p>
        </p:txBody>
      </p:sp>
      <p:sp>
        <p:nvSpPr>
          <p:cNvPr id="6" name="Rectangle 1"/>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61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8" y="349032"/>
            <a:ext cx="10639188" cy="1384995"/>
          </a:xfrm>
          <a:prstGeom prst="rect">
            <a:avLst/>
          </a:prstGeom>
        </p:spPr>
        <p:txBody>
          <a:bodyPr wrap="square">
            <a:spAutoFit/>
          </a:bodyPr>
          <a:lstStyle/>
          <a:p>
            <a:r>
              <a:rPr lang="en-US" sz="2800" u="sng" dirty="0">
                <a:solidFill>
                  <a:schemeClr val="accent2"/>
                </a:solidFill>
                <a:latin typeface="Times New Roman" panose="02020603050405020304" pitchFamily="18" charset="0"/>
                <a:cs typeface="Times New Roman" panose="02020603050405020304" pitchFamily="18" charset="0"/>
              </a:rPr>
              <a:t>BUG </a:t>
            </a:r>
            <a:r>
              <a:rPr lang="en-US" sz="2800" u="sng" dirty="0" smtClean="0">
                <a:solidFill>
                  <a:schemeClr val="accent2"/>
                </a:solidFill>
                <a:latin typeface="Times New Roman" panose="02020603050405020304" pitchFamily="18" charset="0"/>
                <a:cs typeface="Times New Roman" panose="02020603050405020304" pitchFamily="18" charset="0"/>
              </a:rPr>
              <a:t>3:</a:t>
            </a:r>
          </a:p>
          <a:p>
            <a:endParaRPr lang="en-US" sz="2800" u="sng" dirty="0">
              <a:solidFill>
                <a:schemeClr val="accent2"/>
              </a:solidFill>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Missing </a:t>
            </a:r>
            <a:r>
              <a:rPr lang="en-US" sz="2800" dirty="0">
                <a:latin typeface="Times New Roman" panose="02020603050405020304" pitchFamily="18" charset="0"/>
                <a:cs typeface="Times New Roman" panose="02020603050405020304" pitchFamily="18" charset="0"/>
              </a:rPr>
              <a:t>type attribute in Submit button</a:t>
            </a:r>
            <a:endParaRPr lang="en-US" sz="2800" u="sng" dirty="0">
              <a:solidFill>
                <a:schemeClr val="accent2"/>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27099" y="2066339"/>
            <a:ext cx="4931166" cy="817538"/>
          </a:xfrm>
          <a:prstGeom prst="rect">
            <a:avLst/>
          </a:prstGeom>
        </p:spPr>
      </p:pic>
      <p:sp>
        <p:nvSpPr>
          <p:cNvPr id="7" name="TextBox 6"/>
          <p:cNvSpPr txBox="1"/>
          <p:nvPr/>
        </p:nvSpPr>
        <p:spPr>
          <a:xfrm>
            <a:off x="389882" y="3216189"/>
            <a:ext cx="11591779" cy="2154436"/>
          </a:xfrm>
          <a:prstGeom prst="rect">
            <a:avLst/>
          </a:prstGeom>
          <a:noFill/>
        </p:spPr>
        <p:txBody>
          <a:bodyPr wrap="square" rtlCol="0">
            <a:spAutoFit/>
          </a:bodyPr>
          <a:lstStyle/>
          <a:p>
            <a:pPr marL="342900" lvl="0" indent="-342900">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The </a:t>
            </a:r>
            <a:r>
              <a:rPr lang="en-US" sz="2400" dirty="0">
                <a:solidFill>
                  <a:srgbClr val="0D0D0D"/>
                </a:solidFill>
                <a:latin typeface="Times New Roman" panose="02020603050405020304" pitchFamily="18" charset="0"/>
                <a:cs typeface="Times New Roman" panose="02020603050405020304" pitchFamily="18" charset="0"/>
              </a:rPr>
              <a:t>submit button in </a:t>
            </a:r>
            <a:r>
              <a:rPr lang="en-US" sz="2400" b="1" dirty="0">
                <a:solidFill>
                  <a:srgbClr val="0D0D0D"/>
                </a:solidFill>
                <a:latin typeface="Times New Roman" panose="02020603050405020304" pitchFamily="18" charset="0"/>
                <a:cs typeface="Times New Roman" panose="02020603050405020304" pitchFamily="18" charset="0"/>
              </a:rPr>
              <a:t>home.html</a:t>
            </a:r>
            <a:r>
              <a:rPr lang="en-US" sz="2400" dirty="0">
                <a:solidFill>
                  <a:srgbClr val="0D0D0D"/>
                </a:solidFill>
                <a:latin typeface="Times New Roman" panose="02020603050405020304" pitchFamily="18" charset="0"/>
                <a:cs typeface="Times New Roman" panose="02020603050405020304" pitchFamily="18" charset="0"/>
              </a:rPr>
              <a:t> lacks the </a:t>
            </a:r>
            <a:r>
              <a:rPr lang="en-US" sz="2400" b="1" dirty="0">
                <a:solidFill>
                  <a:srgbClr val="0D0D0D"/>
                </a:solidFill>
                <a:latin typeface="Times New Roman" panose="02020603050405020304" pitchFamily="18" charset="0"/>
                <a:cs typeface="Times New Roman" panose="02020603050405020304" pitchFamily="18" charset="0"/>
              </a:rPr>
              <a:t>type</a:t>
            </a:r>
            <a:r>
              <a:rPr lang="en-US" sz="2400" dirty="0">
                <a:solidFill>
                  <a:srgbClr val="0D0D0D"/>
                </a:solidFill>
                <a:latin typeface="Times New Roman" panose="02020603050405020304" pitchFamily="18" charset="0"/>
                <a:cs typeface="Times New Roman" panose="02020603050405020304" pitchFamily="18" charset="0"/>
              </a:rPr>
              <a:t> attribute, which could lead to inconsistent behavior across different browsers</a:t>
            </a:r>
            <a:r>
              <a:rPr lang="en-US" sz="2400" dirty="0" smtClean="0">
                <a:solidFill>
                  <a:srgbClr val="0D0D0D"/>
                </a:solidFill>
                <a:latin typeface="Times New Roman" panose="02020603050405020304" pitchFamily="18" charset="0"/>
                <a:cs typeface="Times New Roman" panose="02020603050405020304" pitchFamily="18" charset="0"/>
              </a:rPr>
              <a:t>.</a:t>
            </a:r>
          </a:p>
          <a:p>
            <a:pPr lvl="0"/>
            <a:endParaRPr lang="en-US" sz="2400" dirty="0" smtClean="0">
              <a:solidFill>
                <a:srgbClr val="0D0D0D"/>
              </a:solidFill>
              <a:latin typeface="Times New Roman" panose="02020603050405020304" pitchFamily="18" charset="0"/>
              <a:cs typeface="Times New Roman" panose="02020603050405020304" pitchFamily="18" charset="0"/>
            </a:endParaRPr>
          </a:p>
          <a:p>
            <a:pPr lvl="0"/>
            <a:r>
              <a:rPr lang="en-US" sz="2400" dirty="0" smtClean="0">
                <a:solidFill>
                  <a:srgbClr val="0D0D0D"/>
                </a:solidFill>
                <a:latin typeface="Times New Roman" panose="02020603050405020304" pitchFamily="18" charset="0"/>
                <a:cs typeface="Times New Roman" panose="02020603050405020304" pitchFamily="18" charset="0"/>
              </a:rPr>
              <a:t>2. Without </a:t>
            </a:r>
            <a:r>
              <a:rPr lang="en-US" sz="2400" dirty="0">
                <a:solidFill>
                  <a:srgbClr val="0D0D0D"/>
                </a:solidFill>
                <a:latin typeface="Times New Roman" panose="02020603050405020304" pitchFamily="18" charset="0"/>
                <a:cs typeface="Times New Roman" panose="02020603050405020304" pitchFamily="18" charset="0"/>
              </a:rPr>
              <a:t>the </a:t>
            </a:r>
            <a:r>
              <a:rPr lang="en-US" sz="2400" b="1" dirty="0">
                <a:solidFill>
                  <a:srgbClr val="0D0D0D"/>
                </a:solidFill>
                <a:latin typeface="Times New Roman" panose="02020603050405020304" pitchFamily="18" charset="0"/>
                <a:cs typeface="Times New Roman" panose="02020603050405020304" pitchFamily="18" charset="0"/>
              </a:rPr>
              <a:t>type="submit"</a:t>
            </a:r>
            <a:r>
              <a:rPr lang="en-US" sz="2400" dirty="0">
                <a:solidFill>
                  <a:srgbClr val="0D0D0D"/>
                </a:solidFill>
                <a:latin typeface="Times New Roman" panose="02020603050405020304" pitchFamily="18" charset="0"/>
                <a:cs typeface="Times New Roman" panose="02020603050405020304" pitchFamily="18" charset="0"/>
              </a:rPr>
              <a:t> attribute, the button might not behave as expected when clicked, especially in forms with multiple </a:t>
            </a:r>
            <a:r>
              <a:rPr lang="en-US" sz="2400" dirty="0" smtClean="0">
                <a:solidFill>
                  <a:srgbClr val="0D0D0D"/>
                </a:solidFill>
                <a:latin typeface="Times New Roman" panose="02020603050405020304" pitchFamily="18" charset="0"/>
                <a:cs typeface="Times New Roman" panose="02020603050405020304" pitchFamily="18" charset="0"/>
              </a:rPr>
              <a:t>buttons.</a:t>
            </a:r>
            <a:endParaRPr lang="en-IN" sz="2400" dirty="0" smtClean="0">
              <a:latin typeface="Times New Roman" panose="02020603050405020304" pitchFamily="18" charset="0"/>
              <a:cs typeface="Times New Roman" panose="02020603050405020304" pitchFamily="18" charset="0"/>
            </a:endParaRPr>
          </a:p>
          <a:p>
            <a:pPr marL="342900" lvl="0" indent="-342900">
              <a:buAutoNum type="arabicPeriod"/>
            </a:pPr>
            <a:endParaRPr lang="en-US" dirty="0">
              <a:solidFill>
                <a:srgbClr val="0D0D0D"/>
              </a:solidFill>
              <a:latin typeface="Söhne"/>
            </a:endParaRPr>
          </a:p>
        </p:txBody>
      </p:sp>
    </p:spTree>
    <p:extLst>
      <p:ext uri="{BB962C8B-B14F-4D97-AF65-F5344CB8AC3E}">
        <p14:creationId xmlns:p14="http://schemas.microsoft.com/office/powerpoint/2010/main" val="33132980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702</Words>
  <Application>Microsoft Office PowerPoint</Application>
  <PresentationFormat>Widescreen</PresentationFormat>
  <Paragraphs>74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Times New Roman</vt:lpstr>
      <vt:lpstr>Söhne</vt:lpstr>
      <vt:lpstr>Arial</vt:lpstr>
      <vt:lpstr>Roboto</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13</cp:revision>
  <dcterms:created xsi:type="dcterms:W3CDTF">2021-02-16T05:19:01Z</dcterms:created>
  <dcterms:modified xsi:type="dcterms:W3CDTF">2024-02-27T15:08:05Z</dcterms:modified>
</cp:coreProperties>
</file>