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9065F-E130-4B0E-A397-A3B1B4BB173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BFB3-CB15-4D6B-B530-C80E4E80A0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9BFB3-CB15-4D6B-B530-C80E4E80A06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"/>
            <a:ext cx="9143999" cy="514346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688" y="510540"/>
            <a:ext cx="1356360" cy="3383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7068" y="1989785"/>
            <a:ext cx="8309863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1F5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F1F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1F5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1F5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484" y="4999117"/>
            <a:ext cx="932688" cy="906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75387"/>
            <a:ext cx="8986520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F1F5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419" y="1704593"/>
            <a:ext cx="8119160" cy="2226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F1F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italone.com/onefocus/eno-chatbot-ready-for-banking-conversations" TargetMode="External"/><Relationship Id="rId2" Type="http://schemas.openxmlformats.org/officeDocument/2006/relationships/hyperlink" Target="https://www.businesswire.com/news/home/20180518005038/en/Bank-America-Delivers-Widely-AI%E2%80%93Driven-Virtual-Financ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usiness.hsbc.com.hk/en-gb/everyday-banking/ways-to-bank/innovative-digital-banking-experience" TargetMode="External"/><Relationship Id="rId4" Type="http://schemas.openxmlformats.org/officeDocument/2006/relationships/hyperlink" Target="https://media.ally.com/2015-05-18-Ally-Bank-Introduces-Ally-Assist-SM-Customer-Voice-Interac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" y="4989576"/>
              <a:ext cx="946404" cy="109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418203" y="4976876"/>
            <a:ext cx="2622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900" spc="-4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900" spc="-24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900" spc="-4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900" spc="-16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900" spc="-3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900" spc="3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40307"/>
            <a:ext cx="577977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Bank</a:t>
            </a:r>
            <a:r>
              <a:rPr sz="29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9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of</a:t>
            </a:r>
            <a:r>
              <a:rPr sz="29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9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Baroda</a:t>
            </a:r>
            <a:r>
              <a:rPr sz="29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9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Hackathon</a:t>
            </a:r>
            <a:r>
              <a:rPr sz="29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9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-</a:t>
            </a:r>
            <a:r>
              <a:rPr sz="29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9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2022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226945"/>
            <a:ext cx="524002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29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sz="29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2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FFFFFF"/>
                </a:solidFill>
                <a:latin typeface="Times New Roman"/>
                <a:cs typeface="Times New Roman"/>
              </a:rPr>
              <a:t>:Hack</a:t>
            </a:r>
            <a:r>
              <a:rPr sz="29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Packers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236" y="3064510"/>
            <a:ext cx="2933700" cy="177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17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sz="1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bio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 :Dinesh</a:t>
            </a:r>
            <a:r>
              <a:rPr sz="17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7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700">
              <a:latin typeface="Times New Roman"/>
              <a:cs typeface="Times New Roman"/>
            </a:endParaRPr>
          </a:p>
          <a:p>
            <a:pPr marL="1412875" marR="5080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Harish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sz="17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Kiruthiga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sz="17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Vidhyashree</a:t>
            </a:r>
            <a:r>
              <a:rPr sz="17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7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:19.09.2022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7707" y="269747"/>
            <a:ext cx="2235707" cy="7391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220204" y="258826"/>
            <a:ext cx="15633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131313"/>
                </a:solidFill>
                <a:latin typeface="Tahoma"/>
                <a:cs typeface="Tahoma"/>
              </a:rPr>
              <a:t>Tech</a:t>
            </a:r>
            <a:r>
              <a:rPr sz="1400" dirty="0">
                <a:solidFill>
                  <a:srgbClr val="131313"/>
                </a:solidFill>
                <a:latin typeface="Tahoma"/>
                <a:cs typeface="Tahoma"/>
              </a:rPr>
              <a:t>n</a:t>
            </a:r>
            <a:r>
              <a:rPr sz="1400" spc="10" dirty="0">
                <a:solidFill>
                  <a:srgbClr val="131313"/>
                </a:solidFill>
                <a:latin typeface="Tahoma"/>
                <a:cs typeface="Tahoma"/>
              </a:rPr>
              <a:t>ology</a:t>
            </a:r>
            <a:r>
              <a:rPr sz="1400" spc="-110" dirty="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131313"/>
                </a:solidFill>
                <a:latin typeface="Tahoma"/>
                <a:cs typeface="Tahoma"/>
              </a:rPr>
              <a:t>P</a:t>
            </a:r>
            <a:r>
              <a:rPr sz="1400" spc="10" dirty="0">
                <a:solidFill>
                  <a:srgbClr val="131313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131313"/>
                </a:solidFill>
                <a:latin typeface="Tahoma"/>
                <a:cs typeface="Tahoma"/>
              </a:rPr>
              <a:t>r</a:t>
            </a:r>
            <a:r>
              <a:rPr sz="1400" spc="10" dirty="0">
                <a:solidFill>
                  <a:srgbClr val="131313"/>
                </a:solidFill>
                <a:latin typeface="Tahoma"/>
                <a:cs typeface="Tahoma"/>
              </a:rPr>
              <a:t>tner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430" y="737996"/>
            <a:ext cx="1094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VIRTUAL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8155" y="737996"/>
            <a:ext cx="1376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0" dirty="0">
                <a:solidFill>
                  <a:srgbClr val="1F1F50"/>
                </a:solidFill>
                <a:latin typeface="Tahoma"/>
                <a:cs typeface="Tahoma"/>
              </a:rPr>
              <a:t>ASSISTANT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12419" y="1704593"/>
            <a:ext cx="8119160" cy="229819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73660" marR="237490" indent="914400" algn="l">
              <a:lnSpc>
                <a:spcPct val="101299"/>
              </a:lnSpc>
              <a:spcBef>
                <a:spcPts val="70"/>
              </a:spcBef>
            </a:pPr>
            <a:r>
              <a:rPr lang="en-US" spc="-5" dirty="0" smtClean="0"/>
              <a:t>1) Customers </a:t>
            </a:r>
            <a:r>
              <a:rPr lang="en-US" spc="-5" dirty="0" smtClean="0"/>
              <a:t>may need assistance to complete process requirements, and occasionally  they lack all the necessary information, therefore we chose a virtual assistant to boost the use of  digital channels and save operating costs</a:t>
            </a:r>
            <a:r>
              <a:rPr lang="en-US" spc="-5" dirty="0" smtClean="0"/>
              <a:t>.</a:t>
            </a:r>
          </a:p>
          <a:p>
            <a:pPr marL="73660" marR="237490" indent="914400" algn="l">
              <a:lnSpc>
                <a:spcPct val="101299"/>
              </a:lnSpc>
              <a:spcBef>
                <a:spcPts val="70"/>
              </a:spcBef>
            </a:pPr>
            <a:endParaRPr lang="en-US" spc="-5" dirty="0" smtClean="0"/>
          </a:p>
          <a:p>
            <a:pPr marL="73660" marR="237490" indent="914400" algn="l">
              <a:lnSpc>
                <a:spcPct val="101299"/>
              </a:lnSpc>
              <a:spcBef>
                <a:spcPts val="70"/>
              </a:spcBef>
            </a:pPr>
            <a:r>
              <a:rPr lang="en-US" spc="-5" dirty="0" smtClean="0"/>
              <a:t>2)There </a:t>
            </a:r>
            <a:r>
              <a:rPr lang="en-US" spc="-5" dirty="0" smtClean="0"/>
              <a:t>are several benefits to working as a virtual assistant, including a </a:t>
            </a:r>
            <a:r>
              <a:rPr lang="en-US" spc="-5" dirty="0" smtClean="0"/>
              <a:t>flexible schedule</a:t>
            </a:r>
            <a:r>
              <a:rPr lang="en-US" spc="-5" dirty="0" smtClean="0"/>
              <a:t>, the choice of services, and endless income potential</a:t>
            </a:r>
            <a:r>
              <a:rPr lang="en-US" spc="-5" dirty="0" smtClean="0"/>
              <a:t>.</a:t>
            </a:r>
          </a:p>
          <a:p>
            <a:pPr marL="73660" marR="237490" indent="914400" algn="l">
              <a:lnSpc>
                <a:spcPct val="101299"/>
              </a:lnSpc>
              <a:spcBef>
                <a:spcPts val="70"/>
              </a:spcBef>
            </a:pPr>
            <a:endParaRPr lang="en-US" spc="-5" dirty="0" smtClean="0"/>
          </a:p>
          <a:p>
            <a:pPr marL="73660" marR="237490" indent="914400" algn="l">
              <a:lnSpc>
                <a:spcPct val="101299"/>
              </a:lnSpc>
              <a:spcBef>
                <a:spcPts val="70"/>
              </a:spcBef>
            </a:pPr>
            <a:r>
              <a:rPr lang="en-US" spc="-5" dirty="0" smtClean="0"/>
              <a:t>3)Additionally</a:t>
            </a:r>
            <a:r>
              <a:rPr lang="en-US" spc="-5" dirty="0" smtClean="0"/>
              <a:t>, obtaining clients on a continual basis and having the necessary desire and  motivation to succeed are requirements.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430" y="305562"/>
            <a:ext cx="3192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solidFill>
                  <a:srgbClr val="212121"/>
                </a:solidFill>
              </a:rPr>
              <a:t>U</a:t>
            </a:r>
            <a:r>
              <a:rPr spc="-65" dirty="0">
                <a:solidFill>
                  <a:srgbClr val="212121"/>
                </a:solidFill>
              </a:rPr>
              <a:t>s</a:t>
            </a:r>
            <a:r>
              <a:rPr spc="-120" dirty="0">
                <a:solidFill>
                  <a:srgbClr val="212121"/>
                </a:solidFill>
              </a:rPr>
              <a:t>er</a:t>
            </a:r>
            <a:r>
              <a:rPr spc="-100" dirty="0">
                <a:solidFill>
                  <a:srgbClr val="212121"/>
                </a:solidFill>
              </a:rPr>
              <a:t> </a:t>
            </a:r>
            <a:r>
              <a:rPr spc="-155" dirty="0">
                <a:solidFill>
                  <a:srgbClr val="212121"/>
                </a:solidFill>
              </a:rPr>
              <a:t>Segment</a:t>
            </a:r>
            <a:r>
              <a:rPr spc="-135" dirty="0">
                <a:solidFill>
                  <a:srgbClr val="212121"/>
                </a:solidFill>
              </a:rPr>
              <a:t> </a:t>
            </a:r>
            <a:r>
              <a:rPr spc="-114" dirty="0">
                <a:solidFill>
                  <a:srgbClr val="212121"/>
                </a:solidFill>
              </a:rPr>
              <a:t>&amp;</a:t>
            </a:r>
            <a:r>
              <a:rPr spc="-95" dirty="0">
                <a:solidFill>
                  <a:srgbClr val="212121"/>
                </a:solidFill>
              </a:rPr>
              <a:t> </a:t>
            </a:r>
            <a:r>
              <a:rPr spc="-145" dirty="0">
                <a:solidFill>
                  <a:srgbClr val="212121"/>
                </a:solidFill>
              </a:rPr>
              <a:t>Pa</a:t>
            </a:r>
            <a:r>
              <a:rPr spc="-80" dirty="0">
                <a:solidFill>
                  <a:srgbClr val="212121"/>
                </a:solidFill>
              </a:rPr>
              <a:t>i</a:t>
            </a:r>
            <a:r>
              <a:rPr spc="-150" dirty="0">
                <a:solidFill>
                  <a:srgbClr val="212121"/>
                </a:solidFill>
              </a:rPr>
              <a:t>n</a:t>
            </a:r>
            <a:r>
              <a:rPr spc="-110" dirty="0">
                <a:solidFill>
                  <a:srgbClr val="212121"/>
                </a:solidFill>
              </a:rPr>
              <a:t> </a:t>
            </a:r>
            <a:r>
              <a:rPr spc="-105" dirty="0">
                <a:solidFill>
                  <a:srgbClr val="212121"/>
                </a:solidFill>
              </a:rPr>
              <a:t>Po</a:t>
            </a:r>
            <a:r>
              <a:rPr spc="-60" dirty="0">
                <a:solidFill>
                  <a:srgbClr val="212121"/>
                </a:solidFill>
              </a:rPr>
              <a:t>i</a:t>
            </a:r>
            <a:r>
              <a:rPr spc="-130" dirty="0">
                <a:solidFill>
                  <a:srgbClr val="212121"/>
                </a:solidFill>
              </a:rPr>
              <a:t>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288" y="1213485"/>
            <a:ext cx="2653030" cy="2163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0" dirty="0">
                <a:latin typeface="Tahoma"/>
                <a:cs typeface="Tahoma"/>
              </a:rPr>
              <a:t>USE</a:t>
            </a:r>
            <a:r>
              <a:rPr sz="1600" b="1" spc="-7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C</a:t>
            </a:r>
            <a:r>
              <a:rPr sz="1600" b="1" spc="-10" dirty="0">
                <a:latin typeface="Tahoma"/>
                <a:cs typeface="Tahoma"/>
              </a:rPr>
              <a:t>A</a:t>
            </a:r>
            <a:r>
              <a:rPr sz="1600" b="1" spc="-105" dirty="0">
                <a:latin typeface="Tahoma"/>
                <a:cs typeface="Tahoma"/>
              </a:rPr>
              <a:t>S</a:t>
            </a:r>
            <a:r>
              <a:rPr sz="1600" b="1" spc="-114" dirty="0">
                <a:latin typeface="Tahoma"/>
                <a:cs typeface="Tahoma"/>
              </a:rPr>
              <a:t>E</a:t>
            </a:r>
            <a:r>
              <a:rPr sz="1600" b="1" spc="-140" dirty="0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ahoma"/>
              <a:cs typeface="Tahoma"/>
            </a:endParaRPr>
          </a:p>
          <a:p>
            <a:pPr marL="652780" indent="-285750">
              <a:lnSpc>
                <a:spcPct val="100000"/>
              </a:lnSpc>
              <a:buSzPct val="85714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sz="1400" dirty="0">
                <a:latin typeface="Arial MT"/>
                <a:cs typeface="Arial MT"/>
              </a:rPr>
              <a:t>Account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Queries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"/>
            </a:pPr>
            <a:endParaRPr sz="1700">
              <a:latin typeface="Arial MT"/>
              <a:cs typeface="Arial MT"/>
            </a:endParaRPr>
          </a:p>
          <a:p>
            <a:pPr marL="652780" indent="-285750">
              <a:lnSpc>
                <a:spcPct val="100000"/>
              </a:lnSpc>
              <a:spcBef>
                <a:spcPts val="5"/>
              </a:spcBef>
              <a:buSzPct val="85714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sz="1400" dirty="0">
                <a:latin typeface="Arial MT"/>
                <a:cs typeface="Arial MT"/>
              </a:rPr>
              <a:t>Balance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Check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1700">
              <a:latin typeface="Arial MT"/>
              <a:cs typeface="Arial MT"/>
            </a:endParaRPr>
          </a:p>
          <a:p>
            <a:pPr marL="652780" indent="-285750">
              <a:lnSpc>
                <a:spcPct val="100000"/>
              </a:lnSpc>
              <a:buSzPct val="85714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sz="1400" dirty="0">
                <a:latin typeface="Arial MT"/>
                <a:cs typeface="Arial MT"/>
              </a:rPr>
              <a:t>Personalized</a:t>
            </a:r>
            <a:r>
              <a:rPr sz="1400" spc="3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Assistance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"/>
            </a:pPr>
            <a:endParaRPr sz="1700">
              <a:latin typeface="Arial MT"/>
              <a:cs typeface="Arial MT"/>
            </a:endParaRPr>
          </a:p>
          <a:p>
            <a:pPr marL="652780" indent="-285750">
              <a:lnSpc>
                <a:spcPct val="100000"/>
              </a:lnSpc>
              <a:buSzPct val="85714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dirty="0">
                <a:latin typeface="Arial MT"/>
                <a:cs typeface="Arial MT"/>
              </a:rPr>
              <a:t>inancial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Assistan</a:t>
            </a:r>
            <a:r>
              <a:rPr sz="1400" spc="-10" dirty="0">
                <a:latin typeface="Arial MT"/>
                <a:cs typeface="Arial MT"/>
              </a:rPr>
              <a:t>c</a:t>
            </a: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672" y="985876"/>
            <a:ext cx="8034655" cy="349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14999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Bank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America</a:t>
            </a:r>
            <a:r>
              <a:rPr sz="1400" spc="-5" dirty="0">
                <a:latin typeface="Calibri"/>
                <a:cs typeface="Calibri"/>
              </a:rPr>
              <a:t> (BoA), one of 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world’s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largest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banking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institutions,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become 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latest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company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join 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chat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assistant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bandwagon</a:t>
            </a:r>
            <a:r>
              <a:rPr sz="1400" dirty="0">
                <a:latin typeface="Calibri"/>
                <a:cs typeface="Calibri"/>
              </a:rPr>
              <a:t> with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launch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10" dirty="0">
                <a:solidFill>
                  <a:srgbClr val="1B2D85"/>
                </a:solidFill>
                <a:latin typeface="Calibri"/>
                <a:cs typeface="Calibri"/>
              </a:rPr>
              <a:t> </a:t>
            </a:r>
            <a:r>
              <a:rPr sz="1400" u="heavy" spc="-5" dirty="0">
                <a:solidFill>
                  <a:srgbClr val="1B2D85"/>
                </a:solidFill>
                <a:uFill>
                  <a:solidFill>
                    <a:srgbClr val="1B2D85"/>
                  </a:solidFill>
                </a:uFill>
                <a:latin typeface="Calibri"/>
                <a:cs typeface="Calibri"/>
                <a:hlinkClick r:id="rId2"/>
              </a:rPr>
              <a:t>Erica</a:t>
            </a:r>
            <a:r>
              <a:rPr sz="1400" spc="-5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AI-driven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virtual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assistant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help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25 </a:t>
            </a:r>
            <a:r>
              <a:rPr sz="1400" dirty="0">
                <a:latin typeface="Calibri"/>
                <a:cs typeface="Calibri"/>
              </a:rPr>
              <a:t> million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mobile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clients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600">
              <a:latin typeface="Calibri"/>
              <a:cs typeface="Calibri"/>
            </a:endParaRPr>
          </a:p>
          <a:p>
            <a:pPr marL="299085" marR="50165" indent="-287020">
              <a:lnSpc>
                <a:spcPct val="114999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Bank holding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company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Capital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One</a:t>
            </a:r>
            <a:r>
              <a:rPr sz="1400" spc="15" dirty="0">
                <a:solidFill>
                  <a:srgbClr val="1B2D85"/>
                </a:solidFill>
                <a:latin typeface="Calibri"/>
                <a:cs typeface="Calibri"/>
              </a:rPr>
              <a:t> </a:t>
            </a:r>
            <a:r>
              <a:rPr sz="1400" u="heavy" spc="-5" dirty="0">
                <a:solidFill>
                  <a:srgbClr val="1B2D85"/>
                </a:solidFill>
                <a:uFill>
                  <a:solidFill>
                    <a:srgbClr val="1B2D85"/>
                  </a:solidFill>
                </a:uFill>
                <a:latin typeface="Calibri"/>
                <a:cs typeface="Calibri"/>
                <a:hlinkClick r:id="rId3"/>
              </a:rPr>
              <a:t>launched</a:t>
            </a:r>
            <a:r>
              <a:rPr sz="1400" u="heavy" spc="30" dirty="0">
                <a:solidFill>
                  <a:srgbClr val="1B2D85"/>
                </a:solidFill>
                <a:uFill>
                  <a:solidFill>
                    <a:srgbClr val="1B2D85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heavy" spc="-5" dirty="0">
                <a:solidFill>
                  <a:srgbClr val="1B2D85"/>
                </a:solidFill>
                <a:uFill>
                  <a:solidFill>
                    <a:srgbClr val="1B2D85"/>
                  </a:solidFill>
                </a:uFill>
                <a:latin typeface="Calibri"/>
                <a:cs typeface="Calibri"/>
                <a:hlinkClick r:id="rId3"/>
              </a:rPr>
              <a:t>Eno</a:t>
            </a:r>
            <a:r>
              <a:rPr sz="1400" spc="5" dirty="0">
                <a:solidFill>
                  <a:srgbClr val="1B2D85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virtual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assistant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which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benefitted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1,00,000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Capital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One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600">
              <a:latin typeface="Calibri"/>
              <a:cs typeface="Calibri"/>
            </a:endParaRPr>
          </a:p>
          <a:p>
            <a:pPr marL="299085" marR="41910" indent="-287020">
              <a:lnSpc>
                <a:spcPct val="114999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  <a:hlinkClick r:id="rId4"/>
              </a:rPr>
              <a:t>New</a:t>
            </a:r>
            <a:r>
              <a:rPr sz="1400" spc="-15" dirty="0">
                <a:latin typeface="Calibri"/>
                <a:cs typeface="Calibri"/>
                <a:hlinkClick r:id="rId4"/>
              </a:rPr>
              <a:t> </a:t>
            </a:r>
            <a:r>
              <a:rPr sz="1400" dirty="0">
                <a:latin typeface="Calibri"/>
                <a:cs typeface="Calibri"/>
                <a:hlinkClick r:id="rId4"/>
              </a:rPr>
              <a:t>York-based</a:t>
            </a:r>
            <a:r>
              <a:rPr sz="1400" spc="-10" dirty="0">
                <a:latin typeface="Calibri"/>
                <a:cs typeface="Calibri"/>
                <a:hlinkClick r:id="rId4"/>
              </a:rPr>
              <a:t> </a:t>
            </a:r>
            <a:r>
              <a:rPr sz="1400" dirty="0">
                <a:latin typeface="Calibri"/>
                <a:cs typeface="Calibri"/>
                <a:hlinkClick r:id="rId4"/>
              </a:rPr>
              <a:t>Ally</a:t>
            </a:r>
            <a:r>
              <a:rPr sz="1400" spc="-5" dirty="0">
                <a:latin typeface="Calibri"/>
                <a:cs typeface="Calibri"/>
                <a:hlinkClick r:id="rId4"/>
              </a:rPr>
              <a:t> Bank </a:t>
            </a:r>
            <a:r>
              <a:rPr sz="1400" dirty="0">
                <a:latin typeface="Calibri"/>
                <a:cs typeface="Calibri"/>
                <a:hlinkClick r:id="rId4"/>
              </a:rPr>
              <a:t>was</a:t>
            </a:r>
            <a:r>
              <a:rPr sz="1400" spc="5" dirty="0">
                <a:latin typeface="Calibri"/>
                <a:cs typeface="Calibri"/>
                <a:hlinkClick r:id="rId4"/>
              </a:rPr>
              <a:t> </a:t>
            </a:r>
            <a:r>
              <a:rPr sz="1400" spc="-5" dirty="0">
                <a:latin typeface="Calibri"/>
                <a:cs typeface="Calibri"/>
                <a:hlinkClick r:id="rId4"/>
              </a:rPr>
              <a:t>one</a:t>
            </a:r>
            <a:r>
              <a:rPr sz="1400" spc="-10" dirty="0">
                <a:latin typeface="Calibri"/>
                <a:cs typeface="Calibri"/>
                <a:hlinkClick r:id="rId4"/>
              </a:rPr>
              <a:t> </a:t>
            </a:r>
            <a:r>
              <a:rPr sz="1400" spc="-5" dirty="0">
                <a:latin typeface="Calibri"/>
                <a:cs typeface="Calibri"/>
                <a:hlinkClick r:id="rId4"/>
              </a:rPr>
              <a:t>of the</a:t>
            </a:r>
            <a:r>
              <a:rPr sz="1400" spc="20" dirty="0">
                <a:latin typeface="Calibri"/>
                <a:cs typeface="Calibri"/>
                <a:hlinkClick r:id="rId4"/>
              </a:rPr>
              <a:t> </a:t>
            </a:r>
            <a:r>
              <a:rPr sz="1400" dirty="0">
                <a:latin typeface="Calibri"/>
                <a:cs typeface="Calibri"/>
                <a:hlinkClick r:id="rId4"/>
              </a:rPr>
              <a:t>first</a:t>
            </a:r>
            <a:r>
              <a:rPr sz="1400" spc="-20" dirty="0">
                <a:latin typeface="Calibri"/>
                <a:cs typeface="Calibri"/>
                <a:hlinkClick r:id="rId4"/>
              </a:rPr>
              <a:t> </a:t>
            </a:r>
            <a:r>
              <a:rPr sz="1400" dirty="0">
                <a:latin typeface="Calibri"/>
                <a:cs typeface="Calibri"/>
                <a:hlinkClick r:id="rId4"/>
              </a:rPr>
              <a:t>global</a:t>
            </a:r>
            <a:r>
              <a:rPr sz="1400" spc="10" dirty="0">
                <a:latin typeface="Calibri"/>
                <a:cs typeface="Calibri"/>
                <a:hlinkClick r:id="rId4"/>
              </a:rPr>
              <a:t> </a:t>
            </a:r>
            <a:r>
              <a:rPr sz="1400" spc="-5" dirty="0">
                <a:latin typeface="Calibri"/>
                <a:cs typeface="Calibri"/>
                <a:hlinkClick r:id="rId4"/>
              </a:rPr>
              <a:t>banks</a:t>
            </a:r>
            <a:r>
              <a:rPr sz="1400" spc="10" dirty="0">
                <a:latin typeface="Calibri"/>
                <a:cs typeface="Calibri"/>
                <a:hlinkClick r:id="rId4"/>
              </a:rPr>
              <a:t> </a:t>
            </a:r>
            <a:r>
              <a:rPr sz="1400" dirty="0">
                <a:latin typeface="Calibri"/>
                <a:cs typeface="Calibri"/>
                <a:hlinkClick r:id="rId4"/>
              </a:rPr>
              <a:t>to </a:t>
            </a:r>
            <a:r>
              <a:rPr sz="1400" spc="-5" dirty="0">
                <a:latin typeface="Calibri"/>
                <a:cs typeface="Calibri"/>
                <a:hlinkClick r:id="rId4"/>
              </a:rPr>
              <a:t>introduce</a:t>
            </a:r>
            <a:r>
              <a:rPr sz="1400" spc="5" dirty="0">
                <a:latin typeface="Calibri"/>
                <a:cs typeface="Calibri"/>
                <a:hlinkClick r:id="rId4"/>
              </a:rPr>
              <a:t> </a:t>
            </a:r>
            <a:r>
              <a:rPr sz="1400" dirty="0">
                <a:latin typeface="Calibri"/>
                <a:cs typeface="Calibri"/>
                <a:hlinkClick r:id="rId4"/>
              </a:rPr>
              <a:t>a</a:t>
            </a:r>
            <a:r>
              <a:rPr sz="1400" spc="10" dirty="0">
                <a:latin typeface="Calibri"/>
                <a:cs typeface="Calibri"/>
                <a:hlinkClick r:id="rId4"/>
              </a:rPr>
              <a:t> </a:t>
            </a:r>
            <a:r>
              <a:rPr sz="1400" dirty="0">
                <a:latin typeface="Calibri"/>
                <a:cs typeface="Calibri"/>
                <a:hlinkClick r:id="rId4"/>
              </a:rPr>
              <a:t>virtual</a:t>
            </a:r>
            <a:r>
              <a:rPr sz="1400" spc="5" dirty="0">
                <a:latin typeface="Calibri"/>
                <a:cs typeface="Calibri"/>
                <a:hlinkClick r:id="rId4"/>
              </a:rPr>
              <a:t> </a:t>
            </a:r>
            <a:r>
              <a:rPr sz="1400" spc="-5" dirty="0">
                <a:latin typeface="Calibri"/>
                <a:cs typeface="Calibri"/>
                <a:hlinkClick r:id="rId4"/>
              </a:rPr>
              <a:t>chat</a:t>
            </a:r>
            <a:r>
              <a:rPr sz="1400" spc="5" dirty="0">
                <a:latin typeface="Calibri"/>
                <a:cs typeface="Calibri"/>
                <a:hlinkClick r:id="rId4"/>
              </a:rPr>
              <a:t> </a:t>
            </a:r>
            <a:r>
              <a:rPr sz="1400" dirty="0">
                <a:latin typeface="Calibri"/>
                <a:cs typeface="Calibri"/>
                <a:hlinkClick r:id="rId4"/>
              </a:rPr>
              <a:t>assistant,</a:t>
            </a:r>
            <a:r>
              <a:rPr sz="1400" spc="35" dirty="0">
                <a:solidFill>
                  <a:srgbClr val="1B2D8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400" u="heavy" dirty="0">
                <a:solidFill>
                  <a:srgbClr val="1B2D85"/>
                </a:solidFill>
                <a:uFill>
                  <a:solidFill>
                    <a:srgbClr val="1B2D85"/>
                  </a:solidFill>
                </a:uFill>
                <a:latin typeface="Calibri"/>
                <a:cs typeface="Calibri"/>
                <a:hlinkClick r:id="rId4"/>
              </a:rPr>
              <a:t>rolling</a:t>
            </a:r>
            <a:r>
              <a:rPr sz="1400" u="heavy" spc="-10" dirty="0">
                <a:solidFill>
                  <a:srgbClr val="1B2D85"/>
                </a:solidFill>
                <a:uFill>
                  <a:solidFill>
                    <a:srgbClr val="1B2D85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400" u="heavy" spc="-5" dirty="0">
                <a:solidFill>
                  <a:srgbClr val="1B2D85"/>
                </a:solidFill>
                <a:uFill>
                  <a:solidFill>
                    <a:srgbClr val="1B2D85"/>
                  </a:solidFill>
                </a:uFill>
                <a:latin typeface="Calibri"/>
                <a:cs typeface="Calibri"/>
                <a:hlinkClick r:id="rId4"/>
              </a:rPr>
              <a:t>out </a:t>
            </a:r>
            <a:r>
              <a:rPr sz="1400" spc="-300" dirty="0">
                <a:solidFill>
                  <a:srgbClr val="1B2D8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400" u="heavy" dirty="0">
                <a:solidFill>
                  <a:srgbClr val="1B2D85"/>
                </a:solidFill>
                <a:uFill>
                  <a:solidFill>
                    <a:srgbClr val="1B2D85"/>
                  </a:solidFill>
                </a:uFill>
                <a:latin typeface="Calibri"/>
                <a:cs typeface="Calibri"/>
                <a:hlinkClick r:id="rId4"/>
              </a:rPr>
              <a:t>Ally</a:t>
            </a:r>
            <a:r>
              <a:rPr sz="1400" u="heavy" spc="-5" dirty="0">
                <a:solidFill>
                  <a:srgbClr val="1B2D85"/>
                </a:solidFill>
                <a:uFill>
                  <a:solidFill>
                    <a:srgbClr val="1B2D85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400" u="heavy" dirty="0">
                <a:solidFill>
                  <a:srgbClr val="1B2D85"/>
                </a:solidFill>
                <a:uFill>
                  <a:solidFill>
                    <a:srgbClr val="1B2D85"/>
                  </a:solidFill>
                </a:uFill>
                <a:latin typeface="Calibri"/>
                <a:cs typeface="Calibri"/>
                <a:hlinkClick r:id="rId4"/>
              </a:rPr>
              <a:t>Assist</a:t>
            </a:r>
            <a:r>
              <a:rPr sz="1400" spc="-5" dirty="0">
                <a:solidFill>
                  <a:srgbClr val="1B2D8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400" dirty="0">
                <a:latin typeface="Calibri"/>
                <a:cs typeface="Calibri"/>
                <a:hlinkClick r:id="rId4"/>
              </a:rPr>
              <a:t>in </a:t>
            </a:r>
            <a:r>
              <a:rPr sz="1400" spc="-5" dirty="0">
                <a:latin typeface="Calibri"/>
                <a:cs typeface="Calibri"/>
                <a:hlinkClick r:id="rId4"/>
              </a:rPr>
              <a:t>2015 </a:t>
            </a:r>
            <a:r>
              <a:rPr sz="1400" dirty="0">
                <a:latin typeface="Calibri"/>
                <a:cs typeface="Calibri"/>
                <a:hlinkClick r:id="rId4"/>
              </a:rPr>
              <a:t>as a </a:t>
            </a:r>
            <a:r>
              <a:rPr sz="1400" spc="-5" dirty="0">
                <a:latin typeface="Calibri"/>
                <a:cs typeface="Calibri"/>
                <a:hlinkClick r:id="rId4"/>
              </a:rPr>
              <a:t>part</a:t>
            </a:r>
            <a:r>
              <a:rPr sz="1400" spc="-10" dirty="0">
                <a:latin typeface="Calibri"/>
                <a:cs typeface="Calibri"/>
                <a:hlinkClick r:id="rId4"/>
              </a:rPr>
              <a:t> </a:t>
            </a:r>
            <a:r>
              <a:rPr sz="1400" spc="-5" dirty="0">
                <a:latin typeface="Calibri"/>
                <a:cs typeface="Calibri"/>
                <a:hlinkClick r:id="rId4"/>
              </a:rPr>
              <a:t>of</a:t>
            </a:r>
            <a:r>
              <a:rPr sz="1400" spc="-10" dirty="0">
                <a:latin typeface="Calibri"/>
                <a:cs typeface="Calibri"/>
                <a:hlinkClick r:id="rId4"/>
              </a:rPr>
              <a:t> </a:t>
            </a:r>
            <a:r>
              <a:rPr sz="1400" spc="-5" dirty="0">
                <a:latin typeface="Calibri"/>
                <a:cs typeface="Calibri"/>
                <a:hlinkClick r:id="rId4"/>
              </a:rPr>
              <a:t>the</a:t>
            </a:r>
            <a:r>
              <a:rPr sz="1400" spc="15" dirty="0">
                <a:latin typeface="Calibri"/>
                <a:cs typeface="Calibri"/>
                <a:hlinkClick r:id="rId4"/>
              </a:rPr>
              <a:t> </a:t>
            </a:r>
            <a:r>
              <a:rPr sz="1400" dirty="0">
                <a:latin typeface="Calibri"/>
                <a:cs typeface="Calibri"/>
                <a:hlinkClick r:id="rId4"/>
              </a:rPr>
              <a:t>Ally</a:t>
            </a:r>
            <a:r>
              <a:rPr sz="1400" spc="-5" dirty="0">
                <a:latin typeface="Calibri"/>
                <a:cs typeface="Calibri"/>
                <a:hlinkClick r:id="rId4"/>
              </a:rPr>
              <a:t> </a:t>
            </a:r>
            <a:r>
              <a:rPr sz="1400" dirty="0">
                <a:latin typeface="Calibri"/>
                <a:cs typeface="Calibri"/>
                <a:hlinkClick r:id="rId4"/>
              </a:rPr>
              <a:t>Mobile</a:t>
            </a:r>
            <a:r>
              <a:rPr sz="1400" spc="-10" dirty="0">
                <a:latin typeface="Calibri"/>
                <a:cs typeface="Calibri"/>
                <a:hlinkClick r:id="rId4"/>
              </a:rPr>
              <a:t> </a:t>
            </a:r>
            <a:r>
              <a:rPr sz="1400" spc="-5" dirty="0">
                <a:latin typeface="Calibri"/>
                <a:cs typeface="Calibri"/>
                <a:hlinkClick r:id="rId4"/>
              </a:rPr>
              <a:t>Banking</a:t>
            </a:r>
            <a:r>
              <a:rPr sz="1400" spc="5" dirty="0">
                <a:latin typeface="Calibri"/>
                <a:cs typeface="Calibri"/>
                <a:hlinkClick r:id="rId4"/>
              </a:rPr>
              <a:t> </a:t>
            </a:r>
            <a:r>
              <a:rPr sz="1400" spc="-5" dirty="0">
                <a:latin typeface="Calibri"/>
                <a:cs typeface="Calibri"/>
                <a:hlinkClick r:id="rId4"/>
              </a:rPr>
              <a:t>app.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8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virtual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chat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assistant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Corporate Banking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HSBC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Hong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Kong,</a:t>
            </a:r>
            <a:r>
              <a:rPr sz="1400" spc="15" dirty="0">
                <a:solidFill>
                  <a:srgbClr val="1B2D85"/>
                </a:solidFill>
                <a:latin typeface="Calibri"/>
                <a:cs typeface="Calibri"/>
              </a:rPr>
              <a:t> </a:t>
            </a:r>
            <a:r>
              <a:rPr sz="1400" u="heavy" dirty="0">
                <a:solidFill>
                  <a:srgbClr val="1B2D85"/>
                </a:solidFill>
                <a:uFill>
                  <a:solidFill>
                    <a:srgbClr val="1B2D85"/>
                  </a:solidFill>
                </a:uFill>
                <a:latin typeface="Calibri"/>
                <a:cs typeface="Calibri"/>
                <a:hlinkClick r:id="rId5"/>
              </a:rPr>
              <a:t>Amy</a:t>
            </a:r>
            <a:r>
              <a:rPr sz="1400" spc="-5" dirty="0">
                <a:solidFill>
                  <a:srgbClr val="1B2D85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provide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instant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resolutions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latin typeface="Calibri"/>
                <a:cs typeface="Calibri"/>
              </a:rPr>
              <a:t>consumer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inquiries 24x7.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some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competitive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products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which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existing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model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solution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030" y="305562"/>
            <a:ext cx="1564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Pre-Requisite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4714"/>
            <a:ext cx="2777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>
                <a:solidFill>
                  <a:srgbClr val="494547"/>
                </a:solidFill>
              </a:rPr>
              <a:t>Azure</a:t>
            </a:r>
            <a:r>
              <a:rPr spc="-110" dirty="0">
                <a:solidFill>
                  <a:srgbClr val="494547"/>
                </a:solidFill>
              </a:rPr>
              <a:t> </a:t>
            </a:r>
            <a:r>
              <a:rPr spc="-105" dirty="0">
                <a:solidFill>
                  <a:srgbClr val="494547"/>
                </a:solidFill>
              </a:rPr>
              <a:t>tools</a:t>
            </a:r>
            <a:r>
              <a:rPr spc="-110" dirty="0">
                <a:solidFill>
                  <a:srgbClr val="494547"/>
                </a:solidFill>
              </a:rPr>
              <a:t> </a:t>
            </a:r>
            <a:r>
              <a:rPr spc="-105" dirty="0">
                <a:solidFill>
                  <a:srgbClr val="494547"/>
                </a:solidFill>
              </a:rPr>
              <a:t>or</a:t>
            </a:r>
            <a:r>
              <a:rPr spc="-100" dirty="0">
                <a:solidFill>
                  <a:srgbClr val="494547"/>
                </a:solidFill>
              </a:rPr>
              <a:t> </a:t>
            </a:r>
            <a:r>
              <a:rPr spc="-130" dirty="0">
                <a:solidFill>
                  <a:srgbClr val="494547"/>
                </a:solidFill>
              </a:rPr>
              <a:t>re</a:t>
            </a:r>
            <a:r>
              <a:rPr spc="-140" dirty="0">
                <a:solidFill>
                  <a:srgbClr val="494547"/>
                </a:solidFill>
              </a:rPr>
              <a:t>s</a:t>
            </a:r>
            <a:r>
              <a:rPr spc="-135" dirty="0">
                <a:solidFill>
                  <a:srgbClr val="494547"/>
                </a:solidFill>
              </a:rPr>
              <a:t>ou</a:t>
            </a:r>
            <a:r>
              <a:rPr spc="-100" dirty="0">
                <a:solidFill>
                  <a:srgbClr val="494547"/>
                </a:solidFill>
              </a:rPr>
              <a:t>r</a:t>
            </a:r>
            <a:r>
              <a:rPr spc="-90" dirty="0">
                <a:solidFill>
                  <a:srgbClr val="494547"/>
                </a:solidFill>
              </a:rPr>
              <a:t>c</a:t>
            </a:r>
            <a:r>
              <a:rPr spc="-135" dirty="0">
                <a:solidFill>
                  <a:srgbClr val="494547"/>
                </a:solidFill>
              </a:rPr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0391" y="1523238"/>
            <a:ext cx="3569335" cy="24949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318135" algn="l"/>
              </a:tabLst>
            </a:pPr>
            <a:r>
              <a:rPr sz="1800" spc="140" dirty="0">
                <a:solidFill>
                  <a:srgbClr val="1F1F50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1F1F50"/>
                </a:solidFill>
                <a:latin typeface="Tahoma"/>
                <a:cs typeface="Tahoma"/>
              </a:rPr>
              <a:t>z</a:t>
            </a:r>
            <a:r>
              <a:rPr sz="1800" spc="10" dirty="0">
                <a:solidFill>
                  <a:srgbClr val="1F1F50"/>
                </a:solidFill>
                <a:latin typeface="Tahoma"/>
                <a:cs typeface="Tahoma"/>
              </a:rPr>
              <a:t>ur</a:t>
            </a:r>
            <a:r>
              <a:rPr sz="1800" dirty="0">
                <a:solidFill>
                  <a:srgbClr val="1F1F50"/>
                </a:solidFill>
                <a:latin typeface="Tahoma"/>
                <a:cs typeface="Tahoma"/>
              </a:rPr>
              <a:t>e</a:t>
            </a:r>
            <a:r>
              <a:rPr sz="1800" spc="-135" dirty="0">
                <a:solidFill>
                  <a:srgbClr val="1F1F50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1F1F50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1F1F50"/>
                </a:solidFill>
                <a:latin typeface="Tahoma"/>
                <a:cs typeface="Tahoma"/>
              </a:rPr>
              <a:t>pplied</a:t>
            </a:r>
            <a:r>
              <a:rPr sz="1800" spc="-70" dirty="0">
                <a:solidFill>
                  <a:srgbClr val="1F1F50"/>
                </a:solidFill>
                <a:latin typeface="Tahoma"/>
                <a:cs typeface="Tahoma"/>
              </a:rPr>
              <a:t> </a:t>
            </a:r>
            <a:r>
              <a:rPr sz="1800" spc="140" dirty="0">
                <a:solidFill>
                  <a:srgbClr val="1F1F50"/>
                </a:solidFill>
                <a:latin typeface="Tahoma"/>
                <a:cs typeface="Tahoma"/>
              </a:rPr>
              <a:t>A</a:t>
            </a:r>
            <a:r>
              <a:rPr sz="1800" spc="-170" dirty="0">
                <a:solidFill>
                  <a:srgbClr val="1F1F50"/>
                </a:solidFill>
                <a:latin typeface="Tahoma"/>
                <a:cs typeface="Tahoma"/>
              </a:rPr>
              <a:t>I</a:t>
            </a:r>
            <a:r>
              <a:rPr sz="1800" spc="-120" dirty="0">
                <a:solidFill>
                  <a:srgbClr val="1F1F50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1F1F50"/>
                </a:solidFill>
                <a:latin typeface="Tahoma"/>
                <a:cs typeface="Tahoma"/>
              </a:rPr>
              <a:t>Servi</a:t>
            </a:r>
            <a:r>
              <a:rPr sz="1800" spc="15" dirty="0">
                <a:solidFill>
                  <a:srgbClr val="1F1F50"/>
                </a:solidFill>
                <a:latin typeface="Tahoma"/>
                <a:cs typeface="Tahoma"/>
              </a:rPr>
              <a:t>c</a:t>
            </a:r>
            <a:r>
              <a:rPr sz="1800" spc="-15" dirty="0">
                <a:solidFill>
                  <a:srgbClr val="1F1F50"/>
                </a:solidFill>
                <a:latin typeface="Tahoma"/>
                <a:cs typeface="Tahoma"/>
              </a:rPr>
              <a:t>es</a:t>
            </a:r>
            <a:endParaRPr sz="1800">
              <a:latin typeface="Tahoma"/>
              <a:cs typeface="Tahoma"/>
            </a:endParaRPr>
          </a:p>
          <a:p>
            <a:pPr marL="317500" indent="-3054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18135" algn="l"/>
              </a:tabLst>
            </a:pPr>
            <a:r>
              <a:rPr sz="1800" spc="140" dirty="0">
                <a:solidFill>
                  <a:srgbClr val="1F1F50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1F1F50"/>
                </a:solidFill>
                <a:latin typeface="Tahoma"/>
                <a:cs typeface="Tahoma"/>
              </a:rPr>
              <a:t>z</a:t>
            </a:r>
            <a:r>
              <a:rPr sz="1800" spc="10" dirty="0">
                <a:solidFill>
                  <a:srgbClr val="1F1F50"/>
                </a:solidFill>
                <a:latin typeface="Tahoma"/>
                <a:cs typeface="Tahoma"/>
              </a:rPr>
              <a:t>ur</a:t>
            </a:r>
            <a:r>
              <a:rPr sz="1800" dirty="0">
                <a:solidFill>
                  <a:srgbClr val="1F1F50"/>
                </a:solidFill>
                <a:latin typeface="Tahoma"/>
                <a:cs typeface="Tahoma"/>
              </a:rPr>
              <a:t>e</a:t>
            </a:r>
            <a:r>
              <a:rPr sz="1800" spc="-135" dirty="0">
                <a:solidFill>
                  <a:srgbClr val="1F1F50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1F1F50"/>
                </a:solidFill>
                <a:latin typeface="Tahoma"/>
                <a:cs typeface="Tahoma"/>
              </a:rPr>
              <a:t>Ma</a:t>
            </a:r>
            <a:r>
              <a:rPr sz="1800" spc="25" dirty="0">
                <a:solidFill>
                  <a:srgbClr val="1F1F50"/>
                </a:solidFill>
                <a:latin typeface="Tahoma"/>
                <a:cs typeface="Tahoma"/>
              </a:rPr>
              <a:t>c</a:t>
            </a:r>
            <a:r>
              <a:rPr sz="1800" dirty="0">
                <a:solidFill>
                  <a:srgbClr val="1F1F50"/>
                </a:solidFill>
                <a:latin typeface="Tahoma"/>
                <a:cs typeface="Tahoma"/>
              </a:rPr>
              <a:t>h</a:t>
            </a:r>
            <a:r>
              <a:rPr sz="1800" spc="10" dirty="0">
                <a:solidFill>
                  <a:srgbClr val="1F1F50"/>
                </a:solidFill>
                <a:latin typeface="Tahoma"/>
                <a:cs typeface="Tahoma"/>
              </a:rPr>
              <a:t>in</a:t>
            </a:r>
            <a:r>
              <a:rPr sz="1800" dirty="0">
                <a:solidFill>
                  <a:srgbClr val="1F1F50"/>
                </a:solidFill>
                <a:latin typeface="Tahoma"/>
                <a:cs typeface="Tahoma"/>
              </a:rPr>
              <a:t>e</a:t>
            </a:r>
            <a:r>
              <a:rPr sz="1800" spc="-105" dirty="0">
                <a:solidFill>
                  <a:srgbClr val="1F1F5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F1F50"/>
                </a:solidFill>
                <a:latin typeface="Tahoma"/>
                <a:cs typeface="Tahoma"/>
              </a:rPr>
              <a:t>l</a:t>
            </a:r>
            <a:r>
              <a:rPr sz="1800" spc="-25" dirty="0">
                <a:solidFill>
                  <a:srgbClr val="1F1F50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1F1F50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1F1F50"/>
                </a:solidFill>
                <a:latin typeface="Tahoma"/>
                <a:cs typeface="Tahoma"/>
              </a:rPr>
              <a:t>r</a:t>
            </a:r>
            <a:r>
              <a:rPr sz="1800" dirty="0">
                <a:solidFill>
                  <a:srgbClr val="1F1F50"/>
                </a:solidFill>
                <a:latin typeface="Tahoma"/>
                <a:cs typeface="Tahoma"/>
              </a:rPr>
              <a:t>n</a:t>
            </a:r>
            <a:r>
              <a:rPr sz="1800" spc="10" dirty="0">
                <a:solidFill>
                  <a:srgbClr val="1F1F50"/>
                </a:solidFill>
                <a:latin typeface="Tahoma"/>
                <a:cs typeface="Tahoma"/>
              </a:rPr>
              <a:t>in</a:t>
            </a:r>
            <a:r>
              <a:rPr sz="1800" spc="-60" dirty="0">
                <a:solidFill>
                  <a:srgbClr val="1F1F50"/>
                </a:solidFill>
                <a:latin typeface="Tahoma"/>
                <a:cs typeface="Tahoma"/>
              </a:rPr>
              <a:t>g</a:t>
            </a:r>
            <a:r>
              <a:rPr sz="1800" spc="-105" dirty="0">
                <a:solidFill>
                  <a:srgbClr val="1F1F5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1F1F50"/>
                </a:solidFill>
                <a:latin typeface="Tahoma"/>
                <a:cs typeface="Tahoma"/>
              </a:rPr>
              <a:t>se</a:t>
            </a:r>
            <a:r>
              <a:rPr sz="1800" dirty="0">
                <a:solidFill>
                  <a:srgbClr val="1F1F50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1F1F50"/>
                </a:solidFill>
                <a:latin typeface="Tahoma"/>
                <a:cs typeface="Tahoma"/>
              </a:rPr>
              <a:t>vices</a:t>
            </a:r>
            <a:endParaRPr sz="1800">
              <a:latin typeface="Tahoma"/>
              <a:cs typeface="Tahoma"/>
            </a:endParaRPr>
          </a:p>
          <a:p>
            <a:pPr marL="318135" indent="-30607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18770" algn="l"/>
              </a:tabLst>
            </a:pPr>
            <a:r>
              <a:rPr sz="1800" spc="140" dirty="0">
                <a:solidFill>
                  <a:srgbClr val="1F1F50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1F1F50"/>
                </a:solidFill>
                <a:latin typeface="Tahoma"/>
                <a:cs typeface="Tahoma"/>
              </a:rPr>
              <a:t>z</a:t>
            </a:r>
            <a:r>
              <a:rPr sz="1800" spc="10" dirty="0">
                <a:solidFill>
                  <a:srgbClr val="1F1F50"/>
                </a:solidFill>
                <a:latin typeface="Tahoma"/>
                <a:cs typeface="Tahoma"/>
              </a:rPr>
              <a:t>ur</a:t>
            </a:r>
            <a:r>
              <a:rPr sz="1800" dirty="0">
                <a:solidFill>
                  <a:srgbClr val="1F1F50"/>
                </a:solidFill>
                <a:latin typeface="Tahoma"/>
                <a:cs typeface="Tahoma"/>
              </a:rPr>
              <a:t>e</a:t>
            </a:r>
            <a:r>
              <a:rPr sz="1800" spc="-135" dirty="0">
                <a:solidFill>
                  <a:srgbClr val="1F1F50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1F1F50"/>
                </a:solidFill>
                <a:latin typeface="Tahoma"/>
                <a:cs typeface="Tahoma"/>
              </a:rPr>
              <a:t>Da</a:t>
            </a:r>
            <a:r>
              <a:rPr sz="1800" spc="35" dirty="0">
                <a:solidFill>
                  <a:srgbClr val="1F1F50"/>
                </a:solidFill>
                <a:latin typeface="Tahoma"/>
                <a:cs typeface="Tahoma"/>
              </a:rPr>
              <a:t>t</a:t>
            </a:r>
            <a:r>
              <a:rPr sz="1800" spc="-50" dirty="0">
                <a:solidFill>
                  <a:srgbClr val="1F1F50"/>
                </a:solidFill>
                <a:latin typeface="Tahoma"/>
                <a:cs typeface="Tahoma"/>
              </a:rPr>
              <a:t>a</a:t>
            </a:r>
            <a:r>
              <a:rPr sz="1800" spc="-90" dirty="0">
                <a:solidFill>
                  <a:srgbClr val="1F1F50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1F1F50"/>
                </a:solidFill>
                <a:latin typeface="Tahoma"/>
                <a:cs typeface="Tahoma"/>
              </a:rPr>
              <a:t>E</a:t>
            </a:r>
            <a:r>
              <a:rPr sz="1800" spc="20" dirty="0">
                <a:solidFill>
                  <a:srgbClr val="1F1F50"/>
                </a:solidFill>
                <a:latin typeface="Tahoma"/>
                <a:cs typeface="Tahoma"/>
              </a:rPr>
              <a:t>xp</a:t>
            </a:r>
            <a:r>
              <a:rPr sz="1800" dirty="0">
                <a:solidFill>
                  <a:srgbClr val="1F1F50"/>
                </a:solidFill>
                <a:latin typeface="Tahoma"/>
                <a:cs typeface="Tahoma"/>
              </a:rPr>
              <a:t>l</a:t>
            </a:r>
            <a:r>
              <a:rPr sz="1800" spc="30" dirty="0">
                <a:solidFill>
                  <a:srgbClr val="1F1F50"/>
                </a:solidFill>
                <a:latin typeface="Tahoma"/>
                <a:cs typeface="Tahoma"/>
              </a:rPr>
              <a:t>o</a:t>
            </a:r>
            <a:r>
              <a:rPr sz="1800" spc="25" dirty="0">
                <a:solidFill>
                  <a:srgbClr val="1F1F50"/>
                </a:solidFill>
                <a:latin typeface="Tahoma"/>
                <a:cs typeface="Tahoma"/>
              </a:rPr>
              <a:t>r</a:t>
            </a:r>
            <a:r>
              <a:rPr sz="1800" spc="5" dirty="0">
                <a:solidFill>
                  <a:srgbClr val="1F1F50"/>
                </a:solidFill>
                <a:latin typeface="Tahoma"/>
                <a:cs typeface="Tahoma"/>
              </a:rPr>
              <a:t>er</a:t>
            </a:r>
            <a:endParaRPr sz="1800">
              <a:latin typeface="Tahoma"/>
              <a:cs typeface="Tahoma"/>
            </a:endParaRPr>
          </a:p>
          <a:p>
            <a:pPr marL="317500" indent="-3054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18135" algn="l"/>
              </a:tabLst>
            </a:pPr>
            <a:r>
              <a:rPr sz="1800" spc="35" dirty="0">
                <a:solidFill>
                  <a:srgbClr val="1F1F50"/>
                </a:solidFill>
                <a:latin typeface="Tahoma"/>
                <a:cs typeface="Tahoma"/>
              </a:rPr>
              <a:t>Azure</a:t>
            </a:r>
            <a:r>
              <a:rPr sz="1800" spc="290" dirty="0">
                <a:solidFill>
                  <a:srgbClr val="1F1F50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1F1F50"/>
                </a:solidFill>
                <a:latin typeface="Tahoma"/>
                <a:cs typeface="Tahoma"/>
              </a:rPr>
              <a:t>Data</a:t>
            </a:r>
            <a:r>
              <a:rPr sz="1800" spc="-100" dirty="0">
                <a:solidFill>
                  <a:srgbClr val="1F1F5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F1F50"/>
                </a:solidFill>
                <a:latin typeface="Tahoma"/>
                <a:cs typeface="Tahoma"/>
              </a:rPr>
              <a:t>Lake</a:t>
            </a:r>
            <a:endParaRPr sz="1800">
              <a:latin typeface="Tahoma"/>
              <a:cs typeface="Tahoma"/>
            </a:endParaRPr>
          </a:p>
          <a:p>
            <a:pPr marL="317500" indent="-3054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18135" algn="l"/>
              </a:tabLst>
            </a:pPr>
            <a:r>
              <a:rPr sz="1800" spc="35" dirty="0">
                <a:solidFill>
                  <a:srgbClr val="1F1F50"/>
                </a:solidFill>
                <a:latin typeface="Tahoma"/>
                <a:cs typeface="Tahoma"/>
              </a:rPr>
              <a:t>Azure</a:t>
            </a:r>
            <a:r>
              <a:rPr sz="1800" spc="290" dirty="0">
                <a:solidFill>
                  <a:srgbClr val="1F1F50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1F1F50"/>
                </a:solidFill>
                <a:latin typeface="Tahoma"/>
                <a:cs typeface="Tahoma"/>
              </a:rPr>
              <a:t>Data</a:t>
            </a:r>
            <a:r>
              <a:rPr sz="1800" spc="-95" dirty="0">
                <a:solidFill>
                  <a:srgbClr val="1F1F50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1F1F50"/>
                </a:solidFill>
                <a:latin typeface="Tahoma"/>
                <a:cs typeface="Tahoma"/>
              </a:rPr>
              <a:t>Bricks</a:t>
            </a:r>
            <a:endParaRPr sz="1800">
              <a:latin typeface="Tahoma"/>
              <a:cs typeface="Tahoma"/>
            </a:endParaRPr>
          </a:p>
          <a:p>
            <a:pPr marL="257810" indent="-24574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58445" algn="l"/>
              </a:tabLst>
            </a:pPr>
            <a:r>
              <a:rPr sz="1800" spc="145" dirty="0">
                <a:solidFill>
                  <a:srgbClr val="1F1F50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1F1F50"/>
                </a:solidFill>
                <a:latin typeface="Tahoma"/>
                <a:cs typeface="Tahoma"/>
              </a:rPr>
              <a:t>z</a:t>
            </a:r>
            <a:r>
              <a:rPr sz="1800" spc="10" dirty="0">
                <a:solidFill>
                  <a:srgbClr val="1F1F50"/>
                </a:solidFill>
                <a:latin typeface="Tahoma"/>
                <a:cs typeface="Tahoma"/>
              </a:rPr>
              <a:t>ur</a:t>
            </a:r>
            <a:r>
              <a:rPr sz="1800" dirty="0">
                <a:solidFill>
                  <a:srgbClr val="1F1F50"/>
                </a:solidFill>
                <a:latin typeface="Tahoma"/>
                <a:cs typeface="Tahoma"/>
              </a:rPr>
              <a:t>e</a:t>
            </a:r>
            <a:r>
              <a:rPr sz="1800" spc="-135" dirty="0">
                <a:solidFill>
                  <a:srgbClr val="1F1F50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1F1F50"/>
                </a:solidFill>
                <a:latin typeface="Tahoma"/>
                <a:cs typeface="Tahoma"/>
              </a:rPr>
              <a:t>Bot</a:t>
            </a:r>
            <a:r>
              <a:rPr sz="1800" spc="-90" dirty="0">
                <a:solidFill>
                  <a:srgbClr val="1F1F50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1F1F50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1F1F50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1F1F50"/>
                </a:solidFill>
                <a:latin typeface="Tahoma"/>
                <a:cs typeface="Tahoma"/>
              </a:rPr>
              <a:t>rvices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430" y="305562"/>
            <a:ext cx="4413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Any</a:t>
            </a:r>
            <a:r>
              <a:rPr spc="-120" dirty="0"/>
              <a:t> </a:t>
            </a:r>
            <a:r>
              <a:rPr spc="-135" dirty="0"/>
              <a:t>Supporting</a:t>
            </a:r>
            <a:r>
              <a:rPr spc="-95" dirty="0"/>
              <a:t> </a:t>
            </a:r>
            <a:r>
              <a:rPr spc="-114" dirty="0"/>
              <a:t>Functional</a:t>
            </a:r>
            <a:r>
              <a:rPr spc="-110" dirty="0"/>
              <a:t> </a:t>
            </a:r>
            <a:r>
              <a:rPr spc="-120" dirty="0"/>
              <a:t>Documents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604" y="1209293"/>
            <a:ext cx="5574030" cy="2646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METHODOLOGY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ahoma"/>
              <a:cs typeface="Tahoma"/>
            </a:endParaRPr>
          </a:p>
          <a:p>
            <a:pPr marL="390525">
              <a:lnSpc>
                <a:spcPct val="100000"/>
              </a:lnSpc>
            </a:pPr>
            <a:r>
              <a:rPr sz="1400" spc="95" dirty="0">
                <a:latin typeface="Tahoma"/>
                <a:cs typeface="Tahoma"/>
              </a:rPr>
              <a:t>We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have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classified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methodology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into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four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stages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hierarchically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631190" indent="-343535">
              <a:lnSpc>
                <a:spcPts val="1645"/>
              </a:lnSpc>
              <a:buSzPct val="85714"/>
              <a:buAutoNum type="arabicPeriod"/>
              <a:tabLst>
                <a:tab pos="631190" algn="l"/>
                <a:tab pos="631825" algn="l"/>
              </a:tabLst>
            </a:pPr>
            <a:r>
              <a:rPr sz="1400" b="1" spc="-60" dirty="0">
                <a:latin typeface="Tahoma"/>
                <a:cs typeface="Tahoma"/>
              </a:rPr>
              <a:t>Kno</a:t>
            </a:r>
            <a:r>
              <a:rPr sz="1400" b="1" spc="-95" dirty="0">
                <a:latin typeface="Tahoma"/>
                <a:cs typeface="Tahoma"/>
              </a:rPr>
              <a:t>wl</a:t>
            </a:r>
            <a:r>
              <a:rPr sz="1400" b="1" spc="-105" dirty="0">
                <a:latin typeface="Tahoma"/>
                <a:cs typeface="Tahoma"/>
              </a:rPr>
              <a:t>e</a:t>
            </a:r>
            <a:r>
              <a:rPr sz="1400" b="1" spc="-90" dirty="0">
                <a:latin typeface="Tahoma"/>
                <a:cs typeface="Tahoma"/>
              </a:rPr>
              <a:t>d</a:t>
            </a:r>
            <a:r>
              <a:rPr sz="1400" b="1" spc="-114" dirty="0">
                <a:latin typeface="Tahoma"/>
                <a:cs typeface="Tahoma"/>
              </a:rPr>
              <a:t>ge</a:t>
            </a:r>
            <a:r>
              <a:rPr sz="1400" b="1" spc="-70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Ab</a:t>
            </a:r>
            <a:r>
              <a:rPr sz="1400" b="1" spc="-110" dirty="0">
                <a:latin typeface="Tahoma"/>
                <a:cs typeface="Tahoma"/>
              </a:rPr>
              <a:t>s</a:t>
            </a:r>
            <a:r>
              <a:rPr sz="1400" b="1" spc="-60" dirty="0">
                <a:latin typeface="Tahoma"/>
                <a:cs typeface="Tahoma"/>
              </a:rPr>
              <a:t>t</a:t>
            </a:r>
            <a:r>
              <a:rPr sz="1400" b="1" spc="-85" dirty="0">
                <a:latin typeface="Tahoma"/>
                <a:cs typeface="Tahoma"/>
              </a:rPr>
              <a:t>r</a:t>
            </a:r>
            <a:r>
              <a:rPr sz="1400" b="1" spc="-135" dirty="0">
                <a:latin typeface="Tahoma"/>
                <a:cs typeface="Tahoma"/>
              </a:rPr>
              <a:t>a</a:t>
            </a:r>
            <a:r>
              <a:rPr sz="1400" b="1" spc="-70" dirty="0">
                <a:latin typeface="Tahoma"/>
                <a:cs typeface="Tahoma"/>
              </a:rPr>
              <a:t>c</a:t>
            </a:r>
            <a:r>
              <a:rPr sz="1400" b="1" spc="-60" dirty="0">
                <a:latin typeface="Tahoma"/>
                <a:cs typeface="Tahoma"/>
              </a:rPr>
              <a:t>t</a:t>
            </a:r>
            <a:r>
              <a:rPr sz="1400" b="1" spc="-80" dirty="0">
                <a:latin typeface="Tahoma"/>
                <a:cs typeface="Tahoma"/>
              </a:rPr>
              <a:t>ion</a:t>
            </a:r>
            <a:endParaRPr sz="1400">
              <a:latin typeface="Tahoma"/>
              <a:cs typeface="Tahoma"/>
            </a:endParaRPr>
          </a:p>
          <a:p>
            <a:pPr marL="836930" lvl="1" indent="-287020">
              <a:lnSpc>
                <a:spcPts val="1645"/>
              </a:lnSpc>
              <a:buSzPct val="85714"/>
              <a:buFont typeface="Wingdings"/>
              <a:buChar char=""/>
              <a:tabLst>
                <a:tab pos="836930" algn="l"/>
                <a:tab pos="837565" algn="l"/>
              </a:tabLst>
            </a:pPr>
            <a:r>
              <a:rPr sz="1400" spc="-5" dirty="0">
                <a:latin typeface="Calibri"/>
                <a:cs typeface="Calibri"/>
              </a:rPr>
              <a:t>Data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gathering</a:t>
            </a:r>
            <a:endParaRPr sz="1400">
              <a:latin typeface="Calibri"/>
              <a:cs typeface="Calibri"/>
            </a:endParaRPr>
          </a:p>
          <a:p>
            <a:pPr marL="836930" lvl="1" indent="-287020">
              <a:lnSpc>
                <a:spcPct val="100000"/>
              </a:lnSpc>
              <a:buSzPct val="85714"/>
              <a:buFont typeface="Wingdings"/>
              <a:buChar char=""/>
              <a:tabLst>
                <a:tab pos="836930" algn="l"/>
                <a:tab pos="837565" algn="l"/>
              </a:tabLst>
            </a:pPr>
            <a:r>
              <a:rPr sz="1400" spc="-5" dirty="0">
                <a:latin typeface="Calibri"/>
                <a:cs typeface="Calibri"/>
              </a:rPr>
              <a:t>Data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manipulation</a:t>
            </a:r>
            <a:endParaRPr sz="1400">
              <a:latin typeface="Calibri"/>
              <a:cs typeface="Calibri"/>
            </a:endParaRPr>
          </a:p>
          <a:p>
            <a:pPr marL="836930" lvl="1" indent="-287020">
              <a:lnSpc>
                <a:spcPct val="100000"/>
              </a:lnSpc>
              <a:buSzPct val="85714"/>
              <a:buFont typeface="Wingdings"/>
              <a:buChar char=""/>
              <a:tabLst>
                <a:tab pos="836930" algn="l"/>
                <a:tab pos="837565" algn="l"/>
              </a:tabLst>
            </a:pPr>
            <a:r>
              <a:rPr sz="1400" spc="-5" dirty="0">
                <a:latin typeface="Calibri"/>
                <a:cs typeface="Calibri"/>
              </a:rPr>
              <a:t>Data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augmentation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1400">
              <a:latin typeface="Calibri"/>
              <a:cs typeface="Calibri"/>
            </a:endParaRPr>
          </a:p>
          <a:p>
            <a:pPr marL="634365" indent="-375920">
              <a:lnSpc>
                <a:spcPct val="100000"/>
              </a:lnSpc>
              <a:buFont typeface="Tahoma"/>
              <a:buAutoNum type="arabicPeriod"/>
              <a:tabLst>
                <a:tab pos="634365" algn="l"/>
                <a:tab pos="635000" algn="l"/>
              </a:tabLst>
            </a:pPr>
            <a:r>
              <a:rPr sz="1400" b="1" spc="-110" dirty="0">
                <a:latin typeface="Tahoma"/>
                <a:cs typeface="Tahoma"/>
              </a:rPr>
              <a:t>R</a:t>
            </a:r>
            <a:r>
              <a:rPr sz="1400" b="1" spc="-100" dirty="0">
                <a:latin typeface="Tahoma"/>
                <a:cs typeface="Tahoma"/>
              </a:rPr>
              <a:t>e</a:t>
            </a:r>
            <a:r>
              <a:rPr sz="1400" b="1" spc="-110" dirty="0">
                <a:latin typeface="Tahoma"/>
                <a:cs typeface="Tahoma"/>
              </a:rPr>
              <a:t>s</a:t>
            </a:r>
            <a:r>
              <a:rPr sz="1400" b="1" spc="-95" dirty="0">
                <a:latin typeface="Tahoma"/>
                <a:cs typeface="Tahoma"/>
              </a:rPr>
              <a:t>pon</a:t>
            </a:r>
            <a:r>
              <a:rPr sz="1400" b="1" spc="-90" dirty="0">
                <a:latin typeface="Tahoma"/>
                <a:cs typeface="Tahoma"/>
              </a:rPr>
              <a:t>s</a:t>
            </a:r>
            <a:r>
              <a:rPr sz="1400" b="1" spc="-85" dirty="0">
                <a:latin typeface="Tahoma"/>
                <a:cs typeface="Tahoma"/>
              </a:rPr>
              <a:t>e</a:t>
            </a:r>
            <a:r>
              <a:rPr sz="1400" b="1" spc="-7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Ge</a:t>
            </a:r>
            <a:r>
              <a:rPr sz="1400" b="1" spc="-100" dirty="0">
                <a:latin typeface="Tahoma"/>
                <a:cs typeface="Tahoma"/>
              </a:rPr>
              <a:t>ne</a:t>
            </a:r>
            <a:r>
              <a:rPr sz="1400" b="1" spc="-85" dirty="0">
                <a:latin typeface="Tahoma"/>
                <a:cs typeface="Tahoma"/>
              </a:rPr>
              <a:t>r</a:t>
            </a:r>
            <a:r>
              <a:rPr sz="1400" b="1" spc="-135" dirty="0">
                <a:latin typeface="Tahoma"/>
                <a:cs typeface="Tahoma"/>
              </a:rPr>
              <a:t>a</a:t>
            </a:r>
            <a:r>
              <a:rPr sz="1400" b="1" spc="-60" dirty="0">
                <a:latin typeface="Tahoma"/>
                <a:cs typeface="Tahoma"/>
              </a:rPr>
              <a:t>t</a:t>
            </a:r>
            <a:r>
              <a:rPr sz="1400" b="1" spc="-80" dirty="0">
                <a:latin typeface="Tahoma"/>
                <a:cs typeface="Tahoma"/>
              </a:rPr>
              <a:t>ion</a:t>
            </a:r>
            <a:endParaRPr sz="1400">
              <a:latin typeface="Tahoma"/>
              <a:cs typeface="Tahoma"/>
            </a:endParaRPr>
          </a:p>
          <a:p>
            <a:pPr marL="634365" indent="-375920">
              <a:lnSpc>
                <a:spcPct val="100000"/>
              </a:lnSpc>
              <a:buFont typeface="Tahoma"/>
              <a:buAutoNum type="arabicPeriod"/>
              <a:tabLst>
                <a:tab pos="634365" algn="l"/>
                <a:tab pos="635000" algn="l"/>
              </a:tabLst>
            </a:pPr>
            <a:r>
              <a:rPr sz="1400" b="1" spc="-70" dirty="0">
                <a:latin typeface="Tahoma"/>
                <a:cs typeface="Tahoma"/>
              </a:rPr>
              <a:t>Flow</a:t>
            </a:r>
            <a:r>
              <a:rPr sz="1400" b="1" spc="-9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of</a:t>
            </a:r>
            <a:r>
              <a:rPr sz="1400" b="1" spc="-9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conversation</a:t>
            </a:r>
            <a:r>
              <a:rPr sz="1400" b="1" spc="-100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and</a:t>
            </a:r>
            <a:r>
              <a:rPr sz="1400" b="1" spc="-7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decision</a:t>
            </a:r>
            <a:r>
              <a:rPr sz="1400" b="1" spc="-90" dirty="0">
                <a:latin typeface="Tahoma"/>
                <a:cs typeface="Tahoma"/>
              </a:rPr>
              <a:t> trees</a:t>
            </a:r>
            <a:endParaRPr sz="1400">
              <a:latin typeface="Tahoma"/>
              <a:cs typeface="Tahoma"/>
            </a:endParaRPr>
          </a:p>
          <a:p>
            <a:pPr marL="634365" indent="-375920">
              <a:lnSpc>
                <a:spcPct val="100000"/>
              </a:lnSpc>
              <a:buFont typeface="Tahoma"/>
              <a:buAutoNum type="arabicPeriod"/>
              <a:tabLst>
                <a:tab pos="634365" algn="l"/>
                <a:tab pos="635000" algn="l"/>
              </a:tabLst>
            </a:pPr>
            <a:r>
              <a:rPr sz="1400" b="1" spc="5" dirty="0">
                <a:latin typeface="Tahoma"/>
                <a:cs typeface="Tahoma"/>
              </a:rPr>
              <a:t>U</a:t>
            </a:r>
            <a:r>
              <a:rPr sz="1400" b="1" spc="-100" dirty="0">
                <a:latin typeface="Tahoma"/>
                <a:cs typeface="Tahoma"/>
              </a:rPr>
              <a:t>n</a:t>
            </a:r>
            <a:r>
              <a:rPr sz="1400" b="1" spc="-105" dirty="0">
                <a:latin typeface="Tahoma"/>
                <a:cs typeface="Tahoma"/>
              </a:rPr>
              <a:t>d</a:t>
            </a:r>
            <a:r>
              <a:rPr sz="1400" b="1" spc="-95" dirty="0">
                <a:latin typeface="Tahoma"/>
                <a:cs typeface="Tahoma"/>
              </a:rPr>
              <a:t>e</a:t>
            </a:r>
            <a:r>
              <a:rPr sz="1400" b="1" spc="-85" dirty="0">
                <a:latin typeface="Tahoma"/>
                <a:cs typeface="Tahoma"/>
              </a:rPr>
              <a:t>r</a:t>
            </a:r>
            <a:r>
              <a:rPr sz="1400" b="1" spc="-50" dirty="0">
                <a:latin typeface="Tahoma"/>
                <a:cs typeface="Tahoma"/>
              </a:rPr>
              <a:t>fi</a:t>
            </a:r>
            <a:r>
              <a:rPr sz="1400" b="1" spc="-55" dirty="0">
                <a:latin typeface="Tahoma"/>
                <a:cs typeface="Tahoma"/>
              </a:rPr>
              <a:t>t</a:t>
            </a:r>
            <a:r>
              <a:rPr sz="1400" b="1" spc="-60" dirty="0">
                <a:latin typeface="Tahoma"/>
                <a:cs typeface="Tahoma"/>
              </a:rPr>
              <a:t>t</a:t>
            </a:r>
            <a:r>
              <a:rPr sz="1400" b="1" spc="-105" dirty="0">
                <a:latin typeface="Tahoma"/>
                <a:cs typeface="Tahoma"/>
              </a:rPr>
              <a:t>ing</a:t>
            </a:r>
            <a:r>
              <a:rPr sz="1400" b="1" spc="-120" dirty="0">
                <a:latin typeface="Tahoma"/>
                <a:cs typeface="Tahoma"/>
              </a:rPr>
              <a:t> </a:t>
            </a:r>
            <a:r>
              <a:rPr sz="1400" b="1" spc="-135" dirty="0">
                <a:latin typeface="Tahoma"/>
                <a:cs typeface="Tahoma"/>
              </a:rPr>
              <a:t>a</a:t>
            </a:r>
            <a:r>
              <a:rPr sz="1400" b="1" spc="-95" dirty="0">
                <a:latin typeface="Tahoma"/>
                <a:cs typeface="Tahoma"/>
              </a:rPr>
              <a:t>nd</a:t>
            </a:r>
            <a:r>
              <a:rPr sz="1400" b="1" spc="-70" dirty="0">
                <a:latin typeface="Tahoma"/>
                <a:cs typeface="Tahoma"/>
              </a:rPr>
              <a:t> </a:t>
            </a:r>
            <a:r>
              <a:rPr sz="1400" b="1" spc="55" dirty="0">
                <a:latin typeface="Tahoma"/>
                <a:cs typeface="Tahoma"/>
              </a:rPr>
              <a:t>O</a:t>
            </a:r>
            <a:r>
              <a:rPr sz="1400" b="1" spc="-70" dirty="0">
                <a:latin typeface="Tahoma"/>
                <a:cs typeface="Tahoma"/>
              </a:rPr>
              <a:t>verfi</a:t>
            </a:r>
            <a:r>
              <a:rPr sz="1400" b="1" spc="-60" dirty="0">
                <a:latin typeface="Tahoma"/>
                <a:cs typeface="Tahoma"/>
              </a:rPr>
              <a:t>tt</a:t>
            </a:r>
            <a:r>
              <a:rPr sz="1400" b="1" spc="-80" dirty="0">
                <a:latin typeface="Tahoma"/>
                <a:cs typeface="Tahoma"/>
              </a:rPr>
              <a:t>i</a:t>
            </a:r>
            <a:r>
              <a:rPr sz="1400" b="1" spc="-125" dirty="0">
                <a:latin typeface="Tahoma"/>
                <a:cs typeface="Tahoma"/>
              </a:rPr>
              <a:t>ng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430" y="305562"/>
            <a:ext cx="4139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rgbClr val="212121"/>
                </a:solidFill>
              </a:rPr>
              <a:t>K</a:t>
            </a:r>
            <a:r>
              <a:rPr spc="-110" dirty="0">
                <a:solidFill>
                  <a:srgbClr val="212121"/>
                </a:solidFill>
              </a:rPr>
              <a:t>ey</a:t>
            </a:r>
            <a:r>
              <a:rPr spc="-114" dirty="0">
                <a:solidFill>
                  <a:srgbClr val="212121"/>
                </a:solidFill>
              </a:rPr>
              <a:t> </a:t>
            </a:r>
            <a:r>
              <a:rPr spc="-65" dirty="0">
                <a:solidFill>
                  <a:srgbClr val="212121"/>
                </a:solidFill>
              </a:rPr>
              <a:t>D</a:t>
            </a:r>
            <a:r>
              <a:rPr spc="-30" dirty="0">
                <a:solidFill>
                  <a:srgbClr val="212121"/>
                </a:solidFill>
              </a:rPr>
              <a:t>i</a:t>
            </a:r>
            <a:r>
              <a:rPr spc="-85" dirty="0">
                <a:solidFill>
                  <a:srgbClr val="212121"/>
                </a:solidFill>
              </a:rPr>
              <a:t>ffer</a:t>
            </a:r>
            <a:r>
              <a:rPr spc="-120" dirty="0">
                <a:solidFill>
                  <a:srgbClr val="212121"/>
                </a:solidFill>
              </a:rPr>
              <a:t>e</a:t>
            </a:r>
            <a:r>
              <a:rPr spc="-130" dirty="0">
                <a:solidFill>
                  <a:srgbClr val="212121"/>
                </a:solidFill>
              </a:rPr>
              <a:t>nt</a:t>
            </a:r>
            <a:r>
              <a:rPr spc="-85" dirty="0">
                <a:solidFill>
                  <a:srgbClr val="212121"/>
                </a:solidFill>
              </a:rPr>
              <a:t>i</a:t>
            </a:r>
            <a:r>
              <a:rPr spc="-125" dirty="0">
                <a:solidFill>
                  <a:srgbClr val="212121"/>
                </a:solidFill>
              </a:rPr>
              <a:t>ators</a:t>
            </a:r>
            <a:r>
              <a:rPr spc="-110" dirty="0">
                <a:solidFill>
                  <a:srgbClr val="212121"/>
                </a:solidFill>
              </a:rPr>
              <a:t> </a:t>
            </a:r>
            <a:r>
              <a:rPr spc="-114" dirty="0">
                <a:solidFill>
                  <a:srgbClr val="212121"/>
                </a:solidFill>
              </a:rPr>
              <a:t>&amp;</a:t>
            </a:r>
            <a:r>
              <a:rPr spc="-95" dirty="0">
                <a:solidFill>
                  <a:srgbClr val="212121"/>
                </a:solidFill>
              </a:rPr>
              <a:t> </a:t>
            </a:r>
            <a:r>
              <a:rPr spc="-80" dirty="0">
                <a:solidFill>
                  <a:srgbClr val="212121"/>
                </a:solidFill>
              </a:rPr>
              <a:t>Ado</a:t>
            </a:r>
            <a:r>
              <a:rPr spc="-70" dirty="0">
                <a:solidFill>
                  <a:srgbClr val="212121"/>
                </a:solidFill>
              </a:rPr>
              <a:t>p</a:t>
            </a:r>
            <a:r>
              <a:rPr spc="-105" dirty="0">
                <a:solidFill>
                  <a:srgbClr val="212121"/>
                </a:solidFill>
              </a:rPr>
              <a:t>t</a:t>
            </a:r>
            <a:r>
              <a:rPr spc="-90" dirty="0">
                <a:solidFill>
                  <a:srgbClr val="212121"/>
                </a:solidFill>
              </a:rPr>
              <a:t>i</a:t>
            </a:r>
            <a:r>
              <a:rPr spc="-120" dirty="0">
                <a:solidFill>
                  <a:srgbClr val="212121"/>
                </a:solidFill>
              </a:rPr>
              <a:t>on</a:t>
            </a:r>
            <a:r>
              <a:rPr spc="-110" dirty="0">
                <a:solidFill>
                  <a:srgbClr val="212121"/>
                </a:solidFill>
              </a:rPr>
              <a:t> </a:t>
            </a:r>
            <a:r>
              <a:rPr spc="-130" dirty="0">
                <a:solidFill>
                  <a:srgbClr val="212121"/>
                </a:solidFill>
              </a:rPr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08" y="1218437"/>
            <a:ext cx="8014334" cy="313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E1231"/>
                </a:solidFill>
                <a:latin typeface="Calibri"/>
                <a:cs typeface="Calibri"/>
              </a:rPr>
              <a:t>Lead</a:t>
            </a:r>
            <a:r>
              <a:rPr sz="1600" b="1" spc="-1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E1231"/>
                </a:solidFill>
                <a:latin typeface="Calibri"/>
                <a:cs typeface="Calibri"/>
              </a:rPr>
              <a:t>Generation:</a:t>
            </a:r>
            <a:endParaRPr sz="1600">
              <a:latin typeface="Calibri"/>
              <a:cs typeface="Calibri"/>
            </a:endParaRPr>
          </a:p>
          <a:p>
            <a:pPr marL="927100" marR="539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Reports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have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seen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 a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rise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 of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an</a:t>
            </a:r>
            <a:r>
              <a:rPr sz="1400" spc="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average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of 70%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in</a:t>
            </a:r>
            <a:r>
              <a:rPr sz="1400" spc="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Lead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Generation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by</a:t>
            </a:r>
            <a:r>
              <a:rPr sz="1400" spc="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use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of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Conversational</a:t>
            </a:r>
            <a:r>
              <a:rPr sz="1400" spc="2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AI </a:t>
            </a:r>
            <a:r>
              <a:rPr sz="1400" spc="-30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as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compared</a:t>
            </a:r>
            <a:r>
              <a:rPr sz="1400" spc="-1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traditional</a:t>
            </a:r>
            <a:r>
              <a:rPr sz="1400" spc="1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lead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generation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tactics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 b="1" spc="-5" dirty="0">
                <a:solidFill>
                  <a:srgbClr val="0E1231"/>
                </a:solidFill>
                <a:latin typeface="Calibri"/>
                <a:cs typeface="Calibri"/>
              </a:rPr>
              <a:t>Excellent</a:t>
            </a:r>
            <a:r>
              <a:rPr sz="1600" b="1" spc="-4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E1231"/>
                </a:solidFill>
                <a:latin typeface="Calibri"/>
                <a:cs typeface="Calibri"/>
              </a:rPr>
              <a:t>Customer</a:t>
            </a:r>
            <a:r>
              <a:rPr sz="1600" b="1" spc="1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E1231"/>
                </a:solidFill>
                <a:latin typeface="Calibri"/>
                <a:cs typeface="Calibri"/>
              </a:rPr>
              <a:t>Experience: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CX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automation</a:t>
            </a:r>
            <a:r>
              <a:rPr sz="1400" spc="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using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Conversational</a:t>
            </a:r>
            <a:r>
              <a:rPr sz="1400" spc="2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AI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 has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seen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far-fetched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outcomes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in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 terms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customer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ts val="1675"/>
              </a:lnSpc>
              <a:spcBef>
                <a:spcPts val="5"/>
              </a:spcBef>
            </a:pP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retention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and customer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loyalty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solidFill>
                  <a:srgbClr val="0E1231"/>
                </a:solidFill>
                <a:latin typeface="Calibri"/>
                <a:cs typeface="Calibri"/>
              </a:rPr>
              <a:t>Instant</a:t>
            </a:r>
            <a:r>
              <a:rPr sz="1600" b="1" spc="-1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E1231"/>
                </a:solidFill>
                <a:latin typeface="Calibri"/>
                <a:cs typeface="Calibri"/>
              </a:rPr>
              <a:t>query:</a:t>
            </a:r>
            <a:endParaRPr sz="1600">
              <a:latin typeface="Calibri"/>
              <a:cs typeface="Calibri"/>
            </a:endParaRPr>
          </a:p>
          <a:p>
            <a:pPr marL="927100" marR="14414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Customer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support</a:t>
            </a:r>
            <a:r>
              <a:rPr sz="1400" spc="-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is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mundane,</a:t>
            </a:r>
            <a:r>
              <a:rPr sz="1400" spc="1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monotonous,</a:t>
            </a:r>
            <a:r>
              <a:rPr sz="1400" spc="-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and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time-consuming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part</a:t>
            </a:r>
            <a:r>
              <a:rPr sz="1400" spc="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of</a:t>
            </a:r>
            <a:r>
              <a:rPr sz="1400" spc="-2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business.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Automating</a:t>
            </a:r>
            <a:r>
              <a:rPr sz="1400" spc="1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it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can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be</a:t>
            </a:r>
            <a:r>
              <a:rPr sz="1400" spc="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tremendously</a:t>
            </a:r>
            <a:r>
              <a:rPr sz="1400" spc="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relieving</a:t>
            </a:r>
            <a:r>
              <a:rPr sz="1400" spc="2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and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team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can</a:t>
            </a:r>
            <a:r>
              <a:rPr sz="1400" spc="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flex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their</a:t>
            </a:r>
            <a:r>
              <a:rPr sz="1400" spc="1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dynamism</a:t>
            </a:r>
            <a:r>
              <a:rPr sz="1400" spc="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to</a:t>
            </a:r>
            <a:r>
              <a:rPr sz="1400" spc="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any</a:t>
            </a:r>
            <a:r>
              <a:rPr sz="1400" spc="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other </a:t>
            </a:r>
            <a:r>
              <a:rPr sz="1400" spc="-30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part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business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solidFill>
                  <a:srgbClr val="0E1231"/>
                </a:solidFill>
                <a:latin typeface="Calibri"/>
                <a:cs typeface="Calibri"/>
              </a:rPr>
              <a:t>Personalization:</a:t>
            </a:r>
            <a:endParaRPr sz="1600">
              <a:latin typeface="Calibri"/>
              <a:cs typeface="Calibri"/>
            </a:endParaRPr>
          </a:p>
          <a:p>
            <a:pPr marL="927100" marR="5080" algn="just">
              <a:lnSpc>
                <a:spcPct val="100400"/>
              </a:lnSpc>
            </a:pP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With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Machine Learning (ML), bots can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retain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the buyer journey of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all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customers. This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proves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to be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beneficial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when a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customer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returns to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the business. Bots can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give personalized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perspective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customers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 as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 per their</a:t>
            </a:r>
            <a:r>
              <a:rPr sz="1400" spc="1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business</a:t>
            </a:r>
            <a:r>
              <a:rPr sz="1400" spc="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and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help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them</a:t>
            </a:r>
            <a:r>
              <a:rPr sz="1400" spc="5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in</a:t>
            </a:r>
            <a:r>
              <a:rPr sz="1400" spc="-1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decision</a:t>
            </a:r>
            <a:r>
              <a:rPr sz="1400" dirty="0">
                <a:solidFill>
                  <a:srgbClr val="0E12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E1231"/>
                </a:solidFill>
                <a:latin typeface="Calibri"/>
                <a:cs typeface="Calibri"/>
              </a:rPr>
              <a:t>making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5387"/>
            <a:ext cx="27082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Architecture</a:t>
            </a:r>
            <a:r>
              <a:rPr spc="360" dirty="0"/>
              <a:t> </a:t>
            </a:r>
            <a:r>
              <a:rPr spc="-155" dirty="0"/>
              <a:t>Diagrams: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7611" y="714755"/>
            <a:ext cx="6208776" cy="41437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068" y="1989785"/>
            <a:ext cx="2232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15" dirty="0">
                <a:solidFill>
                  <a:srgbClr val="FFFFFF"/>
                </a:solidFill>
                <a:latin typeface="Tahoma"/>
                <a:cs typeface="Tahoma"/>
              </a:rPr>
              <a:t>Thank</a:t>
            </a:r>
            <a:r>
              <a:rPr sz="3600" b="1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600" b="1" spc="-10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2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591" y="2897251"/>
            <a:ext cx="19037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15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membesr</a:t>
            </a:r>
            <a:r>
              <a:rPr sz="15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am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475</Words>
  <Application>Microsoft Office PowerPoint</Application>
  <PresentationFormat>On-screen Show (16:9)</PresentationFormat>
  <Paragraphs>70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Bank of Baroda Hackathon - 2022</vt:lpstr>
      <vt:lpstr>VIRTUAL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Architecture Diagrams: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nsktgm</dc:creator>
  <cp:lastModifiedBy>IT PL LAB</cp:lastModifiedBy>
  <cp:revision>2</cp:revision>
  <dcterms:created xsi:type="dcterms:W3CDTF">2022-09-20T09:51:53Z</dcterms:created>
  <dcterms:modified xsi:type="dcterms:W3CDTF">2022-09-20T10:29:37Z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2022-09-20T00:00:00Z</vt:filetime>
  </property>
</Properties>
</file>