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64" r:id="rId5"/>
    <p:sldId id="257" r:id="rId6"/>
    <p:sldId id="259" r:id="rId7"/>
    <p:sldId id="258" r:id="rId8"/>
    <p:sldId id="260"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C50CE0-0218-43ED-9731-C2C375A86187}" type="datetimeFigureOut">
              <a:rPr lang="en-IN" smtClean="0"/>
              <a:t>06-07-2024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8DCFFD1-153A-4D6A-89C9-DDB7696ECD1B}" type="slidenum">
              <a:rPr lang="en-IN" smtClean="0"/>
              <a:t>‹#›</a:t>
            </a:fld>
            <a:endParaRPr lang="en-IN"/>
          </a:p>
        </p:txBody>
      </p:sp>
    </p:spTree>
    <p:extLst>
      <p:ext uri="{BB962C8B-B14F-4D97-AF65-F5344CB8AC3E}">
        <p14:creationId xmlns:p14="http://schemas.microsoft.com/office/powerpoint/2010/main" val="52343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50CE0-0218-43ED-9731-C2C375A861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42554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1C50CE0-0218-43ED-9731-C2C375A86187}" type="datetimeFigureOut">
              <a:rPr lang="en-IN" smtClean="0"/>
              <a:t>06-07-2024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8DCFFD1-153A-4D6A-89C9-DDB7696ECD1B}" type="slidenum">
              <a:rPr lang="en-IN" smtClean="0"/>
              <a:t>‹#›</a:t>
            </a:fld>
            <a:endParaRPr lang="en-IN"/>
          </a:p>
        </p:txBody>
      </p:sp>
    </p:spTree>
    <p:extLst>
      <p:ext uri="{BB962C8B-B14F-4D97-AF65-F5344CB8AC3E}">
        <p14:creationId xmlns:p14="http://schemas.microsoft.com/office/powerpoint/2010/main" val="258999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50CE0-0218-43ED-9731-C2C375A86187}"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100674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C50CE0-0218-43ED-9731-C2C375A86187}" type="datetimeFigureOut">
              <a:rPr lang="en-IN" smtClean="0"/>
              <a:t>06-07-2024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8DCFFD1-153A-4D6A-89C9-DDB7696ECD1B}" type="slidenum">
              <a:rPr lang="en-IN" smtClean="0"/>
              <a:t>‹#›</a:t>
            </a:fld>
            <a:endParaRPr lang="en-IN"/>
          </a:p>
        </p:txBody>
      </p:sp>
    </p:spTree>
    <p:extLst>
      <p:ext uri="{BB962C8B-B14F-4D97-AF65-F5344CB8AC3E}">
        <p14:creationId xmlns:p14="http://schemas.microsoft.com/office/powerpoint/2010/main" val="15029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C50CE0-0218-43ED-9731-C2C375A861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335315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50CE0-0218-43ED-9731-C2C375A86187}"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357736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C50CE0-0218-43ED-9731-C2C375A86187}"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19912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50CE0-0218-43ED-9731-C2C375A86187}"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404875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C50CE0-0218-43ED-9731-C2C375A86187}" type="datetimeFigureOut">
              <a:rPr lang="en-IN" smtClean="0"/>
              <a:t>06-07-2024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8DCFFD1-153A-4D6A-89C9-DDB7696ECD1B}" type="slidenum">
              <a:rPr lang="en-IN" smtClean="0"/>
              <a:t>‹#›</a:t>
            </a:fld>
            <a:endParaRPr lang="en-IN"/>
          </a:p>
        </p:txBody>
      </p:sp>
    </p:spTree>
    <p:extLst>
      <p:ext uri="{BB962C8B-B14F-4D97-AF65-F5344CB8AC3E}">
        <p14:creationId xmlns:p14="http://schemas.microsoft.com/office/powerpoint/2010/main" val="43467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C50CE0-0218-43ED-9731-C2C375A86187}"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DCFFD1-153A-4D6A-89C9-DDB7696ECD1B}" type="slidenum">
              <a:rPr lang="en-IN" smtClean="0"/>
              <a:t>‹#›</a:t>
            </a:fld>
            <a:endParaRPr lang="en-IN"/>
          </a:p>
        </p:txBody>
      </p:sp>
    </p:spTree>
    <p:extLst>
      <p:ext uri="{BB962C8B-B14F-4D97-AF65-F5344CB8AC3E}">
        <p14:creationId xmlns:p14="http://schemas.microsoft.com/office/powerpoint/2010/main" val="7250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C50CE0-0218-43ED-9731-C2C375A86187}" type="datetimeFigureOut">
              <a:rPr lang="en-IN" smtClean="0"/>
              <a:t>06-07-2024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8DCFFD1-153A-4D6A-89C9-DDB7696ECD1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4497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75334"/>
            <a:ext cx="10993549" cy="1475013"/>
          </a:xfrm>
        </p:spPr>
        <p:txBody>
          <a:bodyPr/>
          <a:lstStyle/>
          <a:p>
            <a:r>
              <a:rPr lang="en-IN" b="1" dirty="0"/>
              <a:t>Catering Reservation and </a:t>
            </a:r>
            <a:br>
              <a:rPr lang="en-IN" b="1" dirty="0"/>
            </a:br>
            <a:r>
              <a:rPr lang="en-IN" b="1" dirty="0"/>
              <a:t>Ordering System</a:t>
            </a:r>
            <a:endParaRPr lang="en-IN" dirty="0"/>
          </a:p>
        </p:txBody>
      </p:sp>
      <p:sp>
        <p:nvSpPr>
          <p:cNvPr id="3" name="Subtitle 2"/>
          <p:cNvSpPr>
            <a:spLocks noGrp="1"/>
          </p:cNvSpPr>
          <p:nvPr>
            <p:ph type="subTitle" idx="1"/>
          </p:nvPr>
        </p:nvSpPr>
        <p:spPr>
          <a:xfrm>
            <a:off x="612742" y="4647414"/>
            <a:ext cx="10961998" cy="1423448"/>
          </a:xfrm>
        </p:spPr>
        <p:txBody>
          <a:bodyPr>
            <a:normAutofit/>
          </a:bodyPr>
          <a:lstStyle/>
          <a:p>
            <a:pPr algn="r"/>
            <a:r>
              <a:rPr lang="en-IN" sz="2800" dirty="0" err="1">
                <a:solidFill>
                  <a:schemeClr val="bg2"/>
                </a:solidFill>
              </a:rPr>
              <a:t>Adhiyamaan</a:t>
            </a:r>
            <a:r>
              <a:rPr lang="en-IN" sz="2800" dirty="0">
                <a:solidFill>
                  <a:schemeClr val="bg2"/>
                </a:solidFill>
              </a:rPr>
              <a:t> college of engineering </a:t>
            </a:r>
          </a:p>
          <a:p>
            <a:pPr algn="r"/>
            <a:r>
              <a:rPr lang="en-IN" sz="2800" dirty="0" err="1">
                <a:solidFill>
                  <a:schemeClr val="bg2"/>
                </a:solidFill>
              </a:rPr>
              <a:t>Vidhya</a:t>
            </a:r>
            <a:r>
              <a:rPr lang="en-IN" sz="2800" dirty="0">
                <a:solidFill>
                  <a:schemeClr val="bg2"/>
                </a:solidFill>
              </a:rPr>
              <a:t> </a:t>
            </a:r>
            <a:r>
              <a:rPr lang="en-IN" sz="2800" dirty="0" err="1">
                <a:solidFill>
                  <a:schemeClr val="bg2"/>
                </a:solidFill>
              </a:rPr>
              <a:t>shree</a:t>
            </a:r>
            <a:r>
              <a:rPr lang="en-IN" sz="2800" dirty="0">
                <a:solidFill>
                  <a:schemeClr val="bg2"/>
                </a:solidFill>
              </a:rPr>
              <a:t> . c</a:t>
            </a:r>
            <a:endParaRPr lang="en-IN" sz="2800" dirty="0">
              <a:solidFill>
                <a:schemeClr val="bg2"/>
              </a:solidFill>
            </a:endParaRPr>
          </a:p>
        </p:txBody>
      </p:sp>
    </p:spTree>
    <p:extLst>
      <p:ext uri="{BB962C8B-B14F-4D97-AF65-F5344CB8AC3E}">
        <p14:creationId xmlns:p14="http://schemas.microsoft.com/office/powerpoint/2010/main" val="181954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23" y="0"/>
            <a:ext cx="5973145" cy="35814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64" y="3581400"/>
            <a:ext cx="6278535" cy="3276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09" y="0"/>
            <a:ext cx="6096591" cy="375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581400"/>
            <a:ext cx="5791200" cy="3276600"/>
          </a:xfrm>
          <a:prstGeom prst="rect">
            <a:avLst/>
          </a:prstGeom>
        </p:spPr>
      </p:pic>
      <p:sp>
        <p:nvSpPr>
          <p:cNvPr id="6" name="Rectangle 5"/>
          <p:cNvSpPr/>
          <p:nvPr/>
        </p:nvSpPr>
        <p:spPr>
          <a:xfrm>
            <a:off x="0" y="94269"/>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5</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7" name="Rectangle 6"/>
          <p:cNvSpPr/>
          <p:nvPr/>
        </p:nvSpPr>
        <p:spPr>
          <a:xfrm>
            <a:off x="6400799" y="3487131"/>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8</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8" name="Rectangle 7"/>
          <p:cNvSpPr/>
          <p:nvPr/>
        </p:nvSpPr>
        <p:spPr>
          <a:xfrm>
            <a:off x="3476" y="3365370"/>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6</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9" name="Rectangle 8"/>
          <p:cNvSpPr/>
          <p:nvPr/>
        </p:nvSpPr>
        <p:spPr>
          <a:xfrm>
            <a:off x="6134068" y="0"/>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7</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25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800" dirty="0"/>
              <a:t>This project report outlines the vision, objectives, features, and implementation plan for the Catering website, highlighting its potential to revolutionize the way rural towns sell their catering products on a global scale.</a:t>
            </a:r>
            <a:endParaRPr lang="en-IN" sz="2800" dirty="0"/>
          </a:p>
        </p:txBody>
      </p:sp>
    </p:spTree>
    <p:extLst>
      <p:ext uri="{BB962C8B-B14F-4D97-AF65-F5344CB8AC3E}">
        <p14:creationId xmlns:p14="http://schemas.microsoft.com/office/powerpoint/2010/main" val="316897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94268" y="1885361"/>
            <a:ext cx="12000322" cy="4845377"/>
          </a:xfrm>
        </p:spPr>
        <p:txBody>
          <a:bodyPr>
            <a:normAutofit fontScale="92500"/>
          </a:bodyPr>
          <a:lstStyle/>
          <a:p>
            <a:r>
              <a:rPr lang="en-US" dirty="0" smtClean="0"/>
              <a:t> </a:t>
            </a:r>
            <a:r>
              <a:rPr lang="en-US" dirty="0"/>
              <a:t>The true purpose of the project will be able to develop a full-fledged online food ordering system in the food industry. Businesses will be able to maintain an online flexible menu with such a system, and customers could browse this menu and place their orders with just a few clicks. The online or cash order has to be made by the </a:t>
            </a:r>
            <a:r>
              <a:rPr lang="en-US" dirty="0" smtClean="0"/>
              <a:t>customer.</a:t>
            </a:r>
          </a:p>
          <a:p>
            <a:r>
              <a:rPr lang="en-US" dirty="0" smtClean="0"/>
              <a:t>The </a:t>
            </a:r>
            <a:r>
              <a:rPr lang="en-US" dirty="0"/>
              <a:t>customer will be in a position to view the products, register and place an order</a:t>
            </a:r>
            <a:r>
              <a:rPr lang="en-US" dirty="0" smtClean="0"/>
              <a:t>.</a:t>
            </a:r>
          </a:p>
          <a:p>
            <a:r>
              <a:rPr lang="en-US" dirty="0" smtClean="0"/>
              <a:t> Online Food </a:t>
            </a:r>
            <a:r>
              <a:rPr lang="en-US" dirty="0"/>
              <a:t>Ordering is a form of electronic shopping store where is directly online to the </a:t>
            </a:r>
            <a:r>
              <a:rPr lang="en-US" dirty="0" smtClean="0"/>
              <a:t>seller's computer </a:t>
            </a:r>
            <a:r>
              <a:rPr lang="en-US" dirty="0"/>
              <a:t>usually via the Internet. There is no intermediary service. </a:t>
            </a:r>
            <a:endParaRPr lang="en-US" dirty="0" smtClean="0"/>
          </a:p>
          <a:p>
            <a:r>
              <a:rPr lang="en-US" dirty="0" smtClean="0"/>
              <a:t>The </a:t>
            </a:r>
            <a:r>
              <a:rPr lang="en-US" dirty="0"/>
              <a:t>sale and </a:t>
            </a:r>
            <a:r>
              <a:rPr lang="en-US" dirty="0" smtClean="0"/>
              <a:t>purchase transaction </a:t>
            </a:r>
            <a:r>
              <a:rPr lang="en-US" dirty="0"/>
              <a:t>is completely electronically and interactively in real-time. </a:t>
            </a:r>
            <a:endParaRPr lang="en-US" dirty="0" smtClean="0"/>
          </a:p>
          <a:p>
            <a:r>
              <a:rPr lang="en-US" dirty="0" smtClean="0"/>
              <a:t>The </a:t>
            </a:r>
            <a:r>
              <a:rPr lang="en-US" dirty="0"/>
              <a:t>development of </a:t>
            </a:r>
            <a:r>
              <a:rPr lang="en-US" dirty="0" smtClean="0"/>
              <a:t>this new </a:t>
            </a:r>
            <a:r>
              <a:rPr lang="en-US" dirty="0"/>
              <a:t>system contains the following activities, which try to develop on-line application </a:t>
            </a:r>
            <a:r>
              <a:rPr lang="en-US" dirty="0" smtClean="0"/>
              <a:t>by keeping </a:t>
            </a:r>
            <a:r>
              <a:rPr lang="en-US" dirty="0"/>
              <a:t>the whole process in the view of database integration approach. User gets their </a:t>
            </a:r>
            <a:r>
              <a:rPr lang="en-US" dirty="0" smtClean="0"/>
              <a:t>email id </a:t>
            </a:r>
            <a:r>
              <a:rPr lang="en-US" dirty="0"/>
              <a:t>and password to access their account.</a:t>
            </a:r>
          </a:p>
          <a:p>
            <a:r>
              <a:rPr lang="en-US" dirty="0"/>
              <a:t>An Online Ordering Food System is proposed here, which decouples the food </a:t>
            </a:r>
            <a:r>
              <a:rPr lang="en-US" dirty="0" smtClean="0"/>
              <a:t>ordering process</a:t>
            </a:r>
            <a:r>
              <a:rPr lang="en-US" dirty="0"/>
              <a:t>. </a:t>
            </a:r>
            <a:endParaRPr lang="en-US" dirty="0" smtClean="0"/>
          </a:p>
          <a:p>
            <a:r>
              <a:rPr lang="en-US" dirty="0" smtClean="0"/>
              <a:t>The </a:t>
            </a:r>
            <a:r>
              <a:rPr lang="en-US" dirty="0"/>
              <a:t>proposed system exhibits a user interface and updates the menu with all </a:t>
            </a:r>
            <a:r>
              <a:rPr lang="en-US" dirty="0" smtClean="0"/>
              <a:t>available options </a:t>
            </a:r>
            <a:r>
              <a:rPr lang="en-US" dirty="0"/>
              <a:t>to make it easy for the customer. </a:t>
            </a:r>
            <a:endParaRPr lang="en-US" dirty="0" smtClean="0"/>
          </a:p>
          <a:p>
            <a:r>
              <a:rPr lang="en-US" dirty="0" smtClean="0"/>
              <a:t>Customers </a:t>
            </a:r>
            <a:r>
              <a:rPr lang="en-US" dirty="0"/>
              <a:t>can effectively make an order by </a:t>
            </a:r>
            <a:r>
              <a:rPr lang="en-US" dirty="0" smtClean="0"/>
              <a:t>selecting more </a:t>
            </a:r>
            <a:r>
              <a:rPr lang="en-US" dirty="0"/>
              <a:t>than one item, and they are presented with the order details.</a:t>
            </a:r>
          </a:p>
          <a:p>
            <a:r>
              <a:rPr lang="en-US" dirty="0"/>
              <a:t>The confirmation of the order takes place that goes to the customer. The status of the </a:t>
            </a:r>
            <a:r>
              <a:rPr lang="en-US" dirty="0" smtClean="0"/>
              <a:t>placed order </a:t>
            </a:r>
            <a:r>
              <a:rPr lang="en-US" dirty="0"/>
              <a:t>can be checked and updated into a real-time database and retrieved</a:t>
            </a:r>
            <a:r>
              <a:rPr lang="en-US" dirty="0" smtClean="0"/>
              <a:t>.</a:t>
            </a:r>
            <a:endParaRPr lang="en-US" dirty="0"/>
          </a:p>
        </p:txBody>
      </p:sp>
    </p:spTree>
    <p:extLst>
      <p:ext uri="{BB962C8B-B14F-4D97-AF65-F5344CB8AC3E}">
        <p14:creationId xmlns:p14="http://schemas.microsoft.com/office/powerpoint/2010/main" val="351552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project </a:t>
            </a:r>
            <a:endParaRPr lang="en-IN" dirty="0"/>
          </a:p>
        </p:txBody>
      </p:sp>
      <p:sp>
        <p:nvSpPr>
          <p:cNvPr id="3" name="Content Placeholder 2"/>
          <p:cNvSpPr>
            <a:spLocks noGrp="1"/>
          </p:cNvSpPr>
          <p:nvPr>
            <p:ph idx="1"/>
          </p:nvPr>
        </p:nvSpPr>
        <p:spPr/>
        <p:txBody>
          <a:bodyPr/>
          <a:lstStyle/>
          <a:p>
            <a:r>
              <a:rPr lang="en-US" dirty="0"/>
              <a:t>Online food ordering system will be a web-based application whose main language of programming will be HTML. </a:t>
            </a:r>
            <a:endParaRPr lang="en-US" dirty="0" smtClean="0"/>
          </a:p>
          <a:p>
            <a:r>
              <a:rPr lang="en-US" dirty="0" smtClean="0"/>
              <a:t>Its </a:t>
            </a:r>
            <a:r>
              <a:rPr lang="en-US" dirty="0"/>
              <a:t>main aim to simplify and improve the efficiency of the ordering process for both customer and our restaurant, minimize manual data entry and ensure data accuracy and security during order placement process. Customer will also be able to view product meus and their ingredients and be able to have a visual confirmation that the order was place correctly</a:t>
            </a:r>
            <a:endParaRPr lang="en-IN" dirty="0"/>
          </a:p>
        </p:txBody>
      </p:sp>
    </p:spTree>
    <p:extLst>
      <p:ext uri="{BB962C8B-B14F-4D97-AF65-F5344CB8AC3E}">
        <p14:creationId xmlns:p14="http://schemas.microsoft.com/office/powerpoint/2010/main" val="28720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5" y="230955"/>
            <a:ext cx="11500701" cy="6429081"/>
          </a:xfrm>
          <a:prstGeom prst="rect">
            <a:avLst/>
          </a:prstGeom>
        </p:spPr>
      </p:pic>
    </p:spTree>
    <p:extLst>
      <p:ext uri="{BB962C8B-B14F-4D97-AF65-F5344CB8AC3E}">
        <p14:creationId xmlns:p14="http://schemas.microsoft.com/office/powerpoint/2010/main" val="96425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in admin panel :</a:t>
            </a:r>
            <a:endParaRPr lang="en-IN" dirty="0"/>
          </a:p>
        </p:txBody>
      </p:sp>
      <p:sp>
        <p:nvSpPr>
          <p:cNvPr id="3" name="Content Placeholder 2"/>
          <p:cNvSpPr>
            <a:spLocks noGrp="1"/>
          </p:cNvSpPr>
          <p:nvPr>
            <p:ph idx="1"/>
          </p:nvPr>
        </p:nvSpPr>
        <p:spPr/>
        <p:txBody>
          <a:bodyPr/>
          <a:lstStyle/>
          <a:p>
            <a:pPr fontAlgn="auto"/>
            <a:r>
              <a:rPr lang="en-US" b="1" dirty="0"/>
              <a:t>Restaurant management:</a:t>
            </a:r>
            <a:r>
              <a:rPr lang="en-US" dirty="0"/>
              <a:t> The admin can directly manage all the restaurants by adding, updating, and removing any eating joint from the list. They can also check the active status of the restaurants. This feature allows the admin to keep track of the currently active restaurants on the platform and make changes as necessary.</a:t>
            </a:r>
          </a:p>
          <a:p>
            <a:pPr fontAlgn="auto"/>
            <a:r>
              <a:rPr lang="en-US" b="1" dirty="0"/>
              <a:t>Analytics &amp; report generation:</a:t>
            </a:r>
            <a:r>
              <a:rPr lang="en-US" dirty="0"/>
              <a:t> Using analysis and report features, the admin can get real-time insights into reports and other accounting information, which helps to identify the growth and opportunities to expand reach. This feature provides the admin with valuable data and metrics that Analytics &amp; report generation can use to make informed decisions about the direction of the platform.</a:t>
            </a:r>
          </a:p>
          <a:p>
            <a:pPr fontAlgn="auto"/>
            <a:r>
              <a:rPr lang="en-US" b="1" dirty="0"/>
              <a:t>Monitoring every action:</a:t>
            </a:r>
            <a:r>
              <a:rPr lang="en-US" dirty="0"/>
              <a:t> The admin can monitor all the food orders, delivery partners, deliveries, reviews &amp; ratings of delivery partners, canceled orders, and other vital data related to the driver's performance. This feature allows the admin to keep track of various aspects of the platform's operation and make any necessary adjustments to improve performance. The monitoring feature also helps ensure that the platform runs smoothly and that customer service is up to </a:t>
            </a:r>
            <a:r>
              <a:rPr lang="en-US" dirty="0" smtClean="0"/>
              <a:t>part.</a:t>
            </a:r>
            <a:endParaRPr lang="en-US" dirty="0"/>
          </a:p>
        </p:txBody>
      </p:sp>
    </p:spTree>
    <p:extLst>
      <p:ext uri="{BB962C8B-B14F-4D97-AF65-F5344CB8AC3E}">
        <p14:creationId xmlns:p14="http://schemas.microsoft.com/office/powerpoint/2010/main" val="142633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panel:</a:t>
            </a:r>
            <a:endParaRPr lang="en-IN" dirty="0"/>
          </a:p>
        </p:txBody>
      </p:sp>
      <p:sp>
        <p:nvSpPr>
          <p:cNvPr id="3" name="Content Placeholder 2"/>
          <p:cNvSpPr>
            <a:spLocks noGrp="1"/>
          </p:cNvSpPr>
          <p:nvPr>
            <p:ph idx="1"/>
          </p:nvPr>
        </p:nvSpPr>
        <p:spPr/>
        <p:txBody>
          <a:bodyPr/>
          <a:lstStyle/>
          <a:p>
            <a:pPr marL="0" indent="0" fontAlgn="auto">
              <a:buNone/>
            </a:pPr>
            <a:r>
              <a:rPr lang="en-US" dirty="0"/>
              <a:t>The customer app offers a variety of features to make ordering food and tracking deliveries easy and convenient for users. These include:</a:t>
            </a:r>
          </a:p>
          <a:p>
            <a:pPr fontAlgn="auto"/>
            <a:r>
              <a:rPr lang="en-US" dirty="0"/>
              <a:t>The ability to search for restaurants and cafes by location and cuisine, using a search filter to find desired options quickly.</a:t>
            </a:r>
          </a:p>
          <a:p>
            <a:pPr fontAlgn="auto"/>
            <a:r>
              <a:rPr lang="en-US" dirty="0"/>
              <a:t>An ordering system allows users to select dishes and proceed to checkout with options for delivery time.</a:t>
            </a:r>
          </a:p>
          <a:p>
            <a:pPr fontAlgn="auto"/>
            <a:r>
              <a:rPr lang="en-US" dirty="0"/>
              <a:t>Real-time tracking of delivery partners so that users can see the location of their driver and estimated delivery time.</a:t>
            </a:r>
          </a:p>
          <a:p>
            <a:pPr fontAlgn="auto"/>
            <a:r>
              <a:rPr lang="en-US" dirty="0"/>
              <a:t>Integration with various payment methods, including credit/debit cards and popular digital wallets.</a:t>
            </a:r>
          </a:p>
        </p:txBody>
      </p:sp>
    </p:spTree>
    <p:extLst>
      <p:ext uri="{BB962C8B-B14F-4D97-AF65-F5344CB8AC3E}">
        <p14:creationId xmlns:p14="http://schemas.microsoft.com/office/powerpoint/2010/main" val="121666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IN" b="1" dirty="0"/>
              <a:t>Application Flow</a:t>
            </a:r>
          </a:p>
        </p:txBody>
      </p:sp>
      <p:sp>
        <p:nvSpPr>
          <p:cNvPr id="3" name="Content Placeholder 2"/>
          <p:cNvSpPr>
            <a:spLocks noGrp="1"/>
          </p:cNvSpPr>
          <p:nvPr>
            <p:ph idx="1"/>
          </p:nvPr>
        </p:nvSpPr>
        <p:spPr>
          <a:xfrm>
            <a:off x="581192" y="2501007"/>
            <a:ext cx="11029615" cy="3678303"/>
          </a:xfrm>
        </p:spPr>
        <p:txBody>
          <a:bodyPr>
            <a:normAutofit lnSpcReduction="10000"/>
          </a:bodyPr>
          <a:lstStyle/>
          <a:p>
            <a:pPr fontAlgn="auto"/>
            <a:r>
              <a:rPr lang="en-US" dirty="0"/>
              <a:t>Different services are connected via an API gateway. This gateway handles load balancing and routing requests to the appropriate services, authenticating and authorizing users and sending back a token ID for further communication.</a:t>
            </a:r>
          </a:p>
          <a:p>
            <a:pPr fontAlgn="auto"/>
            <a:r>
              <a:rPr lang="en-US" dirty="0"/>
              <a:t>Services such as user registration, order management, and payment management use transactional databases. The system will use a relational database, a highly scalable service that can manage concurrent orders and users.</a:t>
            </a:r>
          </a:p>
          <a:p>
            <a:pPr fontAlgn="auto"/>
            <a:r>
              <a:rPr lang="en-US" dirty="0"/>
              <a:t>Information about restaurants, menus, prices, and offers will be stored in </a:t>
            </a:r>
            <a:r>
              <a:rPr lang="en-US" dirty="0" smtClean="0"/>
              <a:t>Elastic Search</a:t>
            </a:r>
            <a:r>
              <a:rPr lang="en-US" dirty="0"/>
              <a:t>, a JSON document storage that provides fast and scalable search options. This allows customers to search for menus and cuisines quickly</a:t>
            </a:r>
            <a:r>
              <a:rPr lang="en-US" dirty="0" smtClean="0"/>
              <a:t>.</a:t>
            </a:r>
          </a:p>
          <a:p>
            <a:pPr fontAlgn="auto"/>
            <a:r>
              <a:rPr lang="en-US" dirty="0"/>
              <a:t>The ordering process includes selecting dishes, calculating prices, and processing payments through different payment gateways and options. Once an order is successfully placed, the information is sent to a central message </a:t>
            </a:r>
            <a:r>
              <a:rPr lang="en-US" dirty="0" smtClean="0"/>
              <a:t>queue</a:t>
            </a:r>
            <a:r>
              <a:rPr lang="en-US" dirty="0"/>
              <a:t>.</a:t>
            </a:r>
          </a:p>
          <a:p>
            <a:pPr fontAlgn="auto"/>
            <a:r>
              <a:rPr lang="en-US" dirty="0"/>
              <a:t>The order processing unit reads the order information, notifies the selected restaurant, and searches for available delivery partners nearby.</a:t>
            </a:r>
          </a:p>
          <a:p>
            <a:pPr fontAlgn="auto"/>
            <a:endParaRPr lang="en-US" dirty="0" smtClean="0"/>
          </a:p>
          <a:p>
            <a:pPr fontAlgn="auto"/>
            <a:endParaRPr lang="en-US" dirty="0"/>
          </a:p>
        </p:txBody>
      </p:sp>
    </p:spTree>
    <p:extLst>
      <p:ext uri="{BB962C8B-B14F-4D97-AF65-F5344CB8AC3E}">
        <p14:creationId xmlns:p14="http://schemas.microsoft.com/office/powerpoint/2010/main" val="36557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goals</a:t>
            </a:r>
            <a:endParaRPr lang="en-IN" dirty="0"/>
          </a:p>
        </p:txBody>
      </p:sp>
      <p:sp>
        <p:nvSpPr>
          <p:cNvPr id="3" name="Content Placeholder 2"/>
          <p:cNvSpPr>
            <a:spLocks noGrp="1"/>
          </p:cNvSpPr>
          <p:nvPr>
            <p:ph idx="1"/>
          </p:nvPr>
        </p:nvSpPr>
        <p:spPr/>
        <p:txBody>
          <a:bodyPr/>
          <a:lstStyle/>
          <a:p>
            <a:pPr lvl="0"/>
            <a:r>
              <a:rPr lang="en-IN" b="1" dirty="0"/>
              <a:t>Promote Rural Catering</a:t>
            </a:r>
            <a:r>
              <a:rPr lang="en-IN" dirty="0"/>
              <a:t>: Provide a platform for rural towns to sell their catering commodities to a global market, promoting local talent and traditional Indian culture.</a:t>
            </a:r>
          </a:p>
          <a:p>
            <a:pPr lvl="0"/>
            <a:r>
              <a:rPr lang="en-IN" b="1" dirty="0"/>
              <a:t>Secure Product Management</a:t>
            </a:r>
            <a:r>
              <a:rPr lang="en-IN" dirty="0"/>
              <a:t>: Allow administrators to manage product information securely using mobile devices.</a:t>
            </a:r>
          </a:p>
          <a:p>
            <a:r>
              <a:rPr lang="en-IN" b="1" dirty="0"/>
              <a:t>User-Friendly Interface</a:t>
            </a:r>
            <a:r>
              <a:rPr lang="en-IN" dirty="0"/>
              <a:t>: Design an intuitive and user-friendly interface for customers to browse and purchase catering services</a:t>
            </a:r>
          </a:p>
        </p:txBody>
      </p:sp>
    </p:spTree>
    <p:extLst>
      <p:ext uri="{BB962C8B-B14F-4D97-AF65-F5344CB8AC3E}">
        <p14:creationId xmlns:p14="http://schemas.microsoft.com/office/powerpoint/2010/main" val="214299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30e8257d-5d56-4e47-ab83-39fbf848243e"/>
          <p:cNvSpPr>
            <a:spLocks noChangeAspect="1" noChangeArrowheads="1"/>
          </p:cNvSpPr>
          <p:nvPr/>
        </p:nvSpPr>
        <p:spPr bwMode="auto">
          <a:xfrm>
            <a:off x="155574" y="-144463"/>
            <a:ext cx="2755679" cy="27556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30e8257d-5d56-4e47-ab83-39fbf848243e"/>
          <p:cNvSpPr>
            <a:spLocks noChangeAspect="1" noChangeArrowheads="1"/>
          </p:cNvSpPr>
          <p:nvPr/>
        </p:nvSpPr>
        <p:spPr bwMode="auto">
          <a:xfrm>
            <a:off x="155575" y="-144463"/>
            <a:ext cx="3283578" cy="32835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49" y="41297"/>
            <a:ext cx="3680004" cy="349734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84" y="3554052"/>
            <a:ext cx="3753243" cy="338864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5188" y="94269"/>
            <a:ext cx="8056278" cy="462620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189" y="3181546"/>
            <a:ext cx="8266811" cy="3676454"/>
          </a:xfrm>
          <a:prstGeom prst="rect">
            <a:avLst/>
          </a:prstGeom>
        </p:spPr>
      </p:pic>
      <p:sp>
        <p:nvSpPr>
          <p:cNvPr id="16" name="Rectangle 15"/>
          <p:cNvSpPr/>
          <p:nvPr/>
        </p:nvSpPr>
        <p:spPr>
          <a:xfrm>
            <a:off x="0" y="94269"/>
            <a:ext cx="834939" cy="646331"/>
          </a:xfrm>
          <a:prstGeom prst="rect">
            <a:avLst/>
          </a:prstGeom>
          <a:noFill/>
        </p:spPr>
        <p:txBody>
          <a:bodyPr wrap="square" lIns="91440" tIns="45720" rIns="91440" bIns="45720">
            <a:spAutoFit/>
          </a:bodyPr>
          <a:lstStyle/>
          <a:p>
            <a:pPr algn="ctr"/>
            <a:r>
              <a:rPr lang="en-US" sz="3600"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1.</a:t>
            </a:r>
            <a:endParaRPr lang="en-US" sz="360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7" name="Rectangle 16"/>
          <p:cNvSpPr/>
          <p:nvPr/>
        </p:nvSpPr>
        <p:spPr>
          <a:xfrm>
            <a:off x="3826141" y="3401234"/>
            <a:ext cx="834939" cy="646331"/>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3.</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8" name="Rectangle 17"/>
          <p:cNvSpPr/>
          <p:nvPr/>
        </p:nvSpPr>
        <p:spPr>
          <a:xfrm>
            <a:off x="3928663" y="94268"/>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3</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9" name="Rectangle 18"/>
          <p:cNvSpPr/>
          <p:nvPr/>
        </p:nvSpPr>
        <p:spPr>
          <a:xfrm>
            <a:off x="0" y="3573246"/>
            <a:ext cx="834939" cy="646331"/>
          </a:xfrm>
          <a:prstGeom prst="rect">
            <a:avLst/>
          </a:prstGeom>
          <a:noFill/>
        </p:spPr>
        <p:txBody>
          <a:bodyPr wrap="squar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2</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t>
            </a:r>
            <a:endParaRPr lang="en-US" sz="36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951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1000</TotalTime>
  <Words>961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Wingdings</vt:lpstr>
      <vt:lpstr>Wingdings 2</vt:lpstr>
      <vt:lpstr>Dividend</vt:lpstr>
      <vt:lpstr>Catering Reservation and  Ordering System</vt:lpstr>
      <vt:lpstr>abstract</vt:lpstr>
      <vt:lpstr>Scope of the project </vt:lpstr>
      <vt:lpstr>PowerPoint Presentation</vt:lpstr>
      <vt:lpstr>Features in admin panel :</vt:lpstr>
      <vt:lpstr>Customer panel:</vt:lpstr>
      <vt:lpstr>Application Flow</vt:lpstr>
      <vt:lpstr>Project goals</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13</cp:revision>
  <dcterms:created xsi:type="dcterms:W3CDTF">2024-07-03T18:54:56Z</dcterms:created>
  <dcterms:modified xsi:type="dcterms:W3CDTF">2024-07-06T16:39:17Z</dcterms:modified>
</cp:coreProperties>
</file>