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4"/>
  </p:notesMasterIdLst>
  <p:sldIdLst>
    <p:sldId id="313" r:id="rId2"/>
    <p:sldId id="257" r:id="rId3"/>
    <p:sldId id="259" r:id="rId4"/>
    <p:sldId id="276" r:id="rId5"/>
    <p:sldId id="268" r:id="rId6"/>
    <p:sldId id="300" r:id="rId7"/>
    <p:sldId id="277" r:id="rId8"/>
    <p:sldId id="279" r:id="rId9"/>
    <p:sldId id="283" r:id="rId10"/>
    <p:sldId id="305" r:id="rId11"/>
    <p:sldId id="314" r:id="rId12"/>
    <p:sldId id="292" r:id="rId13"/>
    <p:sldId id="296" r:id="rId14"/>
    <p:sldId id="304" r:id="rId15"/>
    <p:sldId id="293" r:id="rId16"/>
    <p:sldId id="294" r:id="rId17"/>
    <p:sldId id="298" r:id="rId18"/>
    <p:sldId id="301" r:id="rId19"/>
    <p:sldId id="315" r:id="rId20"/>
    <p:sldId id="303" r:id="rId21"/>
    <p:sldId id="317" r:id="rId22"/>
    <p:sldId id="318" r:id="rId23"/>
    <p:sldId id="307" r:id="rId24"/>
    <p:sldId id="308" r:id="rId25"/>
    <p:sldId id="309" r:id="rId26"/>
    <p:sldId id="310" r:id="rId27"/>
    <p:sldId id="311" r:id="rId28"/>
    <p:sldId id="312" r:id="rId29"/>
    <p:sldId id="290" r:id="rId30"/>
    <p:sldId id="306" r:id="rId31"/>
    <p:sldId id="288" r:id="rId32"/>
    <p:sldId id="316" r:id="rId33"/>
  </p:sldIdLst>
  <p:sldSz cx="12192000" cy="6858000"/>
  <p:notesSz cx="6858000" cy="923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3B807-098A-640F-7C97-D6840F39CAD1}" v="6" dt="2019-05-03T20:10:36.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98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69850"/>
          </a:xfrm>
          <a:prstGeom prst="rect">
            <a:avLst/>
          </a:prstGeom>
        </p:spPr>
        <p:txBody>
          <a:bodyPr vert="horz" lIns="91440" tIns="45720" rIns="91440" bIns="45720" rtlCol="0"/>
          <a:lstStyle>
            <a:lvl1pPr algn="r">
              <a:defRPr sz="1200"/>
            </a:lvl1pPr>
          </a:lstStyle>
          <a:p>
            <a:fld id="{3DBA774B-70C4-4F45-B724-BC4B294A33DF}" type="datetimeFigureOut">
              <a:rPr lang="en-US"/>
              <a:t>5/3/2019</a:t>
            </a:fld>
            <a:endParaRPr lang="en-US"/>
          </a:p>
        </p:txBody>
      </p:sp>
      <p:sp>
        <p:nvSpPr>
          <p:cNvPr id="4" name="Slide Image Placeholder 3"/>
          <p:cNvSpPr>
            <a:spLocks noGrp="1" noRot="1" noChangeAspect="1"/>
          </p:cNvSpPr>
          <p:nvPr>
            <p:ph type="sldImg" idx="2"/>
          </p:nvPr>
        </p:nvSpPr>
        <p:spPr>
          <a:xfrm>
            <a:off x="3008313" y="174625"/>
            <a:ext cx="841375" cy="473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673100"/>
            <a:ext cx="5486400" cy="552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30325"/>
            <a:ext cx="2971800" cy="698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330325"/>
            <a:ext cx="2971800" cy="69850"/>
          </a:xfrm>
          <a:prstGeom prst="rect">
            <a:avLst/>
          </a:prstGeom>
        </p:spPr>
        <p:txBody>
          <a:bodyPr vert="horz" lIns="91440" tIns="45720" rIns="91440" bIns="45720" rtlCol="0" anchor="b"/>
          <a:lstStyle>
            <a:lvl1pPr algn="r">
              <a:defRPr sz="1200"/>
            </a:lvl1pPr>
          </a:lstStyle>
          <a:p>
            <a:fld id="{A713B8E7-7267-46E4-AD31-8613FAD2AA72}" type="slidenum">
              <a:rPr lang="en-US"/>
              <a:t>‹#›</a:t>
            </a:fld>
            <a:endParaRPr lang="en-US"/>
          </a:p>
        </p:txBody>
      </p:sp>
    </p:spTree>
    <p:extLst>
      <p:ext uri="{BB962C8B-B14F-4D97-AF65-F5344CB8AC3E}">
        <p14:creationId xmlns:p14="http://schemas.microsoft.com/office/powerpoint/2010/main" val="233182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increasing usage of social media, the language has been evolving in accordance.  </a:t>
            </a:r>
          </a:p>
          <a:p>
            <a:r>
              <a:rPr lang="en-US"/>
              <a:t>The evolved language also allowed users to mock anything in a subtle and abstract manner by using sarcasm and irony. Due to its nature, irony has important implications for NLP tasks, which aim to understand and produce human language. In fact, automatic Irony detection has a large potential for various applications in the domain of text mining such as author profiling, detecting online harassment, and sentiment analysis.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3</a:t>
            </a:fld>
            <a:endParaRPr lang="en-US"/>
          </a:p>
        </p:txBody>
      </p:sp>
    </p:spTree>
    <p:extLst>
      <p:ext uri="{BB962C8B-B14F-4D97-AF65-F5344CB8AC3E}">
        <p14:creationId xmlns:p14="http://schemas.microsoft.com/office/powerpoint/2010/main" val="3736142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14</a:t>
            </a:fld>
            <a:endParaRPr lang="en-US"/>
          </a:p>
        </p:txBody>
      </p:sp>
    </p:spTree>
    <p:extLst>
      <p:ext uri="{BB962C8B-B14F-4D97-AF65-F5344CB8AC3E}">
        <p14:creationId xmlns:p14="http://schemas.microsoft.com/office/powerpoint/2010/main" val="4212367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15</a:t>
            </a:fld>
            <a:endParaRPr lang="en-US"/>
          </a:p>
        </p:txBody>
      </p:sp>
    </p:spTree>
    <p:extLst>
      <p:ext uri="{BB962C8B-B14F-4D97-AF65-F5344CB8AC3E}">
        <p14:creationId xmlns:p14="http://schemas.microsoft.com/office/powerpoint/2010/main" val="273027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a:t>
            </a:r>
            <a:r>
              <a:rPr lang="en-US"/>
              <a:t>If the tweets has sarcasm expressed through images. These images are present when we tried to open the URLs. So, this results in ironic tweets being classified as non-ironic</a:t>
            </a:r>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17</a:t>
            </a:fld>
            <a:endParaRPr lang="en-US"/>
          </a:p>
        </p:txBody>
      </p:sp>
    </p:spTree>
    <p:extLst>
      <p:ext uri="{BB962C8B-B14F-4D97-AF65-F5344CB8AC3E}">
        <p14:creationId xmlns:p14="http://schemas.microsoft.com/office/powerpoint/2010/main" val="251665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Previous work on irony detection mostly applied supervised machine learning mainly exploiting lexical features. Existing methods to detect irony are mainly based on rules or machine learning techniques. These methods cannot detect contextual irony.</a:t>
            </a:r>
          </a:p>
          <a:p>
            <a:r>
              <a:rPr lang="en-US"/>
              <a:t>Traditional machine learning based methods like SVM are also effective, but they heavily depend on the text processing done prior to the modelling. Recently, deep learning techniques like CNN-LSTM model are successfully applied to classify the ironic and non-ironic tweets. </a:t>
            </a:r>
            <a:endParaRPr lang="en-US">
              <a:cs typeface="Calibri"/>
            </a:endParaRPr>
          </a:p>
          <a:p>
            <a:endParaRPr lang="en-US">
              <a:cs typeface="Calibri"/>
            </a:endParaRPr>
          </a:p>
          <a:p>
            <a:r>
              <a:rPr lang="en-US"/>
              <a:t>The state of the art result for both classifications are 73.5% accuracy for Task A and 73.2% accuracy for Task B</a:t>
            </a:r>
            <a:endParaRPr lang="en-US">
              <a:cs typeface="Calibri" panose="020F0502020204030204"/>
            </a:endParaRPr>
          </a:p>
          <a:p>
            <a:endParaRPr lang="en-US">
              <a:cs typeface="Calibri" panose="020F0502020204030204"/>
            </a:endParaRPr>
          </a:p>
          <a:p>
            <a:r>
              <a:rPr lang="en-US"/>
              <a:t>For the binary classification, they have built a constrained (i.e. only the provided training data were used) system and yielded an F1 score of 70.5%. Their architecture consists of densely connected LSTMs based on (pre-trained) word embeddings. For multiclass classification, they used a slightly altered (i.e. ensemble LR models and concatenated word embeddings instead of averaged) model.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A713B8E7-7267-46E4-AD31-8613FAD2AA72}" type="slidenum">
              <a:rPr lang="en-US"/>
              <a:t>4</a:t>
            </a:fld>
            <a:endParaRPr lang="en-US"/>
          </a:p>
        </p:txBody>
      </p:sp>
    </p:spTree>
    <p:extLst>
      <p:ext uri="{BB962C8B-B14F-4D97-AF65-F5344CB8AC3E}">
        <p14:creationId xmlns:p14="http://schemas.microsoft.com/office/powerpoint/2010/main" val="117583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have used Twitter data provided by the </a:t>
            </a:r>
            <a:r>
              <a:rPr lang="en-US" err="1"/>
              <a:t>SemEval</a:t>
            </a:r>
            <a:r>
              <a:rPr lang="en-US"/>
              <a:t> 2018 Task 3 for building the training model and also validating that with the gold standard test-set. Once we have built a robust training model, we will use this model to evaluate 2015 Reddit Comment dataset, which we have acquired from Kaggle competition2. </a:t>
            </a:r>
          </a:p>
          <a:p>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5</a:t>
            </a:fld>
            <a:endParaRPr lang="en-US"/>
          </a:p>
        </p:txBody>
      </p:sp>
    </p:spTree>
    <p:extLst>
      <p:ext uri="{BB962C8B-B14F-4D97-AF65-F5344CB8AC3E}">
        <p14:creationId xmlns:p14="http://schemas.microsoft.com/office/powerpoint/2010/main" val="13415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the models were implemented we performed a certain analysis which might felt will be very critical in terms of the O/P of the models. </a:t>
            </a:r>
          </a:p>
          <a:p>
            <a:r>
              <a:rPr lang="en-US"/>
              <a:t>We wanted to see the factors(here the words present in the tweets) which were responsible for the model performance. We generated the bag of word model by taking the TF-IDF </a:t>
            </a:r>
            <a:r>
              <a:rPr lang="en-US" err="1"/>
              <a:t>anf</a:t>
            </a:r>
            <a:r>
              <a:rPr lang="en-US"/>
              <a:t> applied </a:t>
            </a:r>
            <a:r>
              <a:rPr lang="en-US" err="1"/>
              <a:t>scikit-learn’s</a:t>
            </a:r>
            <a:r>
              <a:rPr lang="en-US"/>
              <a:t> recursive feature elimination(RFE) for determining the most important features in the model. </a:t>
            </a:r>
            <a:endParaRPr lang="en-US">
              <a:cs typeface="Calibri"/>
            </a:endParaRPr>
          </a:p>
          <a:p>
            <a:endParaRPr lang="en-US">
              <a:cs typeface="Calibri"/>
            </a:endParaRPr>
          </a:p>
          <a:p>
            <a:r>
              <a:rPr lang="en-US">
                <a:cs typeface="Calibri"/>
              </a:rPr>
              <a:t>RFE – it </a:t>
            </a:r>
            <a:r>
              <a:rPr lang="en-US"/>
              <a:t>select features by recursively considering smaller and smaller sets of features. It is given with the initial set of features along with importance of each features. Then the least important features are pruned from current set of features. That procedure is recursively repeated on the pruned set until the desired result is obtained.</a:t>
            </a:r>
            <a:endParaRPr lang="en-US">
              <a:cs typeface="Calibri"/>
            </a:endParaRPr>
          </a:p>
          <a:p>
            <a:endParaRPr lang="en-US">
              <a:cs typeface="Calibri"/>
            </a:endParaRPr>
          </a:p>
          <a:p>
            <a:r>
              <a:rPr lang="en-US">
                <a:cs typeface="Calibri"/>
              </a:rPr>
              <a:t>Two Inferences-  Stop words were identified to be the most important features (but we can't remove the stop words. </a:t>
            </a:r>
            <a:r>
              <a:rPr lang="en-US" err="1">
                <a:cs typeface="Calibri"/>
              </a:rPr>
              <a:t>Eg</a:t>
            </a:r>
            <a:r>
              <a:rPr lang="en-US">
                <a:cs typeface="Calibri"/>
              </a:rPr>
              <a:t>: #not) and all of them were</a:t>
            </a:r>
          </a:p>
          <a:p>
            <a:r>
              <a:rPr lang="en-US">
                <a:cs typeface="Calibri"/>
              </a:rPr>
              <a:t>Unigrams except a few.</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6</a:t>
            </a:fld>
            <a:endParaRPr lang="en-US"/>
          </a:p>
        </p:txBody>
      </p:sp>
    </p:spTree>
    <p:extLst>
      <p:ext uri="{BB962C8B-B14F-4D97-AF65-F5344CB8AC3E}">
        <p14:creationId xmlns:p14="http://schemas.microsoft.com/office/powerpoint/2010/main" val="113741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7</a:t>
            </a:fld>
            <a:endParaRPr lang="en-US"/>
          </a:p>
        </p:txBody>
      </p:sp>
    </p:spTree>
    <p:extLst>
      <p:ext uri="{BB962C8B-B14F-4D97-AF65-F5344CB8AC3E}">
        <p14:creationId xmlns:p14="http://schemas.microsoft.com/office/powerpoint/2010/main" val="2471873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baseline solution, a bag of words model has been developed. This has been developed using </a:t>
            </a:r>
            <a:r>
              <a:rPr lang="en-US" err="1"/>
              <a:t>scikit-learn's</a:t>
            </a:r>
            <a:r>
              <a:rPr lang="en-US"/>
              <a:t> TF-IDF vectorizer. The TF-IDF vectorizer converts the tweets into one hot encoded vectors with penalized weights. Simple models like SVM, KNN, Decision trees, and Logistic Regression were implemented using the training set. The kernel of the SVM was set to linear and the K value for KNN was 1 so as to be simple. Once the model has been trained we had tested it against the gold standard test data to determine the performance. No cross-validation or parametric tuning was performed to maintain simplicity. </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8</a:t>
            </a:fld>
            <a:endParaRPr lang="en-US"/>
          </a:p>
        </p:txBody>
      </p:sp>
    </p:spTree>
    <p:extLst>
      <p:ext uri="{BB962C8B-B14F-4D97-AF65-F5344CB8AC3E}">
        <p14:creationId xmlns:p14="http://schemas.microsoft.com/office/powerpoint/2010/main" val="242065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TASK A: There are an equal number of type 1 and type 2 errors. These can say that the model is still yet to be improved</a:t>
            </a:r>
          </a:p>
          <a:p>
            <a:r>
              <a:rPr lang="en-US">
                <a:cs typeface="Calibri"/>
              </a:rPr>
              <a:t>TASK B: </a:t>
            </a:r>
            <a:r>
              <a:rPr lang="en-US"/>
              <a:t>The model fails to capture any element from 3 or 4 (due to its linear boundary) yet it outperforms the other classifier. Also, we may even infer that the test set might contain a very high number of type 1 (verbal irony).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10</a:t>
            </a:fld>
            <a:endParaRPr lang="en-US"/>
          </a:p>
        </p:txBody>
      </p:sp>
    </p:spTree>
    <p:extLst>
      <p:ext uri="{BB962C8B-B14F-4D97-AF65-F5344CB8AC3E}">
        <p14:creationId xmlns:p14="http://schemas.microsoft.com/office/powerpoint/2010/main" val="223165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a:t>
            </a:r>
            <a:r>
              <a:rPr lang="en-US"/>
              <a:t>vocabulary size of the dataset is 11,372 in our 3834 tweet training document, which is very less to cover the semantics of each vocab. That means, most of the word appears only once in the tweet so their frequency vector doesn’t give enough information to capture the intent of the tweet whether it is ironic or not.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713B8E7-7267-46E4-AD31-8613FAD2AA72}" type="slidenum">
              <a:rPr lang="en-US"/>
              <a:t>11</a:t>
            </a:fld>
            <a:endParaRPr lang="en-US"/>
          </a:p>
        </p:txBody>
      </p:sp>
    </p:spTree>
    <p:extLst>
      <p:ext uri="{BB962C8B-B14F-4D97-AF65-F5344CB8AC3E}">
        <p14:creationId xmlns:p14="http://schemas.microsoft.com/office/powerpoint/2010/main" val="31657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More than 4% increase in our performance for task A with Logistic Regression model on </a:t>
            </a:r>
            <a:r>
              <a:rPr lang="en-US" err="1"/>
              <a:t>GloVe</a:t>
            </a:r>
            <a:r>
              <a:rPr lang="en-US"/>
              <a:t> Twitter embedding features with expanded hashtags and contracting words. </a:t>
            </a:r>
            <a:br>
              <a:rPr lang="en-US">
                <a:cs typeface="+mn-lt"/>
              </a:rPr>
            </a:br>
            <a:endParaRPr lang="en-US"/>
          </a:p>
        </p:txBody>
      </p:sp>
      <p:sp>
        <p:nvSpPr>
          <p:cNvPr id="4" name="Slide Number Placeholder 3"/>
          <p:cNvSpPr>
            <a:spLocks noGrp="1"/>
          </p:cNvSpPr>
          <p:nvPr>
            <p:ph type="sldNum" sz="quarter" idx="5"/>
          </p:nvPr>
        </p:nvSpPr>
        <p:spPr/>
        <p:txBody>
          <a:bodyPr/>
          <a:lstStyle/>
          <a:p>
            <a:fld id="{A713B8E7-7267-46E4-AD31-8613FAD2AA72}" type="slidenum">
              <a:rPr lang="en-US"/>
              <a:t>12</a:t>
            </a:fld>
            <a:endParaRPr lang="en-US"/>
          </a:p>
        </p:txBody>
      </p:sp>
    </p:spTree>
    <p:extLst>
      <p:ext uri="{BB962C8B-B14F-4D97-AF65-F5344CB8AC3E}">
        <p14:creationId xmlns:p14="http://schemas.microsoft.com/office/powerpoint/2010/main" val="383745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7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7739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1161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755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72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893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388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342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5/3/2019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85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5/3/2019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6658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8912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5/3/2019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61053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17D48500-E19A-4BAD-9A4A-6ED83BB7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5F10932-BDA6-4296-82DD-23D73698583B}"/>
              </a:ext>
            </a:extLst>
          </p:cNvPr>
          <p:cNvSpPr txBox="1"/>
          <p:nvPr/>
        </p:nvSpPr>
        <p:spPr>
          <a:xfrm>
            <a:off x="5138928" y="988741"/>
            <a:ext cx="6643023" cy="4880518"/>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nSpc>
                <a:spcPct val="85000"/>
              </a:lnSpc>
              <a:spcBef>
                <a:spcPct val="0"/>
              </a:spcBef>
              <a:spcAft>
                <a:spcPts val="600"/>
              </a:spcAft>
            </a:pPr>
            <a:r>
              <a:rPr lang="en-US" sz="5400" spc="-50">
                <a:solidFill>
                  <a:srgbClr val="FFFFFF"/>
                </a:solidFill>
                <a:latin typeface="+mj-lt"/>
                <a:ea typeface="+mj-ea"/>
                <a:cs typeface="+mj-cs"/>
              </a:rPr>
              <a:t>Irony Detection on Online Social Media</a:t>
            </a:r>
            <a:endParaRPr lang="en-US" sz="5400" spc="-50">
              <a:latin typeface="+mj-lt"/>
              <a:ea typeface="+mj-ea"/>
              <a:cs typeface="+mj-cs"/>
            </a:endParaRPr>
          </a:p>
          <a:p>
            <a:r>
              <a:rPr lang="en-US" sz="4000" spc="-50">
                <a:latin typeface="+mj-lt"/>
                <a:ea typeface="+mj-ea"/>
                <a:cs typeface="+mj-cs"/>
              </a:rPr>
              <a:t>--</a:t>
            </a:r>
            <a:endParaRPr lang="en-US" sz="4000" spc="-50">
              <a:latin typeface="+mj-lt"/>
              <a:ea typeface="+mj-ea"/>
              <a:cs typeface="Calibri Light"/>
            </a:endParaRPr>
          </a:p>
          <a:p>
            <a:r>
              <a:rPr lang="en-US" sz="4000" spc="-50">
                <a:latin typeface="+mj-lt"/>
                <a:ea typeface="+mj-ea"/>
                <a:cs typeface="+mj-cs"/>
              </a:rPr>
              <a:t>A team has no name</a:t>
            </a:r>
            <a:endParaRPr lang="en-US" sz="4000" spc="-50">
              <a:latin typeface="+mj-lt"/>
              <a:ea typeface="+mj-ea"/>
              <a:cs typeface="Calibri Light"/>
            </a:endParaRPr>
          </a:p>
        </p:txBody>
      </p:sp>
      <p:sp>
        <p:nvSpPr>
          <p:cNvPr id="85" name="Rectangle 84">
            <a:extLst>
              <a:ext uri="{FF2B5EF4-FFF2-40B4-BE49-F238E27FC236}">
                <a16:creationId xmlns:a16="http://schemas.microsoft.com/office/drawing/2014/main" id="{E879263E-7781-443B-B383-34A6A6BD5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87" name="Rectangle 86">
            <a:extLst>
              <a:ext uri="{FF2B5EF4-FFF2-40B4-BE49-F238E27FC236}">
                <a16:creationId xmlns:a16="http://schemas.microsoft.com/office/drawing/2014/main" id="{C30DE1BD-C9C5-48F0-960E-9E9EB2CE6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bg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867700" y="2007220"/>
            <a:ext cx="2357553" cy="2843560"/>
          </a:xfrm>
        </p:spPr>
        <p:txBody>
          <a:bodyPr vert="horz" lIns="91440" tIns="45720" rIns="91440" bIns="45720" rtlCol="0" anchor="ctr">
            <a:normAutofit/>
          </a:bodyPr>
          <a:lstStyle/>
          <a:p>
            <a:pPr algn="r"/>
            <a:r>
              <a:rPr lang="en-US">
                <a:solidFill>
                  <a:schemeClr val="tx1"/>
                </a:solidFill>
              </a:rPr>
              <a:t>RAHUL PANDEY,</a:t>
            </a:r>
            <a:endParaRPr lang="en-US">
              <a:solidFill>
                <a:schemeClr val="tx1"/>
              </a:solidFill>
              <a:cs typeface="Calibri Light"/>
            </a:endParaRPr>
          </a:p>
          <a:p>
            <a:pPr algn="r"/>
            <a:r>
              <a:rPr lang="en-US">
                <a:solidFill>
                  <a:schemeClr val="tx1"/>
                </a:solidFill>
              </a:rPr>
              <a:t>ARJUN MS,</a:t>
            </a:r>
            <a:endParaRPr lang="en-US">
              <a:solidFill>
                <a:schemeClr val="tx1"/>
              </a:solidFill>
              <a:cs typeface="Calibri Light"/>
            </a:endParaRPr>
          </a:p>
          <a:p>
            <a:pPr algn="r"/>
            <a:r>
              <a:rPr lang="en-US">
                <a:solidFill>
                  <a:schemeClr val="tx1"/>
                </a:solidFill>
              </a:rPr>
              <a:t>VIDHYASRI </a:t>
            </a:r>
          </a:p>
          <a:p>
            <a:pPr algn="r"/>
            <a:r>
              <a:rPr lang="en-US">
                <a:solidFill>
                  <a:schemeClr val="tx1"/>
                </a:solidFill>
              </a:rPr>
              <a:t>GANAPATHI</a:t>
            </a:r>
          </a:p>
        </p:txBody>
      </p:sp>
      <p:pic>
        <p:nvPicPr>
          <p:cNvPr id="2" name="Picture 4" descr="A close up of a logo&#10;&#10;Description generated with very high confidence">
            <a:extLst>
              <a:ext uri="{FF2B5EF4-FFF2-40B4-BE49-F238E27FC236}">
                <a16:creationId xmlns:a16="http://schemas.microsoft.com/office/drawing/2014/main" id="{D2E52BF1-2F09-4AE3-AE67-421530686F93}"/>
              </a:ext>
            </a:extLst>
          </p:cNvPr>
          <p:cNvPicPr>
            <a:picLocks noChangeAspect="1"/>
          </p:cNvPicPr>
          <p:nvPr/>
        </p:nvPicPr>
        <p:blipFill>
          <a:blip r:embed="rId2"/>
          <a:stretch>
            <a:fillRect/>
          </a:stretch>
        </p:blipFill>
        <p:spPr>
          <a:xfrm>
            <a:off x="11386230" y="3401"/>
            <a:ext cx="885825" cy="885825"/>
          </a:xfrm>
          <a:prstGeom prst="rect">
            <a:avLst/>
          </a:prstGeom>
        </p:spPr>
      </p:pic>
      <p:sp>
        <p:nvSpPr>
          <p:cNvPr id="5" name="TextBox 4">
            <a:extLst>
              <a:ext uri="{FF2B5EF4-FFF2-40B4-BE49-F238E27FC236}">
                <a16:creationId xmlns:a16="http://schemas.microsoft.com/office/drawing/2014/main" id="{A3B011A7-EDBF-4F92-8E9B-D7934DAD73CD}"/>
              </a:ext>
            </a:extLst>
          </p:cNvPr>
          <p:cNvSpPr txBox="1"/>
          <p:nvPr/>
        </p:nvSpPr>
        <p:spPr>
          <a:xfrm>
            <a:off x="-61506" y="3197"/>
            <a:ext cx="1656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cap="all">
                <a:solidFill>
                  <a:srgbClr val="D9E0E6"/>
                </a:solidFill>
                <a:latin typeface="Calibri Light"/>
              </a:rPr>
              <a:t>APRIL 30, 2019</a:t>
            </a:r>
            <a:r>
              <a:rPr lang="en-US">
                <a:latin typeface="Calibri Light"/>
                <a:cs typeface="Calibri Light"/>
              </a:rPr>
              <a:t>​</a:t>
            </a:r>
            <a:endParaRPr lang="en-US"/>
          </a:p>
        </p:txBody>
      </p:sp>
    </p:spTree>
    <p:extLst>
      <p:ext uri="{BB962C8B-B14F-4D97-AF65-F5344CB8AC3E}">
        <p14:creationId xmlns:p14="http://schemas.microsoft.com/office/powerpoint/2010/main" val="31623200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5C33-AB45-45E7-BD8A-E876624BE12C}"/>
              </a:ext>
            </a:extLst>
          </p:cNvPr>
          <p:cNvSpPr>
            <a:spLocks noGrp="1"/>
          </p:cNvSpPr>
          <p:nvPr>
            <p:ph type="title"/>
          </p:nvPr>
        </p:nvSpPr>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8CFA0FE4-4666-4C51-AEE8-9BEB5130CC2F}"/>
              </a:ext>
            </a:extLst>
          </p:cNvPr>
          <p:cNvSpPr>
            <a:spLocks noGrp="1"/>
          </p:cNvSpPr>
          <p:nvPr>
            <p:ph idx="1"/>
          </p:nvPr>
        </p:nvSpPr>
        <p:spPr>
          <a:xfrm>
            <a:off x="1097280" y="1845734"/>
            <a:ext cx="10058399" cy="4309110"/>
          </a:xfrm>
        </p:spPr>
        <p:txBody>
          <a:bodyPr vert="horz" lIns="0" tIns="45720" rIns="0" bIns="45720" rtlCol="0" anchor="t">
            <a:noAutofit/>
          </a:bodyPr>
          <a:lstStyle/>
          <a:p>
            <a:pPr marL="543560" lvl="1" indent="-342900" algn="just">
              <a:buFont typeface="Wingdings" pitchFamily="34" charset="0"/>
              <a:buChar char="Ø"/>
            </a:pPr>
            <a:r>
              <a:rPr lang="en-US" sz="2000">
                <a:cs typeface="Calibri" panose="020F0502020204030204"/>
              </a:rPr>
              <a:t>The confusion matrix of base models for both Task A and Task B: </a:t>
            </a:r>
            <a:endParaRPr lang="en-US" sz="2200">
              <a:cs typeface="Calibri" panose="020F0502020204030204"/>
            </a:endParaRPr>
          </a:p>
          <a:p>
            <a:pPr marL="200660" lvl="1" indent="0" algn="just">
              <a:buNone/>
            </a:pPr>
            <a:endParaRPr lang="en-US" sz="2000">
              <a:cs typeface="Calibri" panose="020F0502020204030204"/>
            </a:endParaRPr>
          </a:p>
          <a:p>
            <a:pPr marL="200660" lvl="1" indent="0" algn="just">
              <a:buNone/>
            </a:pPr>
            <a:r>
              <a:rPr lang="en-US" sz="2200" b="1">
                <a:cs typeface="Calibri" panose="020F0502020204030204"/>
              </a:rPr>
              <a:t>     Task A: </a:t>
            </a:r>
            <a:endParaRPr lang="en-US" sz="2200">
              <a:cs typeface="Calibri" panose="020F0502020204030204"/>
            </a:endParaRPr>
          </a:p>
          <a:p>
            <a:pPr marL="566420" lvl="2" indent="0" algn="just">
              <a:buNone/>
            </a:pPr>
            <a:endParaRPr lang="en-US" sz="1800">
              <a:cs typeface="Calibri" panose="020F0502020204030204"/>
            </a:endParaRPr>
          </a:p>
          <a:p>
            <a:pPr marL="566420" lvl="2" indent="0" algn="just">
              <a:buNone/>
            </a:pPr>
            <a:endParaRPr lang="en-US" sz="1800">
              <a:cs typeface="Calibri" panose="020F0502020204030204"/>
            </a:endParaRPr>
          </a:p>
          <a:p>
            <a:pPr marL="566420" lvl="2" indent="0" algn="just">
              <a:buNone/>
            </a:pPr>
            <a:endParaRPr lang="en-US" sz="2400" b="1">
              <a:cs typeface="Calibri" panose="020F0502020204030204"/>
            </a:endParaRPr>
          </a:p>
          <a:p>
            <a:pPr marL="566420" lvl="2" indent="0" algn="just">
              <a:buNone/>
            </a:pPr>
            <a:r>
              <a:rPr lang="en-US" sz="2400" b="1">
                <a:cs typeface="Calibri" panose="020F0502020204030204"/>
              </a:rPr>
              <a:t>Task B:</a:t>
            </a:r>
            <a:endParaRPr lang="en-US">
              <a:cs typeface="Calibri"/>
            </a:endParaRPr>
          </a:p>
          <a:p>
            <a:pPr marL="566420" lvl="2" indent="0" algn="just">
              <a:buNone/>
            </a:pPr>
            <a:endParaRPr lang="en-US" sz="2400" b="1">
              <a:cs typeface="Calibri" panose="020F0502020204030204"/>
            </a:endParaRPr>
          </a:p>
        </p:txBody>
      </p:sp>
      <p:graphicFrame>
        <p:nvGraphicFramePr>
          <p:cNvPr id="5" name="Table 4">
            <a:extLst>
              <a:ext uri="{FF2B5EF4-FFF2-40B4-BE49-F238E27FC236}">
                <a16:creationId xmlns:a16="http://schemas.microsoft.com/office/drawing/2014/main" id="{AD059F0D-05BE-4858-8949-54070551435A}"/>
              </a:ext>
            </a:extLst>
          </p:cNvPr>
          <p:cNvGraphicFramePr>
            <a:graphicFrameLocks noGrp="1"/>
          </p:cNvGraphicFramePr>
          <p:nvPr>
            <p:extLst>
              <p:ext uri="{D42A27DB-BD31-4B8C-83A1-F6EECF244321}">
                <p14:modId xmlns:p14="http://schemas.microsoft.com/office/powerpoint/2010/main" val="2711899213"/>
              </p:ext>
            </p:extLst>
          </p:nvPr>
        </p:nvGraphicFramePr>
        <p:xfrm>
          <a:off x="2925536" y="2626179"/>
          <a:ext cx="6926215" cy="1372401"/>
        </p:xfrm>
        <a:graphic>
          <a:graphicData uri="http://schemas.openxmlformats.org/drawingml/2006/table">
            <a:tbl>
              <a:tblPr firstRow="1" bandRow="1">
                <a:tableStyleId>{5C22544A-7EE6-4342-B048-85BDC9FD1C3A}</a:tableStyleId>
              </a:tblPr>
              <a:tblGrid>
                <a:gridCol w="2245178">
                  <a:extLst>
                    <a:ext uri="{9D8B030D-6E8A-4147-A177-3AD203B41FA5}">
                      <a16:colId xmlns:a16="http://schemas.microsoft.com/office/drawing/2014/main" val="3901199253"/>
                    </a:ext>
                  </a:extLst>
                </a:gridCol>
                <a:gridCol w="2302687">
                  <a:extLst>
                    <a:ext uri="{9D8B030D-6E8A-4147-A177-3AD203B41FA5}">
                      <a16:colId xmlns:a16="http://schemas.microsoft.com/office/drawing/2014/main" val="2870563272"/>
                    </a:ext>
                  </a:extLst>
                </a:gridCol>
                <a:gridCol w="2378350">
                  <a:extLst>
                    <a:ext uri="{9D8B030D-6E8A-4147-A177-3AD203B41FA5}">
                      <a16:colId xmlns:a16="http://schemas.microsoft.com/office/drawing/2014/main" val="3509674339"/>
                    </a:ext>
                  </a:extLst>
                </a:gridCol>
              </a:tblGrid>
              <a:tr h="457467">
                <a:tc>
                  <a:txBody>
                    <a:bodyPr/>
                    <a:lstStyle/>
                    <a:p>
                      <a:pPr algn="ctr" rtl="0" fontAlgn="b">
                        <a:spcBef>
                          <a:spcPts val="0"/>
                        </a:spcBef>
                        <a:spcAft>
                          <a:spcPts val="0"/>
                        </a:spcAft>
                      </a:pPr>
                      <a:r>
                        <a:rPr lang="en-US" sz="2000" u="none" strike="noStrike">
                          <a:effectLst/>
                        </a:rPr>
                        <a:t>Confusion matrix</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Not Ironic</a:t>
                      </a:r>
                      <a:endParaRPr lang="en-US" sz="2000">
                        <a:effectLst/>
                      </a:endParaRPr>
                    </a:p>
                  </a:txBody>
                  <a:tcPr marL="25400" marR="25400" marT="25400" marB="25400" anchor="ctr"/>
                </a:tc>
                <a:extLst>
                  <a:ext uri="{0D108BD9-81ED-4DB2-BD59-A6C34878D82A}">
                    <a16:rowId xmlns:a16="http://schemas.microsoft.com/office/drawing/2014/main" val="322680904"/>
                  </a:ext>
                </a:extLst>
              </a:tr>
              <a:tr h="457467">
                <a:tc>
                  <a:txBody>
                    <a:bodyPr/>
                    <a:lstStyle/>
                    <a:p>
                      <a:pPr algn="ctr" rtl="0" fontAlgn="b">
                        <a:spcBef>
                          <a:spcPts val="0"/>
                        </a:spcBef>
                        <a:spcAft>
                          <a:spcPts val="0"/>
                        </a:spcAft>
                      </a:pPr>
                      <a:r>
                        <a:rPr lang="en-US" sz="2000" u="none" strike="noStrike">
                          <a:effectLst/>
                        </a:rPr>
                        <a:t>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330</a:t>
                      </a:r>
                      <a:endParaRPr lang="en-US" sz="2000">
                        <a:effectLst/>
                      </a:endParaRPr>
                    </a:p>
                  </a:txBody>
                  <a:tcPr marL="25400" marR="25400" marT="25400" marB="25400" anchor="ctr"/>
                </a:tc>
                <a:tc>
                  <a:txBody>
                    <a:bodyPr/>
                    <a:lstStyle/>
                    <a:p>
                      <a:pPr lvl="0" algn="ctr">
                        <a:spcBef>
                          <a:spcPts val="0"/>
                        </a:spcBef>
                        <a:spcAft>
                          <a:spcPts val="0"/>
                        </a:spcAft>
                        <a:buNone/>
                      </a:pPr>
                      <a:r>
                        <a:rPr lang="en-US" sz="2000" u="none" strike="noStrike">
                          <a:effectLst/>
                        </a:rPr>
                        <a:t>140</a:t>
                      </a:r>
                      <a:endParaRPr lang="en-US"/>
                    </a:p>
                  </a:txBody>
                  <a:tcPr marL="25400" marR="25400" marT="25400" marB="25400" anchor="ctr"/>
                </a:tc>
                <a:extLst>
                  <a:ext uri="{0D108BD9-81ED-4DB2-BD59-A6C34878D82A}">
                    <a16:rowId xmlns:a16="http://schemas.microsoft.com/office/drawing/2014/main" val="4167226126"/>
                  </a:ext>
                </a:extLst>
              </a:tr>
              <a:tr h="457467">
                <a:tc>
                  <a:txBody>
                    <a:bodyPr/>
                    <a:lstStyle/>
                    <a:p>
                      <a:pPr algn="ctr" rtl="0" fontAlgn="b">
                        <a:spcBef>
                          <a:spcPts val="0"/>
                        </a:spcBef>
                        <a:spcAft>
                          <a:spcPts val="0"/>
                        </a:spcAft>
                      </a:pPr>
                      <a:r>
                        <a:rPr lang="en-US" sz="2000" u="none" strike="noStrike">
                          <a:effectLst/>
                        </a:rPr>
                        <a:t>Not 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148</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163</a:t>
                      </a:r>
                      <a:endParaRPr lang="en-US" sz="2000">
                        <a:effectLst/>
                      </a:endParaRPr>
                    </a:p>
                  </a:txBody>
                  <a:tcPr marL="25400" marR="25400" marT="25400" marB="25400" anchor="ctr"/>
                </a:tc>
                <a:extLst>
                  <a:ext uri="{0D108BD9-81ED-4DB2-BD59-A6C34878D82A}">
                    <a16:rowId xmlns:a16="http://schemas.microsoft.com/office/drawing/2014/main" val="1023235397"/>
                  </a:ext>
                </a:extLst>
              </a:tr>
            </a:tbl>
          </a:graphicData>
        </a:graphic>
      </p:graphicFrame>
      <p:graphicFrame>
        <p:nvGraphicFramePr>
          <p:cNvPr id="8" name="Table 7">
            <a:extLst>
              <a:ext uri="{FF2B5EF4-FFF2-40B4-BE49-F238E27FC236}">
                <a16:creationId xmlns:a16="http://schemas.microsoft.com/office/drawing/2014/main" id="{A27890A1-2D89-4867-A2F2-6A2491180B43}"/>
              </a:ext>
            </a:extLst>
          </p:cNvPr>
          <p:cNvGraphicFramePr>
            <a:graphicFrameLocks noGrp="1"/>
          </p:cNvGraphicFramePr>
          <p:nvPr/>
        </p:nvGraphicFramePr>
        <p:xfrm>
          <a:off x="2925536" y="4122964"/>
          <a:ext cx="6939626" cy="1935105"/>
        </p:xfrm>
        <a:graphic>
          <a:graphicData uri="http://schemas.openxmlformats.org/drawingml/2006/table">
            <a:tbl>
              <a:tblPr firstRow="1" bandRow="1">
                <a:tableStyleId>{5C22544A-7EE6-4342-B048-85BDC9FD1C3A}</a:tableStyleId>
              </a:tblPr>
              <a:tblGrid>
                <a:gridCol w="2204357">
                  <a:extLst>
                    <a:ext uri="{9D8B030D-6E8A-4147-A177-3AD203B41FA5}">
                      <a16:colId xmlns:a16="http://schemas.microsoft.com/office/drawing/2014/main" val="73417039"/>
                    </a:ext>
                  </a:extLst>
                </a:gridCol>
                <a:gridCol w="1122584">
                  <a:extLst>
                    <a:ext uri="{9D8B030D-6E8A-4147-A177-3AD203B41FA5}">
                      <a16:colId xmlns:a16="http://schemas.microsoft.com/office/drawing/2014/main" val="265034125"/>
                    </a:ext>
                  </a:extLst>
                </a:gridCol>
                <a:gridCol w="1245045">
                  <a:extLst>
                    <a:ext uri="{9D8B030D-6E8A-4147-A177-3AD203B41FA5}">
                      <a16:colId xmlns:a16="http://schemas.microsoft.com/office/drawing/2014/main" val="690205245"/>
                    </a:ext>
                  </a:extLst>
                </a:gridCol>
                <a:gridCol w="1245051">
                  <a:extLst>
                    <a:ext uri="{9D8B030D-6E8A-4147-A177-3AD203B41FA5}">
                      <a16:colId xmlns:a16="http://schemas.microsoft.com/office/drawing/2014/main" val="1287158514"/>
                    </a:ext>
                  </a:extLst>
                </a:gridCol>
                <a:gridCol w="1122589">
                  <a:extLst>
                    <a:ext uri="{9D8B030D-6E8A-4147-A177-3AD203B41FA5}">
                      <a16:colId xmlns:a16="http://schemas.microsoft.com/office/drawing/2014/main" val="446459926"/>
                    </a:ext>
                  </a:extLst>
                </a:gridCol>
              </a:tblGrid>
              <a:tr h="422609">
                <a:tc>
                  <a:txBody>
                    <a:bodyPr/>
                    <a:lstStyle/>
                    <a:p>
                      <a:pPr algn="ctr" rtl="0" fontAlgn="b">
                        <a:spcBef>
                          <a:spcPts val="0"/>
                        </a:spcBef>
                        <a:spcAft>
                          <a:spcPts val="0"/>
                        </a:spcAft>
                      </a:pPr>
                      <a:r>
                        <a:rPr lang="en-US" sz="2000" u="none" strike="noStrike">
                          <a:effectLst/>
                        </a:rPr>
                        <a:t>Confusion matrix</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2</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3</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4</a:t>
                      </a:r>
                      <a:endParaRPr lang="en-US" sz="2000">
                        <a:effectLst/>
                      </a:endParaRPr>
                    </a:p>
                  </a:txBody>
                  <a:tcPr marL="25400" marR="25400" marT="25400" marB="25400" anchor="ctr"/>
                </a:tc>
                <a:extLst>
                  <a:ext uri="{0D108BD9-81ED-4DB2-BD59-A6C34878D82A}">
                    <a16:rowId xmlns:a16="http://schemas.microsoft.com/office/drawing/2014/main" val="690601532"/>
                  </a:ext>
                </a:extLst>
              </a:tr>
              <a:tr h="378124">
                <a:tc>
                  <a:txBody>
                    <a:bodyPr/>
                    <a:lstStyle/>
                    <a:p>
                      <a:pPr algn="ctr" rtl="0" fontAlgn="b">
                        <a:spcBef>
                          <a:spcPts val="0"/>
                        </a:spcBef>
                        <a:spcAft>
                          <a:spcPts val="0"/>
                        </a:spcAft>
                      </a:pPr>
                      <a:r>
                        <a:rPr lang="en-US" sz="2000" u="none" strike="noStrike">
                          <a:effectLst/>
                        </a:rPr>
                        <a:t>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379</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91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2</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a:t>
                      </a:r>
                      <a:endParaRPr lang="en-US" sz="2000">
                        <a:effectLst/>
                      </a:endParaRPr>
                    </a:p>
                  </a:txBody>
                  <a:tcPr marL="25400" marR="25400" marT="25400" marB="25400" anchor="ctr"/>
                </a:tc>
                <a:extLst>
                  <a:ext uri="{0D108BD9-81ED-4DB2-BD59-A6C34878D82A}">
                    <a16:rowId xmlns:a16="http://schemas.microsoft.com/office/drawing/2014/main" val="3891692228"/>
                  </a:ext>
                </a:extLst>
              </a:tr>
              <a:tr h="378124">
                <a:tc>
                  <a:txBody>
                    <a:bodyPr/>
                    <a:lstStyle/>
                    <a:p>
                      <a:pPr algn="ctr" rtl="0" fontAlgn="b">
                        <a:spcBef>
                          <a:spcPts val="0"/>
                        </a:spcBef>
                        <a:spcAft>
                          <a:spcPts val="0"/>
                        </a:spcAft>
                      </a:pPr>
                      <a:r>
                        <a:rPr lang="en-US" sz="2000" u="none" strike="noStrike">
                          <a:effectLst/>
                        </a:rPr>
                        <a:t>2</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68</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94</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2</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0</a:t>
                      </a:r>
                      <a:endParaRPr lang="en-US" sz="2000">
                        <a:effectLst/>
                      </a:endParaRPr>
                    </a:p>
                  </a:txBody>
                  <a:tcPr marL="25400" marR="25400" marT="25400" marB="25400" anchor="ctr"/>
                </a:tc>
                <a:extLst>
                  <a:ext uri="{0D108BD9-81ED-4DB2-BD59-A6C34878D82A}">
                    <a16:rowId xmlns:a16="http://schemas.microsoft.com/office/drawing/2014/main" val="3925098280"/>
                  </a:ext>
                </a:extLst>
              </a:tr>
              <a:tr h="378124">
                <a:tc>
                  <a:txBody>
                    <a:bodyPr/>
                    <a:lstStyle/>
                    <a:p>
                      <a:pPr algn="ctr" rtl="0" fontAlgn="b">
                        <a:spcBef>
                          <a:spcPts val="0"/>
                        </a:spcBef>
                        <a:spcAft>
                          <a:spcPts val="0"/>
                        </a:spcAft>
                      </a:pPr>
                      <a:r>
                        <a:rPr lang="en-US" sz="2000" u="none" strike="noStrike">
                          <a:effectLst/>
                        </a:rPr>
                        <a:t>3</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58</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16</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0</a:t>
                      </a:r>
                      <a:endParaRPr lang="en-US" sz="2000">
                        <a:effectLst/>
                      </a:endParaRPr>
                    </a:p>
                  </a:txBody>
                  <a:tcPr marL="25400" marR="25400" marT="25400" marB="25400" anchor="ctr"/>
                </a:tc>
                <a:extLst>
                  <a:ext uri="{0D108BD9-81ED-4DB2-BD59-A6C34878D82A}">
                    <a16:rowId xmlns:a16="http://schemas.microsoft.com/office/drawing/2014/main" val="3318080782"/>
                  </a:ext>
                </a:extLst>
              </a:tr>
              <a:tr h="378124">
                <a:tc>
                  <a:txBody>
                    <a:bodyPr/>
                    <a:lstStyle/>
                    <a:p>
                      <a:pPr algn="ctr" rtl="0" fontAlgn="b">
                        <a:spcBef>
                          <a:spcPts val="0"/>
                        </a:spcBef>
                        <a:spcAft>
                          <a:spcPts val="0"/>
                        </a:spcAft>
                      </a:pPr>
                      <a:r>
                        <a:rPr lang="en-US" sz="2000" u="none" strike="noStrike">
                          <a:effectLst/>
                        </a:rPr>
                        <a:t>4</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55</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6</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0</a:t>
                      </a:r>
                      <a:endParaRPr lang="en-US" sz="2000">
                        <a:effectLst/>
                      </a:endParaRPr>
                    </a:p>
                  </a:txBody>
                  <a:tcPr marL="25400" marR="25400" marT="25400" marB="25400" anchor="ctr"/>
                </a:tc>
                <a:extLst>
                  <a:ext uri="{0D108BD9-81ED-4DB2-BD59-A6C34878D82A}">
                    <a16:rowId xmlns:a16="http://schemas.microsoft.com/office/drawing/2014/main" val="97191479"/>
                  </a:ext>
                </a:extLst>
              </a:tr>
            </a:tbl>
          </a:graphicData>
        </a:graphic>
      </p:graphicFrame>
    </p:spTree>
    <p:extLst>
      <p:ext uri="{BB962C8B-B14F-4D97-AF65-F5344CB8AC3E}">
        <p14:creationId xmlns:p14="http://schemas.microsoft.com/office/powerpoint/2010/main" val="217910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5C33-AB45-45E7-BD8A-E876624BE12C}"/>
              </a:ext>
            </a:extLst>
          </p:cNvPr>
          <p:cNvSpPr>
            <a:spLocks noGrp="1"/>
          </p:cNvSpPr>
          <p:nvPr>
            <p:ph type="title"/>
          </p:nvPr>
        </p:nvSpPr>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8CFA0FE4-4666-4C51-AEE8-9BEB5130CC2F}"/>
              </a:ext>
            </a:extLst>
          </p:cNvPr>
          <p:cNvSpPr>
            <a:spLocks noGrp="1"/>
          </p:cNvSpPr>
          <p:nvPr>
            <p:ph idx="1"/>
          </p:nvPr>
        </p:nvSpPr>
        <p:spPr>
          <a:xfrm>
            <a:off x="1097280" y="1845734"/>
            <a:ext cx="10058399" cy="4309110"/>
          </a:xfrm>
        </p:spPr>
        <p:txBody>
          <a:bodyPr vert="horz" lIns="0" tIns="45720" rIns="0" bIns="45720" rtlCol="0" anchor="t">
            <a:noAutofit/>
          </a:bodyPr>
          <a:lstStyle/>
          <a:p>
            <a:pPr marL="543560" lvl="1" indent="-342900" algn="just">
              <a:buFont typeface="Wingdings" pitchFamily="34" charset="0"/>
              <a:buChar char="Ø"/>
            </a:pPr>
            <a:r>
              <a:rPr lang="en-US" sz="2000">
                <a:cs typeface="Calibri" panose="020F0502020204030204"/>
              </a:rPr>
              <a:t>The error analysis for the baseline:</a:t>
            </a:r>
            <a:endParaRPr lang="en-US" sz="2200">
              <a:cs typeface="Calibri" panose="020F0502020204030204"/>
            </a:endParaRPr>
          </a:p>
          <a:p>
            <a:pPr marL="383540" lvl="1" algn="just"/>
            <a:r>
              <a:rPr lang="en-US" sz="2000">
                <a:cs typeface="Calibri" panose="020F0502020204030204"/>
              </a:rPr>
              <a:t>Most of the word appears only once in the tweet. </a:t>
            </a:r>
          </a:p>
          <a:p>
            <a:pPr marL="383540" lvl="1" algn="just"/>
            <a:r>
              <a:rPr lang="en-US" sz="2000">
                <a:cs typeface="Calibri" panose="020F0502020204030204"/>
              </a:rPr>
              <a:t>Frequency vector doesn’t give enough information to capture the intent of the tweet whether it is ironic or not.</a:t>
            </a:r>
            <a:endParaRPr lang="en-US"/>
          </a:p>
          <a:p>
            <a:pPr marL="383540" lvl="1" algn="just"/>
            <a:r>
              <a:rPr lang="en-US" sz="2000">
                <a:cs typeface="Calibri" panose="020F0502020204030204"/>
              </a:rPr>
              <a:t>Contracted Words were not expanded </a:t>
            </a:r>
          </a:p>
          <a:p>
            <a:pPr marL="383540" lvl="1" algn="just"/>
            <a:r>
              <a:rPr lang="en-US" sz="2000">
                <a:cs typeface="Calibri" panose="020F0502020204030204"/>
              </a:rPr>
              <a:t>Hash tags had multiple words which were not separated.</a:t>
            </a:r>
          </a:p>
          <a:p>
            <a:pPr marL="383540" lvl="1" algn="just"/>
            <a:endParaRPr lang="en-US" sz="2000">
              <a:cs typeface="Calibri" panose="020F0502020204030204"/>
            </a:endParaRPr>
          </a:p>
          <a:p>
            <a:pPr marL="383540" lvl="1" algn="just">
              <a:buFont typeface="Wingdings" pitchFamily="34" charset="0"/>
              <a:buChar char="Ø"/>
            </a:pPr>
            <a:r>
              <a:rPr lang="en-US" sz="2000">
                <a:cs typeface="Calibri" panose="020F0502020204030204"/>
              </a:rPr>
              <a:t> Based on this analysis, we have proposed our new approach that will build up on our baseline and will try to improve by tackling all our error analysis.</a:t>
            </a:r>
            <a:endParaRPr lang="en-US">
              <a:cs typeface="Calibri" panose="020F0502020204030204"/>
            </a:endParaRPr>
          </a:p>
          <a:p>
            <a:pPr marL="543560" lvl="1" indent="-342900" algn="just">
              <a:buFont typeface="Wingdings" pitchFamily="34" charset="0"/>
              <a:buChar char="Ø"/>
            </a:pPr>
            <a:endParaRPr lang="en-US" sz="2000">
              <a:cs typeface="Calibri" panose="020F0502020204030204"/>
            </a:endParaRPr>
          </a:p>
          <a:p>
            <a:pPr marL="200660" lvl="1" indent="0" algn="just">
              <a:buNone/>
            </a:pPr>
            <a:endParaRPr lang="en-US" sz="2000">
              <a:cs typeface="Calibri" panose="020F0502020204030204"/>
            </a:endParaRPr>
          </a:p>
          <a:p>
            <a:pPr marL="200660" lvl="1" indent="0" algn="just">
              <a:buNone/>
            </a:pPr>
            <a:endParaRPr lang="en-US" sz="2000">
              <a:cs typeface="Calibri" panose="020F0502020204030204"/>
            </a:endParaRPr>
          </a:p>
          <a:p>
            <a:pPr marL="200660" lvl="1" indent="0" algn="just">
              <a:buNone/>
            </a:pPr>
            <a:r>
              <a:rPr lang="en-US" sz="2200" b="1">
                <a:cs typeface="Calibri" panose="020F0502020204030204"/>
              </a:rPr>
              <a:t>     </a:t>
            </a:r>
            <a:endParaRPr lang="en-US" sz="2200">
              <a:cs typeface="Calibri" panose="020F0502020204030204"/>
            </a:endParaRPr>
          </a:p>
        </p:txBody>
      </p:sp>
    </p:spTree>
    <p:extLst>
      <p:ext uri="{BB962C8B-B14F-4D97-AF65-F5344CB8AC3E}">
        <p14:creationId xmlns:p14="http://schemas.microsoft.com/office/powerpoint/2010/main" val="408691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0F44-70C5-4105-B0C8-BE0E5E70C6CA}"/>
              </a:ext>
            </a:extLst>
          </p:cNvPr>
          <p:cNvSpPr>
            <a:spLocks noGrp="1"/>
          </p:cNvSpPr>
          <p:nvPr>
            <p:ph type="title"/>
          </p:nvPr>
        </p:nvSpPr>
        <p:spPr>
          <a:xfrm>
            <a:off x="1097280" y="286603"/>
            <a:ext cx="10345093" cy="1450757"/>
          </a:xfrm>
        </p:spPr>
        <p:txBody>
          <a:bodyPr/>
          <a:lstStyle/>
          <a:p>
            <a:r>
              <a:rPr lang="en-US">
                <a:cs typeface="Calibri Light"/>
              </a:rPr>
              <a:t>Proposed Approach - 1</a:t>
            </a:r>
          </a:p>
        </p:txBody>
      </p:sp>
      <p:sp>
        <p:nvSpPr>
          <p:cNvPr id="7" name="Content Placeholder 6">
            <a:extLst>
              <a:ext uri="{FF2B5EF4-FFF2-40B4-BE49-F238E27FC236}">
                <a16:creationId xmlns:a16="http://schemas.microsoft.com/office/drawing/2014/main" id="{D54B6207-26C2-4D01-8DB4-22B8C02CB924}"/>
              </a:ext>
            </a:extLst>
          </p:cNvPr>
          <p:cNvSpPr>
            <a:spLocks noGrp="1"/>
          </p:cNvSpPr>
          <p:nvPr>
            <p:ph idx="1"/>
          </p:nvPr>
        </p:nvSpPr>
        <p:spPr>
          <a:xfrm>
            <a:off x="976044" y="1845734"/>
            <a:ext cx="10779578" cy="4566567"/>
          </a:xfrm>
        </p:spPr>
        <p:txBody>
          <a:bodyPr vert="horz" lIns="0" tIns="45720" rIns="0" bIns="45720" rtlCol="0" anchor="t">
            <a:normAutofit/>
          </a:bodyPr>
          <a:lstStyle/>
          <a:p>
            <a:pPr marL="657860" lvl="1" indent="-457200">
              <a:buFont typeface="Wingdings" pitchFamily="34" charset="0"/>
              <a:buChar char="Ø"/>
            </a:pPr>
            <a:r>
              <a:rPr lang="en-US" sz="2000">
                <a:cs typeface="Calibri"/>
              </a:rPr>
              <a:t>The steps involved in this approach are:</a:t>
            </a:r>
          </a:p>
          <a:p>
            <a:pPr marL="840740" lvl="2">
              <a:buAutoNum type="romanLcPeriod"/>
            </a:pPr>
            <a:r>
              <a:rPr lang="en-US" sz="2000">
                <a:cs typeface="Calibri"/>
              </a:rPr>
              <a:t> Created a contraction </a:t>
            </a:r>
            <a:r>
              <a:rPr lang="en-US" sz="2000" err="1">
                <a:cs typeface="Calibri"/>
              </a:rPr>
              <a:t>dict</a:t>
            </a:r>
            <a:r>
              <a:rPr lang="en-US" sz="2000">
                <a:cs typeface="Calibri"/>
              </a:rPr>
              <a:t> to expand all the contracting words (</a:t>
            </a:r>
            <a:r>
              <a:rPr lang="en-US" sz="2000" err="1">
                <a:cs typeface="Calibri"/>
              </a:rPr>
              <a:t>Eg</a:t>
            </a:r>
            <a:r>
              <a:rPr lang="en-US" sz="2000">
                <a:cs typeface="Calibri"/>
              </a:rPr>
              <a:t>: I’ve, You’d, We’ll, </a:t>
            </a:r>
            <a:r>
              <a:rPr lang="en-US" sz="2000" err="1">
                <a:cs typeface="Calibri"/>
              </a:rPr>
              <a:t>etc</a:t>
            </a:r>
            <a:r>
              <a:rPr lang="en-US" sz="2000">
                <a:cs typeface="Calibri"/>
              </a:rPr>
              <a:t>)</a:t>
            </a:r>
          </a:p>
          <a:p>
            <a:pPr marL="840740" lvl="2">
              <a:buAutoNum type="romanLcPeriod"/>
            </a:pPr>
            <a:r>
              <a:rPr lang="en-US" sz="2000">
                <a:cs typeface="Calibri"/>
              </a:rPr>
              <a:t> Created a regex to expand the hashtags if there is change of case (</a:t>
            </a:r>
            <a:r>
              <a:rPr lang="en-US" sz="2000" err="1">
                <a:cs typeface="Calibri"/>
              </a:rPr>
              <a:t>Eg</a:t>
            </a:r>
            <a:r>
              <a:rPr lang="en-US" sz="2000">
                <a:cs typeface="Calibri"/>
              </a:rPr>
              <a:t>: #</a:t>
            </a:r>
            <a:r>
              <a:rPr lang="en-US" sz="2000" err="1">
                <a:cs typeface="Calibri"/>
              </a:rPr>
              <a:t>SoCute</a:t>
            </a:r>
            <a:r>
              <a:rPr lang="en-US" sz="2000">
                <a:cs typeface="Calibri"/>
              </a:rPr>
              <a:t> -&gt; so cute)</a:t>
            </a:r>
          </a:p>
          <a:p>
            <a:pPr marL="840740" lvl="2">
              <a:buAutoNum type="romanLcPeriod"/>
            </a:pPr>
            <a:r>
              <a:rPr lang="en-US" sz="2000">
                <a:cs typeface="Calibri"/>
              </a:rPr>
              <a:t> Used two pre-trained word embeddings (trained on very large corpus to bring domain knowledge) to represent word – </a:t>
            </a:r>
            <a:r>
              <a:rPr lang="en-US" sz="2000" err="1">
                <a:cs typeface="Calibri"/>
              </a:rPr>
              <a:t>GloVe</a:t>
            </a:r>
            <a:r>
              <a:rPr lang="en-US" sz="2000">
                <a:cs typeface="Calibri"/>
              </a:rPr>
              <a:t> and Word2Vec.</a:t>
            </a:r>
          </a:p>
          <a:p>
            <a:pPr marL="840740" lvl="2">
              <a:buAutoNum type="romanLcPeriod"/>
            </a:pPr>
            <a:r>
              <a:rPr lang="en-US" sz="2000">
                <a:cs typeface="Calibri"/>
              </a:rPr>
              <a:t> Trained different classifier for training the data. </a:t>
            </a:r>
          </a:p>
          <a:p>
            <a:pPr marL="657860" lvl="2" indent="0">
              <a:buNone/>
            </a:pPr>
            <a:r>
              <a:rPr lang="en-US" sz="2000" b="1">
                <a:cs typeface="Calibri"/>
              </a:rPr>
              <a:t> Task A (using Word2Vec)                                                    Task A(Using </a:t>
            </a:r>
            <a:r>
              <a:rPr lang="en-US" sz="2000" b="1" err="1">
                <a:cs typeface="Calibri"/>
              </a:rPr>
              <a:t>GloVe</a:t>
            </a:r>
            <a:r>
              <a:rPr lang="en-US" sz="2000" b="1">
                <a:cs typeface="Calibri"/>
              </a:rPr>
              <a:t>):</a:t>
            </a:r>
          </a:p>
          <a:p>
            <a:pPr marL="657860" lvl="2" indent="0">
              <a:buNone/>
            </a:pPr>
            <a:endParaRPr lang="en-US" sz="1800">
              <a:cs typeface="Calibri"/>
            </a:endParaRPr>
          </a:p>
          <a:p>
            <a:pPr marL="657860" lvl="2" indent="0">
              <a:buNone/>
            </a:pPr>
            <a:endParaRPr lang="en-US" sz="1800">
              <a:cs typeface="Calibri"/>
            </a:endParaRPr>
          </a:p>
          <a:p>
            <a:pPr marL="657860" lvl="2" indent="0">
              <a:buNone/>
            </a:pPr>
            <a:endParaRPr lang="en-US" sz="1800">
              <a:cs typeface="Calibri"/>
            </a:endParaRPr>
          </a:p>
          <a:p>
            <a:pPr marL="657860" lvl="2" indent="0">
              <a:buNone/>
            </a:pPr>
            <a:endParaRPr lang="en-US" sz="1800">
              <a:cs typeface="Calibri"/>
            </a:endParaRPr>
          </a:p>
          <a:p>
            <a:pPr marL="840740" lvl="2">
              <a:buAutoNum type="romanLcPeriod"/>
            </a:pPr>
            <a:endParaRPr lang="en-US" sz="1800">
              <a:cs typeface="Calibri"/>
            </a:endParaRPr>
          </a:p>
        </p:txBody>
      </p:sp>
      <p:graphicFrame>
        <p:nvGraphicFramePr>
          <p:cNvPr id="4" name="Table 3">
            <a:extLst>
              <a:ext uri="{FF2B5EF4-FFF2-40B4-BE49-F238E27FC236}">
                <a16:creationId xmlns:a16="http://schemas.microsoft.com/office/drawing/2014/main" id="{CB1F0537-FFF8-4AA5-A006-DA3A8D16FAB2}"/>
              </a:ext>
            </a:extLst>
          </p:cNvPr>
          <p:cNvGraphicFramePr>
            <a:graphicFrameLocks noGrp="1"/>
          </p:cNvGraphicFramePr>
          <p:nvPr>
            <p:extLst>
              <p:ext uri="{D42A27DB-BD31-4B8C-83A1-F6EECF244321}">
                <p14:modId xmlns:p14="http://schemas.microsoft.com/office/powerpoint/2010/main" val="2610902147"/>
              </p:ext>
            </p:extLst>
          </p:nvPr>
        </p:nvGraphicFramePr>
        <p:xfrm>
          <a:off x="1687285" y="4449535"/>
          <a:ext cx="3460738" cy="1778000"/>
        </p:xfrm>
        <a:graphic>
          <a:graphicData uri="http://schemas.openxmlformats.org/drawingml/2006/table">
            <a:tbl>
              <a:tblPr firstRow="1" bandRow="1">
                <a:tableStyleId>{5C22544A-7EE6-4342-B048-85BDC9FD1C3A}</a:tableStyleId>
              </a:tblPr>
              <a:tblGrid>
                <a:gridCol w="1790636">
                  <a:extLst>
                    <a:ext uri="{9D8B030D-6E8A-4147-A177-3AD203B41FA5}">
                      <a16:colId xmlns:a16="http://schemas.microsoft.com/office/drawing/2014/main" val="839123878"/>
                    </a:ext>
                  </a:extLst>
                </a:gridCol>
                <a:gridCol w="1670102">
                  <a:extLst>
                    <a:ext uri="{9D8B030D-6E8A-4147-A177-3AD203B41FA5}">
                      <a16:colId xmlns:a16="http://schemas.microsoft.com/office/drawing/2014/main" val="3218789223"/>
                    </a:ext>
                  </a:extLst>
                </a:gridCol>
              </a:tblGrid>
              <a:tr h="346982">
                <a:tc>
                  <a:txBody>
                    <a:bodyPr/>
                    <a:lstStyle/>
                    <a:p>
                      <a:pPr algn="ctr" rtl="0" fontAlgn="b">
                        <a:spcBef>
                          <a:spcPts val="0"/>
                        </a:spcBef>
                        <a:spcAft>
                          <a:spcPts val="0"/>
                        </a:spcAft>
                      </a:pPr>
                      <a:r>
                        <a:rPr lang="en-US" sz="2000" u="none" strike="noStrike">
                          <a:effectLst/>
                        </a:rPr>
                        <a:t>Classifier</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Accuracy</a:t>
                      </a:r>
                      <a:endParaRPr lang="en-US" sz="2000">
                        <a:effectLst/>
                      </a:endParaRPr>
                    </a:p>
                  </a:txBody>
                  <a:tcPr marL="25400" marR="25400" marT="25400" marB="25400" anchor="b"/>
                </a:tc>
                <a:extLst>
                  <a:ext uri="{0D108BD9-81ED-4DB2-BD59-A6C34878D82A}">
                    <a16:rowId xmlns:a16="http://schemas.microsoft.com/office/drawing/2014/main" val="3135560023"/>
                  </a:ext>
                </a:extLst>
              </a:tr>
              <a:tr h="308122">
                <a:tc>
                  <a:txBody>
                    <a:bodyPr/>
                    <a:lstStyle/>
                    <a:p>
                      <a:pPr algn="ctr" rtl="0" fontAlgn="b">
                        <a:spcBef>
                          <a:spcPts val="0"/>
                        </a:spcBef>
                        <a:spcAft>
                          <a:spcPts val="0"/>
                        </a:spcAft>
                      </a:pPr>
                      <a:r>
                        <a:rPr lang="en-US" sz="2000" u="none" strike="noStrike">
                          <a:effectLst/>
                        </a:rPr>
                        <a:t>SVM</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54.84%</a:t>
                      </a:r>
                      <a:endParaRPr lang="en-US" sz="2000">
                        <a:effectLst/>
                      </a:endParaRPr>
                    </a:p>
                  </a:txBody>
                  <a:tcPr marL="25400" marR="25400" marT="25400" marB="25400" anchor="b"/>
                </a:tc>
                <a:extLst>
                  <a:ext uri="{0D108BD9-81ED-4DB2-BD59-A6C34878D82A}">
                    <a16:rowId xmlns:a16="http://schemas.microsoft.com/office/drawing/2014/main" val="3004920371"/>
                  </a:ext>
                </a:extLst>
              </a:tr>
              <a:tr h="308122">
                <a:tc>
                  <a:txBody>
                    <a:bodyPr/>
                    <a:lstStyle/>
                    <a:p>
                      <a:pPr algn="ctr" rtl="0" fontAlgn="b">
                        <a:spcBef>
                          <a:spcPts val="0"/>
                        </a:spcBef>
                        <a:spcAft>
                          <a:spcPts val="0"/>
                        </a:spcAft>
                      </a:pPr>
                      <a:r>
                        <a:rPr lang="en-US" sz="2000" u="none" strike="noStrike">
                          <a:effectLst/>
                        </a:rPr>
                        <a:t>LR</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62.88%</a:t>
                      </a:r>
                      <a:endParaRPr lang="en-US" sz="2000">
                        <a:effectLst/>
                      </a:endParaRPr>
                    </a:p>
                  </a:txBody>
                  <a:tcPr marL="25400" marR="25400" marT="25400" marB="25400" anchor="b"/>
                </a:tc>
                <a:extLst>
                  <a:ext uri="{0D108BD9-81ED-4DB2-BD59-A6C34878D82A}">
                    <a16:rowId xmlns:a16="http://schemas.microsoft.com/office/drawing/2014/main" val="2507633910"/>
                  </a:ext>
                </a:extLst>
              </a:tr>
              <a:tr h="308122">
                <a:tc>
                  <a:txBody>
                    <a:bodyPr/>
                    <a:lstStyle/>
                    <a:p>
                      <a:pPr algn="ctr" rtl="0" fontAlgn="b">
                        <a:spcBef>
                          <a:spcPts val="0"/>
                        </a:spcBef>
                        <a:spcAft>
                          <a:spcPts val="0"/>
                        </a:spcAft>
                      </a:pPr>
                      <a:r>
                        <a:rPr lang="en-US" sz="2000" u="none" strike="noStrike">
                          <a:effectLst/>
                        </a:rPr>
                        <a:t>GBM</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62.62%</a:t>
                      </a:r>
                      <a:endParaRPr lang="en-US" sz="2000">
                        <a:effectLst/>
                      </a:endParaRPr>
                    </a:p>
                  </a:txBody>
                  <a:tcPr marL="25400" marR="25400" marT="25400" marB="25400" anchor="b"/>
                </a:tc>
                <a:extLst>
                  <a:ext uri="{0D108BD9-81ED-4DB2-BD59-A6C34878D82A}">
                    <a16:rowId xmlns:a16="http://schemas.microsoft.com/office/drawing/2014/main" val="479778434"/>
                  </a:ext>
                </a:extLst>
              </a:tr>
              <a:tr h="308122">
                <a:tc>
                  <a:txBody>
                    <a:bodyPr/>
                    <a:lstStyle/>
                    <a:p>
                      <a:pPr algn="ctr" rtl="0" fontAlgn="b">
                        <a:spcBef>
                          <a:spcPts val="0"/>
                        </a:spcBef>
                        <a:spcAft>
                          <a:spcPts val="0"/>
                        </a:spcAft>
                      </a:pPr>
                      <a:r>
                        <a:rPr lang="en-US" sz="2000" b="1" u="none" strike="noStrike">
                          <a:effectLst/>
                        </a:rPr>
                        <a:t>LGBM</a:t>
                      </a:r>
                      <a:endParaRPr lang="en-US" sz="2000" b="1">
                        <a:effectLst/>
                      </a:endParaRPr>
                    </a:p>
                  </a:txBody>
                  <a:tcPr marL="25400" marR="25400" marT="25400" marB="25400" anchor="b"/>
                </a:tc>
                <a:tc>
                  <a:txBody>
                    <a:bodyPr/>
                    <a:lstStyle/>
                    <a:p>
                      <a:pPr algn="ctr" rtl="0" fontAlgn="b">
                        <a:spcBef>
                          <a:spcPts val="0"/>
                        </a:spcBef>
                        <a:spcAft>
                          <a:spcPts val="0"/>
                        </a:spcAft>
                      </a:pPr>
                      <a:r>
                        <a:rPr lang="en-US" sz="2000" b="1" u="none" strike="noStrike">
                          <a:effectLst/>
                        </a:rPr>
                        <a:t>65.43%</a:t>
                      </a:r>
                      <a:endParaRPr lang="en-US" sz="2000" b="1">
                        <a:effectLst/>
                      </a:endParaRPr>
                    </a:p>
                  </a:txBody>
                  <a:tcPr marL="25400" marR="25400" marT="25400" marB="25400" anchor="b"/>
                </a:tc>
                <a:extLst>
                  <a:ext uri="{0D108BD9-81ED-4DB2-BD59-A6C34878D82A}">
                    <a16:rowId xmlns:a16="http://schemas.microsoft.com/office/drawing/2014/main" val="2532852184"/>
                  </a:ext>
                </a:extLst>
              </a:tr>
            </a:tbl>
          </a:graphicData>
        </a:graphic>
      </p:graphicFrame>
      <p:graphicFrame>
        <p:nvGraphicFramePr>
          <p:cNvPr id="8" name="Table 7">
            <a:extLst>
              <a:ext uri="{FF2B5EF4-FFF2-40B4-BE49-F238E27FC236}">
                <a16:creationId xmlns:a16="http://schemas.microsoft.com/office/drawing/2014/main" id="{21C135EF-5228-4B33-8DFF-BB204CC596E8}"/>
              </a:ext>
            </a:extLst>
          </p:cNvPr>
          <p:cNvGraphicFramePr>
            <a:graphicFrameLocks noGrp="1"/>
          </p:cNvGraphicFramePr>
          <p:nvPr>
            <p:extLst>
              <p:ext uri="{D42A27DB-BD31-4B8C-83A1-F6EECF244321}">
                <p14:modId xmlns:p14="http://schemas.microsoft.com/office/powerpoint/2010/main" val="895524464"/>
              </p:ext>
            </p:extLst>
          </p:nvPr>
        </p:nvGraphicFramePr>
        <p:xfrm>
          <a:off x="7154333" y="4475237"/>
          <a:ext cx="3555996" cy="1778000"/>
        </p:xfrm>
        <a:graphic>
          <a:graphicData uri="http://schemas.openxmlformats.org/drawingml/2006/table">
            <a:tbl>
              <a:tblPr firstRow="1" bandRow="1">
                <a:tableStyleId>{5C22544A-7EE6-4342-B048-85BDC9FD1C3A}</a:tableStyleId>
              </a:tblPr>
              <a:tblGrid>
                <a:gridCol w="1777998">
                  <a:extLst>
                    <a:ext uri="{9D8B030D-6E8A-4147-A177-3AD203B41FA5}">
                      <a16:colId xmlns:a16="http://schemas.microsoft.com/office/drawing/2014/main" val="1863122725"/>
                    </a:ext>
                  </a:extLst>
                </a:gridCol>
                <a:gridCol w="1777998">
                  <a:extLst>
                    <a:ext uri="{9D8B030D-6E8A-4147-A177-3AD203B41FA5}">
                      <a16:colId xmlns:a16="http://schemas.microsoft.com/office/drawing/2014/main" val="2678132285"/>
                    </a:ext>
                  </a:extLst>
                </a:gridCol>
              </a:tblGrid>
              <a:tr h="308111">
                <a:tc>
                  <a:txBody>
                    <a:bodyPr/>
                    <a:lstStyle/>
                    <a:p>
                      <a:pPr algn="ctr" rtl="0" fontAlgn="b">
                        <a:spcBef>
                          <a:spcPts val="0"/>
                        </a:spcBef>
                        <a:spcAft>
                          <a:spcPts val="0"/>
                        </a:spcAft>
                      </a:pPr>
                      <a:r>
                        <a:rPr lang="en-US" sz="2000" u="none" strike="noStrike">
                          <a:effectLst/>
                        </a:rPr>
                        <a:t>Classifier</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Accuracy</a:t>
                      </a:r>
                      <a:endParaRPr lang="en-US" sz="2000">
                        <a:effectLst/>
                      </a:endParaRPr>
                    </a:p>
                  </a:txBody>
                  <a:tcPr marL="25400" marR="25400" marT="25400" marB="25400" anchor="b"/>
                </a:tc>
                <a:extLst>
                  <a:ext uri="{0D108BD9-81ED-4DB2-BD59-A6C34878D82A}">
                    <a16:rowId xmlns:a16="http://schemas.microsoft.com/office/drawing/2014/main" val="909040918"/>
                  </a:ext>
                </a:extLst>
              </a:tr>
              <a:tr h="308111">
                <a:tc>
                  <a:txBody>
                    <a:bodyPr/>
                    <a:lstStyle/>
                    <a:p>
                      <a:pPr algn="ctr" rtl="0" fontAlgn="b">
                        <a:spcBef>
                          <a:spcPts val="0"/>
                        </a:spcBef>
                        <a:spcAft>
                          <a:spcPts val="0"/>
                        </a:spcAft>
                      </a:pPr>
                      <a:r>
                        <a:rPr lang="en-US" sz="2000" u="none" strike="noStrike">
                          <a:effectLst/>
                        </a:rPr>
                        <a:t>SVM</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67.73%</a:t>
                      </a:r>
                      <a:endParaRPr lang="en-US" sz="2000">
                        <a:effectLst/>
                      </a:endParaRPr>
                    </a:p>
                  </a:txBody>
                  <a:tcPr marL="25400" marR="25400" marT="25400" marB="25400" anchor="b"/>
                </a:tc>
                <a:extLst>
                  <a:ext uri="{0D108BD9-81ED-4DB2-BD59-A6C34878D82A}">
                    <a16:rowId xmlns:a16="http://schemas.microsoft.com/office/drawing/2014/main" val="3362381951"/>
                  </a:ext>
                </a:extLst>
              </a:tr>
              <a:tr h="308111">
                <a:tc>
                  <a:txBody>
                    <a:bodyPr/>
                    <a:lstStyle/>
                    <a:p>
                      <a:pPr algn="ctr" rtl="0" fontAlgn="b">
                        <a:spcBef>
                          <a:spcPts val="0"/>
                        </a:spcBef>
                        <a:spcAft>
                          <a:spcPts val="0"/>
                        </a:spcAft>
                      </a:pPr>
                      <a:r>
                        <a:rPr lang="en-US" sz="2000" b="1" u="none" strike="noStrike">
                          <a:effectLst/>
                        </a:rPr>
                        <a:t>LR</a:t>
                      </a:r>
                      <a:endParaRPr lang="en-US" sz="2000" b="1">
                        <a:effectLst/>
                      </a:endParaRPr>
                    </a:p>
                  </a:txBody>
                  <a:tcPr marL="25400" marR="25400" marT="25400" marB="25400" anchor="b"/>
                </a:tc>
                <a:tc>
                  <a:txBody>
                    <a:bodyPr/>
                    <a:lstStyle/>
                    <a:p>
                      <a:pPr algn="ctr" rtl="0" fontAlgn="b">
                        <a:spcBef>
                          <a:spcPts val="0"/>
                        </a:spcBef>
                        <a:spcAft>
                          <a:spcPts val="0"/>
                        </a:spcAft>
                      </a:pPr>
                      <a:r>
                        <a:rPr lang="en-US" sz="2000" b="1" u="none" strike="noStrike">
                          <a:effectLst/>
                        </a:rPr>
                        <a:t>68.88%</a:t>
                      </a:r>
                      <a:endParaRPr lang="en-US" sz="2000" b="1">
                        <a:effectLst/>
                      </a:endParaRPr>
                    </a:p>
                  </a:txBody>
                  <a:tcPr marL="25400" marR="25400" marT="25400" marB="25400" anchor="b"/>
                </a:tc>
                <a:extLst>
                  <a:ext uri="{0D108BD9-81ED-4DB2-BD59-A6C34878D82A}">
                    <a16:rowId xmlns:a16="http://schemas.microsoft.com/office/drawing/2014/main" val="3459359603"/>
                  </a:ext>
                </a:extLst>
              </a:tr>
              <a:tr h="308111">
                <a:tc>
                  <a:txBody>
                    <a:bodyPr/>
                    <a:lstStyle/>
                    <a:p>
                      <a:pPr algn="ctr" rtl="0" fontAlgn="b">
                        <a:spcBef>
                          <a:spcPts val="0"/>
                        </a:spcBef>
                        <a:spcAft>
                          <a:spcPts val="0"/>
                        </a:spcAft>
                      </a:pPr>
                      <a:r>
                        <a:rPr lang="en-US" sz="2000" u="none" strike="noStrike">
                          <a:effectLst/>
                        </a:rPr>
                        <a:t>GBM</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66.58%</a:t>
                      </a:r>
                      <a:endParaRPr lang="en-US" sz="2000">
                        <a:effectLst/>
                      </a:endParaRPr>
                    </a:p>
                  </a:txBody>
                  <a:tcPr marL="25400" marR="25400" marT="25400" marB="25400" anchor="b"/>
                </a:tc>
                <a:extLst>
                  <a:ext uri="{0D108BD9-81ED-4DB2-BD59-A6C34878D82A}">
                    <a16:rowId xmlns:a16="http://schemas.microsoft.com/office/drawing/2014/main" val="1922165906"/>
                  </a:ext>
                </a:extLst>
              </a:tr>
              <a:tr h="308111">
                <a:tc>
                  <a:txBody>
                    <a:bodyPr/>
                    <a:lstStyle/>
                    <a:p>
                      <a:pPr algn="ctr" rtl="0" fontAlgn="b">
                        <a:spcBef>
                          <a:spcPts val="0"/>
                        </a:spcBef>
                        <a:spcAft>
                          <a:spcPts val="0"/>
                        </a:spcAft>
                      </a:pPr>
                      <a:r>
                        <a:rPr lang="en-US" sz="2000" u="none" strike="noStrike">
                          <a:effectLst/>
                        </a:rPr>
                        <a:t>LGBM</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65.43%</a:t>
                      </a:r>
                      <a:endParaRPr lang="en-US" sz="2000">
                        <a:effectLst/>
                      </a:endParaRPr>
                    </a:p>
                  </a:txBody>
                  <a:tcPr marL="25400" marR="25400" marT="25400" marB="25400" anchor="b"/>
                </a:tc>
                <a:extLst>
                  <a:ext uri="{0D108BD9-81ED-4DB2-BD59-A6C34878D82A}">
                    <a16:rowId xmlns:a16="http://schemas.microsoft.com/office/drawing/2014/main" val="828809335"/>
                  </a:ext>
                </a:extLst>
              </a:tr>
            </a:tbl>
          </a:graphicData>
        </a:graphic>
      </p:graphicFrame>
    </p:spTree>
    <p:extLst>
      <p:ext uri="{BB962C8B-B14F-4D97-AF65-F5344CB8AC3E}">
        <p14:creationId xmlns:p14="http://schemas.microsoft.com/office/powerpoint/2010/main" val="341324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0F44-70C5-4105-B0C8-BE0E5E70C6CA}"/>
              </a:ext>
            </a:extLst>
          </p:cNvPr>
          <p:cNvSpPr>
            <a:spLocks noGrp="1"/>
          </p:cNvSpPr>
          <p:nvPr>
            <p:ph type="title"/>
          </p:nvPr>
        </p:nvSpPr>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21EE955D-A661-4E3A-ADDF-8A44BB11E1D9}"/>
              </a:ext>
            </a:extLst>
          </p:cNvPr>
          <p:cNvSpPr>
            <a:spLocks noGrp="1"/>
          </p:cNvSpPr>
          <p:nvPr>
            <p:ph idx="1"/>
          </p:nvPr>
        </p:nvSpPr>
        <p:spPr>
          <a:xfrm>
            <a:off x="1097280" y="1845734"/>
            <a:ext cx="10058400" cy="4298526"/>
          </a:xfrm>
        </p:spPr>
        <p:txBody>
          <a:bodyPr vert="horz" lIns="0" tIns="45720" rIns="0" bIns="45720" rtlCol="0" anchor="t">
            <a:normAutofit/>
          </a:bodyPr>
          <a:lstStyle/>
          <a:p>
            <a:pPr marL="0" indent="0">
              <a:buNone/>
            </a:pPr>
            <a:r>
              <a:rPr lang="en-US" b="1">
                <a:cs typeface="Calibri" panose="020F0502020204030204"/>
              </a:rPr>
              <a:t>Task B:</a:t>
            </a:r>
            <a:endParaRPr lang="en-US">
              <a:cs typeface="Calibri" panose="020F0502020204030204"/>
            </a:endParaRPr>
          </a:p>
          <a:p>
            <a:pPr>
              <a:lnSpc>
                <a:spcPct val="100000"/>
              </a:lnSpc>
              <a:spcBef>
                <a:spcPts val="0"/>
              </a:spcBef>
              <a:spcAft>
                <a:spcPts val="0"/>
              </a:spcAft>
              <a:buFont typeface="Wingdings" panose="020F0502020204030204" pitchFamily="34" charset="0"/>
              <a:buChar char="Ø"/>
            </a:pPr>
            <a:r>
              <a:rPr lang="en-US">
                <a:cs typeface="Calibri" panose="020F0502020204030204"/>
              </a:rPr>
              <a:t> Accuracy using the Word2vec embeddings and </a:t>
            </a:r>
            <a:r>
              <a:rPr lang="en-US" err="1">
                <a:cs typeface="Calibri" panose="020F0502020204030204"/>
              </a:rPr>
              <a:t>GloVe</a:t>
            </a:r>
            <a:r>
              <a:rPr lang="en-US">
                <a:cs typeface="Calibri" panose="020F0502020204030204"/>
              </a:rPr>
              <a:t> as the features for the task-B.</a:t>
            </a:r>
          </a:p>
          <a:p>
            <a:pPr>
              <a:lnSpc>
                <a:spcPct val="100000"/>
              </a:lnSpc>
              <a:spcBef>
                <a:spcPts val="0"/>
              </a:spcBef>
              <a:spcAft>
                <a:spcPts val="0"/>
              </a:spcAft>
              <a:buFont typeface="Wingdings" panose="020F0502020204030204" pitchFamily="34" charset="0"/>
              <a:buChar char="Ø"/>
            </a:pPr>
            <a:endParaRPr lang="en-US">
              <a:cs typeface="Calibri" panose="020F0502020204030204"/>
            </a:endParaRPr>
          </a:p>
          <a:p>
            <a:pPr>
              <a:lnSpc>
                <a:spcPct val="100000"/>
              </a:lnSpc>
              <a:spcBef>
                <a:spcPts val="0"/>
              </a:spcBef>
              <a:spcAft>
                <a:spcPts val="0"/>
              </a:spcAft>
              <a:buFont typeface="Wingdings" panose="020F0502020204030204" pitchFamily="34" charset="0"/>
              <a:buChar char="Ø"/>
            </a:pPr>
            <a:r>
              <a:rPr lang="en-US">
                <a:cs typeface="Calibri" panose="020F0502020204030204"/>
              </a:rPr>
              <a:t> Result: Low performance with task B, because of data imbalance in the training with respect to different classes. </a:t>
            </a:r>
          </a:p>
          <a:p>
            <a:pPr>
              <a:lnSpc>
                <a:spcPct val="100000"/>
              </a:lnSpc>
              <a:spcBef>
                <a:spcPts val="0"/>
              </a:spcBef>
              <a:spcAft>
                <a:spcPts val="0"/>
              </a:spcAft>
            </a:pPr>
            <a:endParaRPr lang="en-US">
              <a:cs typeface="Calibri" panose="020F0502020204030204"/>
            </a:endParaRPr>
          </a:p>
          <a:p>
            <a:pPr>
              <a:lnSpc>
                <a:spcPct val="100000"/>
              </a:lnSpc>
              <a:spcBef>
                <a:spcPts val="0"/>
              </a:spcBef>
              <a:spcAft>
                <a:spcPts val="0"/>
              </a:spcAft>
            </a:pPr>
            <a:r>
              <a:rPr lang="en-US" b="1">
                <a:cs typeface="Calibri" panose="020F0502020204030204"/>
              </a:rPr>
              <a:t>Word2Vec:                                                                               </a:t>
            </a:r>
            <a:r>
              <a:rPr lang="en-US" b="1" err="1">
                <a:cs typeface="Calibri" panose="020F0502020204030204"/>
              </a:rPr>
              <a:t>GloVe</a:t>
            </a:r>
            <a:r>
              <a:rPr lang="en-US" b="1">
                <a:cs typeface="Calibri" panose="020F0502020204030204"/>
              </a:rPr>
              <a:t>: </a:t>
            </a:r>
          </a:p>
          <a:p>
            <a:pPr>
              <a:lnSpc>
                <a:spcPct val="100000"/>
              </a:lnSpc>
              <a:spcBef>
                <a:spcPts val="0"/>
              </a:spcBef>
              <a:spcAft>
                <a:spcPts val="0"/>
              </a:spcAft>
            </a:pPr>
            <a:br>
              <a:rPr lang="en-US"/>
            </a:br>
            <a:endParaRPr lang="en-US"/>
          </a:p>
          <a:p>
            <a:pPr>
              <a:buFont typeface="Wingdings" panose="020F0502020204030204" pitchFamily="34" charset="0"/>
              <a:buChar char="Ø"/>
            </a:pPr>
            <a:endParaRPr lang="en-US">
              <a:cs typeface="Calibri" panose="020F0502020204030204"/>
            </a:endParaRPr>
          </a:p>
          <a:p>
            <a:pPr>
              <a:buFont typeface="Wingdings" panose="020F0502020204030204" pitchFamily="34" charset="0"/>
              <a:buChar char="Ø"/>
            </a:pPr>
            <a:endParaRPr lang="en-US">
              <a:cs typeface="Calibri" panose="020F0502020204030204"/>
            </a:endParaRPr>
          </a:p>
        </p:txBody>
      </p:sp>
      <p:graphicFrame>
        <p:nvGraphicFramePr>
          <p:cNvPr id="5" name="Table 4">
            <a:extLst>
              <a:ext uri="{FF2B5EF4-FFF2-40B4-BE49-F238E27FC236}">
                <a16:creationId xmlns:a16="http://schemas.microsoft.com/office/drawing/2014/main" id="{35194E2E-61B9-475F-8A60-DB95E659519E}"/>
              </a:ext>
            </a:extLst>
          </p:cNvPr>
          <p:cNvGraphicFramePr>
            <a:graphicFrameLocks noGrp="1"/>
          </p:cNvGraphicFramePr>
          <p:nvPr>
            <p:extLst>
              <p:ext uri="{D42A27DB-BD31-4B8C-83A1-F6EECF244321}">
                <p14:modId xmlns:p14="http://schemas.microsoft.com/office/powerpoint/2010/main" val="3590050337"/>
              </p:ext>
            </p:extLst>
          </p:nvPr>
        </p:nvGraphicFramePr>
        <p:xfrm>
          <a:off x="1192893" y="4178904"/>
          <a:ext cx="3796388" cy="1778000"/>
        </p:xfrm>
        <a:graphic>
          <a:graphicData uri="http://schemas.openxmlformats.org/drawingml/2006/table">
            <a:tbl>
              <a:tblPr firstRow="1" bandRow="1">
                <a:tableStyleId>{93296810-A885-4BE3-A3E7-6D5BEEA58F35}</a:tableStyleId>
              </a:tblPr>
              <a:tblGrid>
                <a:gridCol w="1898194">
                  <a:extLst>
                    <a:ext uri="{9D8B030D-6E8A-4147-A177-3AD203B41FA5}">
                      <a16:colId xmlns:a16="http://schemas.microsoft.com/office/drawing/2014/main" val="4008891519"/>
                    </a:ext>
                  </a:extLst>
                </a:gridCol>
                <a:gridCol w="1898194">
                  <a:extLst>
                    <a:ext uri="{9D8B030D-6E8A-4147-A177-3AD203B41FA5}">
                      <a16:colId xmlns:a16="http://schemas.microsoft.com/office/drawing/2014/main" val="1849168595"/>
                    </a:ext>
                  </a:extLst>
                </a:gridCol>
              </a:tblGrid>
              <a:tr h="301625">
                <a:tc>
                  <a:txBody>
                    <a:bodyPr/>
                    <a:lstStyle/>
                    <a:p>
                      <a:pPr algn="ctr" rtl="0" fontAlgn="b">
                        <a:spcBef>
                          <a:spcPts val="0"/>
                        </a:spcBef>
                        <a:spcAft>
                          <a:spcPts val="0"/>
                        </a:spcAft>
                      </a:pPr>
                      <a:r>
                        <a:rPr lang="en-US" sz="2000" u="none" strike="noStrike">
                          <a:effectLst/>
                        </a:rPr>
                        <a:t>Classifier</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Accuracy</a:t>
                      </a:r>
                      <a:endParaRPr lang="en-US" sz="2000">
                        <a:effectLst/>
                      </a:endParaRPr>
                    </a:p>
                  </a:txBody>
                  <a:tcPr marL="25400" marR="25400" marT="25400" marB="25400" anchor="b"/>
                </a:tc>
                <a:extLst>
                  <a:ext uri="{0D108BD9-81ED-4DB2-BD59-A6C34878D82A}">
                    <a16:rowId xmlns:a16="http://schemas.microsoft.com/office/drawing/2014/main" val="1939483507"/>
                  </a:ext>
                </a:extLst>
              </a:tr>
              <a:tr h="308122">
                <a:tc>
                  <a:txBody>
                    <a:bodyPr/>
                    <a:lstStyle/>
                    <a:p>
                      <a:pPr algn="ctr" rtl="0" fontAlgn="b">
                        <a:spcBef>
                          <a:spcPts val="0"/>
                        </a:spcBef>
                        <a:spcAft>
                          <a:spcPts val="0"/>
                        </a:spcAft>
                      </a:pPr>
                      <a:r>
                        <a:rPr lang="en-US" sz="2000" u="none" strike="noStrike">
                          <a:effectLst/>
                        </a:rPr>
                        <a:t>SVM</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60.20%</a:t>
                      </a:r>
                      <a:endParaRPr lang="en-US" sz="2000">
                        <a:effectLst/>
                      </a:endParaRPr>
                    </a:p>
                  </a:txBody>
                  <a:tcPr marL="25400" marR="25400" marT="25400" marB="25400" anchor="b"/>
                </a:tc>
                <a:extLst>
                  <a:ext uri="{0D108BD9-81ED-4DB2-BD59-A6C34878D82A}">
                    <a16:rowId xmlns:a16="http://schemas.microsoft.com/office/drawing/2014/main" val="700366617"/>
                  </a:ext>
                </a:extLst>
              </a:tr>
              <a:tr h="308122">
                <a:tc>
                  <a:txBody>
                    <a:bodyPr/>
                    <a:lstStyle/>
                    <a:p>
                      <a:pPr algn="ctr" rtl="0" fontAlgn="b">
                        <a:spcBef>
                          <a:spcPts val="0"/>
                        </a:spcBef>
                        <a:spcAft>
                          <a:spcPts val="0"/>
                        </a:spcAft>
                      </a:pPr>
                      <a:r>
                        <a:rPr lang="en-US" sz="2000" u="none" strike="noStrike">
                          <a:effectLst/>
                        </a:rPr>
                        <a:t>LR</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59.56%</a:t>
                      </a:r>
                      <a:endParaRPr lang="en-US" sz="2000">
                        <a:effectLst/>
                      </a:endParaRPr>
                    </a:p>
                  </a:txBody>
                  <a:tcPr marL="25400" marR="25400" marT="25400" marB="25400" anchor="b"/>
                </a:tc>
                <a:extLst>
                  <a:ext uri="{0D108BD9-81ED-4DB2-BD59-A6C34878D82A}">
                    <a16:rowId xmlns:a16="http://schemas.microsoft.com/office/drawing/2014/main" val="2235832967"/>
                  </a:ext>
                </a:extLst>
              </a:tr>
              <a:tr h="308122">
                <a:tc>
                  <a:txBody>
                    <a:bodyPr/>
                    <a:lstStyle/>
                    <a:p>
                      <a:pPr algn="ctr" rtl="0" fontAlgn="b">
                        <a:spcBef>
                          <a:spcPts val="0"/>
                        </a:spcBef>
                        <a:spcAft>
                          <a:spcPts val="0"/>
                        </a:spcAft>
                      </a:pPr>
                      <a:r>
                        <a:rPr lang="en-US" sz="2000" b="1" u="none" strike="noStrike">
                          <a:effectLst/>
                        </a:rPr>
                        <a:t>GBM</a:t>
                      </a:r>
                      <a:endParaRPr lang="en-US" sz="2000" b="1">
                        <a:effectLst/>
                      </a:endParaRPr>
                    </a:p>
                  </a:txBody>
                  <a:tcPr marL="25400" marR="25400" marT="25400" marB="25400" anchor="b"/>
                </a:tc>
                <a:tc>
                  <a:txBody>
                    <a:bodyPr/>
                    <a:lstStyle/>
                    <a:p>
                      <a:pPr algn="ctr" rtl="0" fontAlgn="b">
                        <a:spcBef>
                          <a:spcPts val="0"/>
                        </a:spcBef>
                        <a:spcAft>
                          <a:spcPts val="0"/>
                        </a:spcAft>
                      </a:pPr>
                      <a:r>
                        <a:rPr lang="en-US" sz="2000" b="1" u="none" strike="noStrike">
                          <a:effectLst/>
                        </a:rPr>
                        <a:t>61.73%</a:t>
                      </a:r>
                      <a:endParaRPr lang="en-US" sz="2000" b="1">
                        <a:effectLst/>
                      </a:endParaRPr>
                    </a:p>
                  </a:txBody>
                  <a:tcPr marL="25400" marR="25400" marT="25400" marB="25400" anchor="b"/>
                </a:tc>
                <a:extLst>
                  <a:ext uri="{0D108BD9-81ED-4DB2-BD59-A6C34878D82A}">
                    <a16:rowId xmlns:a16="http://schemas.microsoft.com/office/drawing/2014/main" val="1694816976"/>
                  </a:ext>
                </a:extLst>
              </a:tr>
              <a:tr h="308122">
                <a:tc>
                  <a:txBody>
                    <a:bodyPr/>
                    <a:lstStyle/>
                    <a:p>
                      <a:pPr algn="ctr" rtl="0" fontAlgn="b">
                        <a:spcBef>
                          <a:spcPts val="0"/>
                        </a:spcBef>
                        <a:spcAft>
                          <a:spcPts val="0"/>
                        </a:spcAft>
                      </a:pPr>
                      <a:r>
                        <a:rPr lang="en-US" sz="2000" u="none" strike="noStrike">
                          <a:effectLst/>
                        </a:rPr>
                        <a:t>LGBM</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59.94%</a:t>
                      </a:r>
                      <a:endParaRPr lang="en-US" sz="2000">
                        <a:effectLst/>
                      </a:endParaRPr>
                    </a:p>
                  </a:txBody>
                  <a:tcPr marL="25400" marR="25400" marT="25400" marB="25400" anchor="b"/>
                </a:tc>
                <a:extLst>
                  <a:ext uri="{0D108BD9-81ED-4DB2-BD59-A6C34878D82A}">
                    <a16:rowId xmlns:a16="http://schemas.microsoft.com/office/drawing/2014/main" val="1558975560"/>
                  </a:ext>
                </a:extLst>
              </a:tr>
            </a:tbl>
          </a:graphicData>
        </a:graphic>
      </p:graphicFrame>
      <p:graphicFrame>
        <p:nvGraphicFramePr>
          <p:cNvPr id="8" name="Table 7">
            <a:extLst>
              <a:ext uri="{FF2B5EF4-FFF2-40B4-BE49-F238E27FC236}">
                <a16:creationId xmlns:a16="http://schemas.microsoft.com/office/drawing/2014/main" id="{B4A3A77C-42FA-4331-81F3-213FB6814575}"/>
              </a:ext>
            </a:extLst>
          </p:cNvPr>
          <p:cNvGraphicFramePr>
            <a:graphicFrameLocks noGrp="1"/>
          </p:cNvGraphicFramePr>
          <p:nvPr>
            <p:extLst>
              <p:ext uri="{D42A27DB-BD31-4B8C-83A1-F6EECF244321}">
                <p14:modId xmlns:p14="http://schemas.microsoft.com/office/powerpoint/2010/main" val="234351036"/>
              </p:ext>
            </p:extLst>
          </p:nvPr>
        </p:nvGraphicFramePr>
        <p:xfrm>
          <a:off x="6832297" y="4175881"/>
          <a:ext cx="3809996" cy="1778000"/>
        </p:xfrm>
        <a:graphic>
          <a:graphicData uri="http://schemas.openxmlformats.org/drawingml/2006/table">
            <a:tbl>
              <a:tblPr firstRow="1" bandRow="1">
                <a:tableStyleId>{93296810-A885-4BE3-A3E7-6D5BEEA58F35}</a:tableStyleId>
              </a:tblPr>
              <a:tblGrid>
                <a:gridCol w="1889125">
                  <a:extLst>
                    <a:ext uri="{9D8B030D-6E8A-4147-A177-3AD203B41FA5}">
                      <a16:colId xmlns:a16="http://schemas.microsoft.com/office/drawing/2014/main" val="732402002"/>
                    </a:ext>
                  </a:extLst>
                </a:gridCol>
                <a:gridCol w="1920871">
                  <a:extLst>
                    <a:ext uri="{9D8B030D-6E8A-4147-A177-3AD203B41FA5}">
                      <a16:colId xmlns:a16="http://schemas.microsoft.com/office/drawing/2014/main" val="3720470736"/>
                    </a:ext>
                  </a:extLst>
                </a:gridCol>
              </a:tblGrid>
              <a:tr h="311251">
                <a:tc>
                  <a:txBody>
                    <a:bodyPr/>
                    <a:lstStyle/>
                    <a:p>
                      <a:pPr algn="ctr" rtl="0" fontAlgn="b">
                        <a:spcBef>
                          <a:spcPts val="0"/>
                        </a:spcBef>
                        <a:spcAft>
                          <a:spcPts val="0"/>
                        </a:spcAft>
                      </a:pPr>
                      <a:r>
                        <a:rPr lang="en-US" sz="2000" u="none" strike="noStrike">
                          <a:effectLst/>
                        </a:rPr>
                        <a:t>Classifier</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Accuracy</a:t>
                      </a:r>
                      <a:endParaRPr lang="en-US" sz="2000">
                        <a:effectLst/>
                      </a:endParaRPr>
                    </a:p>
                  </a:txBody>
                  <a:tcPr marL="25400" marR="25400" marT="25400" marB="25400" anchor="b"/>
                </a:tc>
                <a:extLst>
                  <a:ext uri="{0D108BD9-81ED-4DB2-BD59-A6C34878D82A}">
                    <a16:rowId xmlns:a16="http://schemas.microsoft.com/office/drawing/2014/main" val="2685679316"/>
                  </a:ext>
                </a:extLst>
              </a:tr>
              <a:tr h="311251">
                <a:tc>
                  <a:txBody>
                    <a:bodyPr/>
                    <a:lstStyle/>
                    <a:p>
                      <a:pPr algn="ctr" rtl="0" fontAlgn="b">
                        <a:spcBef>
                          <a:spcPts val="0"/>
                        </a:spcBef>
                        <a:spcAft>
                          <a:spcPts val="0"/>
                        </a:spcAft>
                      </a:pPr>
                      <a:r>
                        <a:rPr lang="en-US" sz="2000" b="1" u="none" strike="noStrike">
                          <a:effectLst/>
                        </a:rPr>
                        <a:t>SVM</a:t>
                      </a:r>
                      <a:endParaRPr lang="en-US" sz="2000" b="1">
                        <a:effectLst/>
                      </a:endParaRPr>
                    </a:p>
                  </a:txBody>
                  <a:tcPr marL="25400" marR="25400" marT="25400" marB="25400" anchor="b"/>
                </a:tc>
                <a:tc>
                  <a:txBody>
                    <a:bodyPr/>
                    <a:lstStyle/>
                    <a:p>
                      <a:pPr algn="ctr" rtl="0" fontAlgn="b">
                        <a:spcBef>
                          <a:spcPts val="0"/>
                        </a:spcBef>
                        <a:spcAft>
                          <a:spcPts val="0"/>
                        </a:spcAft>
                      </a:pPr>
                      <a:r>
                        <a:rPr lang="en-US" sz="2000" b="1" u="none" strike="noStrike">
                          <a:effectLst/>
                        </a:rPr>
                        <a:t>62.76%</a:t>
                      </a:r>
                      <a:endParaRPr lang="en-US" sz="2000" b="1">
                        <a:effectLst/>
                      </a:endParaRPr>
                    </a:p>
                  </a:txBody>
                  <a:tcPr marL="25400" marR="25400" marT="25400" marB="25400" anchor="b"/>
                </a:tc>
                <a:extLst>
                  <a:ext uri="{0D108BD9-81ED-4DB2-BD59-A6C34878D82A}">
                    <a16:rowId xmlns:a16="http://schemas.microsoft.com/office/drawing/2014/main" val="3600794364"/>
                  </a:ext>
                </a:extLst>
              </a:tr>
              <a:tr h="311251">
                <a:tc>
                  <a:txBody>
                    <a:bodyPr/>
                    <a:lstStyle/>
                    <a:p>
                      <a:pPr algn="ctr" rtl="0" fontAlgn="b">
                        <a:spcBef>
                          <a:spcPts val="0"/>
                        </a:spcBef>
                        <a:spcAft>
                          <a:spcPts val="0"/>
                        </a:spcAft>
                      </a:pPr>
                      <a:r>
                        <a:rPr lang="en-US" sz="2000" u="none" strike="noStrike">
                          <a:effectLst/>
                        </a:rPr>
                        <a:t>LR</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62.50%</a:t>
                      </a:r>
                      <a:endParaRPr lang="en-US" sz="2000">
                        <a:effectLst/>
                      </a:endParaRPr>
                    </a:p>
                  </a:txBody>
                  <a:tcPr marL="25400" marR="25400" marT="25400" marB="25400" anchor="b"/>
                </a:tc>
                <a:extLst>
                  <a:ext uri="{0D108BD9-81ED-4DB2-BD59-A6C34878D82A}">
                    <a16:rowId xmlns:a16="http://schemas.microsoft.com/office/drawing/2014/main" val="3010800992"/>
                  </a:ext>
                </a:extLst>
              </a:tr>
              <a:tr h="311251">
                <a:tc>
                  <a:txBody>
                    <a:bodyPr/>
                    <a:lstStyle/>
                    <a:p>
                      <a:pPr algn="ctr" rtl="0" fontAlgn="b">
                        <a:spcBef>
                          <a:spcPts val="0"/>
                        </a:spcBef>
                        <a:spcAft>
                          <a:spcPts val="0"/>
                        </a:spcAft>
                      </a:pPr>
                      <a:r>
                        <a:rPr lang="en-US" sz="2000" b="1" u="none" strike="noStrike">
                          <a:effectLst/>
                        </a:rPr>
                        <a:t>GBM</a:t>
                      </a:r>
                      <a:endParaRPr lang="en-US" sz="2000" b="1">
                        <a:effectLst/>
                      </a:endParaRPr>
                    </a:p>
                  </a:txBody>
                  <a:tcPr marL="25400" marR="25400" marT="25400" marB="25400" anchor="b"/>
                </a:tc>
                <a:tc>
                  <a:txBody>
                    <a:bodyPr/>
                    <a:lstStyle/>
                    <a:p>
                      <a:pPr algn="ctr" rtl="0" fontAlgn="b">
                        <a:spcBef>
                          <a:spcPts val="0"/>
                        </a:spcBef>
                        <a:spcAft>
                          <a:spcPts val="0"/>
                        </a:spcAft>
                      </a:pPr>
                      <a:r>
                        <a:rPr lang="en-US" sz="2000" b="1" u="none" strike="noStrike">
                          <a:effectLst/>
                        </a:rPr>
                        <a:t>62.76%</a:t>
                      </a:r>
                      <a:endParaRPr lang="en-US" sz="2000" b="1">
                        <a:effectLst/>
                      </a:endParaRPr>
                    </a:p>
                  </a:txBody>
                  <a:tcPr marL="25400" marR="25400" marT="25400" marB="25400" anchor="b"/>
                </a:tc>
                <a:extLst>
                  <a:ext uri="{0D108BD9-81ED-4DB2-BD59-A6C34878D82A}">
                    <a16:rowId xmlns:a16="http://schemas.microsoft.com/office/drawing/2014/main" val="1643745220"/>
                  </a:ext>
                </a:extLst>
              </a:tr>
              <a:tr h="311251">
                <a:tc>
                  <a:txBody>
                    <a:bodyPr/>
                    <a:lstStyle/>
                    <a:p>
                      <a:pPr algn="ctr" rtl="0" fontAlgn="b">
                        <a:spcBef>
                          <a:spcPts val="0"/>
                        </a:spcBef>
                        <a:spcAft>
                          <a:spcPts val="0"/>
                        </a:spcAft>
                      </a:pPr>
                      <a:r>
                        <a:rPr lang="en-US" sz="2000" b="1" u="none" strike="noStrike">
                          <a:effectLst/>
                        </a:rPr>
                        <a:t>LGBM</a:t>
                      </a:r>
                      <a:endParaRPr lang="en-US" sz="2000" b="1">
                        <a:effectLst/>
                      </a:endParaRPr>
                    </a:p>
                  </a:txBody>
                  <a:tcPr marL="25400" marR="25400" marT="25400" marB="25400" anchor="b"/>
                </a:tc>
                <a:tc>
                  <a:txBody>
                    <a:bodyPr/>
                    <a:lstStyle/>
                    <a:p>
                      <a:pPr algn="ctr" rtl="0" fontAlgn="b">
                        <a:spcBef>
                          <a:spcPts val="0"/>
                        </a:spcBef>
                        <a:spcAft>
                          <a:spcPts val="0"/>
                        </a:spcAft>
                      </a:pPr>
                      <a:r>
                        <a:rPr lang="en-US" sz="2000" b="1" u="none" strike="noStrike">
                          <a:effectLst/>
                        </a:rPr>
                        <a:t>62.76%</a:t>
                      </a:r>
                      <a:endParaRPr lang="en-US" sz="2000" b="1">
                        <a:effectLst/>
                      </a:endParaRPr>
                    </a:p>
                  </a:txBody>
                  <a:tcPr marL="25400" marR="25400" marT="25400" marB="25400" anchor="b"/>
                </a:tc>
                <a:extLst>
                  <a:ext uri="{0D108BD9-81ED-4DB2-BD59-A6C34878D82A}">
                    <a16:rowId xmlns:a16="http://schemas.microsoft.com/office/drawing/2014/main" val="1013110658"/>
                  </a:ext>
                </a:extLst>
              </a:tr>
            </a:tbl>
          </a:graphicData>
        </a:graphic>
      </p:graphicFrame>
    </p:spTree>
    <p:extLst>
      <p:ext uri="{BB962C8B-B14F-4D97-AF65-F5344CB8AC3E}">
        <p14:creationId xmlns:p14="http://schemas.microsoft.com/office/powerpoint/2010/main" val="31124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5C33-AB45-45E7-BD8A-E876624BE12C}"/>
              </a:ext>
            </a:extLst>
          </p:cNvPr>
          <p:cNvSpPr>
            <a:spLocks noGrp="1"/>
          </p:cNvSpPr>
          <p:nvPr>
            <p:ph type="title"/>
          </p:nvPr>
        </p:nvSpPr>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8CFA0FE4-4666-4C51-AEE8-9BEB5130CC2F}"/>
              </a:ext>
            </a:extLst>
          </p:cNvPr>
          <p:cNvSpPr>
            <a:spLocks noGrp="1"/>
          </p:cNvSpPr>
          <p:nvPr>
            <p:ph idx="1"/>
          </p:nvPr>
        </p:nvSpPr>
        <p:spPr>
          <a:xfrm>
            <a:off x="1097280" y="1845734"/>
            <a:ext cx="10058399" cy="4309110"/>
          </a:xfrm>
        </p:spPr>
        <p:txBody>
          <a:bodyPr vert="horz" lIns="0" tIns="45720" rIns="0" bIns="45720" rtlCol="0" anchor="t">
            <a:noAutofit/>
          </a:bodyPr>
          <a:lstStyle/>
          <a:p>
            <a:pPr marL="543560" lvl="1" indent="-342900" algn="just">
              <a:buFont typeface="Wingdings" pitchFamily="34" charset="0"/>
              <a:buChar char="Ø"/>
            </a:pPr>
            <a:r>
              <a:rPr lang="en-US" sz="2000">
                <a:cs typeface="Calibri" panose="020F0502020204030204"/>
              </a:rPr>
              <a:t>The confusion matrix of best performing models for both Task A and Task B: </a:t>
            </a:r>
            <a:endParaRPr lang="en-US" sz="2200">
              <a:cs typeface="Calibri" panose="020F0502020204030204"/>
            </a:endParaRPr>
          </a:p>
          <a:p>
            <a:pPr marL="200660" lvl="1" indent="0" algn="just">
              <a:buNone/>
            </a:pPr>
            <a:endParaRPr lang="en-US" sz="2000">
              <a:cs typeface="Calibri" panose="020F0502020204030204"/>
            </a:endParaRPr>
          </a:p>
          <a:p>
            <a:pPr marL="200660" lvl="1" indent="0" algn="just">
              <a:buNone/>
            </a:pPr>
            <a:r>
              <a:rPr lang="en-US" sz="2200" b="1">
                <a:cs typeface="Calibri" panose="020F0502020204030204"/>
              </a:rPr>
              <a:t>      Task A: </a:t>
            </a:r>
            <a:endParaRPr lang="en-US" sz="2200">
              <a:cs typeface="Calibri" panose="020F0502020204030204"/>
            </a:endParaRPr>
          </a:p>
          <a:p>
            <a:pPr marL="566420" lvl="2" indent="0" algn="just">
              <a:buNone/>
            </a:pPr>
            <a:endParaRPr lang="en-US" sz="1800">
              <a:cs typeface="Calibri" panose="020F0502020204030204"/>
            </a:endParaRPr>
          </a:p>
          <a:p>
            <a:pPr marL="566420" lvl="2" indent="0" algn="just">
              <a:buNone/>
            </a:pPr>
            <a:endParaRPr lang="en-US" sz="1800">
              <a:cs typeface="Calibri" panose="020F0502020204030204"/>
            </a:endParaRPr>
          </a:p>
          <a:p>
            <a:pPr marL="566420" lvl="2" indent="0" algn="just">
              <a:buNone/>
            </a:pPr>
            <a:endParaRPr lang="en-US" sz="2400" b="1">
              <a:cs typeface="Calibri" panose="020F0502020204030204"/>
            </a:endParaRPr>
          </a:p>
          <a:p>
            <a:pPr marL="566420" lvl="2" indent="0" algn="just">
              <a:buNone/>
            </a:pPr>
            <a:r>
              <a:rPr lang="en-US" sz="2400" b="1">
                <a:cs typeface="Calibri" panose="020F0502020204030204"/>
              </a:rPr>
              <a:t>Task B:</a:t>
            </a:r>
            <a:endParaRPr lang="en-US">
              <a:cs typeface="Calibri"/>
            </a:endParaRPr>
          </a:p>
          <a:p>
            <a:pPr marL="566420" lvl="2" indent="0" algn="just">
              <a:buNone/>
            </a:pPr>
            <a:endParaRPr lang="en-US" sz="2400" b="1">
              <a:cs typeface="Calibri" panose="020F0502020204030204"/>
            </a:endParaRPr>
          </a:p>
        </p:txBody>
      </p:sp>
      <p:graphicFrame>
        <p:nvGraphicFramePr>
          <p:cNvPr id="5" name="Table 4">
            <a:extLst>
              <a:ext uri="{FF2B5EF4-FFF2-40B4-BE49-F238E27FC236}">
                <a16:creationId xmlns:a16="http://schemas.microsoft.com/office/drawing/2014/main" id="{AD059F0D-05BE-4858-8949-54070551435A}"/>
              </a:ext>
            </a:extLst>
          </p:cNvPr>
          <p:cNvGraphicFramePr>
            <a:graphicFrameLocks noGrp="1"/>
          </p:cNvGraphicFramePr>
          <p:nvPr>
            <p:extLst>
              <p:ext uri="{D42A27DB-BD31-4B8C-83A1-F6EECF244321}">
                <p14:modId xmlns:p14="http://schemas.microsoft.com/office/powerpoint/2010/main" val="387795311"/>
              </p:ext>
            </p:extLst>
          </p:nvPr>
        </p:nvGraphicFramePr>
        <p:xfrm>
          <a:off x="2925536" y="2626179"/>
          <a:ext cx="6926215" cy="1372401"/>
        </p:xfrm>
        <a:graphic>
          <a:graphicData uri="http://schemas.openxmlformats.org/drawingml/2006/table">
            <a:tbl>
              <a:tblPr firstRow="1" bandRow="1">
                <a:tableStyleId>{93296810-A885-4BE3-A3E7-6D5BEEA58F35}</a:tableStyleId>
              </a:tblPr>
              <a:tblGrid>
                <a:gridCol w="2245178">
                  <a:extLst>
                    <a:ext uri="{9D8B030D-6E8A-4147-A177-3AD203B41FA5}">
                      <a16:colId xmlns:a16="http://schemas.microsoft.com/office/drawing/2014/main" val="3901199253"/>
                    </a:ext>
                  </a:extLst>
                </a:gridCol>
                <a:gridCol w="2302687">
                  <a:extLst>
                    <a:ext uri="{9D8B030D-6E8A-4147-A177-3AD203B41FA5}">
                      <a16:colId xmlns:a16="http://schemas.microsoft.com/office/drawing/2014/main" val="2870563272"/>
                    </a:ext>
                  </a:extLst>
                </a:gridCol>
                <a:gridCol w="2378350">
                  <a:extLst>
                    <a:ext uri="{9D8B030D-6E8A-4147-A177-3AD203B41FA5}">
                      <a16:colId xmlns:a16="http://schemas.microsoft.com/office/drawing/2014/main" val="3509674339"/>
                    </a:ext>
                  </a:extLst>
                </a:gridCol>
              </a:tblGrid>
              <a:tr h="457467">
                <a:tc>
                  <a:txBody>
                    <a:bodyPr/>
                    <a:lstStyle/>
                    <a:p>
                      <a:pPr algn="ctr" rtl="0" fontAlgn="b">
                        <a:spcBef>
                          <a:spcPts val="0"/>
                        </a:spcBef>
                        <a:spcAft>
                          <a:spcPts val="0"/>
                        </a:spcAft>
                      </a:pPr>
                      <a:r>
                        <a:rPr lang="en-US" sz="2000" u="none" strike="noStrike">
                          <a:effectLst/>
                        </a:rPr>
                        <a:t>Confusion matrix</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Not Ironic</a:t>
                      </a:r>
                      <a:endParaRPr lang="en-US" sz="2000">
                        <a:effectLst/>
                      </a:endParaRPr>
                    </a:p>
                  </a:txBody>
                  <a:tcPr marL="25400" marR="25400" marT="25400" marB="25400" anchor="ctr"/>
                </a:tc>
                <a:extLst>
                  <a:ext uri="{0D108BD9-81ED-4DB2-BD59-A6C34878D82A}">
                    <a16:rowId xmlns:a16="http://schemas.microsoft.com/office/drawing/2014/main" val="322680904"/>
                  </a:ext>
                </a:extLst>
              </a:tr>
              <a:tr h="457467">
                <a:tc>
                  <a:txBody>
                    <a:bodyPr/>
                    <a:lstStyle/>
                    <a:p>
                      <a:pPr algn="ctr" rtl="0" fontAlgn="b">
                        <a:spcBef>
                          <a:spcPts val="0"/>
                        </a:spcBef>
                        <a:spcAft>
                          <a:spcPts val="0"/>
                        </a:spcAft>
                      </a:pPr>
                      <a:r>
                        <a:rPr lang="en-US" sz="2000" u="none" strike="noStrike">
                          <a:effectLst/>
                        </a:rPr>
                        <a:t>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295</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178</a:t>
                      </a:r>
                      <a:endParaRPr lang="en-US" sz="2000">
                        <a:effectLst/>
                      </a:endParaRPr>
                    </a:p>
                  </a:txBody>
                  <a:tcPr marL="25400" marR="25400" marT="25400" marB="25400" anchor="ctr"/>
                </a:tc>
                <a:extLst>
                  <a:ext uri="{0D108BD9-81ED-4DB2-BD59-A6C34878D82A}">
                    <a16:rowId xmlns:a16="http://schemas.microsoft.com/office/drawing/2014/main" val="4167226126"/>
                  </a:ext>
                </a:extLst>
              </a:tr>
              <a:tr h="457467">
                <a:tc>
                  <a:txBody>
                    <a:bodyPr/>
                    <a:lstStyle/>
                    <a:p>
                      <a:pPr algn="ctr" rtl="0" fontAlgn="b">
                        <a:spcBef>
                          <a:spcPts val="0"/>
                        </a:spcBef>
                        <a:spcAft>
                          <a:spcPts val="0"/>
                        </a:spcAft>
                      </a:pPr>
                      <a:r>
                        <a:rPr lang="en-US" sz="2000" u="none" strike="noStrike">
                          <a:effectLst/>
                        </a:rPr>
                        <a:t>Not 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66</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245</a:t>
                      </a:r>
                      <a:endParaRPr lang="en-US" sz="2000">
                        <a:effectLst/>
                      </a:endParaRPr>
                    </a:p>
                  </a:txBody>
                  <a:tcPr marL="25400" marR="25400" marT="25400" marB="25400" anchor="ctr"/>
                </a:tc>
                <a:extLst>
                  <a:ext uri="{0D108BD9-81ED-4DB2-BD59-A6C34878D82A}">
                    <a16:rowId xmlns:a16="http://schemas.microsoft.com/office/drawing/2014/main" val="1023235397"/>
                  </a:ext>
                </a:extLst>
              </a:tr>
            </a:tbl>
          </a:graphicData>
        </a:graphic>
      </p:graphicFrame>
      <p:graphicFrame>
        <p:nvGraphicFramePr>
          <p:cNvPr id="8" name="Table 7">
            <a:extLst>
              <a:ext uri="{FF2B5EF4-FFF2-40B4-BE49-F238E27FC236}">
                <a16:creationId xmlns:a16="http://schemas.microsoft.com/office/drawing/2014/main" id="{A27890A1-2D89-4867-A2F2-6A2491180B43}"/>
              </a:ext>
            </a:extLst>
          </p:cNvPr>
          <p:cNvGraphicFramePr>
            <a:graphicFrameLocks noGrp="1"/>
          </p:cNvGraphicFramePr>
          <p:nvPr>
            <p:extLst>
              <p:ext uri="{D42A27DB-BD31-4B8C-83A1-F6EECF244321}">
                <p14:modId xmlns:p14="http://schemas.microsoft.com/office/powerpoint/2010/main" val="4238339128"/>
              </p:ext>
            </p:extLst>
          </p:nvPr>
        </p:nvGraphicFramePr>
        <p:xfrm>
          <a:off x="2925536" y="4122964"/>
          <a:ext cx="6939626" cy="1935105"/>
        </p:xfrm>
        <a:graphic>
          <a:graphicData uri="http://schemas.openxmlformats.org/drawingml/2006/table">
            <a:tbl>
              <a:tblPr firstRow="1" bandRow="1">
                <a:tableStyleId>{93296810-A885-4BE3-A3E7-6D5BEEA58F35}</a:tableStyleId>
              </a:tblPr>
              <a:tblGrid>
                <a:gridCol w="2204357">
                  <a:extLst>
                    <a:ext uri="{9D8B030D-6E8A-4147-A177-3AD203B41FA5}">
                      <a16:colId xmlns:a16="http://schemas.microsoft.com/office/drawing/2014/main" val="73417039"/>
                    </a:ext>
                  </a:extLst>
                </a:gridCol>
                <a:gridCol w="1122584">
                  <a:extLst>
                    <a:ext uri="{9D8B030D-6E8A-4147-A177-3AD203B41FA5}">
                      <a16:colId xmlns:a16="http://schemas.microsoft.com/office/drawing/2014/main" val="265034125"/>
                    </a:ext>
                  </a:extLst>
                </a:gridCol>
                <a:gridCol w="1245045">
                  <a:extLst>
                    <a:ext uri="{9D8B030D-6E8A-4147-A177-3AD203B41FA5}">
                      <a16:colId xmlns:a16="http://schemas.microsoft.com/office/drawing/2014/main" val="690205245"/>
                    </a:ext>
                  </a:extLst>
                </a:gridCol>
                <a:gridCol w="1245051">
                  <a:extLst>
                    <a:ext uri="{9D8B030D-6E8A-4147-A177-3AD203B41FA5}">
                      <a16:colId xmlns:a16="http://schemas.microsoft.com/office/drawing/2014/main" val="1287158514"/>
                    </a:ext>
                  </a:extLst>
                </a:gridCol>
                <a:gridCol w="1122589">
                  <a:extLst>
                    <a:ext uri="{9D8B030D-6E8A-4147-A177-3AD203B41FA5}">
                      <a16:colId xmlns:a16="http://schemas.microsoft.com/office/drawing/2014/main" val="446459926"/>
                    </a:ext>
                  </a:extLst>
                </a:gridCol>
              </a:tblGrid>
              <a:tr h="422609">
                <a:tc>
                  <a:txBody>
                    <a:bodyPr/>
                    <a:lstStyle/>
                    <a:p>
                      <a:pPr algn="ctr" rtl="0" fontAlgn="b">
                        <a:spcBef>
                          <a:spcPts val="0"/>
                        </a:spcBef>
                        <a:spcAft>
                          <a:spcPts val="0"/>
                        </a:spcAft>
                      </a:pPr>
                      <a:r>
                        <a:rPr lang="en-US" sz="2000" u="none" strike="noStrike">
                          <a:effectLst/>
                        </a:rPr>
                        <a:t>Confusion matrix</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2</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3</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4</a:t>
                      </a:r>
                      <a:endParaRPr lang="en-US" sz="2000">
                        <a:effectLst/>
                      </a:endParaRPr>
                    </a:p>
                  </a:txBody>
                  <a:tcPr marL="25400" marR="25400" marT="25400" marB="25400" anchor="ctr"/>
                </a:tc>
                <a:extLst>
                  <a:ext uri="{0D108BD9-81ED-4DB2-BD59-A6C34878D82A}">
                    <a16:rowId xmlns:a16="http://schemas.microsoft.com/office/drawing/2014/main" val="690601532"/>
                  </a:ext>
                </a:extLst>
              </a:tr>
              <a:tr h="378124">
                <a:tc>
                  <a:txBody>
                    <a:bodyPr/>
                    <a:lstStyle/>
                    <a:p>
                      <a:pPr algn="ctr" rtl="0" fontAlgn="b">
                        <a:spcBef>
                          <a:spcPts val="0"/>
                        </a:spcBef>
                        <a:spcAft>
                          <a:spcPts val="0"/>
                        </a:spcAft>
                      </a:pPr>
                      <a:r>
                        <a:rPr lang="en-US" sz="2000" u="none" strike="noStrike">
                          <a:effectLst/>
                        </a:rPr>
                        <a:t>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379</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91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2</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a:t>
                      </a:r>
                      <a:endParaRPr lang="en-US" sz="2000">
                        <a:effectLst/>
                      </a:endParaRPr>
                    </a:p>
                  </a:txBody>
                  <a:tcPr marL="25400" marR="25400" marT="25400" marB="25400" anchor="ctr"/>
                </a:tc>
                <a:extLst>
                  <a:ext uri="{0D108BD9-81ED-4DB2-BD59-A6C34878D82A}">
                    <a16:rowId xmlns:a16="http://schemas.microsoft.com/office/drawing/2014/main" val="3891692228"/>
                  </a:ext>
                </a:extLst>
              </a:tr>
              <a:tr h="378124">
                <a:tc>
                  <a:txBody>
                    <a:bodyPr/>
                    <a:lstStyle/>
                    <a:p>
                      <a:pPr algn="ctr" rtl="0" fontAlgn="b">
                        <a:spcBef>
                          <a:spcPts val="0"/>
                        </a:spcBef>
                        <a:spcAft>
                          <a:spcPts val="0"/>
                        </a:spcAft>
                      </a:pPr>
                      <a:r>
                        <a:rPr lang="en-US" sz="2000" u="none" strike="noStrike">
                          <a:effectLst/>
                        </a:rPr>
                        <a:t>2</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68</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94</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2</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0</a:t>
                      </a:r>
                      <a:endParaRPr lang="en-US" sz="2000">
                        <a:effectLst/>
                      </a:endParaRPr>
                    </a:p>
                  </a:txBody>
                  <a:tcPr marL="25400" marR="25400" marT="25400" marB="25400" anchor="ctr"/>
                </a:tc>
                <a:extLst>
                  <a:ext uri="{0D108BD9-81ED-4DB2-BD59-A6C34878D82A}">
                    <a16:rowId xmlns:a16="http://schemas.microsoft.com/office/drawing/2014/main" val="3925098280"/>
                  </a:ext>
                </a:extLst>
              </a:tr>
              <a:tr h="378124">
                <a:tc>
                  <a:txBody>
                    <a:bodyPr/>
                    <a:lstStyle/>
                    <a:p>
                      <a:pPr algn="ctr" rtl="0" fontAlgn="b">
                        <a:spcBef>
                          <a:spcPts val="0"/>
                        </a:spcBef>
                        <a:spcAft>
                          <a:spcPts val="0"/>
                        </a:spcAft>
                      </a:pPr>
                      <a:r>
                        <a:rPr lang="en-US" sz="2000" u="none" strike="noStrike">
                          <a:effectLst/>
                        </a:rPr>
                        <a:t>3</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58</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16</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0</a:t>
                      </a:r>
                      <a:endParaRPr lang="en-US" sz="2000">
                        <a:effectLst/>
                      </a:endParaRPr>
                    </a:p>
                  </a:txBody>
                  <a:tcPr marL="25400" marR="25400" marT="25400" marB="25400" anchor="ctr"/>
                </a:tc>
                <a:extLst>
                  <a:ext uri="{0D108BD9-81ED-4DB2-BD59-A6C34878D82A}">
                    <a16:rowId xmlns:a16="http://schemas.microsoft.com/office/drawing/2014/main" val="3318080782"/>
                  </a:ext>
                </a:extLst>
              </a:tr>
              <a:tr h="378124">
                <a:tc>
                  <a:txBody>
                    <a:bodyPr/>
                    <a:lstStyle/>
                    <a:p>
                      <a:pPr algn="ctr" rtl="0" fontAlgn="b">
                        <a:spcBef>
                          <a:spcPts val="0"/>
                        </a:spcBef>
                        <a:spcAft>
                          <a:spcPts val="0"/>
                        </a:spcAft>
                      </a:pPr>
                      <a:r>
                        <a:rPr lang="en-US" sz="2000" u="none" strike="noStrike">
                          <a:effectLst/>
                        </a:rPr>
                        <a:t>4</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55</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6</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1</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0</a:t>
                      </a:r>
                      <a:endParaRPr lang="en-US" sz="2000">
                        <a:effectLst/>
                      </a:endParaRPr>
                    </a:p>
                  </a:txBody>
                  <a:tcPr marL="25400" marR="25400" marT="25400" marB="25400" anchor="ctr"/>
                </a:tc>
                <a:extLst>
                  <a:ext uri="{0D108BD9-81ED-4DB2-BD59-A6C34878D82A}">
                    <a16:rowId xmlns:a16="http://schemas.microsoft.com/office/drawing/2014/main" val="97191479"/>
                  </a:ext>
                </a:extLst>
              </a:tr>
            </a:tbl>
          </a:graphicData>
        </a:graphic>
      </p:graphicFrame>
    </p:spTree>
    <p:extLst>
      <p:ext uri="{BB962C8B-B14F-4D97-AF65-F5344CB8AC3E}">
        <p14:creationId xmlns:p14="http://schemas.microsoft.com/office/powerpoint/2010/main" val="4036760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5C33-AB45-45E7-BD8A-E876624BE12C}"/>
              </a:ext>
            </a:extLst>
          </p:cNvPr>
          <p:cNvSpPr>
            <a:spLocks noGrp="1"/>
          </p:cNvSpPr>
          <p:nvPr>
            <p:ph type="title"/>
          </p:nvPr>
        </p:nvSpPr>
        <p:spPr/>
        <p:txBody>
          <a:bodyPr/>
          <a:lstStyle/>
          <a:p>
            <a:r>
              <a:rPr lang="en-US">
                <a:cs typeface="Calibri Light"/>
              </a:rPr>
              <a:t>Error Analysis:</a:t>
            </a:r>
            <a:endParaRPr lang="en-US"/>
          </a:p>
        </p:txBody>
      </p:sp>
      <p:sp>
        <p:nvSpPr>
          <p:cNvPr id="3" name="Content Placeholder 2">
            <a:extLst>
              <a:ext uri="{FF2B5EF4-FFF2-40B4-BE49-F238E27FC236}">
                <a16:creationId xmlns:a16="http://schemas.microsoft.com/office/drawing/2014/main" id="{8CFA0FE4-4666-4C51-AEE8-9BEB5130CC2F}"/>
              </a:ext>
            </a:extLst>
          </p:cNvPr>
          <p:cNvSpPr>
            <a:spLocks noGrp="1"/>
          </p:cNvSpPr>
          <p:nvPr>
            <p:ph idx="1"/>
          </p:nvPr>
        </p:nvSpPr>
        <p:spPr>
          <a:xfrm>
            <a:off x="1097280" y="1845734"/>
            <a:ext cx="10058399" cy="4309110"/>
          </a:xfrm>
        </p:spPr>
        <p:txBody>
          <a:bodyPr vert="horz" lIns="0" tIns="45720" rIns="0" bIns="45720" rtlCol="0" anchor="t">
            <a:noAutofit/>
          </a:bodyPr>
          <a:lstStyle/>
          <a:p>
            <a:pPr algn="just"/>
            <a:r>
              <a:rPr lang="en-US">
                <a:cs typeface="Calibri" panose="020F0502020204030204"/>
              </a:rPr>
              <a:t>Comparative Analysis of test data between baseline approach and proposed approach 1.</a:t>
            </a:r>
          </a:p>
          <a:p>
            <a:pPr marL="383540" lvl="1" algn="just">
              <a:buAutoNum type="romanLcPeriod"/>
            </a:pPr>
            <a:r>
              <a:rPr lang="en-US" sz="2000">
                <a:cs typeface="Calibri" panose="020F0502020204030204"/>
              </a:rPr>
              <a:t> Total test data: 784</a:t>
            </a:r>
          </a:p>
          <a:p>
            <a:pPr marL="383540" lvl="1" algn="just">
              <a:buAutoNum type="romanLcPeriod"/>
            </a:pPr>
            <a:r>
              <a:rPr lang="en-US" sz="2000">
                <a:cs typeface="Calibri" panose="020F0502020204030204"/>
              </a:rPr>
              <a:t> Total miss by our baseline bow SVM: 276 (35.2%)</a:t>
            </a:r>
          </a:p>
          <a:p>
            <a:pPr marL="383540" lvl="1" algn="just">
              <a:buAutoNum type="romanLcPeriod"/>
            </a:pPr>
            <a:r>
              <a:rPr lang="en-US" sz="2000">
                <a:cs typeface="Calibri" panose="020F0502020204030204"/>
              </a:rPr>
              <a:t> Total miss by our new proposed approach (178+66 ): </a:t>
            </a:r>
            <a:r>
              <a:rPr lang="en-US" sz="2000" b="1">
                <a:cs typeface="Calibri" panose="020F0502020204030204"/>
              </a:rPr>
              <a:t>244 (31.12%)</a:t>
            </a:r>
          </a:p>
          <a:p>
            <a:pPr marL="383540" lvl="1" algn="just">
              <a:buAutoNum type="romanLcPeriod"/>
            </a:pPr>
            <a:r>
              <a:rPr lang="en-US" sz="2000">
                <a:cs typeface="Calibri" panose="020F0502020204030204"/>
              </a:rPr>
              <a:t> Percentage decrease of error = (35.2%-31.12%) </a:t>
            </a:r>
            <a:r>
              <a:rPr lang="en-US" sz="2000" b="1">
                <a:cs typeface="Calibri" panose="020F0502020204030204"/>
              </a:rPr>
              <a:t>4.08%</a:t>
            </a:r>
          </a:p>
          <a:p>
            <a:pPr marL="383540" lvl="1" algn="just">
              <a:buAutoNum type="romanLcPeriod"/>
            </a:pPr>
            <a:r>
              <a:rPr lang="en-US" sz="2000">
                <a:cs typeface="Calibri" panose="020F0502020204030204"/>
              </a:rPr>
              <a:t> Total data that is recalled from the base model: 132</a:t>
            </a:r>
          </a:p>
          <a:p>
            <a:pPr marL="566420" lvl="2" indent="0" algn="just">
              <a:buNone/>
            </a:pPr>
            <a:r>
              <a:rPr lang="en-US" sz="1800">
                <a:cs typeface="Calibri" panose="020F0502020204030204"/>
              </a:rPr>
              <a:t>That explains out of 784 tweets in test data, 132 tweets that were misclassified in the baseline approach were classified correctly in our proposed approach.</a:t>
            </a:r>
          </a:p>
          <a:p>
            <a:pPr marL="383540" lvl="1" algn="just">
              <a:buAutoNum type="romanLcPeriod"/>
            </a:pPr>
            <a:r>
              <a:rPr lang="en-US" sz="2000">
                <a:cs typeface="Calibri" panose="020F0502020204030204"/>
              </a:rPr>
              <a:t> Total new data miss that was classified correctly by the base model: 100</a:t>
            </a:r>
          </a:p>
          <a:p>
            <a:pPr marL="566420" lvl="3" indent="0" algn="just">
              <a:buNone/>
            </a:pPr>
            <a:r>
              <a:rPr lang="en-US" sz="1800">
                <a:cs typeface="Calibri" panose="020F0502020204030204"/>
              </a:rPr>
              <a:t>That explains that 100 new tweets were misclassified by proposed approach were predicted correctly with our baseline approach.</a:t>
            </a:r>
          </a:p>
          <a:p>
            <a:pPr marL="383540" lvl="1" algn="just">
              <a:buAutoNum type="romanLcPeriod"/>
            </a:pPr>
            <a:r>
              <a:rPr lang="en-US" sz="2000">
                <a:cs typeface="Calibri" panose="020F0502020204030204"/>
              </a:rPr>
              <a:t> Total common data, which were classified incorrectly  by both model: 144</a:t>
            </a:r>
          </a:p>
          <a:p>
            <a:pPr marL="566420" lvl="1" indent="0" algn="just">
              <a:buNone/>
            </a:pPr>
            <a:r>
              <a:rPr lang="en-US">
                <a:cs typeface="Calibri" panose="020F0502020204030204"/>
              </a:rPr>
              <a:t>That explains that 144 tweet data in test set are misclassified in both the baseline and proposed approach.</a:t>
            </a:r>
          </a:p>
          <a:p>
            <a:pPr marL="383540" lvl="1" algn="just">
              <a:buAutoNum type="romanLcPeriod"/>
            </a:pPr>
            <a:endParaRPr lang="en-US" sz="2200">
              <a:cs typeface="Calibri" panose="020F0502020204030204"/>
            </a:endParaRPr>
          </a:p>
          <a:p>
            <a:pPr marL="566420" lvl="2" indent="0" algn="just">
              <a:buNone/>
            </a:pPr>
            <a:endParaRPr lang="en-US" sz="1800">
              <a:cs typeface="Calibri" panose="020F0502020204030204"/>
            </a:endParaRPr>
          </a:p>
          <a:p>
            <a:pPr marL="566420" lvl="2" indent="0" algn="just">
              <a:buNone/>
            </a:pPr>
            <a:endParaRPr lang="en-US" sz="1800">
              <a:cs typeface="Calibri" panose="020F0502020204030204"/>
            </a:endParaRPr>
          </a:p>
          <a:p>
            <a:pPr marL="566420" lvl="2" indent="0" algn="just">
              <a:buNone/>
            </a:pPr>
            <a:endParaRPr lang="en-US" sz="2400">
              <a:cs typeface="Calibri" panose="020F0502020204030204"/>
            </a:endParaRPr>
          </a:p>
          <a:p>
            <a:pPr marL="566420" lvl="2" indent="0" algn="just">
              <a:buNone/>
            </a:pPr>
            <a:endParaRPr lang="en-US" sz="2400">
              <a:cs typeface="Calibri" panose="020F0502020204030204"/>
            </a:endParaRPr>
          </a:p>
          <a:p>
            <a:pPr marL="0" indent="0" algn="just">
              <a:buNone/>
            </a:pPr>
            <a:endParaRPr lang="en-US" sz="2400">
              <a:cs typeface="Calibri" panose="020F0502020204030204"/>
            </a:endParaRPr>
          </a:p>
          <a:p>
            <a:pPr marL="457200" indent="-457200">
              <a:buAutoNum type="romanLcPeriod"/>
            </a:pPr>
            <a:endParaRPr lang="en-US" sz="2400">
              <a:cs typeface="Calibri" panose="020F0502020204030204"/>
            </a:endParaRPr>
          </a:p>
        </p:txBody>
      </p:sp>
    </p:spTree>
    <p:extLst>
      <p:ext uri="{BB962C8B-B14F-4D97-AF65-F5344CB8AC3E}">
        <p14:creationId xmlns:p14="http://schemas.microsoft.com/office/powerpoint/2010/main" val="230759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5C33-AB45-45E7-BD8A-E876624BE12C}"/>
              </a:ext>
            </a:extLst>
          </p:cNvPr>
          <p:cNvSpPr>
            <a:spLocks noGrp="1"/>
          </p:cNvSpPr>
          <p:nvPr>
            <p:ph type="title"/>
          </p:nvPr>
        </p:nvSpPr>
        <p:spPr>
          <a:xfrm>
            <a:off x="1097280" y="286603"/>
            <a:ext cx="10767588" cy="1450757"/>
          </a:xfrm>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8CFA0FE4-4666-4C51-AEE8-9BEB5130CC2F}"/>
              </a:ext>
            </a:extLst>
          </p:cNvPr>
          <p:cNvSpPr>
            <a:spLocks noGrp="1"/>
          </p:cNvSpPr>
          <p:nvPr>
            <p:ph idx="1"/>
          </p:nvPr>
        </p:nvSpPr>
        <p:spPr/>
        <p:txBody>
          <a:bodyPr vert="horz" lIns="0" tIns="45720" rIns="0" bIns="45720" rtlCol="0" anchor="t">
            <a:noAutofit/>
          </a:bodyPr>
          <a:lstStyle/>
          <a:p>
            <a:pPr>
              <a:buFont typeface="Wingdings" panose="020F0502020204030204" pitchFamily="34" charset="0"/>
              <a:buChar char="Ø"/>
            </a:pPr>
            <a:r>
              <a:rPr lang="en-US">
                <a:cs typeface="Calibri" panose="020F0502020204030204"/>
              </a:rPr>
              <a:t> Some observation based on the statistics:</a:t>
            </a:r>
          </a:p>
          <a:p>
            <a:pPr marL="909320" lvl="3" indent="-342900">
              <a:buFont typeface="Wingdings" pitchFamily="34" charset="0"/>
              <a:buChar char="q"/>
            </a:pPr>
            <a:r>
              <a:rPr lang="en-US" sz="2000">
                <a:cs typeface="Calibri" panose="020F0502020204030204"/>
              </a:rPr>
              <a:t> Use of #NOT at the end of the sentence.</a:t>
            </a:r>
          </a:p>
          <a:p>
            <a:pPr marL="909320" lvl="3" indent="-342900">
              <a:buFont typeface="Wingdings" pitchFamily="34" charset="0"/>
              <a:buChar char="q"/>
            </a:pPr>
            <a:endParaRPr lang="en-US" sz="2000">
              <a:cs typeface="Calibri" panose="020F0502020204030204"/>
            </a:endParaRPr>
          </a:p>
          <a:p>
            <a:pPr marL="909320" lvl="3" indent="-342900">
              <a:buAutoNum type="romanUcPeriod"/>
            </a:pPr>
            <a:endParaRPr lang="en-US" sz="2000">
              <a:cs typeface="Calibri" panose="020F0502020204030204"/>
            </a:endParaRPr>
          </a:p>
          <a:p>
            <a:pPr marL="909320" lvl="4" indent="0">
              <a:buNone/>
            </a:pPr>
            <a:endParaRPr lang="en-US" sz="2000">
              <a:cs typeface="Calibri" panose="020F0502020204030204"/>
            </a:endParaRPr>
          </a:p>
          <a:p>
            <a:pPr marL="909320" lvl="4" indent="0">
              <a:buNone/>
            </a:pPr>
            <a:endParaRPr lang="en-US" sz="2000">
              <a:cs typeface="Calibri" panose="020F0502020204030204"/>
            </a:endParaRPr>
          </a:p>
          <a:p>
            <a:pPr marL="909320" lvl="4" indent="0">
              <a:buNone/>
            </a:pPr>
            <a:endParaRPr lang="en-US" sz="2000">
              <a:cs typeface="Calibri" panose="020F0502020204030204"/>
            </a:endParaRPr>
          </a:p>
          <a:p>
            <a:pPr marL="909320" lvl="3" indent="-342900">
              <a:buFont typeface="Wingdings" pitchFamily="34" charset="0"/>
              <a:buChar char="q"/>
            </a:pPr>
            <a:r>
              <a:rPr lang="en-US" sz="2000">
                <a:cs typeface="Calibri" panose="020F0502020204030204"/>
              </a:rPr>
              <a:t>If the word has 'not' in the middle of the sentence</a:t>
            </a:r>
          </a:p>
          <a:p>
            <a:pPr marL="566420" lvl="3" indent="0">
              <a:buNone/>
            </a:pPr>
            <a:r>
              <a:rPr lang="en-US" sz="2000">
                <a:cs typeface="Calibri" panose="020F0502020204030204"/>
              </a:rPr>
              <a:t>      </a:t>
            </a:r>
          </a:p>
          <a:p>
            <a:pPr marL="566420" lvl="3" indent="0">
              <a:buNone/>
            </a:pPr>
            <a:endParaRPr lang="en-US" sz="2000">
              <a:cs typeface="Calibri" panose="020F0502020204030204"/>
            </a:endParaRPr>
          </a:p>
          <a:p>
            <a:pPr marL="566420" lvl="3" indent="0">
              <a:buNone/>
            </a:pPr>
            <a:endParaRPr lang="en-US" sz="2000">
              <a:cs typeface="Calibri" panose="020F0502020204030204"/>
            </a:endParaRPr>
          </a:p>
        </p:txBody>
      </p:sp>
      <p:graphicFrame>
        <p:nvGraphicFramePr>
          <p:cNvPr id="5" name="Table 4">
            <a:extLst>
              <a:ext uri="{FF2B5EF4-FFF2-40B4-BE49-F238E27FC236}">
                <a16:creationId xmlns:a16="http://schemas.microsoft.com/office/drawing/2014/main" id="{57B894BE-0708-472D-B3E1-673BF3F29794}"/>
              </a:ext>
            </a:extLst>
          </p:cNvPr>
          <p:cNvGraphicFramePr>
            <a:graphicFrameLocks noGrp="1"/>
          </p:cNvGraphicFramePr>
          <p:nvPr>
            <p:extLst>
              <p:ext uri="{D42A27DB-BD31-4B8C-83A1-F6EECF244321}">
                <p14:modId xmlns:p14="http://schemas.microsoft.com/office/powerpoint/2010/main" val="1355859698"/>
              </p:ext>
            </p:extLst>
          </p:nvPr>
        </p:nvGraphicFramePr>
        <p:xfrm>
          <a:off x="1121833" y="2555119"/>
          <a:ext cx="10017103" cy="1692787"/>
        </p:xfrm>
        <a:graphic>
          <a:graphicData uri="http://schemas.openxmlformats.org/drawingml/2006/table">
            <a:tbl>
              <a:tblPr firstRow="1" bandRow="1">
                <a:tableStyleId>{93296810-A885-4BE3-A3E7-6D5BEEA58F35}</a:tableStyleId>
              </a:tblPr>
              <a:tblGrid>
                <a:gridCol w="1254125">
                  <a:extLst>
                    <a:ext uri="{9D8B030D-6E8A-4147-A177-3AD203B41FA5}">
                      <a16:colId xmlns:a16="http://schemas.microsoft.com/office/drawing/2014/main" val="1284118296"/>
                    </a:ext>
                  </a:extLst>
                </a:gridCol>
                <a:gridCol w="1508125">
                  <a:extLst>
                    <a:ext uri="{9D8B030D-6E8A-4147-A177-3AD203B41FA5}">
                      <a16:colId xmlns:a16="http://schemas.microsoft.com/office/drawing/2014/main" val="3527346951"/>
                    </a:ext>
                  </a:extLst>
                </a:gridCol>
                <a:gridCol w="7254853">
                  <a:extLst>
                    <a:ext uri="{9D8B030D-6E8A-4147-A177-3AD203B41FA5}">
                      <a16:colId xmlns:a16="http://schemas.microsoft.com/office/drawing/2014/main" val="485906445"/>
                    </a:ext>
                  </a:extLst>
                </a:gridCol>
              </a:tblGrid>
              <a:tr h="371987">
                <a:tc>
                  <a:txBody>
                    <a:bodyPr/>
                    <a:lstStyle/>
                    <a:p>
                      <a:pPr lvl="0" algn="ctr" rtl="0">
                        <a:spcBef>
                          <a:spcPts val="0"/>
                        </a:spcBef>
                        <a:spcAft>
                          <a:spcPts val="0"/>
                        </a:spcAft>
                        <a:buNone/>
                      </a:pPr>
                      <a:r>
                        <a:rPr lang="en-US" sz="2000" u="none" strike="noStrike">
                          <a:effectLst/>
                        </a:rPr>
                        <a:t>Original</a:t>
                      </a:r>
                    </a:p>
                  </a:txBody>
                  <a:tcPr marL="25400" marR="25400" marT="25400" marB="25400" anchor="b"/>
                </a:tc>
                <a:tc>
                  <a:txBody>
                    <a:bodyPr/>
                    <a:lstStyle/>
                    <a:p>
                      <a:pPr lvl="0" algn="ctr">
                        <a:spcBef>
                          <a:spcPts val="0"/>
                        </a:spcBef>
                        <a:spcAft>
                          <a:spcPts val="0"/>
                        </a:spcAft>
                        <a:buNone/>
                      </a:pPr>
                      <a:r>
                        <a:rPr lang="en-US" sz="2000" u="none" strike="noStrike">
                          <a:effectLst/>
                        </a:rPr>
                        <a:t>Predicted</a:t>
                      </a:r>
                      <a:endParaRPr lang="en-US" sz="2000"/>
                    </a:p>
                  </a:txBody>
                  <a:tcPr marL="25400" marR="25400" marT="25400" marB="25400" anchor="b"/>
                </a:tc>
                <a:tc>
                  <a:txBody>
                    <a:bodyPr/>
                    <a:lstStyle/>
                    <a:p>
                      <a:pPr lvl="0">
                        <a:spcBef>
                          <a:spcPts val="0"/>
                        </a:spcBef>
                        <a:spcAft>
                          <a:spcPts val="0"/>
                        </a:spcAft>
                        <a:buNone/>
                      </a:pPr>
                      <a:r>
                        <a:rPr lang="en-US" sz="2000" u="none" strike="noStrike">
                          <a:effectLst/>
                        </a:rPr>
                        <a:t>Tweet</a:t>
                      </a:r>
                      <a:endParaRPr lang="en-US" sz="2000"/>
                    </a:p>
                  </a:txBody>
                  <a:tcPr marL="25400" marR="25400" marT="25400" marB="25400" anchor="b"/>
                </a:tc>
                <a:extLst>
                  <a:ext uri="{0D108BD9-81ED-4DB2-BD59-A6C34878D82A}">
                    <a16:rowId xmlns:a16="http://schemas.microsoft.com/office/drawing/2014/main" val="855472735"/>
                  </a:ext>
                </a:extLst>
              </a:tr>
              <a:tr h="371987">
                <a:tc>
                  <a:txBody>
                    <a:bodyPr/>
                    <a:lstStyle/>
                    <a:p>
                      <a:pPr lvl="0" algn="ctr" rtl="0">
                        <a:spcBef>
                          <a:spcPts val="0"/>
                        </a:spcBef>
                        <a:spcAft>
                          <a:spcPts val="0"/>
                        </a:spcAft>
                        <a:buNone/>
                      </a:pPr>
                      <a:r>
                        <a:rPr lang="en-US" sz="2000" u="none" strike="noStrike">
                          <a:effectLst/>
                        </a:rPr>
                        <a:t>ironic</a:t>
                      </a:r>
                      <a:endParaRPr lang="en-US" sz="2000">
                        <a:effectLst/>
                      </a:endParaRPr>
                    </a:p>
                  </a:txBody>
                  <a:tcPr marL="25400" marR="25400" marT="25400" marB="25400" anchor="ctr"/>
                </a:tc>
                <a:tc>
                  <a:txBody>
                    <a:bodyPr/>
                    <a:lstStyle/>
                    <a:p>
                      <a:pPr lvl="0" algn="ctr" rtl="0">
                        <a:spcBef>
                          <a:spcPts val="0"/>
                        </a:spcBef>
                        <a:spcAft>
                          <a:spcPts val="0"/>
                        </a:spcAft>
                        <a:buNone/>
                      </a:pPr>
                      <a:r>
                        <a:rPr lang="en-US" sz="2000" u="none" strike="noStrike" err="1">
                          <a:effectLst/>
                        </a:rPr>
                        <a:t>not_ironic</a:t>
                      </a:r>
                      <a:endParaRPr lang="en-US" sz="2000">
                        <a:effectLst/>
                      </a:endParaRPr>
                    </a:p>
                  </a:txBody>
                  <a:tcPr marL="25400" marR="25400" marT="25400" marB="25400" anchor="ctr"/>
                </a:tc>
                <a:tc>
                  <a:txBody>
                    <a:bodyPr/>
                    <a:lstStyle/>
                    <a:p>
                      <a:pPr lvl="0" rtl="0">
                        <a:spcBef>
                          <a:spcPts val="0"/>
                        </a:spcBef>
                        <a:spcAft>
                          <a:spcPts val="0"/>
                        </a:spcAft>
                        <a:buNone/>
                      </a:pPr>
                      <a:r>
                        <a:rPr lang="en-US" sz="2000" u="none" strike="noStrike">
                          <a:effectLst/>
                        </a:rPr>
                        <a:t>Since the tribunal was established 14 years ago, no complaint against the intelligence services has ever been upheld. #</a:t>
                      </a:r>
                      <a:r>
                        <a:rPr lang="en-US" sz="2000" u="none" strike="noStrike" err="1">
                          <a:effectLst/>
                        </a:rPr>
                        <a:t>trustthesystem</a:t>
                      </a:r>
                      <a:r>
                        <a:rPr lang="en-US" sz="2000" u="none" strike="noStrike">
                          <a:effectLst/>
                        </a:rPr>
                        <a:t> #not</a:t>
                      </a:r>
                      <a:endParaRPr lang="en-US" sz="2000">
                        <a:effectLst/>
                      </a:endParaRPr>
                    </a:p>
                  </a:txBody>
                  <a:tcPr marL="25400" marR="25400" marT="25400" marB="25400" anchor="b"/>
                </a:tc>
                <a:extLst>
                  <a:ext uri="{0D108BD9-81ED-4DB2-BD59-A6C34878D82A}">
                    <a16:rowId xmlns:a16="http://schemas.microsoft.com/office/drawing/2014/main" val="3601171031"/>
                  </a:ext>
                </a:extLst>
              </a:tr>
              <a:tr h="371987">
                <a:tc>
                  <a:txBody>
                    <a:bodyPr/>
                    <a:lstStyle/>
                    <a:p>
                      <a:pPr algn="ctr" rtl="0" fontAlgn="b">
                        <a:spcBef>
                          <a:spcPts val="0"/>
                        </a:spcBef>
                        <a:spcAft>
                          <a:spcPts val="0"/>
                        </a:spcAft>
                      </a:pPr>
                      <a:r>
                        <a:rPr lang="en-US" sz="2000" u="none" strike="noStrike">
                          <a:effectLst/>
                        </a:rPr>
                        <a:t>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err="1">
                          <a:effectLst/>
                        </a:rPr>
                        <a:t>not_ironic</a:t>
                      </a:r>
                      <a:endParaRPr lang="en-US" sz="2000">
                        <a:effectLst/>
                      </a:endParaRPr>
                    </a:p>
                  </a:txBody>
                  <a:tcPr marL="25400" marR="25400" marT="25400" marB="25400" anchor="ctr"/>
                </a:tc>
                <a:tc>
                  <a:txBody>
                    <a:bodyPr/>
                    <a:lstStyle/>
                    <a:p>
                      <a:pPr rtl="0" fontAlgn="b">
                        <a:spcBef>
                          <a:spcPts val="0"/>
                        </a:spcBef>
                        <a:spcAft>
                          <a:spcPts val="0"/>
                        </a:spcAft>
                      </a:pPr>
                      <a:r>
                        <a:rPr lang="en-US" sz="2000" u="none" strike="noStrike">
                          <a:effectLst/>
                        </a:rPr>
                        <a:t>You decide to go on vacation without me sleep? </a:t>
                      </a:r>
                      <a:r>
                        <a:rPr lang="en-US" sz="2000" u="none" strike="noStrike" err="1">
                          <a:effectLst/>
                        </a:rPr>
                        <a:t>Reaaaal</a:t>
                      </a:r>
                      <a:r>
                        <a:rPr lang="en-US" sz="2000" u="none" strike="noStrike">
                          <a:effectLst/>
                        </a:rPr>
                        <a:t> nice. #considerate #not 😒💤</a:t>
                      </a:r>
                      <a:endParaRPr lang="en-US" sz="2000">
                        <a:effectLst/>
                      </a:endParaRPr>
                    </a:p>
                  </a:txBody>
                  <a:tcPr marL="25400" marR="25400" marT="25400" marB="25400" anchor="b"/>
                </a:tc>
                <a:extLst>
                  <a:ext uri="{0D108BD9-81ED-4DB2-BD59-A6C34878D82A}">
                    <a16:rowId xmlns:a16="http://schemas.microsoft.com/office/drawing/2014/main" val="1630431773"/>
                  </a:ext>
                </a:extLst>
              </a:tr>
            </a:tbl>
          </a:graphicData>
        </a:graphic>
      </p:graphicFrame>
      <p:graphicFrame>
        <p:nvGraphicFramePr>
          <p:cNvPr id="8" name="Table 7">
            <a:extLst>
              <a:ext uri="{FF2B5EF4-FFF2-40B4-BE49-F238E27FC236}">
                <a16:creationId xmlns:a16="http://schemas.microsoft.com/office/drawing/2014/main" id="{793D8720-6E5B-4C00-88B9-5EAA9A253DCD}"/>
              </a:ext>
            </a:extLst>
          </p:cNvPr>
          <p:cNvGraphicFramePr>
            <a:graphicFrameLocks noGrp="1"/>
          </p:cNvGraphicFramePr>
          <p:nvPr>
            <p:extLst>
              <p:ext uri="{D42A27DB-BD31-4B8C-83A1-F6EECF244321}">
                <p14:modId xmlns:p14="http://schemas.microsoft.com/office/powerpoint/2010/main" val="1572650416"/>
              </p:ext>
            </p:extLst>
          </p:nvPr>
        </p:nvGraphicFramePr>
        <p:xfrm>
          <a:off x="1174750" y="4857750"/>
          <a:ext cx="10017116" cy="1382490"/>
        </p:xfrm>
        <a:graphic>
          <a:graphicData uri="http://schemas.openxmlformats.org/drawingml/2006/table">
            <a:tbl>
              <a:tblPr firstRow="1" bandRow="1">
                <a:tableStyleId>{93296810-A885-4BE3-A3E7-6D5BEEA58F35}</a:tableStyleId>
              </a:tblPr>
              <a:tblGrid>
                <a:gridCol w="1317624">
                  <a:extLst>
                    <a:ext uri="{9D8B030D-6E8A-4147-A177-3AD203B41FA5}">
                      <a16:colId xmlns:a16="http://schemas.microsoft.com/office/drawing/2014/main" val="574616444"/>
                    </a:ext>
                  </a:extLst>
                </a:gridCol>
                <a:gridCol w="1401791">
                  <a:extLst>
                    <a:ext uri="{9D8B030D-6E8A-4147-A177-3AD203B41FA5}">
                      <a16:colId xmlns:a16="http://schemas.microsoft.com/office/drawing/2014/main" val="659927903"/>
                    </a:ext>
                  </a:extLst>
                </a:gridCol>
                <a:gridCol w="7297701">
                  <a:extLst>
                    <a:ext uri="{9D8B030D-6E8A-4147-A177-3AD203B41FA5}">
                      <a16:colId xmlns:a16="http://schemas.microsoft.com/office/drawing/2014/main" val="1916324753"/>
                    </a:ext>
                  </a:extLst>
                </a:gridCol>
              </a:tblGrid>
              <a:tr h="361045">
                <a:tc>
                  <a:txBody>
                    <a:bodyPr/>
                    <a:lstStyle/>
                    <a:p>
                      <a:pPr algn="ctr" rtl="0" fontAlgn="b">
                        <a:spcBef>
                          <a:spcPts val="0"/>
                        </a:spcBef>
                        <a:spcAft>
                          <a:spcPts val="0"/>
                        </a:spcAft>
                      </a:pPr>
                      <a:r>
                        <a:rPr lang="en-US" sz="2000" u="none" strike="noStrike">
                          <a:effectLst/>
                        </a:rPr>
                        <a:t>Original</a:t>
                      </a:r>
                      <a:endParaRPr lang="en-US" sz="2000">
                        <a:effectLst/>
                      </a:endParaRPr>
                    </a:p>
                  </a:txBody>
                  <a:tcPr marL="25400" marR="25400" marT="25400" marB="25400" anchor="b"/>
                </a:tc>
                <a:tc>
                  <a:txBody>
                    <a:bodyPr/>
                    <a:lstStyle/>
                    <a:p>
                      <a:pPr lvl="0" algn="ctr">
                        <a:spcBef>
                          <a:spcPts val="0"/>
                        </a:spcBef>
                        <a:spcAft>
                          <a:spcPts val="0"/>
                        </a:spcAft>
                        <a:buNone/>
                      </a:pPr>
                      <a:r>
                        <a:rPr lang="en-US" sz="2000" u="none" strike="noStrike">
                          <a:effectLst/>
                        </a:rPr>
                        <a:t>Predicted</a:t>
                      </a:r>
                      <a:endParaRPr lang="en-US" sz="2000"/>
                    </a:p>
                  </a:txBody>
                  <a:tcPr marL="25400" marR="25400" marT="25400" marB="25400" anchor="b"/>
                </a:tc>
                <a:tc>
                  <a:txBody>
                    <a:bodyPr/>
                    <a:lstStyle/>
                    <a:p>
                      <a:pPr lvl="0">
                        <a:spcBef>
                          <a:spcPts val="0"/>
                        </a:spcBef>
                        <a:spcAft>
                          <a:spcPts val="0"/>
                        </a:spcAft>
                        <a:buNone/>
                      </a:pPr>
                      <a:r>
                        <a:rPr lang="en-US" sz="2000" u="none" strike="noStrike">
                          <a:effectLst/>
                        </a:rPr>
                        <a:t>Tweet</a:t>
                      </a:r>
                      <a:endParaRPr lang="en-US" sz="2000"/>
                    </a:p>
                  </a:txBody>
                  <a:tcPr marL="25400" marR="25400" marT="25400" marB="25400" anchor="b"/>
                </a:tc>
                <a:extLst>
                  <a:ext uri="{0D108BD9-81ED-4DB2-BD59-A6C34878D82A}">
                    <a16:rowId xmlns:a16="http://schemas.microsoft.com/office/drawing/2014/main" val="2598997421"/>
                  </a:ext>
                </a:extLst>
              </a:tr>
              <a:tr h="646079">
                <a:tc>
                  <a:txBody>
                    <a:bodyPr/>
                    <a:lstStyle/>
                    <a:p>
                      <a:pPr lvl="0" algn="ctr" rtl="0">
                        <a:spcBef>
                          <a:spcPts val="0"/>
                        </a:spcBef>
                        <a:spcAft>
                          <a:spcPts val="0"/>
                        </a:spcAft>
                        <a:buNone/>
                      </a:pPr>
                      <a:r>
                        <a:rPr lang="en-US" sz="2000" u="none" strike="noStrike" err="1">
                          <a:effectLst/>
                        </a:rPr>
                        <a:t>not_ironic</a:t>
                      </a:r>
                      <a:endParaRPr lang="en-US" sz="2000">
                        <a:effectLst/>
                      </a:endParaRPr>
                    </a:p>
                  </a:txBody>
                  <a:tcPr marL="25400" marR="25400" marT="25400" marB="25400" anchor="ctr"/>
                </a:tc>
                <a:tc>
                  <a:txBody>
                    <a:bodyPr/>
                    <a:lstStyle/>
                    <a:p>
                      <a:pPr lvl="0" algn="ctr" rtl="0">
                        <a:spcBef>
                          <a:spcPts val="0"/>
                        </a:spcBef>
                        <a:spcAft>
                          <a:spcPts val="0"/>
                        </a:spcAft>
                        <a:buNone/>
                      </a:pPr>
                      <a:r>
                        <a:rPr lang="en-US" sz="2000" u="none" strike="noStrike">
                          <a:effectLst/>
                        </a:rPr>
                        <a:t>ironic</a:t>
                      </a:r>
                      <a:endParaRPr lang="en-US" sz="2000">
                        <a:effectLst/>
                      </a:endParaRPr>
                    </a:p>
                  </a:txBody>
                  <a:tcPr marL="25400" marR="25400" marT="25400" marB="25400" anchor="ctr"/>
                </a:tc>
                <a:tc>
                  <a:txBody>
                    <a:bodyPr/>
                    <a:lstStyle/>
                    <a:p>
                      <a:pPr lvl="0" rtl="0">
                        <a:spcBef>
                          <a:spcPts val="0"/>
                        </a:spcBef>
                        <a:spcAft>
                          <a:spcPts val="0"/>
                        </a:spcAft>
                        <a:buNone/>
                      </a:pPr>
                      <a:r>
                        <a:rPr lang="en-US" sz="2000" u="none" strike="noStrike">
                          <a:effectLst/>
                        </a:rPr>
                        <a:t>@</a:t>
                      </a:r>
                      <a:r>
                        <a:rPr lang="en-US" sz="2000" u="none" strike="noStrike" err="1">
                          <a:effectLst/>
                        </a:rPr>
                        <a:t>terry_legg</a:t>
                      </a:r>
                      <a:r>
                        <a:rPr lang="en-US" sz="2000" u="none" strike="noStrike">
                          <a:effectLst/>
                        </a:rPr>
                        <a:t> @</a:t>
                      </a:r>
                      <a:r>
                        <a:rPr lang="en-US" sz="2000" u="none" strike="noStrike" err="1">
                          <a:effectLst/>
                        </a:rPr>
                        <a:t>SR_Duncan</a:t>
                      </a:r>
                      <a:r>
                        <a:rPr lang="en-US" sz="2000" u="none" strike="noStrike">
                          <a:effectLst/>
                        </a:rPr>
                        <a:t> @</a:t>
                      </a:r>
                      <a:r>
                        <a:rPr lang="en-US" sz="2000" u="none" strike="noStrike" err="1">
                          <a:effectLst/>
                        </a:rPr>
                        <a:t>KateOnTheGo</a:t>
                      </a:r>
                      <a:r>
                        <a:rPr lang="en-US" sz="2000" u="none" strike="noStrike">
                          <a:effectLst/>
                        </a:rPr>
                        <a:t> It wasn't for one person. It was a business expense.</a:t>
                      </a:r>
                      <a:endParaRPr lang="en-US" sz="2000">
                        <a:effectLst/>
                      </a:endParaRPr>
                    </a:p>
                  </a:txBody>
                  <a:tcPr marL="25400" marR="25400" marT="25400" marB="25400" anchor="b"/>
                </a:tc>
                <a:extLst>
                  <a:ext uri="{0D108BD9-81ED-4DB2-BD59-A6C34878D82A}">
                    <a16:rowId xmlns:a16="http://schemas.microsoft.com/office/drawing/2014/main" val="2831971156"/>
                  </a:ext>
                </a:extLst>
              </a:tr>
              <a:tr h="361045">
                <a:tc>
                  <a:txBody>
                    <a:bodyPr/>
                    <a:lstStyle/>
                    <a:p>
                      <a:pPr algn="ctr" rtl="0" fontAlgn="b">
                        <a:spcBef>
                          <a:spcPts val="0"/>
                        </a:spcBef>
                        <a:spcAft>
                          <a:spcPts val="0"/>
                        </a:spcAft>
                      </a:pPr>
                      <a:r>
                        <a:rPr lang="en-US" sz="2000" u="none" strike="noStrike" err="1">
                          <a:effectLst/>
                        </a:rPr>
                        <a:t>not_ironic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a:effectLst/>
                        </a:rPr>
                        <a:t>ironic</a:t>
                      </a:r>
                      <a:endParaRPr lang="en-US" sz="2000">
                        <a:effectLst/>
                      </a:endParaRPr>
                    </a:p>
                  </a:txBody>
                  <a:tcPr marL="25400" marR="25400" marT="25400" marB="25400" anchor="ctr"/>
                </a:tc>
                <a:tc>
                  <a:txBody>
                    <a:bodyPr/>
                    <a:lstStyle/>
                    <a:p>
                      <a:pPr rtl="0" fontAlgn="b">
                        <a:spcBef>
                          <a:spcPts val="0"/>
                        </a:spcBef>
                        <a:spcAft>
                          <a:spcPts val="0"/>
                        </a:spcAft>
                      </a:pPr>
                      <a:r>
                        <a:rPr lang="en-US" sz="2000" u="none" strike="noStrike">
                          <a:effectLst/>
                        </a:rPr>
                        <a:t>At least I don't have to clean the floor</a:t>
                      </a:r>
                      <a:endParaRPr lang="en-US" sz="2000">
                        <a:effectLst/>
                      </a:endParaRPr>
                    </a:p>
                  </a:txBody>
                  <a:tcPr marL="25400" marR="25400" marT="25400" marB="25400" anchor="b"/>
                </a:tc>
                <a:extLst>
                  <a:ext uri="{0D108BD9-81ED-4DB2-BD59-A6C34878D82A}">
                    <a16:rowId xmlns:a16="http://schemas.microsoft.com/office/drawing/2014/main" val="3035588948"/>
                  </a:ext>
                </a:extLst>
              </a:tr>
            </a:tbl>
          </a:graphicData>
        </a:graphic>
      </p:graphicFrame>
    </p:spTree>
    <p:extLst>
      <p:ext uri="{BB962C8B-B14F-4D97-AF65-F5344CB8AC3E}">
        <p14:creationId xmlns:p14="http://schemas.microsoft.com/office/powerpoint/2010/main" val="1538032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5C33-AB45-45E7-BD8A-E876624BE12C}"/>
              </a:ext>
            </a:extLst>
          </p:cNvPr>
          <p:cNvSpPr>
            <a:spLocks noGrp="1"/>
          </p:cNvSpPr>
          <p:nvPr>
            <p:ph type="title"/>
          </p:nvPr>
        </p:nvSpPr>
        <p:spPr>
          <a:xfrm>
            <a:off x="1097280" y="286603"/>
            <a:ext cx="10767588" cy="1450757"/>
          </a:xfrm>
        </p:spPr>
        <p:txBody>
          <a:bodyPr/>
          <a:lstStyle/>
          <a:p>
            <a:r>
              <a:rPr lang="en-US">
                <a:cs typeface="Calibri Light"/>
              </a:rPr>
              <a:t>Contd..</a:t>
            </a:r>
            <a:endParaRPr lang="en-US"/>
          </a:p>
        </p:txBody>
      </p:sp>
      <p:sp>
        <p:nvSpPr>
          <p:cNvPr id="4" name="Content Placeholder 3">
            <a:extLst>
              <a:ext uri="{FF2B5EF4-FFF2-40B4-BE49-F238E27FC236}">
                <a16:creationId xmlns:a16="http://schemas.microsoft.com/office/drawing/2014/main" id="{B00850D7-E16B-4A95-A5AF-98855D029B2A}"/>
              </a:ext>
            </a:extLst>
          </p:cNvPr>
          <p:cNvSpPr>
            <a:spLocks noGrp="1"/>
          </p:cNvSpPr>
          <p:nvPr>
            <p:ph idx="1"/>
          </p:nvPr>
        </p:nvSpPr>
        <p:spPr/>
        <p:txBody>
          <a:bodyPr vert="horz" lIns="0" tIns="45720" rIns="0" bIns="45720" rtlCol="0" anchor="t">
            <a:normAutofit/>
          </a:bodyPr>
          <a:lstStyle/>
          <a:p>
            <a:pPr marL="543560" lvl="1" indent="-342900">
              <a:buFont typeface="Wingdings" pitchFamily="34" charset="0"/>
              <a:buChar char="q"/>
            </a:pPr>
            <a:r>
              <a:rPr lang="en-US" sz="2000">
                <a:cs typeface="Calibri"/>
              </a:rPr>
              <a:t>If the </a:t>
            </a:r>
            <a:r>
              <a:rPr lang="en-US" sz="2000">
                <a:solidFill>
                  <a:srgbClr val="000000"/>
                </a:solidFill>
                <a:cs typeface="Calibri"/>
              </a:rPr>
              <a:t>tweets has sarcasm expressed through images. </a:t>
            </a:r>
          </a:p>
          <a:p>
            <a:pPr marL="543560" lvl="1" indent="-342900">
              <a:buFont typeface="Wingdings" pitchFamily="34" charset="0"/>
              <a:buChar char="q"/>
            </a:pPr>
            <a:endParaRPr lang="en-US" sz="2000">
              <a:solidFill>
                <a:srgbClr val="000000"/>
              </a:solidFill>
              <a:cs typeface="Calibri"/>
            </a:endParaRPr>
          </a:p>
          <a:p>
            <a:pPr marL="543560" lvl="1" indent="-342900">
              <a:buFont typeface="Wingdings" pitchFamily="34" charset="0"/>
              <a:buChar char="q"/>
            </a:pPr>
            <a:endParaRPr lang="en-US" sz="2000">
              <a:solidFill>
                <a:srgbClr val="000000"/>
              </a:solidFill>
              <a:cs typeface="Calibri"/>
            </a:endParaRPr>
          </a:p>
          <a:p>
            <a:pPr marL="543560" lvl="1" indent="-342900">
              <a:buFont typeface="Wingdings" pitchFamily="34" charset="0"/>
              <a:buChar char="q"/>
            </a:pPr>
            <a:endParaRPr lang="en-US" sz="2000">
              <a:solidFill>
                <a:srgbClr val="000000"/>
              </a:solidFill>
              <a:cs typeface="Calibri"/>
            </a:endParaRPr>
          </a:p>
          <a:p>
            <a:pPr marL="543560" lvl="1" indent="-342900">
              <a:buFont typeface="Wingdings" pitchFamily="34" charset="0"/>
              <a:buChar char="q"/>
            </a:pPr>
            <a:endParaRPr lang="en-US" sz="2000">
              <a:solidFill>
                <a:srgbClr val="000000"/>
              </a:solidFill>
              <a:cs typeface="Calibri"/>
            </a:endParaRPr>
          </a:p>
          <a:p>
            <a:pPr marL="200660" lvl="1" indent="0">
              <a:buNone/>
            </a:pPr>
            <a:endParaRPr lang="en-US" sz="2000">
              <a:solidFill>
                <a:srgbClr val="000000"/>
              </a:solidFill>
              <a:cs typeface="Calibri"/>
            </a:endParaRPr>
          </a:p>
          <a:p>
            <a:pPr marL="200660" lvl="1" indent="0">
              <a:buNone/>
            </a:pPr>
            <a:endParaRPr lang="en-US" sz="2000">
              <a:solidFill>
                <a:srgbClr val="000000"/>
              </a:solidFill>
              <a:cs typeface="Calibri"/>
            </a:endParaRPr>
          </a:p>
          <a:p>
            <a:pPr marL="200660" lvl="1" indent="0">
              <a:buNone/>
            </a:pPr>
            <a:endParaRPr lang="en-US" sz="2000">
              <a:solidFill>
                <a:srgbClr val="000000"/>
              </a:solidFill>
              <a:cs typeface="Calibri"/>
            </a:endParaRPr>
          </a:p>
          <a:p>
            <a:pPr marL="200660" lvl="1" indent="0">
              <a:buNone/>
            </a:pPr>
            <a:r>
              <a:rPr lang="en-US" sz="2000" b="1">
                <a:solidFill>
                  <a:srgbClr val="000000"/>
                </a:solidFill>
                <a:cs typeface="Calibri"/>
              </a:rPr>
              <a:t>Inference</a:t>
            </a:r>
            <a:r>
              <a:rPr lang="en-US" sz="2000">
                <a:solidFill>
                  <a:srgbClr val="000000"/>
                </a:solidFill>
                <a:cs typeface="Calibri"/>
              </a:rPr>
              <a:t>:</a:t>
            </a:r>
            <a:r>
              <a:rPr lang="en-US" sz="2000">
                <a:cs typeface="Calibri"/>
              </a:rPr>
              <a:t> The structure of the tweet should also be considered rather than just that the words present in them. </a:t>
            </a:r>
            <a:endParaRPr lang="en-US" sz="2000">
              <a:solidFill>
                <a:srgbClr val="404040"/>
              </a:solidFill>
              <a:cs typeface="Calibri"/>
            </a:endParaRPr>
          </a:p>
        </p:txBody>
      </p:sp>
      <p:graphicFrame>
        <p:nvGraphicFramePr>
          <p:cNvPr id="10" name="Table 9">
            <a:extLst>
              <a:ext uri="{FF2B5EF4-FFF2-40B4-BE49-F238E27FC236}">
                <a16:creationId xmlns:a16="http://schemas.microsoft.com/office/drawing/2014/main" id="{CE106D9A-E7F8-4C5D-A5ED-430D885C21F7}"/>
              </a:ext>
            </a:extLst>
          </p:cNvPr>
          <p:cNvGraphicFramePr>
            <a:graphicFrameLocks noGrp="1"/>
          </p:cNvGraphicFramePr>
          <p:nvPr>
            <p:extLst>
              <p:ext uri="{D42A27DB-BD31-4B8C-83A1-F6EECF244321}">
                <p14:modId xmlns:p14="http://schemas.microsoft.com/office/powerpoint/2010/main" val="679372679"/>
              </p:ext>
            </p:extLst>
          </p:nvPr>
        </p:nvGraphicFramePr>
        <p:xfrm>
          <a:off x="1143000" y="2509762"/>
          <a:ext cx="10017116" cy="1854476"/>
        </p:xfrm>
        <a:graphic>
          <a:graphicData uri="http://schemas.openxmlformats.org/drawingml/2006/table">
            <a:tbl>
              <a:tblPr firstRow="1" bandRow="1">
                <a:tableStyleId>{93296810-A885-4BE3-A3E7-6D5BEEA58F35}</a:tableStyleId>
              </a:tblPr>
              <a:tblGrid>
                <a:gridCol w="1412873">
                  <a:extLst>
                    <a:ext uri="{9D8B030D-6E8A-4147-A177-3AD203B41FA5}">
                      <a16:colId xmlns:a16="http://schemas.microsoft.com/office/drawing/2014/main" val="2968774762"/>
                    </a:ext>
                  </a:extLst>
                </a:gridCol>
                <a:gridCol w="1397000">
                  <a:extLst>
                    <a:ext uri="{9D8B030D-6E8A-4147-A177-3AD203B41FA5}">
                      <a16:colId xmlns:a16="http://schemas.microsoft.com/office/drawing/2014/main" val="825661340"/>
                    </a:ext>
                  </a:extLst>
                </a:gridCol>
                <a:gridCol w="7207243">
                  <a:extLst>
                    <a:ext uri="{9D8B030D-6E8A-4147-A177-3AD203B41FA5}">
                      <a16:colId xmlns:a16="http://schemas.microsoft.com/office/drawing/2014/main" val="1726863310"/>
                    </a:ext>
                  </a:extLst>
                </a:gridCol>
              </a:tblGrid>
              <a:tr h="389211">
                <a:tc>
                  <a:txBody>
                    <a:bodyPr/>
                    <a:lstStyle/>
                    <a:p>
                      <a:pPr lvl="0" algn="ctr">
                        <a:spcBef>
                          <a:spcPts val="0"/>
                        </a:spcBef>
                        <a:spcAft>
                          <a:spcPts val="0"/>
                        </a:spcAft>
                        <a:buNone/>
                      </a:pPr>
                      <a:r>
                        <a:rPr lang="en-US" sz="2000" u="none" strike="noStrike">
                          <a:effectLst/>
                        </a:rPr>
                        <a:t>Original</a:t>
                      </a:r>
                      <a:endParaRPr lang="en-US" sz="2000"/>
                    </a:p>
                  </a:txBody>
                  <a:tcPr marL="25400" marR="25400" marT="25400" marB="25400" anchor="ctr"/>
                </a:tc>
                <a:tc>
                  <a:txBody>
                    <a:bodyPr/>
                    <a:lstStyle/>
                    <a:p>
                      <a:pPr lvl="0" algn="ctr">
                        <a:spcBef>
                          <a:spcPts val="0"/>
                        </a:spcBef>
                        <a:spcAft>
                          <a:spcPts val="0"/>
                        </a:spcAft>
                        <a:buNone/>
                      </a:pPr>
                      <a:r>
                        <a:rPr lang="en-US" sz="2000" u="none" strike="noStrike">
                          <a:effectLst/>
                        </a:rPr>
                        <a:t>Predicted</a:t>
                      </a:r>
                      <a:endParaRPr lang="en-US" sz="2000"/>
                    </a:p>
                  </a:txBody>
                  <a:tcPr marL="25400" marR="25400" marT="25400" marB="25400" anchor="ctr"/>
                </a:tc>
                <a:tc>
                  <a:txBody>
                    <a:bodyPr/>
                    <a:lstStyle/>
                    <a:p>
                      <a:pPr lvl="0" algn="ctr">
                        <a:spcBef>
                          <a:spcPts val="0"/>
                        </a:spcBef>
                        <a:spcAft>
                          <a:spcPts val="0"/>
                        </a:spcAft>
                        <a:buNone/>
                      </a:pPr>
                      <a:r>
                        <a:rPr lang="en-US" sz="2000" u="none" strike="noStrike">
                          <a:effectLst/>
                        </a:rPr>
                        <a:t>Tweet</a:t>
                      </a:r>
                      <a:endParaRPr lang="en-US" sz="2000"/>
                    </a:p>
                  </a:txBody>
                  <a:tcPr marL="25400" marR="25400" marT="25400" marB="25400" anchor="ctr"/>
                </a:tc>
                <a:extLst>
                  <a:ext uri="{0D108BD9-81ED-4DB2-BD59-A6C34878D82A}">
                    <a16:rowId xmlns:a16="http://schemas.microsoft.com/office/drawing/2014/main" val="1877427334"/>
                  </a:ext>
                </a:extLst>
              </a:tr>
              <a:tr h="1076054">
                <a:tc>
                  <a:txBody>
                    <a:bodyPr/>
                    <a:lstStyle/>
                    <a:p>
                      <a:pPr lvl="0" algn="ctr" rtl="0">
                        <a:spcBef>
                          <a:spcPts val="0"/>
                        </a:spcBef>
                        <a:spcAft>
                          <a:spcPts val="0"/>
                        </a:spcAft>
                        <a:buNone/>
                      </a:pPr>
                      <a:r>
                        <a:rPr lang="en-US" sz="2000" u="none" strike="noStrike">
                          <a:effectLst/>
                        </a:rPr>
                        <a:t>ironic</a:t>
                      </a:r>
                      <a:endParaRPr lang="en-US" sz="2000">
                        <a:effectLst/>
                      </a:endParaRPr>
                    </a:p>
                  </a:txBody>
                  <a:tcPr marL="25400" marR="25400" marT="25400" marB="25400" anchor="ctr"/>
                </a:tc>
                <a:tc>
                  <a:txBody>
                    <a:bodyPr/>
                    <a:lstStyle/>
                    <a:p>
                      <a:pPr lvl="0" algn="ctr" rtl="0">
                        <a:spcBef>
                          <a:spcPts val="0"/>
                        </a:spcBef>
                        <a:spcAft>
                          <a:spcPts val="0"/>
                        </a:spcAft>
                        <a:buNone/>
                      </a:pPr>
                      <a:r>
                        <a:rPr lang="en-US" sz="2000" u="none" strike="noStrike" err="1">
                          <a:effectLst/>
                        </a:rPr>
                        <a:t>not_ironic</a:t>
                      </a:r>
                      <a:endParaRPr lang="en-US" sz="2000">
                        <a:effectLst/>
                      </a:endParaRPr>
                    </a:p>
                  </a:txBody>
                  <a:tcPr marL="25400" marR="25400" marT="25400" marB="25400" anchor="ctr"/>
                </a:tc>
                <a:tc>
                  <a:txBody>
                    <a:bodyPr/>
                    <a:lstStyle/>
                    <a:p>
                      <a:pPr lvl="0" algn="ctr" rtl="0">
                        <a:spcBef>
                          <a:spcPts val="0"/>
                        </a:spcBef>
                        <a:spcAft>
                          <a:spcPts val="0"/>
                        </a:spcAft>
                        <a:buNone/>
                      </a:pPr>
                      <a:r>
                        <a:rPr lang="en-US" sz="2000" u="none" strike="noStrike">
                          <a:effectLst/>
                        </a:rPr>
                        <a:t>I may or may not have put @robertashton1 at the top of @</a:t>
                      </a:r>
                      <a:r>
                        <a:rPr lang="en-US" sz="2000" u="none" strike="noStrike" err="1">
                          <a:effectLst/>
                        </a:rPr>
                        <a:t>swarm_tweets</a:t>
                      </a:r>
                      <a:r>
                        <a:rPr lang="en-US" sz="2000" u="none" strike="noStrike">
                          <a:effectLst/>
                        </a:rPr>
                        <a:t> tree soon as he likes Christmas time... #Sarcasm http://</a:t>
                      </a:r>
                      <a:r>
                        <a:rPr lang="en-US" sz="2000" u="none" strike="noStrike" err="1">
                          <a:effectLst/>
                        </a:rPr>
                        <a:t>t.co</a:t>
                      </a:r>
                      <a:r>
                        <a:rPr lang="en-US" sz="2000" u="none" strike="noStrike">
                          <a:effectLst/>
                        </a:rPr>
                        <a:t>/</a:t>
                      </a:r>
                      <a:r>
                        <a:rPr lang="en-US" sz="2000" u="none" strike="noStrike" err="1">
                          <a:effectLst/>
                        </a:rPr>
                        <a:t>OMOURvLfzt</a:t>
                      </a:r>
                      <a:endParaRPr lang="en-US" sz="2000">
                        <a:effectLst/>
                      </a:endParaRPr>
                    </a:p>
                  </a:txBody>
                  <a:tcPr marL="25400" marR="25400" marT="25400" marB="25400" anchor="ctr"/>
                </a:tc>
                <a:extLst>
                  <a:ext uri="{0D108BD9-81ED-4DB2-BD59-A6C34878D82A}">
                    <a16:rowId xmlns:a16="http://schemas.microsoft.com/office/drawing/2014/main" val="505575859"/>
                  </a:ext>
                </a:extLst>
              </a:tr>
              <a:tr h="389211">
                <a:tc>
                  <a:txBody>
                    <a:bodyPr/>
                    <a:lstStyle/>
                    <a:p>
                      <a:pPr algn="ctr" rtl="0" fontAlgn="b">
                        <a:spcBef>
                          <a:spcPts val="0"/>
                        </a:spcBef>
                        <a:spcAft>
                          <a:spcPts val="0"/>
                        </a:spcAft>
                      </a:pPr>
                      <a:r>
                        <a:rPr lang="en-US" sz="2000" u="none" strike="noStrike">
                          <a:effectLst/>
                        </a:rPr>
                        <a:t>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err="1">
                          <a:effectLst/>
                        </a:rPr>
                        <a:t>not_ironic</a:t>
                      </a:r>
                      <a:endParaRPr lang="en-US" sz="2000">
                        <a:effectLst/>
                      </a:endParaRPr>
                    </a:p>
                  </a:txBody>
                  <a:tcPr marL="25400" marR="25400" marT="25400" marB="25400" anchor="ctr"/>
                </a:tc>
                <a:tc>
                  <a:txBody>
                    <a:bodyPr/>
                    <a:lstStyle/>
                    <a:p>
                      <a:pPr algn="ctr" rtl="0" fontAlgn="b">
                        <a:spcBef>
                          <a:spcPts val="0"/>
                        </a:spcBef>
                        <a:spcAft>
                          <a:spcPts val="0"/>
                        </a:spcAft>
                      </a:pPr>
                      <a:r>
                        <a:rPr lang="en-US" sz="2000" u="none" strike="noStrike" err="1">
                          <a:effectLst/>
                        </a:rPr>
                        <a:t>clashupdate</a:t>
                      </a:r>
                      <a:r>
                        <a:rPr lang="en-US" sz="2000" u="none" strike="noStrike">
                          <a:effectLst/>
                        </a:rPr>
                        <a:t> #not http://</a:t>
                      </a:r>
                      <a:r>
                        <a:rPr lang="en-US" sz="2000" u="none" strike="noStrike" err="1">
                          <a:effectLst/>
                        </a:rPr>
                        <a:t>t.co</a:t>
                      </a:r>
                      <a:r>
                        <a:rPr lang="en-US" sz="2000" u="none" strike="noStrike">
                          <a:effectLst/>
                        </a:rPr>
                        <a:t>/1bFOsIwnI5</a:t>
                      </a:r>
                      <a:endParaRPr lang="en-US" sz="2000">
                        <a:effectLst/>
                      </a:endParaRPr>
                    </a:p>
                  </a:txBody>
                  <a:tcPr marL="25400" marR="25400" marT="25400" marB="25400" anchor="ctr"/>
                </a:tc>
                <a:extLst>
                  <a:ext uri="{0D108BD9-81ED-4DB2-BD59-A6C34878D82A}">
                    <a16:rowId xmlns:a16="http://schemas.microsoft.com/office/drawing/2014/main" val="408587292"/>
                  </a:ext>
                </a:extLst>
              </a:tr>
            </a:tbl>
          </a:graphicData>
        </a:graphic>
      </p:graphicFrame>
    </p:spTree>
    <p:extLst>
      <p:ext uri="{BB962C8B-B14F-4D97-AF65-F5344CB8AC3E}">
        <p14:creationId xmlns:p14="http://schemas.microsoft.com/office/powerpoint/2010/main" val="50568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0F44-70C5-4105-B0C8-BE0E5E70C6CA}"/>
              </a:ext>
            </a:extLst>
          </p:cNvPr>
          <p:cNvSpPr>
            <a:spLocks noGrp="1"/>
          </p:cNvSpPr>
          <p:nvPr>
            <p:ph type="title"/>
          </p:nvPr>
        </p:nvSpPr>
        <p:spPr>
          <a:xfrm>
            <a:off x="1097280" y="286603"/>
            <a:ext cx="10345093" cy="1450757"/>
          </a:xfrm>
        </p:spPr>
        <p:txBody>
          <a:bodyPr/>
          <a:lstStyle/>
          <a:p>
            <a:r>
              <a:rPr lang="en-US">
                <a:cs typeface="Calibri Light"/>
              </a:rPr>
              <a:t>Proposed Approach – 2 </a:t>
            </a:r>
          </a:p>
        </p:txBody>
      </p:sp>
      <p:sp>
        <p:nvSpPr>
          <p:cNvPr id="7" name="Content Placeholder 6">
            <a:extLst>
              <a:ext uri="{FF2B5EF4-FFF2-40B4-BE49-F238E27FC236}">
                <a16:creationId xmlns:a16="http://schemas.microsoft.com/office/drawing/2014/main" id="{D54B6207-26C2-4D01-8DB4-22B8C02CB924}"/>
              </a:ext>
            </a:extLst>
          </p:cNvPr>
          <p:cNvSpPr>
            <a:spLocks noGrp="1"/>
          </p:cNvSpPr>
          <p:nvPr>
            <p:ph idx="1"/>
          </p:nvPr>
        </p:nvSpPr>
        <p:spPr>
          <a:xfrm>
            <a:off x="976044" y="1845734"/>
            <a:ext cx="10221685" cy="4566567"/>
          </a:xfrm>
        </p:spPr>
        <p:txBody>
          <a:bodyPr vert="horz" lIns="0" tIns="45720" rIns="0" bIns="45720" rtlCol="0" anchor="t">
            <a:normAutofit/>
          </a:bodyPr>
          <a:lstStyle/>
          <a:p>
            <a:pPr marL="657860" lvl="1" indent="-457200">
              <a:buFont typeface="Wingdings" pitchFamily="34" charset="0"/>
              <a:buChar char="Ø"/>
            </a:pPr>
            <a:r>
              <a:rPr lang="en-US" sz="2000">
                <a:cs typeface="Calibri"/>
              </a:rPr>
              <a:t>Two different models:</a:t>
            </a:r>
          </a:p>
          <a:p>
            <a:pPr marL="200660" lvl="1" indent="0">
              <a:buNone/>
            </a:pPr>
            <a:endParaRPr lang="en-US" sz="2000">
              <a:cs typeface="Calibri"/>
            </a:endParaRPr>
          </a:p>
          <a:p>
            <a:pPr marL="200660" lvl="1" indent="0">
              <a:buNone/>
            </a:pPr>
            <a:r>
              <a:rPr lang="en-US" sz="2000" b="1">
                <a:cs typeface="Calibri"/>
              </a:rPr>
              <a:t>Model 1(Improved embeddings model):</a:t>
            </a:r>
          </a:p>
          <a:p>
            <a:pPr marL="657860" lvl="1" indent="-457200">
              <a:buFont typeface="Wingdings" pitchFamily="34" charset="0"/>
              <a:buChar char="Ø"/>
            </a:pPr>
            <a:r>
              <a:rPr lang="en-US" sz="2000">
                <a:cs typeface="Calibri"/>
              </a:rPr>
              <a:t>Improvised the model embeddings by using a weighted average, calculated using the TFIDF weights</a:t>
            </a:r>
          </a:p>
          <a:p>
            <a:pPr marL="657860" lvl="1" indent="-457200">
              <a:buFont typeface="Wingdings" pitchFamily="34" charset="0"/>
              <a:buChar char="Ø"/>
            </a:pPr>
            <a:r>
              <a:rPr lang="en-US" sz="2000">
                <a:cs typeface="Calibri"/>
              </a:rPr>
              <a:t>This served as the feature set with powerful classifiers such as Logistic regression(LR), </a:t>
            </a:r>
            <a:r>
              <a:rPr lang="en-US" sz="2000" err="1">
                <a:cs typeface="Calibri"/>
              </a:rPr>
              <a:t>LightGBM</a:t>
            </a:r>
            <a:r>
              <a:rPr lang="en-US" sz="2000">
                <a:cs typeface="Calibri"/>
              </a:rPr>
              <a:t>, Support Vector Machines (SVM), etc.</a:t>
            </a:r>
          </a:p>
          <a:p>
            <a:pPr marL="657860" lvl="1" indent="-457200">
              <a:buFont typeface="Wingdings" pitchFamily="34" charset="0"/>
              <a:buChar char="Ø"/>
            </a:pPr>
            <a:endParaRPr lang="en-US" sz="2000">
              <a:cs typeface="Calibri"/>
            </a:endParaRPr>
          </a:p>
          <a:p>
            <a:pPr marL="200660" lvl="1" indent="0">
              <a:buNone/>
            </a:pPr>
            <a:r>
              <a:rPr lang="en-US" sz="2000" b="1">
                <a:cs typeface="Calibri"/>
              </a:rPr>
              <a:t>Model 2(CNN for text classification)</a:t>
            </a:r>
          </a:p>
          <a:p>
            <a:pPr marL="657860" lvl="1" indent="-457200">
              <a:buFont typeface="Wingdings" pitchFamily="34" charset="0"/>
              <a:buChar char="Ø"/>
            </a:pPr>
            <a:r>
              <a:rPr lang="en-US" sz="2000">
                <a:solidFill>
                  <a:srgbClr val="404040"/>
                </a:solidFill>
                <a:cs typeface="Calibri"/>
              </a:rPr>
              <a:t>The CNN for text was implemented using </a:t>
            </a:r>
            <a:r>
              <a:rPr lang="en-US" sz="2000" err="1">
                <a:solidFill>
                  <a:srgbClr val="404040"/>
                </a:solidFill>
                <a:cs typeface="Calibri"/>
              </a:rPr>
              <a:t>tensorflow</a:t>
            </a:r>
            <a:r>
              <a:rPr lang="en-US" sz="2000">
                <a:solidFill>
                  <a:srgbClr val="404040"/>
                </a:solidFill>
                <a:cs typeface="Calibri"/>
              </a:rPr>
              <a:t> framework and 3 parallel convolution layers ,1 fully connected , 1 </a:t>
            </a:r>
            <a:r>
              <a:rPr lang="en-US" sz="2000" err="1">
                <a:solidFill>
                  <a:srgbClr val="404040"/>
                </a:solidFill>
                <a:cs typeface="Calibri"/>
              </a:rPr>
              <a:t>droput</a:t>
            </a:r>
            <a:r>
              <a:rPr lang="en-US" sz="2000">
                <a:solidFill>
                  <a:srgbClr val="404040"/>
                </a:solidFill>
                <a:cs typeface="Calibri"/>
              </a:rPr>
              <a:t> layer and 1 </a:t>
            </a:r>
            <a:r>
              <a:rPr lang="en-US" sz="2000" err="1">
                <a:solidFill>
                  <a:srgbClr val="404040"/>
                </a:solidFill>
                <a:cs typeface="Calibri"/>
              </a:rPr>
              <a:t>softmax</a:t>
            </a:r>
            <a:endParaRPr lang="en-US" sz="2000" b="1" err="1">
              <a:solidFill>
                <a:srgbClr val="404040"/>
              </a:solidFill>
              <a:cs typeface="Calibri"/>
            </a:endParaRPr>
          </a:p>
          <a:p>
            <a:pPr marL="657860" lvl="1" indent="-457200">
              <a:buFont typeface="Wingdings" pitchFamily="34" charset="0"/>
              <a:buChar char="Ø"/>
            </a:pPr>
            <a:r>
              <a:rPr lang="en-US" sz="2000">
                <a:cs typeface="Calibri"/>
              </a:rPr>
              <a:t>A Strong classifier with such as LR, SVM was also used as classifier instead of the </a:t>
            </a:r>
            <a:r>
              <a:rPr lang="en-US" sz="2000" err="1">
                <a:cs typeface="Calibri"/>
              </a:rPr>
              <a:t>softmax</a:t>
            </a:r>
            <a:r>
              <a:rPr lang="en-US" sz="2000">
                <a:cs typeface="Calibri"/>
              </a:rPr>
              <a:t> by using the trained weights in the last layer as the features</a:t>
            </a:r>
          </a:p>
          <a:p>
            <a:pPr marL="657860" lvl="1" indent="-457200">
              <a:buFont typeface="Wingdings" pitchFamily="34" charset="0"/>
              <a:buChar char="Ø"/>
            </a:pPr>
            <a:endParaRPr lang="en-US" sz="2000">
              <a:cs typeface="Calibri"/>
            </a:endParaRPr>
          </a:p>
          <a:p>
            <a:pPr marL="200660" lvl="1" indent="0">
              <a:buNone/>
            </a:pPr>
            <a:endParaRPr lang="en-US" sz="2000">
              <a:cs typeface="Calibri"/>
            </a:endParaRPr>
          </a:p>
          <a:p>
            <a:pPr marL="657860" lvl="1" indent="-457200">
              <a:buFont typeface="Wingdings" pitchFamily="34" charset="0"/>
              <a:buChar char="Ø"/>
            </a:pPr>
            <a:endParaRPr lang="en-US" sz="2000">
              <a:cs typeface="Calibri"/>
            </a:endParaRPr>
          </a:p>
        </p:txBody>
      </p:sp>
    </p:spTree>
    <p:extLst>
      <p:ext uri="{BB962C8B-B14F-4D97-AF65-F5344CB8AC3E}">
        <p14:creationId xmlns:p14="http://schemas.microsoft.com/office/powerpoint/2010/main" val="325570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DCAA-F565-4700-9C28-38931F32F65A}"/>
              </a:ext>
            </a:extLst>
          </p:cNvPr>
          <p:cNvSpPr>
            <a:spLocks noGrp="1"/>
          </p:cNvSpPr>
          <p:nvPr>
            <p:ph type="title"/>
          </p:nvPr>
        </p:nvSpPr>
        <p:spPr>
          <a:xfrm>
            <a:off x="1097280" y="286603"/>
            <a:ext cx="10322400" cy="1450757"/>
          </a:xfrm>
        </p:spPr>
        <p:txBody>
          <a:bodyPr/>
          <a:lstStyle/>
          <a:p>
            <a:r>
              <a:rPr lang="en-US">
                <a:cs typeface="Calibri Light" panose="020F0302020204030204"/>
              </a:rPr>
              <a:t>Proposed Approach – 2: CNN architecture</a:t>
            </a:r>
          </a:p>
        </p:txBody>
      </p:sp>
      <p:pic>
        <p:nvPicPr>
          <p:cNvPr id="8" name="Picture 8" descr="A close up of a map&#10;&#10;Description generated with high confidence">
            <a:extLst>
              <a:ext uri="{FF2B5EF4-FFF2-40B4-BE49-F238E27FC236}">
                <a16:creationId xmlns:a16="http://schemas.microsoft.com/office/drawing/2014/main" id="{3EAFD131-E7E0-4FA9-82BA-C2150C936965}"/>
              </a:ext>
            </a:extLst>
          </p:cNvPr>
          <p:cNvPicPr>
            <a:picLocks noGrp="1" noChangeAspect="1"/>
          </p:cNvPicPr>
          <p:nvPr>
            <p:ph idx="1"/>
          </p:nvPr>
        </p:nvPicPr>
        <p:blipFill>
          <a:blip r:embed="rId2"/>
          <a:stretch>
            <a:fillRect/>
          </a:stretch>
        </p:blipFill>
        <p:spPr>
          <a:xfrm>
            <a:off x="1596073" y="1903095"/>
            <a:ext cx="9197340" cy="4351020"/>
          </a:xfrm>
          <a:prstGeom prst="rect">
            <a:avLst/>
          </a:prstGeom>
        </p:spPr>
      </p:pic>
    </p:spTree>
    <p:extLst>
      <p:ext uri="{BB962C8B-B14F-4D97-AF65-F5344CB8AC3E}">
        <p14:creationId xmlns:p14="http://schemas.microsoft.com/office/powerpoint/2010/main" val="367636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B26B-4FAC-4A1E-8956-00677F5D020A}"/>
              </a:ext>
            </a:extLst>
          </p:cNvPr>
          <p:cNvSpPr>
            <a:spLocks noGrp="1"/>
          </p:cNvSpPr>
          <p:nvPr>
            <p:ph type="title"/>
          </p:nvPr>
        </p:nvSpPr>
        <p:spPr/>
        <p:txBody>
          <a:bodyPr/>
          <a:lstStyle/>
          <a:p>
            <a:r>
              <a:rPr lang="en-US">
                <a:cs typeface="Calibri Light"/>
              </a:rPr>
              <a:t>Outline</a:t>
            </a:r>
            <a:endParaRPr lang="en-US"/>
          </a:p>
        </p:txBody>
      </p:sp>
      <p:sp>
        <p:nvSpPr>
          <p:cNvPr id="3" name="Content Placeholder 2">
            <a:extLst>
              <a:ext uri="{FF2B5EF4-FFF2-40B4-BE49-F238E27FC236}">
                <a16:creationId xmlns:a16="http://schemas.microsoft.com/office/drawing/2014/main" id="{8EFCFC48-F569-4070-97A1-79FB20373666}"/>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v"/>
            </a:pPr>
            <a:r>
              <a:rPr lang="en-US">
                <a:cs typeface="Calibri"/>
              </a:rPr>
              <a:t>Introduction</a:t>
            </a:r>
          </a:p>
          <a:p>
            <a:pPr>
              <a:buFont typeface="Wingdings" panose="020F0502020204030204" pitchFamily="34" charset="0"/>
              <a:buChar char="v"/>
            </a:pPr>
            <a:r>
              <a:rPr lang="en-US">
                <a:cs typeface="Calibri"/>
              </a:rPr>
              <a:t>Related work</a:t>
            </a:r>
          </a:p>
          <a:p>
            <a:pPr>
              <a:buFont typeface="Wingdings" panose="020F0502020204030204" pitchFamily="34" charset="0"/>
              <a:buChar char="v"/>
            </a:pPr>
            <a:r>
              <a:rPr lang="en-US">
                <a:cs typeface="Calibri"/>
              </a:rPr>
              <a:t>Resources</a:t>
            </a:r>
          </a:p>
          <a:p>
            <a:pPr>
              <a:buFont typeface="Wingdings" panose="020F0502020204030204" pitchFamily="34" charset="0"/>
              <a:buChar char="v"/>
            </a:pPr>
            <a:r>
              <a:rPr lang="en-US">
                <a:cs typeface="Calibri"/>
              </a:rPr>
              <a:t>Data Analysis</a:t>
            </a:r>
          </a:p>
          <a:p>
            <a:pPr>
              <a:buFont typeface="Wingdings" panose="020F0502020204030204" pitchFamily="34" charset="0"/>
              <a:buChar char="v"/>
            </a:pPr>
            <a:r>
              <a:rPr lang="en-US">
                <a:cs typeface="Calibri"/>
              </a:rPr>
              <a:t>Approach</a:t>
            </a:r>
          </a:p>
          <a:p>
            <a:pPr>
              <a:buFont typeface="Wingdings" panose="020F0502020204030204" pitchFamily="34" charset="0"/>
              <a:buChar char="v"/>
            </a:pPr>
            <a:r>
              <a:rPr lang="en-US">
                <a:cs typeface="Calibri"/>
              </a:rPr>
              <a:t>Error Analysis</a:t>
            </a:r>
          </a:p>
          <a:p>
            <a:pPr>
              <a:buFont typeface="Wingdings" panose="020F0502020204030204" pitchFamily="34" charset="0"/>
              <a:buChar char="v"/>
            </a:pPr>
            <a:r>
              <a:rPr lang="en-US">
                <a:cs typeface="Calibri"/>
              </a:rPr>
              <a:t>Results</a:t>
            </a:r>
          </a:p>
          <a:p>
            <a:pPr>
              <a:buFont typeface="Wingdings" panose="020F0502020204030204" pitchFamily="34" charset="0"/>
              <a:buChar char="v"/>
            </a:pPr>
            <a:r>
              <a:rPr lang="en-US">
                <a:cs typeface="Calibri"/>
              </a:rPr>
              <a:t>Discussions</a:t>
            </a:r>
            <a:endParaRPr lang="en-US"/>
          </a:p>
          <a:p>
            <a:pPr>
              <a:buFont typeface="Wingdings" panose="020F0502020204030204" pitchFamily="34" charset="0"/>
              <a:buChar char="v"/>
            </a:pPr>
            <a:r>
              <a:rPr lang="en-US">
                <a:cs typeface="Calibri"/>
              </a:rPr>
              <a:t>Conclusions</a:t>
            </a:r>
          </a:p>
        </p:txBody>
      </p:sp>
    </p:spTree>
    <p:extLst>
      <p:ext uri="{BB962C8B-B14F-4D97-AF65-F5344CB8AC3E}">
        <p14:creationId xmlns:p14="http://schemas.microsoft.com/office/powerpoint/2010/main" val="3467630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099E-CB5D-4EB1-AA14-71B0EB39A56B}"/>
              </a:ext>
            </a:extLst>
          </p:cNvPr>
          <p:cNvSpPr>
            <a:spLocks noGrp="1"/>
          </p:cNvSpPr>
          <p:nvPr>
            <p:ph type="title"/>
          </p:nvPr>
        </p:nvSpPr>
        <p:spPr/>
        <p:txBody>
          <a:bodyPr/>
          <a:lstStyle/>
          <a:p>
            <a:r>
              <a:rPr lang="en-US">
                <a:cs typeface="Calibri Light"/>
              </a:rPr>
              <a:t>Proposed approach -2 Results</a:t>
            </a:r>
          </a:p>
        </p:txBody>
      </p:sp>
      <p:sp>
        <p:nvSpPr>
          <p:cNvPr id="3" name="Content Placeholder 2">
            <a:extLst>
              <a:ext uri="{FF2B5EF4-FFF2-40B4-BE49-F238E27FC236}">
                <a16:creationId xmlns:a16="http://schemas.microsoft.com/office/drawing/2014/main" id="{D8C07808-2B69-443E-9B2D-A668E08D9C49}"/>
              </a:ext>
            </a:extLst>
          </p:cNvPr>
          <p:cNvSpPr>
            <a:spLocks noGrp="1"/>
          </p:cNvSpPr>
          <p:nvPr>
            <p:ph idx="1"/>
          </p:nvPr>
        </p:nvSpPr>
        <p:spPr>
          <a:xfrm>
            <a:off x="1097280" y="1845734"/>
            <a:ext cx="10058400" cy="4309110"/>
          </a:xfrm>
        </p:spPr>
        <p:txBody>
          <a:bodyPr vert="horz" lIns="0" tIns="45720" rIns="0" bIns="45720" rtlCol="0" anchor="t">
            <a:normAutofit/>
          </a:bodyPr>
          <a:lstStyle/>
          <a:p>
            <a:r>
              <a:rPr lang="en-US">
                <a:cs typeface="Calibri"/>
              </a:rPr>
              <a:t>Using the improvised embeddings, the accuracy are as follows:</a:t>
            </a:r>
          </a:p>
          <a:p>
            <a:r>
              <a:rPr lang="en-US">
                <a:cs typeface="Calibri"/>
              </a:rPr>
              <a:t>  </a:t>
            </a:r>
          </a:p>
          <a:p>
            <a:endParaRPr lang="en-US">
              <a:cs typeface="Calibri"/>
            </a:endParaRPr>
          </a:p>
          <a:p>
            <a:endParaRPr lang="en-US">
              <a:cs typeface="Calibri"/>
            </a:endParaRPr>
          </a:p>
          <a:p>
            <a:endParaRPr lang="en-US">
              <a:cs typeface="Calibri"/>
            </a:endParaRPr>
          </a:p>
          <a:p>
            <a:r>
              <a:rPr lang="en-US">
                <a:cs typeface="Calibri"/>
              </a:rPr>
              <a:t>Using the CNN for text classification, the accuracy are as follows:</a:t>
            </a:r>
            <a:endParaRPr lang="en-US"/>
          </a:p>
          <a:p>
            <a:endParaRPr lang="en-US">
              <a:cs typeface="Calibri"/>
            </a:endParaRPr>
          </a:p>
          <a:p>
            <a:endParaRPr lang="en-US">
              <a:cs typeface="Calibri"/>
            </a:endParaRPr>
          </a:p>
        </p:txBody>
      </p:sp>
      <p:graphicFrame>
        <p:nvGraphicFramePr>
          <p:cNvPr id="5" name="Table 4">
            <a:extLst>
              <a:ext uri="{FF2B5EF4-FFF2-40B4-BE49-F238E27FC236}">
                <a16:creationId xmlns:a16="http://schemas.microsoft.com/office/drawing/2014/main" id="{E0CCD23C-F00C-477D-A125-41A459390890}"/>
              </a:ext>
            </a:extLst>
          </p:cNvPr>
          <p:cNvGraphicFramePr>
            <a:graphicFrameLocks noGrp="1"/>
          </p:cNvGraphicFramePr>
          <p:nvPr>
            <p:extLst>
              <p:ext uri="{D42A27DB-BD31-4B8C-83A1-F6EECF244321}">
                <p14:modId xmlns:p14="http://schemas.microsoft.com/office/powerpoint/2010/main" val="4209958702"/>
              </p:ext>
            </p:extLst>
          </p:nvPr>
        </p:nvGraphicFramePr>
        <p:xfrm>
          <a:off x="1375834" y="2401577"/>
          <a:ext cx="4143372" cy="1422400"/>
        </p:xfrm>
        <a:graphic>
          <a:graphicData uri="http://schemas.openxmlformats.org/drawingml/2006/table">
            <a:tbl>
              <a:tblPr firstRow="1" bandRow="1">
                <a:tableStyleId>{93296810-A885-4BE3-A3E7-6D5BEEA58F35}</a:tableStyleId>
              </a:tblPr>
              <a:tblGrid>
                <a:gridCol w="2071686">
                  <a:extLst>
                    <a:ext uri="{9D8B030D-6E8A-4147-A177-3AD203B41FA5}">
                      <a16:colId xmlns:a16="http://schemas.microsoft.com/office/drawing/2014/main" val="4008891519"/>
                    </a:ext>
                  </a:extLst>
                </a:gridCol>
                <a:gridCol w="2071686">
                  <a:extLst>
                    <a:ext uri="{9D8B030D-6E8A-4147-A177-3AD203B41FA5}">
                      <a16:colId xmlns:a16="http://schemas.microsoft.com/office/drawing/2014/main" val="1849168595"/>
                    </a:ext>
                  </a:extLst>
                </a:gridCol>
              </a:tblGrid>
              <a:tr h="301625">
                <a:tc>
                  <a:txBody>
                    <a:bodyPr/>
                    <a:lstStyle/>
                    <a:p>
                      <a:pPr algn="ctr" rtl="0" fontAlgn="b">
                        <a:spcBef>
                          <a:spcPts val="0"/>
                        </a:spcBef>
                        <a:spcAft>
                          <a:spcPts val="0"/>
                        </a:spcAft>
                      </a:pPr>
                      <a:r>
                        <a:rPr lang="en-US" sz="2000" u="none" strike="noStrike">
                          <a:effectLst/>
                        </a:rPr>
                        <a:t>Classifier</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Accuracy</a:t>
                      </a:r>
                      <a:endParaRPr lang="en-US" sz="2000">
                        <a:effectLst/>
                      </a:endParaRPr>
                    </a:p>
                  </a:txBody>
                  <a:tcPr marL="25400" marR="25400" marT="25400" marB="25400" anchor="b"/>
                </a:tc>
                <a:extLst>
                  <a:ext uri="{0D108BD9-81ED-4DB2-BD59-A6C34878D82A}">
                    <a16:rowId xmlns:a16="http://schemas.microsoft.com/office/drawing/2014/main" val="1939483507"/>
                  </a:ext>
                </a:extLst>
              </a:tr>
              <a:tr h="308122">
                <a:tc>
                  <a:txBody>
                    <a:bodyPr/>
                    <a:lstStyle/>
                    <a:p>
                      <a:pPr algn="ctr" rtl="0" fontAlgn="b">
                        <a:spcBef>
                          <a:spcPts val="0"/>
                        </a:spcBef>
                        <a:spcAft>
                          <a:spcPts val="0"/>
                        </a:spcAft>
                      </a:pPr>
                      <a:r>
                        <a:rPr lang="en-US" sz="2000" u="none" strike="noStrike">
                          <a:effectLst/>
                        </a:rPr>
                        <a:t>SVM</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60.69%</a:t>
                      </a:r>
                      <a:endParaRPr lang="en-US" sz="2000">
                        <a:effectLst/>
                      </a:endParaRPr>
                    </a:p>
                  </a:txBody>
                  <a:tcPr marL="25400" marR="25400" marT="25400" marB="25400" anchor="b"/>
                </a:tc>
                <a:extLst>
                  <a:ext uri="{0D108BD9-81ED-4DB2-BD59-A6C34878D82A}">
                    <a16:rowId xmlns:a16="http://schemas.microsoft.com/office/drawing/2014/main" val="700366617"/>
                  </a:ext>
                </a:extLst>
              </a:tr>
              <a:tr h="308122">
                <a:tc>
                  <a:txBody>
                    <a:bodyPr/>
                    <a:lstStyle/>
                    <a:p>
                      <a:pPr algn="ctr" rtl="0" fontAlgn="b">
                        <a:spcBef>
                          <a:spcPts val="0"/>
                        </a:spcBef>
                        <a:spcAft>
                          <a:spcPts val="0"/>
                        </a:spcAft>
                      </a:pPr>
                      <a:r>
                        <a:rPr lang="en-US" sz="2000" b="1" u="none" strike="noStrike">
                          <a:effectLst/>
                        </a:rPr>
                        <a:t>LR</a:t>
                      </a:r>
                      <a:endParaRPr lang="en-US" sz="2000" b="1">
                        <a:effectLst/>
                      </a:endParaRPr>
                    </a:p>
                  </a:txBody>
                  <a:tcPr marL="25400" marR="25400" marT="25400" marB="25400" anchor="b"/>
                </a:tc>
                <a:tc>
                  <a:txBody>
                    <a:bodyPr/>
                    <a:lstStyle/>
                    <a:p>
                      <a:pPr algn="ctr" rtl="0" fontAlgn="b">
                        <a:spcBef>
                          <a:spcPts val="0"/>
                        </a:spcBef>
                        <a:spcAft>
                          <a:spcPts val="0"/>
                        </a:spcAft>
                      </a:pPr>
                      <a:r>
                        <a:rPr lang="en-US" sz="2000" b="1" u="none" strike="noStrike">
                          <a:effectLst/>
                        </a:rPr>
                        <a:t>61.24%</a:t>
                      </a:r>
                      <a:endParaRPr lang="en-US" sz="2000" b="1">
                        <a:effectLst/>
                      </a:endParaRPr>
                    </a:p>
                  </a:txBody>
                  <a:tcPr marL="25400" marR="25400" marT="25400" marB="25400" anchor="b"/>
                </a:tc>
                <a:extLst>
                  <a:ext uri="{0D108BD9-81ED-4DB2-BD59-A6C34878D82A}">
                    <a16:rowId xmlns:a16="http://schemas.microsoft.com/office/drawing/2014/main" val="2235832967"/>
                  </a:ext>
                </a:extLst>
              </a:tr>
              <a:tr h="308122">
                <a:tc>
                  <a:txBody>
                    <a:bodyPr/>
                    <a:lstStyle/>
                    <a:p>
                      <a:pPr lvl="0" algn="ctr" rtl="0">
                        <a:spcBef>
                          <a:spcPts val="0"/>
                        </a:spcBef>
                        <a:spcAft>
                          <a:spcPts val="0"/>
                        </a:spcAft>
                        <a:buNone/>
                      </a:pPr>
                      <a:r>
                        <a:rPr lang="en-US" sz="2000" u="none" strike="noStrike">
                          <a:effectLst/>
                        </a:rPr>
                        <a:t>LGBM</a:t>
                      </a:r>
                      <a:endParaRPr lang="en-US" sz="2000">
                        <a:effectLst/>
                      </a:endParaRPr>
                    </a:p>
                  </a:txBody>
                  <a:tcPr marL="25400" marR="25400" marT="25400" marB="25400" anchor="b"/>
                </a:tc>
                <a:tc>
                  <a:txBody>
                    <a:bodyPr/>
                    <a:lstStyle/>
                    <a:p>
                      <a:pPr lvl="0" algn="ctr" rtl="0">
                        <a:spcBef>
                          <a:spcPts val="0"/>
                        </a:spcBef>
                        <a:spcAft>
                          <a:spcPts val="0"/>
                        </a:spcAft>
                        <a:buNone/>
                      </a:pPr>
                      <a:r>
                        <a:rPr lang="en-US" sz="2000" u="none" strike="noStrike">
                          <a:effectLst/>
                        </a:rPr>
                        <a:t>59.94%</a:t>
                      </a:r>
                      <a:endParaRPr lang="en-US" sz="2000">
                        <a:effectLst/>
                      </a:endParaRPr>
                    </a:p>
                  </a:txBody>
                  <a:tcPr marL="25400" marR="25400" marT="25400" marB="25400" anchor="b"/>
                </a:tc>
                <a:extLst>
                  <a:ext uri="{0D108BD9-81ED-4DB2-BD59-A6C34878D82A}">
                    <a16:rowId xmlns:a16="http://schemas.microsoft.com/office/drawing/2014/main" val="1694816976"/>
                  </a:ext>
                </a:extLst>
              </a:tr>
            </a:tbl>
          </a:graphicData>
        </a:graphic>
      </p:graphicFrame>
      <p:graphicFrame>
        <p:nvGraphicFramePr>
          <p:cNvPr id="10" name="Table 9">
            <a:extLst>
              <a:ext uri="{FF2B5EF4-FFF2-40B4-BE49-F238E27FC236}">
                <a16:creationId xmlns:a16="http://schemas.microsoft.com/office/drawing/2014/main" id="{86E3F4DB-258B-48A0-BC99-D237F4FC31B5}"/>
              </a:ext>
            </a:extLst>
          </p:cNvPr>
          <p:cNvGraphicFramePr>
            <a:graphicFrameLocks noGrp="1"/>
          </p:cNvGraphicFramePr>
          <p:nvPr>
            <p:extLst>
              <p:ext uri="{D42A27DB-BD31-4B8C-83A1-F6EECF244321}">
                <p14:modId xmlns:p14="http://schemas.microsoft.com/office/powerpoint/2010/main" val="3672445620"/>
              </p:ext>
            </p:extLst>
          </p:nvPr>
        </p:nvGraphicFramePr>
        <p:xfrm>
          <a:off x="1357019" y="4687745"/>
          <a:ext cx="4225014" cy="1422400"/>
        </p:xfrm>
        <a:graphic>
          <a:graphicData uri="http://schemas.openxmlformats.org/drawingml/2006/table">
            <a:tbl>
              <a:tblPr firstRow="1" bandRow="1">
                <a:tableStyleId>{93296810-A885-4BE3-A3E7-6D5BEEA58F35}</a:tableStyleId>
              </a:tblPr>
              <a:tblGrid>
                <a:gridCol w="2112507">
                  <a:extLst>
                    <a:ext uri="{9D8B030D-6E8A-4147-A177-3AD203B41FA5}">
                      <a16:colId xmlns:a16="http://schemas.microsoft.com/office/drawing/2014/main" val="4008891519"/>
                    </a:ext>
                  </a:extLst>
                </a:gridCol>
                <a:gridCol w="2112507">
                  <a:extLst>
                    <a:ext uri="{9D8B030D-6E8A-4147-A177-3AD203B41FA5}">
                      <a16:colId xmlns:a16="http://schemas.microsoft.com/office/drawing/2014/main" val="1849168595"/>
                    </a:ext>
                  </a:extLst>
                </a:gridCol>
              </a:tblGrid>
              <a:tr h="301625">
                <a:tc>
                  <a:txBody>
                    <a:bodyPr/>
                    <a:lstStyle/>
                    <a:p>
                      <a:pPr algn="ctr" rtl="0" fontAlgn="b">
                        <a:spcBef>
                          <a:spcPts val="0"/>
                        </a:spcBef>
                        <a:spcAft>
                          <a:spcPts val="0"/>
                        </a:spcAft>
                      </a:pPr>
                      <a:r>
                        <a:rPr lang="en-US" sz="2000" u="none" strike="noStrike">
                          <a:effectLst/>
                        </a:rPr>
                        <a:t>Classifier</a:t>
                      </a:r>
                      <a:endParaRPr lang="en-US" sz="2000">
                        <a:effectLst/>
                      </a:endParaRPr>
                    </a:p>
                  </a:txBody>
                  <a:tcPr marL="25400" marR="25400" marT="25400" marB="25400" anchor="b"/>
                </a:tc>
                <a:tc>
                  <a:txBody>
                    <a:bodyPr/>
                    <a:lstStyle/>
                    <a:p>
                      <a:pPr algn="ctr" rtl="0" fontAlgn="b">
                        <a:spcBef>
                          <a:spcPts val="0"/>
                        </a:spcBef>
                        <a:spcAft>
                          <a:spcPts val="0"/>
                        </a:spcAft>
                      </a:pPr>
                      <a:r>
                        <a:rPr lang="en-US" sz="2000" u="none" strike="noStrike">
                          <a:effectLst/>
                        </a:rPr>
                        <a:t>Accuracy</a:t>
                      </a:r>
                      <a:endParaRPr lang="en-US" sz="2000">
                        <a:effectLst/>
                      </a:endParaRPr>
                    </a:p>
                  </a:txBody>
                  <a:tcPr marL="25400" marR="25400" marT="25400" marB="25400" anchor="b"/>
                </a:tc>
                <a:extLst>
                  <a:ext uri="{0D108BD9-81ED-4DB2-BD59-A6C34878D82A}">
                    <a16:rowId xmlns:a16="http://schemas.microsoft.com/office/drawing/2014/main" val="1939483507"/>
                  </a:ext>
                </a:extLst>
              </a:tr>
              <a:tr h="308122">
                <a:tc>
                  <a:txBody>
                    <a:bodyPr/>
                    <a:lstStyle/>
                    <a:p>
                      <a:pPr algn="ctr" rtl="0" fontAlgn="b">
                        <a:spcBef>
                          <a:spcPts val="0"/>
                        </a:spcBef>
                        <a:spcAft>
                          <a:spcPts val="0"/>
                        </a:spcAft>
                      </a:pPr>
                      <a:r>
                        <a:rPr lang="en-US" sz="2000" u="none" strike="noStrike">
                          <a:effectLst/>
                        </a:rPr>
                        <a:t>CNN with soft max</a:t>
                      </a:r>
                    </a:p>
                  </a:txBody>
                  <a:tcPr marL="25400" marR="25400" marT="25400" marB="25400" anchor="b"/>
                </a:tc>
                <a:tc>
                  <a:txBody>
                    <a:bodyPr/>
                    <a:lstStyle/>
                    <a:p>
                      <a:pPr algn="ctr" rtl="0" fontAlgn="b">
                        <a:spcBef>
                          <a:spcPts val="0"/>
                        </a:spcBef>
                        <a:spcAft>
                          <a:spcPts val="0"/>
                        </a:spcAft>
                      </a:pPr>
                      <a:r>
                        <a:rPr lang="en-US" sz="2000" u="none" strike="noStrike">
                          <a:effectLst/>
                        </a:rPr>
                        <a:t>35.71%</a:t>
                      </a:r>
                      <a:endParaRPr lang="en-US" sz="2000">
                        <a:effectLst/>
                      </a:endParaRPr>
                    </a:p>
                  </a:txBody>
                  <a:tcPr marL="25400" marR="25400" marT="25400" marB="25400" anchor="b"/>
                </a:tc>
                <a:extLst>
                  <a:ext uri="{0D108BD9-81ED-4DB2-BD59-A6C34878D82A}">
                    <a16:rowId xmlns:a16="http://schemas.microsoft.com/office/drawing/2014/main" val="700366617"/>
                  </a:ext>
                </a:extLst>
              </a:tr>
              <a:tr h="308122">
                <a:tc>
                  <a:txBody>
                    <a:bodyPr/>
                    <a:lstStyle/>
                    <a:p>
                      <a:pPr algn="ctr" rtl="0" fontAlgn="b">
                        <a:spcBef>
                          <a:spcPts val="0"/>
                        </a:spcBef>
                        <a:spcAft>
                          <a:spcPts val="0"/>
                        </a:spcAft>
                      </a:pPr>
                      <a:r>
                        <a:rPr lang="en-US" sz="2000" b="1" u="none" strike="noStrike">
                          <a:effectLst/>
                        </a:rPr>
                        <a:t>CNN with LR</a:t>
                      </a:r>
                    </a:p>
                  </a:txBody>
                  <a:tcPr marL="25400" marR="25400" marT="25400" marB="25400" anchor="b"/>
                </a:tc>
                <a:tc>
                  <a:txBody>
                    <a:bodyPr/>
                    <a:lstStyle/>
                    <a:p>
                      <a:pPr algn="ctr" rtl="0" fontAlgn="b">
                        <a:spcBef>
                          <a:spcPts val="0"/>
                        </a:spcBef>
                        <a:spcAft>
                          <a:spcPts val="0"/>
                        </a:spcAft>
                      </a:pPr>
                      <a:r>
                        <a:rPr lang="en-US" sz="2000" b="1" u="none" strike="noStrike">
                          <a:effectLst/>
                        </a:rPr>
                        <a:t>38.76%</a:t>
                      </a:r>
                      <a:endParaRPr lang="en-US" sz="2000" b="1">
                        <a:effectLst/>
                      </a:endParaRPr>
                    </a:p>
                  </a:txBody>
                  <a:tcPr marL="25400" marR="25400" marT="25400" marB="25400" anchor="b"/>
                </a:tc>
                <a:extLst>
                  <a:ext uri="{0D108BD9-81ED-4DB2-BD59-A6C34878D82A}">
                    <a16:rowId xmlns:a16="http://schemas.microsoft.com/office/drawing/2014/main" val="2235832967"/>
                  </a:ext>
                </a:extLst>
              </a:tr>
              <a:tr h="308122">
                <a:tc>
                  <a:txBody>
                    <a:bodyPr/>
                    <a:lstStyle/>
                    <a:p>
                      <a:pPr lvl="0" algn="ctr" rtl="0">
                        <a:spcBef>
                          <a:spcPts val="0"/>
                        </a:spcBef>
                        <a:spcAft>
                          <a:spcPts val="0"/>
                        </a:spcAft>
                        <a:buNone/>
                      </a:pPr>
                      <a:r>
                        <a:rPr lang="en-US" sz="2000" u="none" strike="noStrike">
                          <a:effectLst/>
                        </a:rPr>
                        <a:t>CNN with SVM</a:t>
                      </a:r>
                    </a:p>
                  </a:txBody>
                  <a:tcPr marL="25400" marR="25400" marT="25400" marB="25400" anchor="b"/>
                </a:tc>
                <a:tc>
                  <a:txBody>
                    <a:bodyPr/>
                    <a:lstStyle/>
                    <a:p>
                      <a:pPr lvl="0" algn="ctr" rtl="0">
                        <a:spcBef>
                          <a:spcPts val="0"/>
                        </a:spcBef>
                        <a:spcAft>
                          <a:spcPts val="0"/>
                        </a:spcAft>
                        <a:buNone/>
                      </a:pPr>
                      <a:r>
                        <a:rPr lang="en-US" sz="2000" u="none" strike="noStrike">
                          <a:effectLst/>
                        </a:rPr>
                        <a:t>37.37%</a:t>
                      </a:r>
                      <a:endParaRPr lang="en-US" sz="2000">
                        <a:effectLst/>
                      </a:endParaRPr>
                    </a:p>
                  </a:txBody>
                  <a:tcPr marL="25400" marR="25400" marT="25400" marB="25400" anchor="b"/>
                </a:tc>
                <a:extLst>
                  <a:ext uri="{0D108BD9-81ED-4DB2-BD59-A6C34878D82A}">
                    <a16:rowId xmlns:a16="http://schemas.microsoft.com/office/drawing/2014/main" val="1694816976"/>
                  </a:ext>
                </a:extLst>
              </a:tr>
            </a:tbl>
          </a:graphicData>
        </a:graphic>
      </p:graphicFrame>
    </p:spTree>
    <p:extLst>
      <p:ext uri="{BB962C8B-B14F-4D97-AF65-F5344CB8AC3E}">
        <p14:creationId xmlns:p14="http://schemas.microsoft.com/office/powerpoint/2010/main" val="4035874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A4C7-C622-439B-8333-CCFA99BA5BD8}"/>
              </a:ext>
            </a:extLst>
          </p:cNvPr>
          <p:cNvSpPr>
            <a:spLocks noGrp="1"/>
          </p:cNvSpPr>
          <p:nvPr>
            <p:ph type="title"/>
          </p:nvPr>
        </p:nvSpPr>
        <p:spPr/>
        <p:txBody>
          <a:bodyPr/>
          <a:lstStyle/>
          <a:p>
            <a:r>
              <a:rPr lang="en-US"/>
              <a:t>Overall Results</a:t>
            </a:r>
          </a:p>
        </p:txBody>
      </p:sp>
      <p:graphicFrame>
        <p:nvGraphicFramePr>
          <p:cNvPr id="7" name="Table 7">
            <a:extLst>
              <a:ext uri="{FF2B5EF4-FFF2-40B4-BE49-F238E27FC236}">
                <a16:creationId xmlns:a16="http://schemas.microsoft.com/office/drawing/2014/main" id="{DC8E8E85-C7D0-4434-AA43-BC82C30889D0}"/>
              </a:ext>
            </a:extLst>
          </p:cNvPr>
          <p:cNvGraphicFramePr>
            <a:graphicFrameLocks noGrp="1"/>
          </p:cNvGraphicFramePr>
          <p:nvPr>
            <p:ph idx="1"/>
            <p:extLst>
              <p:ext uri="{D42A27DB-BD31-4B8C-83A1-F6EECF244321}">
                <p14:modId xmlns:p14="http://schemas.microsoft.com/office/powerpoint/2010/main" val="916092901"/>
              </p:ext>
            </p:extLst>
          </p:nvPr>
        </p:nvGraphicFramePr>
        <p:xfrm>
          <a:off x="1096963" y="1846263"/>
          <a:ext cx="10058374" cy="4079239"/>
        </p:xfrm>
        <a:graphic>
          <a:graphicData uri="http://schemas.openxmlformats.org/drawingml/2006/table">
            <a:tbl>
              <a:tblPr firstRow="1" bandRow="1">
                <a:tableStyleId>{5C22544A-7EE6-4342-B048-85BDC9FD1C3A}</a:tableStyleId>
              </a:tblPr>
              <a:tblGrid>
                <a:gridCol w="1691997">
                  <a:extLst>
                    <a:ext uri="{9D8B030D-6E8A-4147-A177-3AD203B41FA5}">
                      <a16:colId xmlns:a16="http://schemas.microsoft.com/office/drawing/2014/main" val="1792729280"/>
                    </a:ext>
                  </a:extLst>
                </a:gridCol>
                <a:gridCol w="695998">
                  <a:extLst>
                    <a:ext uri="{9D8B030D-6E8A-4147-A177-3AD203B41FA5}">
                      <a16:colId xmlns:a16="http://schemas.microsoft.com/office/drawing/2014/main" val="3431041805"/>
                    </a:ext>
                  </a:extLst>
                </a:gridCol>
                <a:gridCol w="1655999">
                  <a:extLst>
                    <a:ext uri="{9D8B030D-6E8A-4147-A177-3AD203B41FA5}">
                      <a16:colId xmlns:a16="http://schemas.microsoft.com/office/drawing/2014/main" val="79353416"/>
                    </a:ext>
                  </a:extLst>
                </a:gridCol>
                <a:gridCol w="3947990">
                  <a:extLst>
                    <a:ext uri="{9D8B030D-6E8A-4147-A177-3AD203B41FA5}">
                      <a16:colId xmlns:a16="http://schemas.microsoft.com/office/drawing/2014/main" val="3320072026"/>
                    </a:ext>
                  </a:extLst>
                </a:gridCol>
                <a:gridCol w="2066390">
                  <a:extLst>
                    <a:ext uri="{9D8B030D-6E8A-4147-A177-3AD203B41FA5}">
                      <a16:colId xmlns:a16="http://schemas.microsoft.com/office/drawing/2014/main" val="3146944401"/>
                    </a:ext>
                  </a:extLst>
                </a:gridCol>
              </a:tblGrid>
              <a:tr h="370840">
                <a:tc>
                  <a:txBody>
                    <a:bodyPr/>
                    <a:lstStyle/>
                    <a:p>
                      <a:pPr lvl="0">
                        <a:buNone/>
                      </a:pPr>
                      <a:r>
                        <a:rPr lang="en-US"/>
                        <a:t>Approach</a:t>
                      </a:r>
                    </a:p>
                  </a:txBody>
                  <a:tcPr>
                    <a:solidFill>
                      <a:schemeClr val="tx2">
                        <a:lumMod val="75000"/>
                      </a:schemeClr>
                    </a:solidFill>
                  </a:tcPr>
                </a:tc>
                <a:tc>
                  <a:txBody>
                    <a:bodyPr/>
                    <a:lstStyle/>
                    <a:p>
                      <a:r>
                        <a:rPr lang="en-US"/>
                        <a:t>Task</a:t>
                      </a:r>
                    </a:p>
                  </a:txBody>
                  <a:tcPr>
                    <a:solidFill>
                      <a:schemeClr val="tx2">
                        <a:lumMod val="75000"/>
                      </a:schemeClr>
                    </a:solidFill>
                  </a:tcPr>
                </a:tc>
                <a:tc>
                  <a:txBody>
                    <a:bodyPr/>
                    <a:lstStyle/>
                    <a:p>
                      <a:r>
                        <a:rPr lang="en-US"/>
                        <a:t>Features</a:t>
                      </a:r>
                    </a:p>
                  </a:txBody>
                  <a:tcPr>
                    <a:solidFill>
                      <a:schemeClr val="tx2">
                        <a:lumMod val="75000"/>
                      </a:schemeClr>
                    </a:solidFill>
                  </a:tcPr>
                </a:tc>
                <a:tc>
                  <a:txBody>
                    <a:bodyPr/>
                    <a:lstStyle/>
                    <a:p>
                      <a:r>
                        <a:rPr lang="en-US"/>
                        <a:t>Classifier</a:t>
                      </a:r>
                    </a:p>
                  </a:txBody>
                  <a:tcPr>
                    <a:solidFill>
                      <a:schemeClr val="tx2">
                        <a:lumMod val="75000"/>
                      </a:schemeClr>
                    </a:solidFill>
                  </a:tcPr>
                </a:tc>
                <a:tc>
                  <a:txBody>
                    <a:bodyPr/>
                    <a:lstStyle/>
                    <a:p>
                      <a:r>
                        <a:rPr lang="en-US"/>
                        <a:t>Accuracy</a:t>
                      </a:r>
                    </a:p>
                  </a:txBody>
                  <a:tcPr>
                    <a:solidFill>
                      <a:schemeClr val="tx2">
                        <a:lumMod val="75000"/>
                      </a:schemeClr>
                    </a:solidFill>
                  </a:tcPr>
                </a:tc>
                <a:extLst>
                  <a:ext uri="{0D108BD9-81ED-4DB2-BD59-A6C34878D82A}">
                    <a16:rowId xmlns:a16="http://schemas.microsoft.com/office/drawing/2014/main" val="1091990180"/>
                  </a:ext>
                </a:extLst>
              </a:tr>
              <a:tr h="370840">
                <a:tc>
                  <a:txBody>
                    <a:bodyPr/>
                    <a:lstStyle/>
                    <a:p>
                      <a:pPr lvl="0">
                        <a:buNone/>
                      </a:pPr>
                      <a:r>
                        <a:rPr lang="en-US"/>
                        <a:t>baseline</a:t>
                      </a:r>
                    </a:p>
                  </a:txBody>
                  <a:tcPr/>
                </a:tc>
                <a:tc>
                  <a:txBody>
                    <a:bodyPr/>
                    <a:lstStyle/>
                    <a:p>
                      <a:r>
                        <a:rPr lang="en-US"/>
                        <a:t>A</a:t>
                      </a:r>
                    </a:p>
                  </a:txBody>
                  <a:tcPr/>
                </a:tc>
                <a:tc>
                  <a:txBody>
                    <a:bodyPr/>
                    <a:lstStyle/>
                    <a:p>
                      <a:r>
                        <a:rPr lang="en-US"/>
                        <a:t>tf-idf</a:t>
                      </a:r>
                    </a:p>
                  </a:txBody>
                  <a:tcPr/>
                </a:tc>
                <a:tc>
                  <a:txBody>
                    <a:bodyPr/>
                    <a:lstStyle/>
                    <a:p>
                      <a:pPr lvl="0" algn="ctr">
                        <a:lnSpc>
                          <a:spcPct val="100000"/>
                        </a:lnSpc>
                        <a:spcBef>
                          <a:spcPts val="0"/>
                        </a:spcBef>
                        <a:spcAft>
                          <a:spcPts val="0"/>
                        </a:spcAft>
                        <a:buNone/>
                      </a:pPr>
                      <a:r>
                        <a:rPr lang="en-US" sz="1800" b="0" i="0" u="none" strike="noStrike" noProof="0">
                          <a:effectLst/>
                          <a:latin typeface="Calibri"/>
                        </a:rPr>
                        <a:t>Support Vector Machine</a:t>
                      </a:r>
                    </a:p>
                  </a:txBody>
                  <a:tcPr/>
                </a:tc>
                <a:tc>
                  <a:txBody>
                    <a:bodyPr/>
                    <a:lstStyle/>
                    <a:p>
                      <a:pPr lvl="0" algn="ctr" rtl="0">
                        <a:spcBef>
                          <a:spcPts val="0"/>
                        </a:spcBef>
                        <a:spcAft>
                          <a:spcPts val="0"/>
                        </a:spcAft>
                        <a:buNone/>
                      </a:pPr>
                      <a:r>
                        <a:rPr lang="en-US" sz="1800" b="0" u="none" strike="noStrike">
                          <a:effectLst/>
                        </a:rPr>
                        <a:t>63.26 %</a:t>
                      </a:r>
                      <a:endParaRPr lang="en-US" sz="1800" b="0">
                        <a:effectLst/>
                      </a:endParaRPr>
                    </a:p>
                  </a:txBody>
                  <a:tcPr/>
                </a:tc>
                <a:extLst>
                  <a:ext uri="{0D108BD9-81ED-4DB2-BD59-A6C34878D82A}">
                    <a16:rowId xmlns:a16="http://schemas.microsoft.com/office/drawing/2014/main" val="1821689415"/>
                  </a:ext>
                </a:extLst>
              </a:tr>
              <a:tr h="370840">
                <a:tc>
                  <a:txBody>
                    <a:bodyPr/>
                    <a:lstStyle/>
                    <a:p>
                      <a:pPr lvl="0">
                        <a:buNone/>
                      </a:pPr>
                      <a:r>
                        <a:rPr lang="en-US" b="1"/>
                        <a:t>baseline</a:t>
                      </a:r>
                    </a:p>
                  </a:txBody>
                  <a:tcPr>
                    <a:solidFill>
                      <a:schemeClr val="accent6">
                        <a:lumMod val="60000"/>
                        <a:lumOff val="40000"/>
                      </a:schemeClr>
                    </a:solidFill>
                  </a:tcPr>
                </a:tc>
                <a:tc>
                  <a:txBody>
                    <a:bodyPr/>
                    <a:lstStyle/>
                    <a:p>
                      <a:r>
                        <a:rPr lang="en-US" b="1"/>
                        <a:t>B</a:t>
                      </a:r>
                    </a:p>
                  </a:txBody>
                  <a:tcPr>
                    <a:solidFill>
                      <a:schemeClr val="accent6">
                        <a:lumMod val="60000"/>
                        <a:lumOff val="40000"/>
                      </a:schemeClr>
                    </a:solidFill>
                  </a:tcPr>
                </a:tc>
                <a:tc>
                  <a:txBody>
                    <a:bodyPr/>
                    <a:lstStyle/>
                    <a:p>
                      <a:pPr lvl="0">
                        <a:buNone/>
                      </a:pPr>
                      <a:r>
                        <a:rPr lang="en-US" b="1" err="1"/>
                        <a:t>tf-idf</a:t>
                      </a:r>
                      <a:endParaRPr lang="en-US" b="1"/>
                    </a:p>
                  </a:txBody>
                  <a:tcPr>
                    <a:solidFill>
                      <a:schemeClr val="accent6">
                        <a:lumMod val="60000"/>
                        <a:lumOff val="40000"/>
                      </a:schemeClr>
                    </a:solidFill>
                  </a:tcPr>
                </a:tc>
                <a:tc>
                  <a:txBody>
                    <a:bodyPr/>
                    <a:lstStyle/>
                    <a:p>
                      <a:pPr lvl="0" algn="ctr">
                        <a:spcBef>
                          <a:spcPts val="0"/>
                        </a:spcBef>
                        <a:spcAft>
                          <a:spcPts val="0"/>
                        </a:spcAft>
                        <a:buNone/>
                      </a:pPr>
                      <a:r>
                        <a:rPr lang="en-US" sz="1800" b="1" i="0" u="none" strike="noStrike" noProof="0">
                          <a:effectLst/>
                          <a:latin typeface="Calibri"/>
                        </a:rPr>
                        <a:t>Support Vector Machine</a:t>
                      </a:r>
                      <a:endParaRPr lang="en-US" b="1"/>
                    </a:p>
                  </a:txBody>
                  <a:tcPr>
                    <a:solidFill>
                      <a:schemeClr val="accent6">
                        <a:lumMod val="60000"/>
                        <a:lumOff val="40000"/>
                      </a:schemeClr>
                    </a:solidFill>
                  </a:tcPr>
                </a:tc>
                <a:tc>
                  <a:txBody>
                    <a:bodyPr/>
                    <a:lstStyle/>
                    <a:p>
                      <a:pPr lvl="0" algn="ctr" rtl="0">
                        <a:spcBef>
                          <a:spcPts val="0"/>
                        </a:spcBef>
                        <a:spcAft>
                          <a:spcPts val="0"/>
                        </a:spcAft>
                        <a:buNone/>
                      </a:pPr>
                      <a:r>
                        <a:rPr lang="en-US" sz="1800" b="1" u="none" strike="noStrike">
                          <a:effectLst/>
                        </a:rPr>
                        <a:t>64.92%</a:t>
                      </a:r>
                    </a:p>
                  </a:txBody>
                  <a:tcPr>
                    <a:solidFill>
                      <a:schemeClr val="accent6">
                        <a:lumMod val="60000"/>
                        <a:lumOff val="40000"/>
                      </a:schemeClr>
                    </a:solidFill>
                  </a:tcPr>
                </a:tc>
                <a:extLst>
                  <a:ext uri="{0D108BD9-81ED-4DB2-BD59-A6C34878D82A}">
                    <a16:rowId xmlns:a16="http://schemas.microsoft.com/office/drawing/2014/main" val="378438128"/>
                  </a:ext>
                </a:extLst>
              </a:tr>
              <a:tr h="370840">
                <a:tc>
                  <a:txBody>
                    <a:bodyPr/>
                    <a:lstStyle/>
                    <a:p>
                      <a:pPr lvl="0">
                        <a:buNone/>
                      </a:pPr>
                      <a:r>
                        <a:rPr lang="en-US"/>
                        <a:t>P. App. 1</a:t>
                      </a:r>
                    </a:p>
                  </a:txBody>
                  <a:tcPr/>
                </a:tc>
                <a:tc>
                  <a:txBody>
                    <a:bodyPr/>
                    <a:lstStyle/>
                    <a:p>
                      <a:r>
                        <a:rPr lang="en-US"/>
                        <a:t>A</a:t>
                      </a:r>
                    </a:p>
                  </a:txBody>
                  <a:tcPr/>
                </a:tc>
                <a:tc>
                  <a:txBody>
                    <a:bodyPr/>
                    <a:lstStyle/>
                    <a:p>
                      <a:pPr lvl="0">
                        <a:buNone/>
                      </a:pPr>
                      <a:r>
                        <a:rPr lang="en-US"/>
                        <a:t>word2vec</a:t>
                      </a:r>
                    </a:p>
                  </a:txBody>
                  <a:tcPr/>
                </a:tc>
                <a:tc>
                  <a:txBody>
                    <a:bodyPr/>
                    <a:lstStyle/>
                    <a:p>
                      <a:pPr lvl="0" algn="ctr" rtl="0">
                        <a:spcBef>
                          <a:spcPts val="0"/>
                        </a:spcBef>
                        <a:spcAft>
                          <a:spcPts val="0"/>
                        </a:spcAft>
                        <a:buNone/>
                      </a:pPr>
                      <a:r>
                        <a:rPr lang="en-US" sz="1800" u="none" strike="noStrike">
                          <a:effectLst/>
                        </a:rPr>
                        <a:t>Light Gradient Boosting</a:t>
                      </a:r>
                    </a:p>
                  </a:txBody>
                  <a:tcPr/>
                </a:tc>
                <a:tc>
                  <a:txBody>
                    <a:bodyPr/>
                    <a:lstStyle/>
                    <a:p>
                      <a:pPr lvl="0" algn="ctr" rtl="0">
                        <a:spcBef>
                          <a:spcPts val="0"/>
                        </a:spcBef>
                        <a:spcAft>
                          <a:spcPts val="0"/>
                        </a:spcAft>
                        <a:buNone/>
                      </a:pPr>
                      <a:r>
                        <a:rPr lang="en-US" sz="1800" u="none" strike="noStrike">
                          <a:effectLst/>
                        </a:rPr>
                        <a:t>65.43%</a:t>
                      </a:r>
                    </a:p>
                  </a:txBody>
                  <a:tcPr/>
                </a:tc>
                <a:extLst>
                  <a:ext uri="{0D108BD9-81ED-4DB2-BD59-A6C34878D82A}">
                    <a16:rowId xmlns:a16="http://schemas.microsoft.com/office/drawing/2014/main" val="490076394"/>
                  </a:ext>
                </a:extLst>
              </a:tr>
              <a:tr h="370840">
                <a:tc>
                  <a:txBody>
                    <a:bodyPr/>
                    <a:lstStyle/>
                    <a:p>
                      <a:pPr lvl="0">
                        <a:buNone/>
                      </a:pPr>
                      <a:r>
                        <a:rPr lang="en-US"/>
                        <a:t>P. App. 1</a:t>
                      </a:r>
                    </a:p>
                  </a:txBody>
                  <a:tcPr/>
                </a:tc>
                <a:tc>
                  <a:txBody>
                    <a:bodyPr/>
                    <a:lstStyle/>
                    <a:p>
                      <a:r>
                        <a:rPr lang="en-US"/>
                        <a:t>B</a:t>
                      </a:r>
                    </a:p>
                  </a:txBody>
                  <a:tcPr/>
                </a:tc>
                <a:tc>
                  <a:txBody>
                    <a:bodyPr/>
                    <a:lstStyle/>
                    <a:p>
                      <a:pPr lvl="0">
                        <a:buNone/>
                      </a:pPr>
                      <a:r>
                        <a:rPr lang="en-US"/>
                        <a:t>word2vec</a:t>
                      </a:r>
                    </a:p>
                  </a:txBody>
                  <a:tcPr/>
                </a:tc>
                <a:tc>
                  <a:txBody>
                    <a:bodyPr/>
                    <a:lstStyle/>
                    <a:p>
                      <a:pPr lvl="0" algn="ctr" rtl="0">
                        <a:spcBef>
                          <a:spcPts val="0"/>
                        </a:spcBef>
                        <a:spcAft>
                          <a:spcPts val="0"/>
                        </a:spcAft>
                        <a:buNone/>
                      </a:pPr>
                      <a:r>
                        <a:rPr lang="en-US" sz="1800" u="none" strike="noStrike">
                          <a:effectLst/>
                        </a:rPr>
                        <a:t>Gradient Boosting</a:t>
                      </a:r>
                    </a:p>
                  </a:txBody>
                  <a:tcPr/>
                </a:tc>
                <a:tc>
                  <a:txBody>
                    <a:bodyPr/>
                    <a:lstStyle/>
                    <a:p>
                      <a:pPr lvl="0" algn="ctr" rtl="0">
                        <a:spcBef>
                          <a:spcPts val="0"/>
                        </a:spcBef>
                        <a:spcAft>
                          <a:spcPts val="0"/>
                        </a:spcAft>
                        <a:buNone/>
                      </a:pPr>
                      <a:r>
                        <a:rPr lang="en-US" sz="1800" u="none" strike="noStrike">
                          <a:effectLst/>
                        </a:rPr>
                        <a:t>61.73%</a:t>
                      </a:r>
                    </a:p>
                  </a:txBody>
                  <a:tcPr/>
                </a:tc>
                <a:extLst>
                  <a:ext uri="{0D108BD9-81ED-4DB2-BD59-A6C34878D82A}">
                    <a16:rowId xmlns:a16="http://schemas.microsoft.com/office/drawing/2014/main" val="535766178"/>
                  </a:ext>
                </a:extLst>
              </a:tr>
              <a:tr h="370840">
                <a:tc>
                  <a:txBody>
                    <a:bodyPr/>
                    <a:lstStyle/>
                    <a:p>
                      <a:pPr lvl="0">
                        <a:buNone/>
                      </a:pPr>
                      <a:r>
                        <a:rPr lang="en-US" b="1"/>
                        <a:t>P. App. 1</a:t>
                      </a:r>
                    </a:p>
                  </a:txBody>
                  <a:tcPr>
                    <a:solidFill>
                      <a:schemeClr val="accent6">
                        <a:lumMod val="60000"/>
                        <a:lumOff val="40000"/>
                      </a:schemeClr>
                    </a:solidFill>
                  </a:tcPr>
                </a:tc>
                <a:tc>
                  <a:txBody>
                    <a:bodyPr/>
                    <a:lstStyle/>
                    <a:p>
                      <a:r>
                        <a:rPr lang="en-US" b="1"/>
                        <a:t>A</a:t>
                      </a:r>
                    </a:p>
                  </a:txBody>
                  <a:tcPr>
                    <a:solidFill>
                      <a:schemeClr val="accent6">
                        <a:lumMod val="60000"/>
                        <a:lumOff val="40000"/>
                      </a:schemeClr>
                    </a:solidFill>
                  </a:tcPr>
                </a:tc>
                <a:tc>
                  <a:txBody>
                    <a:bodyPr/>
                    <a:lstStyle/>
                    <a:p>
                      <a:pPr lvl="0">
                        <a:buNone/>
                      </a:pPr>
                      <a:r>
                        <a:rPr lang="en-US" b="1" err="1"/>
                        <a:t>GloVe</a:t>
                      </a:r>
                      <a:endParaRPr lang="en-US" b="1"/>
                    </a:p>
                  </a:txBody>
                  <a:tcPr>
                    <a:solidFill>
                      <a:schemeClr val="accent6">
                        <a:lumMod val="60000"/>
                        <a:lumOff val="40000"/>
                      </a:schemeClr>
                    </a:solidFill>
                  </a:tcPr>
                </a:tc>
                <a:tc>
                  <a:txBody>
                    <a:bodyPr/>
                    <a:lstStyle/>
                    <a:p>
                      <a:pPr lvl="0" algn="ctr">
                        <a:buNone/>
                      </a:pPr>
                      <a:r>
                        <a:rPr lang="en-US" sz="1800" b="1"/>
                        <a:t>Logistic Regression</a:t>
                      </a:r>
                    </a:p>
                  </a:txBody>
                  <a:tcPr>
                    <a:solidFill>
                      <a:schemeClr val="accent6">
                        <a:lumMod val="60000"/>
                        <a:lumOff val="40000"/>
                      </a:schemeClr>
                    </a:solidFill>
                  </a:tcPr>
                </a:tc>
                <a:tc>
                  <a:txBody>
                    <a:bodyPr/>
                    <a:lstStyle/>
                    <a:p>
                      <a:pPr algn="ctr"/>
                      <a:r>
                        <a:rPr lang="en-US" sz="1800" b="1"/>
                        <a:t>68.88%</a:t>
                      </a:r>
                    </a:p>
                  </a:txBody>
                  <a:tcPr>
                    <a:solidFill>
                      <a:schemeClr val="accent6">
                        <a:lumMod val="60000"/>
                        <a:lumOff val="40000"/>
                      </a:schemeClr>
                    </a:solidFill>
                  </a:tcPr>
                </a:tc>
                <a:extLst>
                  <a:ext uri="{0D108BD9-81ED-4DB2-BD59-A6C34878D82A}">
                    <a16:rowId xmlns:a16="http://schemas.microsoft.com/office/drawing/2014/main" val="156589038"/>
                  </a:ext>
                </a:extLst>
              </a:tr>
              <a:tr h="370840">
                <a:tc>
                  <a:txBody>
                    <a:bodyPr/>
                    <a:lstStyle/>
                    <a:p>
                      <a:pPr lvl="0">
                        <a:buNone/>
                      </a:pPr>
                      <a:r>
                        <a:rPr lang="en-US"/>
                        <a:t>P. App. 1</a:t>
                      </a:r>
                    </a:p>
                  </a:txBody>
                  <a:tcPr/>
                </a:tc>
                <a:tc>
                  <a:txBody>
                    <a:bodyPr/>
                    <a:lstStyle/>
                    <a:p>
                      <a:r>
                        <a:rPr lang="en-US"/>
                        <a:t>B</a:t>
                      </a:r>
                    </a:p>
                  </a:txBody>
                  <a:tcPr/>
                </a:tc>
                <a:tc>
                  <a:txBody>
                    <a:bodyPr/>
                    <a:lstStyle/>
                    <a:p>
                      <a:pPr lvl="0">
                        <a:buNone/>
                      </a:pPr>
                      <a:r>
                        <a:rPr lang="en-US"/>
                        <a:t>GloVe</a:t>
                      </a:r>
                    </a:p>
                  </a:txBody>
                  <a:tcPr/>
                </a:tc>
                <a:tc>
                  <a:txBody>
                    <a:bodyPr/>
                    <a:lstStyle/>
                    <a:p>
                      <a:pPr lvl="0" algn="ctr">
                        <a:buNone/>
                      </a:pPr>
                      <a:r>
                        <a:rPr lang="en-US" sz="1800"/>
                        <a:t>SVM/GBM/LGBM</a:t>
                      </a:r>
                    </a:p>
                  </a:txBody>
                  <a:tcPr/>
                </a:tc>
                <a:tc>
                  <a:txBody>
                    <a:bodyPr/>
                    <a:lstStyle/>
                    <a:p>
                      <a:pPr algn="ctr"/>
                      <a:r>
                        <a:rPr lang="en-US" sz="1800"/>
                        <a:t>62.76%</a:t>
                      </a:r>
                    </a:p>
                  </a:txBody>
                  <a:tcPr/>
                </a:tc>
                <a:extLst>
                  <a:ext uri="{0D108BD9-81ED-4DB2-BD59-A6C34878D82A}">
                    <a16:rowId xmlns:a16="http://schemas.microsoft.com/office/drawing/2014/main" val="3343028893"/>
                  </a:ext>
                </a:extLst>
              </a:tr>
              <a:tr h="370840">
                <a:tc>
                  <a:txBody>
                    <a:bodyPr/>
                    <a:lstStyle/>
                    <a:p>
                      <a:pPr lvl="0">
                        <a:buNone/>
                      </a:pPr>
                      <a:r>
                        <a:rPr lang="en-US"/>
                        <a:t>P. App. 2</a:t>
                      </a:r>
                    </a:p>
                  </a:txBody>
                  <a:tcPr/>
                </a:tc>
                <a:tc>
                  <a:txBody>
                    <a:bodyPr/>
                    <a:lstStyle/>
                    <a:p>
                      <a:r>
                        <a:rPr lang="en-US"/>
                        <a:t>A</a:t>
                      </a:r>
                    </a:p>
                  </a:txBody>
                  <a:tcPr/>
                </a:tc>
                <a:tc>
                  <a:txBody>
                    <a:bodyPr/>
                    <a:lstStyle/>
                    <a:p>
                      <a:r>
                        <a:rPr lang="en-US"/>
                        <a:t>tf-idf + GloVe</a:t>
                      </a:r>
                    </a:p>
                  </a:txBody>
                  <a:tcPr/>
                </a:tc>
                <a:tc>
                  <a:txBody>
                    <a:bodyPr/>
                    <a:lstStyle/>
                    <a:p>
                      <a:pPr algn="ctr"/>
                      <a:r>
                        <a:rPr lang="en-US" sz="1800"/>
                        <a:t>Logistic Regression</a:t>
                      </a:r>
                    </a:p>
                  </a:txBody>
                  <a:tcPr/>
                </a:tc>
                <a:tc>
                  <a:txBody>
                    <a:bodyPr/>
                    <a:lstStyle/>
                    <a:p>
                      <a:pPr algn="ctr"/>
                      <a:r>
                        <a:rPr lang="en-US" sz="1800"/>
                        <a:t>61.24%</a:t>
                      </a:r>
                    </a:p>
                  </a:txBody>
                  <a:tcPr/>
                </a:tc>
                <a:extLst>
                  <a:ext uri="{0D108BD9-81ED-4DB2-BD59-A6C34878D82A}">
                    <a16:rowId xmlns:a16="http://schemas.microsoft.com/office/drawing/2014/main" val="4191310668"/>
                  </a:ext>
                </a:extLst>
              </a:tr>
              <a:tr h="370840">
                <a:tc>
                  <a:txBody>
                    <a:bodyPr/>
                    <a:lstStyle/>
                    <a:p>
                      <a:pPr lvl="0">
                        <a:buNone/>
                      </a:pPr>
                      <a:r>
                        <a:rPr lang="en-US"/>
                        <a:t>P. App. 2</a:t>
                      </a:r>
                    </a:p>
                  </a:txBody>
                  <a:tcPr/>
                </a:tc>
                <a:tc>
                  <a:txBody>
                    <a:bodyPr/>
                    <a:lstStyle/>
                    <a:p>
                      <a:r>
                        <a:rPr lang="en-US"/>
                        <a:t>A</a:t>
                      </a:r>
                    </a:p>
                  </a:txBody>
                  <a:tcPr/>
                </a:tc>
                <a:tc>
                  <a:txBody>
                    <a:bodyPr/>
                    <a:lstStyle/>
                    <a:p>
                      <a:r>
                        <a:rPr lang="en-US"/>
                        <a:t>CNN</a:t>
                      </a:r>
                    </a:p>
                  </a:txBody>
                  <a:tcPr/>
                </a:tc>
                <a:tc>
                  <a:txBody>
                    <a:bodyPr/>
                    <a:lstStyle/>
                    <a:p>
                      <a:pPr lvl="0" algn="ctr">
                        <a:buNone/>
                      </a:pPr>
                      <a:r>
                        <a:rPr lang="en-US" sz="1800" b="0" i="0" u="none" strike="noStrike" noProof="0">
                          <a:latin typeface="Calibri"/>
                        </a:rPr>
                        <a:t>Logistic Regression</a:t>
                      </a:r>
                      <a:endParaRPr lang="en-US" sz="1800"/>
                    </a:p>
                  </a:txBody>
                  <a:tcPr/>
                </a:tc>
                <a:tc>
                  <a:txBody>
                    <a:bodyPr/>
                    <a:lstStyle/>
                    <a:p>
                      <a:pPr algn="ctr"/>
                      <a:r>
                        <a:rPr lang="en-US" sz="1800"/>
                        <a:t>38.76%</a:t>
                      </a:r>
                    </a:p>
                  </a:txBody>
                  <a:tcPr/>
                </a:tc>
                <a:extLst>
                  <a:ext uri="{0D108BD9-81ED-4DB2-BD59-A6C34878D82A}">
                    <a16:rowId xmlns:a16="http://schemas.microsoft.com/office/drawing/2014/main" val="3745130295"/>
                  </a:ext>
                </a:extLst>
              </a:tr>
              <a:tr h="370840">
                <a:tc>
                  <a:txBody>
                    <a:bodyPr/>
                    <a:lstStyle/>
                    <a:p>
                      <a:pPr lvl="0">
                        <a:buNone/>
                      </a:pPr>
                      <a:r>
                        <a:rPr lang="en-US" b="1">
                          <a:solidFill>
                            <a:schemeClr val="accent3">
                              <a:lumMod val="20000"/>
                              <a:lumOff val="80000"/>
                            </a:schemeClr>
                          </a:solidFill>
                        </a:rPr>
                        <a:t>Gold Standard</a:t>
                      </a:r>
                    </a:p>
                  </a:txBody>
                  <a:tcPr>
                    <a:solidFill>
                      <a:schemeClr val="accent1">
                        <a:lumMod val="50000"/>
                      </a:schemeClr>
                    </a:solidFill>
                  </a:tcPr>
                </a:tc>
                <a:tc>
                  <a:txBody>
                    <a:bodyPr/>
                    <a:lstStyle/>
                    <a:p>
                      <a:r>
                        <a:rPr lang="en-US" b="1">
                          <a:solidFill>
                            <a:schemeClr val="accent3">
                              <a:lumMod val="20000"/>
                              <a:lumOff val="80000"/>
                            </a:schemeClr>
                          </a:solidFill>
                        </a:rPr>
                        <a:t>A</a:t>
                      </a:r>
                    </a:p>
                  </a:txBody>
                  <a:tcPr>
                    <a:solidFill>
                      <a:schemeClr val="accent1">
                        <a:lumMod val="50000"/>
                      </a:schemeClr>
                    </a:solidFill>
                  </a:tcPr>
                </a:tc>
                <a:tc>
                  <a:txBody>
                    <a:bodyPr/>
                    <a:lstStyle/>
                    <a:p>
                      <a:r>
                        <a:rPr lang="en-US" b="1">
                          <a:solidFill>
                            <a:schemeClr val="accent3">
                              <a:lumMod val="20000"/>
                              <a:lumOff val="80000"/>
                            </a:schemeClr>
                          </a:solidFill>
                        </a:rPr>
                        <a:t>Dense LSTM</a:t>
                      </a:r>
                    </a:p>
                  </a:txBody>
                  <a:tcPr>
                    <a:solidFill>
                      <a:schemeClr val="accent1">
                        <a:lumMod val="50000"/>
                      </a:schemeClr>
                    </a:solidFill>
                  </a:tcPr>
                </a:tc>
                <a:tc>
                  <a:txBody>
                    <a:bodyPr/>
                    <a:lstStyle/>
                    <a:p>
                      <a:pPr algn="ctr"/>
                      <a:r>
                        <a:rPr lang="en-US" b="1" err="1">
                          <a:solidFill>
                            <a:schemeClr val="accent3">
                              <a:lumMod val="20000"/>
                              <a:lumOff val="80000"/>
                            </a:schemeClr>
                          </a:solidFill>
                        </a:rPr>
                        <a:t>Softmax</a:t>
                      </a:r>
                      <a:endParaRPr lang="en-US" b="1">
                        <a:solidFill>
                          <a:schemeClr val="accent3">
                            <a:lumMod val="20000"/>
                            <a:lumOff val="80000"/>
                          </a:schemeClr>
                        </a:solidFill>
                      </a:endParaRPr>
                    </a:p>
                  </a:txBody>
                  <a:tcPr>
                    <a:solidFill>
                      <a:schemeClr val="accent1">
                        <a:lumMod val="50000"/>
                      </a:schemeClr>
                    </a:solidFill>
                  </a:tcPr>
                </a:tc>
                <a:tc>
                  <a:txBody>
                    <a:bodyPr/>
                    <a:lstStyle/>
                    <a:p>
                      <a:pPr algn="ctr"/>
                      <a:r>
                        <a:rPr lang="en-US" b="1">
                          <a:solidFill>
                            <a:schemeClr val="accent3">
                              <a:lumMod val="20000"/>
                              <a:lumOff val="80000"/>
                            </a:schemeClr>
                          </a:solidFill>
                        </a:rPr>
                        <a:t>73.5%</a:t>
                      </a:r>
                    </a:p>
                  </a:txBody>
                  <a:tcPr>
                    <a:solidFill>
                      <a:schemeClr val="accent1">
                        <a:lumMod val="50000"/>
                      </a:schemeClr>
                    </a:solidFill>
                  </a:tcPr>
                </a:tc>
                <a:extLst>
                  <a:ext uri="{0D108BD9-81ED-4DB2-BD59-A6C34878D82A}">
                    <a16:rowId xmlns:a16="http://schemas.microsoft.com/office/drawing/2014/main" val="4026273293"/>
                  </a:ext>
                </a:extLst>
              </a:tr>
              <a:tr h="370839">
                <a:tc>
                  <a:txBody>
                    <a:bodyPr/>
                    <a:lstStyle/>
                    <a:p>
                      <a:pPr lvl="0">
                        <a:buNone/>
                      </a:pPr>
                      <a:r>
                        <a:rPr lang="en-US" b="1">
                          <a:solidFill>
                            <a:schemeClr val="accent3">
                              <a:lumMod val="20000"/>
                              <a:lumOff val="80000"/>
                            </a:schemeClr>
                          </a:solidFill>
                        </a:rPr>
                        <a:t>Gold Standard</a:t>
                      </a:r>
                    </a:p>
                  </a:txBody>
                  <a:tcPr>
                    <a:solidFill>
                      <a:schemeClr val="accent1">
                        <a:lumMod val="50000"/>
                      </a:schemeClr>
                    </a:solidFill>
                  </a:tcPr>
                </a:tc>
                <a:tc>
                  <a:txBody>
                    <a:bodyPr/>
                    <a:lstStyle/>
                    <a:p>
                      <a:pPr lvl="0">
                        <a:buNone/>
                      </a:pPr>
                      <a:r>
                        <a:rPr lang="en-US" b="1">
                          <a:solidFill>
                            <a:schemeClr val="accent3">
                              <a:lumMod val="20000"/>
                              <a:lumOff val="80000"/>
                            </a:schemeClr>
                          </a:solidFill>
                        </a:rPr>
                        <a:t>B</a:t>
                      </a:r>
                    </a:p>
                  </a:txBody>
                  <a:tcPr>
                    <a:solidFill>
                      <a:schemeClr val="accent1">
                        <a:lumMod val="50000"/>
                      </a:schemeClr>
                    </a:solidFill>
                  </a:tcPr>
                </a:tc>
                <a:tc>
                  <a:txBody>
                    <a:bodyPr/>
                    <a:lstStyle/>
                    <a:p>
                      <a:pPr lvl="0">
                        <a:buNone/>
                      </a:pPr>
                      <a:r>
                        <a:rPr lang="en-US" b="1">
                          <a:solidFill>
                            <a:schemeClr val="accent3">
                              <a:lumMod val="20000"/>
                              <a:lumOff val="80000"/>
                            </a:schemeClr>
                          </a:solidFill>
                        </a:rPr>
                        <a:t>Dense LSTM</a:t>
                      </a:r>
                    </a:p>
                  </a:txBody>
                  <a:tcPr>
                    <a:solidFill>
                      <a:schemeClr val="accent1">
                        <a:lumMod val="50000"/>
                      </a:schemeClr>
                    </a:solidFill>
                  </a:tcPr>
                </a:tc>
                <a:tc>
                  <a:txBody>
                    <a:bodyPr/>
                    <a:lstStyle/>
                    <a:p>
                      <a:pPr lvl="0" algn="ctr">
                        <a:buNone/>
                      </a:pPr>
                      <a:r>
                        <a:rPr lang="en-US" b="1" err="1">
                          <a:solidFill>
                            <a:schemeClr val="accent3">
                              <a:lumMod val="20000"/>
                              <a:lumOff val="80000"/>
                            </a:schemeClr>
                          </a:solidFill>
                        </a:rPr>
                        <a:t>Softmax</a:t>
                      </a:r>
                      <a:endParaRPr lang="en-US" b="1">
                        <a:solidFill>
                          <a:schemeClr val="accent3">
                            <a:lumMod val="20000"/>
                            <a:lumOff val="80000"/>
                          </a:schemeClr>
                        </a:solidFill>
                      </a:endParaRPr>
                    </a:p>
                  </a:txBody>
                  <a:tcPr>
                    <a:solidFill>
                      <a:schemeClr val="accent1">
                        <a:lumMod val="50000"/>
                      </a:schemeClr>
                    </a:solidFill>
                  </a:tcPr>
                </a:tc>
                <a:tc>
                  <a:txBody>
                    <a:bodyPr/>
                    <a:lstStyle/>
                    <a:p>
                      <a:pPr lvl="0" algn="ctr">
                        <a:buNone/>
                      </a:pPr>
                      <a:r>
                        <a:rPr lang="en-US" b="1">
                          <a:solidFill>
                            <a:schemeClr val="accent3">
                              <a:lumMod val="20000"/>
                              <a:lumOff val="80000"/>
                            </a:schemeClr>
                          </a:solidFill>
                        </a:rPr>
                        <a:t>73.2%</a:t>
                      </a:r>
                    </a:p>
                  </a:txBody>
                  <a:tcPr>
                    <a:solidFill>
                      <a:schemeClr val="accent1">
                        <a:lumMod val="50000"/>
                      </a:schemeClr>
                    </a:solidFill>
                  </a:tcPr>
                </a:tc>
                <a:extLst>
                  <a:ext uri="{0D108BD9-81ED-4DB2-BD59-A6C34878D82A}">
                    <a16:rowId xmlns:a16="http://schemas.microsoft.com/office/drawing/2014/main" val="1802891024"/>
                  </a:ext>
                </a:extLst>
              </a:tr>
            </a:tbl>
          </a:graphicData>
        </a:graphic>
      </p:graphicFrame>
    </p:spTree>
    <p:extLst>
      <p:ext uri="{BB962C8B-B14F-4D97-AF65-F5344CB8AC3E}">
        <p14:creationId xmlns:p14="http://schemas.microsoft.com/office/powerpoint/2010/main" val="1990309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7C3-B9DC-B44C-876A-BEFE4F66E03D}"/>
              </a:ext>
            </a:extLst>
          </p:cNvPr>
          <p:cNvSpPr>
            <a:spLocks noGrp="1"/>
          </p:cNvSpPr>
          <p:nvPr>
            <p:ph type="title"/>
          </p:nvPr>
        </p:nvSpPr>
        <p:spPr/>
        <p:txBody>
          <a:bodyPr/>
          <a:lstStyle/>
          <a:p>
            <a:r>
              <a:rPr lang="en-US"/>
              <a:t>Comparison with other model – TASK A</a:t>
            </a:r>
          </a:p>
        </p:txBody>
      </p:sp>
      <p:sp>
        <p:nvSpPr>
          <p:cNvPr id="6" name="TextBox 5">
            <a:extLst>
              <a:ext uri="{FF2B5EF4-FFF2-40B4-BE49-F238E27FC236}">
                <a16:creationId xmlns:a16="http://schemas.microsoft.com/office/drawing/2014/main" id="{C2DDDAB0-0E9F-E04C-9A38-EA5EEF6AE9C0}"/>
              </a:ext>
            </a:extLst>
          </p:cNvPr>
          <p:cNvSpPr txBox="1"/>
          <p:nvPr/>
        </p:nvSpPr>
        <p:spPr>
          <a:xfrm>
            <a:off x="2280062" y="2598766"/>
            <a:ext cx="6852063" cy="400110"/>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US" sz="2000"/>
              <a:t>OUR PROPOSED.     |  0.688           0.579	   0.788	    0.668</a:t>
            </a:r>
          </a:p>
        </p:txBody>
      </p:sp>
      <p:pic>
        <p:nvPicPr>
          <p:cNvPr id="10" name="Content Placeholder 9">
            <a:extLst>
              <a:ext uri="{FF2B5EF4-FFF2-40B4-BE49-F238E27FC236}">
                <a16:creationId xmlns:a16="http://schemas.microsoft.com/office/drawing/2014/main" id="{006B487C-C2E9-4548-97AA-5889902402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1836"/>
          <a:stretch/>
        </p:blipFill>
        <p:spPr>
          <a:xfrm>
            <a:off x="2280062" y="1846264"/>
            <a:ext cx="6471458" cy="730682"/>
          </a:xfrm>
        </p:spPr>
      </p:pic>
      <p:pic>
        <p:nvPicPr>
          <p:cNvPr id="12" name="Picture 11">
            <a:extLst>
              <a:ext uri="{FF2B5EF4-FFF2-40B4-BE49-F238E27FC236}">
                <a16:creationId xmlns:a16="http://schemas.microsoft.com/office/drawing/2014/main" id="{B58C4F04-CC05-9447-9FC2-8C28C530597A}"/>
              </a:ext>
            </a:extLst>
          </p:cNvPr>
          <p:cNvPicPr>
            <a:picLocks noChangeAspect="1"/>
          </p:cNvPicPr>
          <p:nvPr/>
        </p:nvPicPr>
        <p:blipFill rotWithShape="1">
          <a:blip r:embed="rId2">
            <a:extLst>
              <a:ext uri="{28A0092B-C50C-407E-A947-70E740481C1C}">
                <a14:useLocalDpi xmlns:a14="http://schemas.microsoft.com/office/drawing/2010/main" val="0"/>
              </a:ext>
            </a:extLst>
          </a:blip>
          <a:srcRect t="19134" b="18830"/>
          <a:stretch/>
        </p:blipFill>
        <p:spPr>
          <a:xfrm>
            <a:off x="2222056" y="3027904"/>
            <a:ext cx="6883019" cy="3271295"/>
          </a:xfrm>
          <a:prstGeom prst="rect">
            <a:avLst/>
          </a:prstGeom>
        </p:spPr>
      </p:pic>
    </p:spTree>
    <p:extLst>
      <p:ext uri="{BB962C8B-B14F-4D97-AF65-F5344CB8AC3E}">
        <p14:creationId xmlns:p14="http://schemas.microsoft.com/office/powerpoint/2010/main" val="71341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2045E-0E1D-4E82-AEE6-EA1A9B8A9E74}"/>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t>Analysis of Reddit Comments</a:t>
            </a:r>
          </a:p>
        </p:txBody>
      </p:sp>
      <p:sp>
        <p:nvSpPr>
          <p:cNvPr id="3" name="Text Placeholder 2">
            <a:extLst>
              <a:ext uri="{FF2B5EF4-FFF2-40B4-BE49-F238E27FC236}">
                <a16:creationId xmlns:a16="http://schemas.microsoft.com/office/drawing/2014/main" id="{B81AD717-E98E-4DBE-A975-F4EA5B03C218}"/>
              </a:ext>
            </a:extLst>
          </p:cNvPr>
          <p:cNvSpPr>
            <a:spLocks noGrp="1"/>
          </p:cNvSpPr>
          <p:nvPr>
            <p:ph type="body" idx="1"/>
          </p:nvPr>
        </p:nvSpPr>
        <p:spPr>
          <a:xfrm>
            <a:off x="1023257" y="965198"/>
            <a:ext cx="2707937" cy="4927602"/>
          </a:xfrm>
        </p:spPr>
        <p:txBody>
          <a:bodyPr vert="horz" lIns="91440" tIns="45720" rIns="91440" bIns="45720" rtlCol="0" anchor="ctr">
            <a:normAutofit/>
          </a:bodyPr>
          <a:lstStyle/>
          <a:p>
            <a:pPr algn="r"/>
            <a:endParaRPr lang="en-US" sz="2000"/>
          </a:p>
        </p:txBody>
      </p:sp>
      <p:cxnSp>
        <p:nvCxnSpPr>
          <p:cNvPr id="18" name="Straight Connector 17">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942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0C40-330C-478D-B13D-066FF7331C01}"/>
              </a:ext>
            </a:extLst>
          </p:cNvPr>
          <p:cNvSpPr>
            <a:spLocks noGrp="1"/>
          </p:cNvSpPr>
          <p:nvPr>
            <p:ph type="title"/>
          </p:nvPr>
        </p:nvSpPr>
        <p:spPr/>
        <p:txBody>
          <a:bodyPr/>
          <a:lstStyle/>
          <a:p>
            <a:r>
              <a:rPr lang="en-US">
                <a:cs typeface="Calibri Light"/>
              </a:rPr>
              <a:t>Reddit Comments Dataset</a:t>
            </a:r>
            <a:endParaRPr lang="en-US"/>
          </a:p>
        </p:txBody>
      </p:sp>
      <p:sp>
        <p:nvSpPr>
          <p:cNvPr id="3" name="Content Placeholder 2">
            <a:extLst>
              <a:ext uri="{FF2B5EF4-FFF2-40B4-BE49-F238E27FC236}">
                <a16:creationId xmlns:a16="http://schemas.microsoft.com/office/drawing/2014/main" id="{F7B6EA73-17FB-4C2E-B5E9-A4C3D173C8B8}"/>
              </a:ext>
            </a:extLst>
          </p:cNvPr>
          <p:cNvSpPr>
            <a:spLocks noGrp="1"/>
          </p:cNvSpPr>
          <p:nvPr>
            <p:ph idx="1"/>
          </p:nvPr>
        </p:nvSpPr>
        <p:spPr/>
        <p:txBody>
          <a:bodyPr vert="horz" lIns="0" tIns="45720" rIns="0" bIns="45720" rtlCol="0" anchor="t">
            <a:normAutofit/>
          </a:bodyPr>
          <a:lstStyle/>
          <a:p>
            <a:pPr marL="457200" indent="-457200">
              <a:buAutoNum type="arabicPeriod"/>
            </a:pPr>
            <a:r>
              <a:rPr lang="en-US">
                <a:cs typeface="Calibri"/>
              </a:rPr>
              <a:t>Reddit dataset present in Kaggle was around 31.1 GB in size stored in SQLite database</a:t>
            </a:r>
          </a:p>
          <a:p>
            <a:pPr marL="457200" indent="-457200">
              <a:buAutoNum type="arabicPeriod"/>
            </a:pPr>
            <a:r>
              <a:rPr lang="en-US">
                <a:cs typeface="Calibri"/>
              </a:rPr>
              <a:t>It had around </a:t>
            </a:r>
            <a:r>
              <a:rPr lang="en-US" b="1" u="sng">
                <a:cs typeface="Calibri"/>
              </a:rPr>
              <a:t>7 billion </a:t>
            </a:r>
            <a:r>
              <a:rPr lang="en-US">
                <a:cs typeface="Calibri"/>
              </a:rPr>
              <a:t>comments from different users</a:t>
            </a:r>
          </a:p>
          <a:p>
            <a:pPr marL="457200" indent="-457200">
              <a:buAutoNum type="arabicPeriod"/>
            </a:pPr>
            <a:r>
              <a:rPr lang="en-US">
                <a:cs typeface="Calibri"/>
              </a:rPr>
              <a:t>We have randomly chosen 20,000 comments to analyze the irony</a:t>
            </a:r>
          </a:p>
          <a:p>
            <a:pPr marL="457200" indent="-457200">
              <a:buAutoNum type="arabicPeriod"/>
            </a:pPr>
            <a:r>
              <a:rPr lang="en-US">
                <a:cs typeface="Calibri"/>
              </a:rPr>
              <a:t>The new dataset had 20,000 rows and 20 columns</a:t>
            </a:r>
          </a:p>
          <a:p>
            <a:pPr marL="457200" indent="-457200">
              <a:buAutoNum type="arabicPeriod"/>
            </a:pPr>
            <a:r>
              <a:rPr lang="en-US">
                <a:cs typeface="Calibri"/>
              </a:rPr>
              <a:t>We used the best model(LR- </a:t>
            </a:r>
            <a:r>
              <a:rPr lang="en-US" err="1">
                <a:cs typeface="Calibri"/>
              </a:rPr>
              <a:t>GLoVe</a:t>
            </a:r>
            <a:r>
              <a:rPr lang="en-US">
                <a:cs typeface="Calibri"/>
              </a:rPr>
              <a:t> embeddings) to see if the comments were sarcastic or not</a:t>
            </a:r>
          </a:p>
          <a:p>
            <a:pPr marL="0" indent="0">
              <a:buNone/>
            </a:pPr>
            <a:endParaRPr lang="en-US">
              <a:cs typeface="Calibri"/>
            </a:endParaRPr>
          </a:p>
          <a:p>
            <a:pPr marL="457200" indent="-457200">
              <a:buAutoNum type="arabicPeriod"/>
            </a:pPr>
            <a:endParaRPr lang="en-US">
              <a:cs typeface="Calibri"/>
            </a:endParaRPr>
          </a:p>
        </p:txBody>
      </p:sp>
    </p:spTree>
    <p:extLst>
      <p:ext uri="{BB962C8B-B14F-4D97-AF65-F5344CB8AC3E}">
        <p14:creationId xmlns:p14="http://schemas.microsoft.com/office/powerpoint/2010/main" val="3478436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high confidence">
            <a:extLst>
              <a:ext uri="{FF2B5EF4-FFF2-40B4-BE49-F238E27FC236}">
                <a16:creationId xmlns:a16="http://schemas.microsoft.com/office/drawing/2014/main" id="{EDC54C69-BEAD-4988-B8F1-0B8E02774988}"/>
              </a:ext>
            </a:extLst>
          </p:cNvPr>
          <p:cNvPicPr>
            <a:picLocks noGrp="1" noChangeAspect="1"/>
          </p:cNvPicPr>
          <p:nvPr>
            <p:ph idx="1"/>
          </p:nvPr>
        </p:nvPicPr>
        <p:blipFill rotWithShape="1">
          <a:blip r:embed="rId2"/>
          <a:srcRect l="7823" r="15107"/>
          <a:stretch/>
        </p:blipFill>
        <p:spPr>
          <a:xfrm>
            <a:off x="633999" y="640080"/>
            <a:ext cx="6275667" cy="5577840"/>
          </a:xfrm>
          <a:prstGeom prst="rect">
            <a:avLst/>
          </a:prstGeom>
        </p:spPr>
      </p:pic>
      <p:sp>
        <p:nvSpPr>
          <p:cNvPr id="12"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7CD0A5-F28D-41BE-BBAF-31CFA7B4C302}"/>
              </a:ext>
            </a:extLst>
          </p:cNvPr>
          <p:cNvSpPr>
            <a:spLocks noGrp="1"/>
          </p:cNvSpPr>
          <p:nvPr>
            <p:ph type="title"/>
          </p:nvPr>
        </p:nvSpPr>
        <p:spPr>
          <a:xfrm>
            <a:off x="8096885" y="640080"/>
            <a:ext cx="3659246" cy="2926080"/>
          </a:xfrm>
        </p:spPr>
        <p:txBody>
          <a:bodyPr vert="horz" lIns="91440" tIns="45720" rIns="91440" bIns="45720" rtlCol="0" anchor="b">
            <a:normAutofit fontScale="90000"/>
          </a:bodyPr>
          <a:lstStyle/>
          <a:p>
            <a:r>
              <a:rPr lang="en-US" sz="4400">
                <a:solidFill>
                  <a:srgbClr val="FFFFFF"/>
                </a:solidFill>
                <a:cs typeface="Calibri Light"/>
              </a:rPr>
              <a:t>Number of ironic/ Non ironic comments given by top reddit users</a:t>
            </a:r>
          </a:p>
        </p:txBody>
      </p:sp>
      <p:sp>
        <p:nvSpPr>
          <p:cNvPr id="14" name="Rectangle 18">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rgbClr val="F28B2B"/>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5753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high confidence">
            <a:extLst>
              <a:ext uri="{FF2B5EF4-FFF2-40B4-BE49-F238E27FC236}">
                <a16:creationId xmlns:a16="http://schemas.microsoft.com/office/drawing/2014/main" id="{B882CFC2-9EDC-4447-9B83-B448B56AEBD1}"/>
              </a:ext>
            </a:extLst>
          </p:cNvPr>
          <p:cNvPicPr>
            <a:picLocks noGrp="1" noChangeAspect="1"/>
          </p:cNvPicPr>
          <p:nvPr>
            <p:ph idx="1"/>
          </p:nvPr>
        </p:nvPicPr>
        <p:blipFill rotWithShape="1">
          <a:blip r:embed="rId2"/>
          <a:srcRect r="18994" b="3"/>
          <a:stretch/>
        </p:blipFill>
        <p:spPr>
          <a:xfrm>
            <a:off x="633999" y="640080"/>
            <a:ext cx="6275667" cy="5577840"/>
          </a:xfrm>
          <a:prstGeom prst="rect">
            <a:avLst/>
          </a:prstGeom>
        </p:spPr>
      </p:pic>
      <p:sp>
        <p:nvSpPr>
          <p:cNvPr id="12"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E6FB42-947B-46F6-A9E9-FE1F27418A10}"/>
              </a:ext>
            </a:extLst>
          </p:cNvPr>
          <p:cNvSpPr>
            <a:spLocks noGrp="1"/>
          </p:cNvSpPr>
          <p:nvPr>
            <p:ph type="title"/>
          </p:nvPr>
        </p:nvSpPr>
        <p:spPr>
          <a:xfrm>
            <a:off x="8096885" y="640080"/>
            <a:ext cx="3659246" cy="2926080"/>
          </a:xfrm>
        </p:spPr>
        <p:txBody>
          <a:bodyPr vert="horz" lIns="91440" tIns="45720" rIns="91440" bIns="45720" rtlCol="0" anchor="b">
            <a:normAutofit fontScale="90000"/>
          </a:bodyPr>
          <a:lstStyle/>
          <a:p>
            <a:r>
              <a:rPr lang="en-US" sz="4400">
                <a:solidFill>
                  <a:srgbClr val="FFFFFF"/>
                </a:solidFill>
                <a:cs typeface="Calibri Light"/>
              </a:rPr>
              <a:t>Number of ironic comments given by most saracastic users in each section</a:t>
            </a:r>
            <a:endParaRPr lang="en-US" sz="4400">
              <a:solidFill>
                <a:srgbClr val="FFFFFF"/>
              </a:solidFill>
            </a:endParaRPr>
          </a:p>
        </p:txBody>
      </p:sp>
      <p:sp>
        <p:nvSpPr>
          <p:cNvPr id="14" name="Rectangle 18">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rgbClr val="F5AB2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689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high confidence">
            <a:extLst>
              <a:ext uri="{FF2B5EF4-FFF2-40B4-BE49-F238E27FC236}">
                <a16:creationId xmlns:a16="http://schemas.microsoft.com/office/drawing/2014/main" id="{FF8805BC-B3EB-402E-8F4D-F11FB01BE2F7}"/>
              </a:ext>
            </a:extLst>
          </p:cNvPr>
          <p:cNvPicPr>
            <a:picLocks noGrp="1" noChangeAspect="1"/>
          </p:cNvPicPr>
          <p:nvPr>
            <p:ph idx="1"/>
          </p:nvPr>
        </p:nvPicPr>
        <p:blipFill>
          <a:blip r:embed="rId2"/>
          <a:stretch>
            <a:fillRect/>
          </a:stretch>
        </p:blipFill>
        <p:spPr>
          <a:xfrm>
            <a:off x="177999" y="1177523"/>
            <a:ext cx="7199667" cy="4226953"/>
          </a:xfrm>
          <a:prstGeom prst="rect">
            <a:avLst/>
          </a:prstGeom>
        </p:spPr>
      </p:pic>
      <p:sp>
        <p:nvSpPr>
          <p:cNvPr id="12"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BDF699-3C45-4209-BDB2-0E4483902FCE}"/>
              </a:ext>
            </a:extLst>
          </p:cNvPr>
          <p:cNvSpPr>
            <a:spLocks noGrp="1"/>
          </p:cNvSpPr>
          <p:nvPr>
            <p:ph type="title"/>
          </p:nvPr>
        </p:nvSpPr>
        <p:spPr>
          <a:xfrm>
            <a:off x="8096885" y="640080"/>
            <a:ext cx="3659246" cy="2926080"/>
          </a:xfrm>
        </p:spPr>
        <p:txBody>
          <a:bodyPr vert="horz" lIns="91440" tIns="45720" rIns="91440" bIns="45720" rtlCol="0" anchor="b">
            <a:normAutofit fontScale="90000"/>
          </a:bodyPr>
          <a:lstStyle/>
          <a:p>
            <a:r>
              <a:rPr lang="en-US" sz="4400">
                <a:solidFill>
                  <a:srgbClr val="FFFFFF"/>
                </a:solidFill>
                <a:cs typeface="Calibri Light"/>
              </a:rPr>
              <a:t>Total upvotes in each subreddit classified by ironic/non ironic</a:t>
            </a:r>
            <a:endParaRPr lang="en-US" sz="4400">
              <a:solidFill>
                <a:srgbClr val="FFFFFF"/>
              </a:solidFill>
            </a:endParaRPr>
          </a:p>
        </p:txBody>
      </p:sp>
      <p:sp>
        <p:nvSpPr>
          <p:cNvPr id="14" name="Rectangle 18">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rgbClr val="F8902C"/>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8598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AB7C-8434-40D7-98C6-20A770E1C1EE}"/>
              </a:ext>
            </a:extLst>
          </p:cNvPr>
          <p:cNvSpPr>
            <a:spLocks noGrp="1"/>
          </p:cNvSpPr>
          <p:nvPr>
            <p:ph type="title"/>
          </p:nvPr>
        </p:nvSpPr>
        <p:spPr/>
        <p:txBody>
          <a:bodyPr vert="horz" lIns="91440" tIns="45720" rIns="91440" bIns="45720" rtlCol="0" anchor="b">
            <a:normAutofit fontScale="90000"/>
          </a:bodyPr>
          <a:lstStyle/>
          <a:p>
            <a:r>
              <a:rPr lang="en-US" sz="6000">
                <a:solidFill>
                  <a:schemeClr val="tx1">
                    <a:lumMod val="85000"/>
                    <a:lumOff val="15000"/>
                  </a:schemeClr>
                </a:solidFill>
                <a:cs typeface="Calibri Light"/>
              </a:rPr>
              <a:t>Word Cloud for Ironic vs </a:t>
            </a:r>
            <a:br>
              <a:rPr lang="en-US" sz="6000">
                <a:solidFill>
                  <a:schemeClr val="tx1">
                    <a:lumMod val="85000"/>
                    <a:lumOff val="15000"/>
                  </a:schemeClr>
                </a:solidFill>
                <a:cs typeface="Calibri Light"/>
              </a:rPr>
            </a:br>
            <a:r>
              <a:rPr lang="en-US" sz="6000">
                <a:solidFill>
                  <a:schemeClr val="tx1">
                    <a:lumMod val="85000"/>
                    <a:lumOff val="15000"/>
                  </a:schemeClr>
                </a:solidFill>
                <a:cs typeface="Calibri Light"/>
              </a:rPr>
              <a:t>non ironic reddit comments</a:t>
            </a:r>
            <a:endParaRPr lang="en-US" sz="6000">
              <a:solidFill>
                <a:schemeClr val="tx1">
                  <a:lumMod val="85000"/>
                  <a:lumOff val="15000"/>
                </a:schemeClr>
              </a:solidFill>
            </a:endParaRPr>
          </a:p>
        </p:txBody>
      </p:sp>
      <p:sp>
        <p:nvSpPr>
          <p:cNvPr id="23" name="Text Placeholder 22">
            <a:extLst>
              <a:ext uri="{FF2B5EF4-FFF2-40B4-BE49-F238E27FC236}">
                <a16:creationId xmlns:a16="http://schemas.microsoft.com/office/drawing/2014/main" id="{05621D3F-6039-4C99-B361-565D7A420CE4}"/>
              </a:ext>
            </a:extLst>
          </p:cNvPr>
          <p:cNvSpPr>
            <a:spLocks noGrp="1"/>
          </p:cNvSpPr>
          <p:nvPr>
            <p:ph type="body" idx="1"/>
          </p:nvPr>
        </p:nvSpPr>
        <p:spPr/>
        <p:txBody>
          <a:bodyPr/>
          <a:lstStyle/>
          <a:p>
            <a:pPr algn="ctr"/>
            <a:r>
              <a:rPr lang="en-US">
                <a:cs typeface="Calibri"/>
              </a:rPr>
              <a:t>IRONIC</a:t>
            </a:r>
          </a:p>
        </p:txBody>
      </p:sp>
      <p:pic>
        <p:nvPicPr>
          <p:cNvPr id="5" name="Picture 5" descr="A screenshot of a cell phone&#10;&#10;Description generated with very high confidence">
            <a:extLst>
              <a:ext uri="{FF2B5EF4-FFF2-40B4-BE49-F238E27FC236}">
                <a16:creationId xmlns:a16="http://schemas.microsoft.com/office/drawing/2014/main" id="{32A86524-E3A2-4F94-889E-6A61E703BF85}"/>
              </a:ext>
            </a:extLst>
          </p:cNvPr>
          <p:cNvPicPr>
            <a:picLocks noGrp="1" noChangeAspect="1"/>
          </p:cNvPicPr>
          <p:nvPr>
            <p:ph sz="half" idx="2"/>
          </p:nvPr>
        </p:nvPicPr>
        <p:blipFill>
          <a:blip r:embed="rId2"/>
          <a:stretch>
            <a:fillRect/>
          </a:stretch>
        </p:blipFill>
        <p:spPr>
          <a:xfrm>
            <a:off x="1096963" y="2701391"/>
            <a:ext cx="4938712" cy="3049069"/>
          </a:xfrm>
          <a:prstGeom prst="rect">
            <a:avLst/>
          </a:prstGeom>
        </p:spPr>
      </p:pic>
      <p:sp>
        <p:nvSpPr>
          <p:cNvPr id="25" name="Text Placeholder 24">
            <a:extLst>
              <a:ext uri="{FF2B5EF4-FFF2-40B4-BE49-F238E27FC236}">
                <a16:creationId xmlns:a16="http://schemas.microsoft.com/office/drawing/2014/main" id="{27833D3C-BF3C-4020-AE30-B0984B449176}"/>
              </a:ext>
            </a:extLst>
          </p:cNvPr>
          <p:cNvSpPr>
            <a:spLocks noGrp="1"/>
          </p:cNvSpPr>
          <p:nvPr>
            <p:ph type="body" sz="quarter" idx="3"/>
          </p:nvPr>
        </p:nvSpPr>
        <p:spPr/>
        <p:txBody>
          <a:bodyPr/>
          <a:lstStyle/>
          <a:p>
            <a:pPr algn="ctr"/>
            <a:r>
              <a:rPr lang="en-US">
                <a:cs typeface="Calibri"/>
              </a:rPr>
              <a:t>NON IRONIC</a:t>
            </a:r>
          </a:p>
        </p:txBody>
      </p:sp>
      <p:pic>
        <p:nvPicPr>
          <p:cNvPr id="7" name="Picture 7" descr="A picture containing indoor&#10;&#10;Description generated with very high confidence">
            <a:extLst>
              <a:ext uri="{FF2B5EF4-FFF2-40B4-BE49-F238E27FC236}">
                <a16:creationId xmlns:a16="http://schemas.microsoft.com/office/drawing/2014/main" id="{583C6E76-575D-4852-B735-94BDB1791479}"/>
              </a:ext>
            </a:extLst>
          </p:cNvPr>
          <p:cNvPicPr>
            <a:picLocks noGrp="1" noChangeAspect="1"/>
          </p:cNvPicPr>
          <p:nvPr>
            <p:ph sz="quarter" idx="4"/>
          </p:nvPr>
        </p:nvPicPr>
        <p:blipFill>
          <a:blip r:embed="rId3"/>
          <a:stretch>
            <a:fillRect/>
          </a:stretch>
        </p:blipFill>
        <p:spPr>
          <a:xfrm>
            <a:off x="6218238" y="2701881"/>
            <a:ext cx="4937125" cy="3048089"/>
          </a:xfrm>
          <a:prstGeom prst="rect">
            <a:avLst/>
          </a:prstGeom>
        </p:spPr>
      </p:pic>
      <p:sp>
        <p:nvSpPr>
          <p:cNvPr id="27" name="Rectangle 26">
            <a:extLst>
              <a:ext uri="{FF2B5EF4-FFF2-40B4-BE49-F238E27FC236}">
                <a16:creationId xmlns:a16="http://schemas.microsoft.com/office/drawing/2014/main" id="{8194638B-5442-4DB9-BCE3-B11619176D21}"/>
              </a:ext>
            </a:extLst>
          </p:cNvPr>
          <p:cNvSpPr/>
          <p:nvPr/>
        </p:nvSpPr>
        <p:spPr>
          <a:xfrm flipH="1">
            <a:off x="6094638" y="1876426"/>
            <a:ext cx="47625" cy="398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40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3689-C5D9-4D9A-8423-BDECCC682F0C}"/>
              </a:ext>
            </a:extLst>
          </p:cNvPr>
          <p:cNvSpPr>
            <a:spLocks noGrp="1"/>
          </p:cNvSpPr>
          <p:nvPr>
            <p:ph type="title"/>
          </p:nvPr>
        </p:nvSpPr>
        <p:spPr/>
        <p:txBody>
          <a:bodyPr/>
          <a:lstStyle/>
          <a:p>
            <a:r>
              <a:rPr lang="en-US">
                <a:cs typeface="Calibri Light"/>
              </a:rPr>
              <a:t>Conclusions</a:t>
            </a:r>
            <a:endParaRPr lang="en-US"/>
          </a:p>
        </p:txBody>
      </p:sp>
      <p:sp>
        <p:nvSpPr>
          <p:cNvPr id="3" name="Content Placeholder 2">
            <a:extLst>
              <a:ext uri="{FF2B5EF4-FFF2-40B4-BE49-F238E27FC236}">
                <a16:creationId xmlns:a16="http://schemas.microsoft.com/office/drawing/2014/main" id="{77F14442-1DF7-4D23-89B5-B0E8127FB822}"/>
              </a:ext>
            </a:extLst>
          </p:cNvPr>
          <p:cNvSpPr>
            <a:spLocks noGrp="1"/>
          </p:cNvSpPr>
          <p:nvPr>
            <p:ph idx="1"/>
          </p:nvPr>
        </p:nvSpPr>
        <p:spPr/>
        <p:txBody>
          <a:bodyPr vert="horz" lIns="0" tIns="45720" rIns="0" bIns="45720" rtlCol="0" anchor="t">
            <a:normAutofit/>
          </a:bodyPr>
          <a:lstStyle/>
          <a:p>
            <a:pPr marL="514350" indent="-514350">
              <a:buAutoNum type="arabicPeriod"/>
            </a:pPr>
            <a:r>
              <a:rPr lang="en-US" sz="2400">
                <a:cs typeface="Calibri" panose="020F0502020204030204"/>
              </a:rPr>
              <a:t>LR with </a:t>
            </a:r>
            <a:r>
              <a:rPr lang="en-US" sz="2400" err="1">
                <a:cs typeface="Calibri" panose="020F0502020204030204"/>
              </a:rPr>
              <a:t>GLoVE</a:t>
            </a:r>
            <a:r>
              <a:rPr lang="en-US" sz="2400">
                <a:cs typeface="Calibri" panose="020F0502020204030204"/>
              </a:rPr>
              <a:t> embeddings performed the best in  Task A with classification accuracy of 68.88% and F-1 score of 65%</a:t>
            </a:r>
          </a:p>
          <a:p>
            <a:pPr marL="514350" indent="-514350">
              <a:buAutoNum type="arabicPeriod"/>
            </a:pPr>
            <a:r>
              <a:rPr lang="en-US" sz="2400">
                <a:cs typeface="Calibri" panose="020F0502020204030204"/>
              </a:rPr>
              <a:t>SVM with </a:t>
            </a:r>
            <a:r>
              <a:rPr lang="en-US" sz="2400" err="1">
                <a:cs typeface="Calibri" panose="020F0502020204030204"/>
              </a:rPr>
              <a:t>GLoVE</a:t>
            </a:r>
            <a:r>
              <a:rPr lang="en-US" sz="2400">
                <a:cs typeface="Calibri" panose="020F0502020204030204"/>
              </a:rPr>
              <a:t> performed the best for Task B with the Classification accuracy of 62% and F-1 score of 61%</a:t>
            </a:r>
          </a:p>
          <a:p>
            <a:pPr marL="514350" indent="-514350">
              <a:buAutoNum type="arabicPeriod"/>
            </a:pPr>
            <a:r>
              <a:rPr lang="en-US" sz="2400">
                <a:cs typeface="Calibri" panose="020F0502020204030204"/>
              </a:rPr>
              <a:t>Embedded model performed better than the regular Bag of Words models</a:t>
            </a:r>
          </a:p>
          <a:p>
            <a:pPr marL="514350" indent="-514350">
              <a:buAutoNum type="arabicPeriod"/>
            </a:pPr>
            <a:r>
              <a:rPr lang="en-US" sz="2400">
                <a:cs typeface="Calibri" panose="020F0502020204030204"/>
              </a:rPr>
              <a:t>The simple models performed much better than complex models</a:t>
            </a:r>
          </a:p>
          <a:p>
            <a:pPr marL="514350" indent="-514350">
              <a:buAutoNum type="arabicPeriod"/>
            </a:pPr>
            <a:endParaRPr lang="en-US" sz="2400">
              <a:cs typeface="Calibri" panose="020F0502020204030204"/>
            </a:endParaRPr>
          </a:p>
          <a:p>
            <a:pPr>
              <a:buFont typeface="Wingdings" panose="020F0502020204030204" pitchFamily="34" charset="0"/>
              <a:buChar char="v"/>
            </a:pPr>
            <a:endParaRPr lang="en-US" sz="2400">
              <a:cs typeface="Calibri" panose="020F0502020204030204"/>
            </a:endParaRPr>
          </a:p>
        </p:txBody>
      </p:sp>
    </p:spTree>
    <p:extLst>
      <p:ext uri="{BB962C8B-B14F-4D97-AF65-F5344CB8AC3E}">
        <p14:creationId xmlns:p14="http://schemas.microsoft.com/office/powerpoint/2010/main" val="251013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62A4-DF3B-48AB-8F1F-255B5B4EADC9}"/>
              </a:ext>
            </a:extLst>
          </p:cNvPr>
          <p:cNvSpPr>
            <a:spLocks noGrp="1"/>
          </p:cNvSpPr>
          <p:nvPr>
            <p:ph type="title"/>
          </p:nvPr>
        </p:nvSpPr>
        <p:spPr>
          <a:xfrm>
            <a:off x="5144679" y="380946"/>
            <a:ext cx="6405063" cy="1450757"/>
          </a:xfrm>
        </p:spPr>
        <p:txBody>
          <a:bodyPr vert="horz" lIns="91440" tIns="45720" rIns="91440" bIns="45720" rtlCol="0" anchor="b">
            <a:normAutofit/>
          </a:bodyPr>
          <a:lstStyle/>
          <a:p>
            <a:r>
              <a:rPr lang="en-US"/>
              <a:t>Introduction</a:t>
            </a:r>
          </a:p>
        </p:txBody>
      </p:sp>
      <p:sp>
        <p:nvSpPr>
          <p:cNvPr id="11" name="Content Placeholder 10">
            <a:extLst>
              <a:ext uri="{FF2B5EF4-FFF2-40B4-BE49-F238E27FC236}">
                <a16:creationId xmlns:a16="http://schemas.microsoft.com/office/drawing/2014/main" id="{94D4C662-325C-48D9-A8FF-D8E975B8D13F}"/>
              </a:ext>
            </a:extLst>
          </p:cNvPr>
          <p:cNvSpPr>
            <a:spLocks noGrp="1"/>
          </p:cNvSpPr>
          <p:nvPr>
            <p:ph sz="half" idx="1"/>
          </p:nvPr>
        </p:nvSpPr>
        <p:spPr>
          <a:xfrm>
            <a:off x="5144679" y="2198914"/>
            <a:ext cx="6405063" cy="3670180"/>
          </a:xfrm>
        </p:spPr>
        <p:txBody>
          <a:bodyPr vert="horz" lIns="0" tIns="45720" rIns="0" bIns="45720" rtlCol="0" anchor="t">
            <a:normAutofit/>
          </a:bodyPr>
          <a:lstStyle/>
          <a:p>
            <a:pPr>
              <a:buFont typeface="Calibri" panose="020F0502020204030204" pitchFamily="34" charset="0"/>
              <a:buChar char="Ø"/>
            </a:pPr>
            <a:r>
              <a:rPr lang="en-US"/>
              <a:t> The evolved language allows users to mock anything in a subtle and abstract manner by using sarcasm and irony.</a:t>
            </a:r>
          </a:p>
          <a:p>
            <a:pPr>
              <a:buFont typeface="Calibri" panose="020F0502020204030204" pitchFamily="34" charset="0"/>
              <a:buChar char="Ø"/>
            </a:pPr>
            <a:r>
              <a:rPr lang="en-US"/>
              <a:t> Irony detection has a large potential for various applications in the domain of text mining such as author profiling, detecting online harassment, and sentiment analysis. </a:t>
            </a:r>
            <a:endParaRPr lang="en-US">
              <a:cs typeface="Calibri"/>
            </a:endParaRPr>
          </a:p>
          <a:p>
            <a:pPr>
              <a:buFont typeface="Calibri" panose="020F0502020204030204" pitchFamily="34" charset="0"/>
              <a:buChar char="Ø"/>
            </a:pPr>
            <a:r>
              <a:rPr lang="en-US"/>
              <a:t> We are proposing two classification model. </a:t>
            </a:r>
            <a:endParaRPr lang="en-US">
              <a:cs typeface="Calibri"/>
            </a:endParaRPr>
          </a:p>
          <a:p>
            <a:pPr marL="543560" lvl="1" indent="-342900">
              <a:buAutoNum type="arabicPeriod"/>
            </a:pPr>
            <a:r>
              <a:rPr lang="en-US"/>
              <a:t>The first model will classify whether a comment/tweet is  ironic or not.  </a:t>
            </a:r>
            <a:endParaRPr lang="en-US">
              <a:cs typeface="Calibri"/>
            </a:endParaRPr>
          </a:p>
          <a:p>
            <a:pPr marL="543560" lvl="1" indent="-342900">
              <a:buAutoNum type="arabicPeriod"/>
            </a:pPr>
            <a:r>
              <a:rPr lang="en-US"/>
              <a:t>While the second model will classify the given input to the 3 irony types (i.e. verbal irony, situational irony, or dramatic irony)</a:t>
            </a:r>
            <a:endParaRPr lang="en-US">
              <a:cs typeface="Calibri" panose="020F0502020204030204"/>
            </a:endParaRPr>
          </a:p>
        </p:txBody>
      </p:sp>
      <p:pic>
        <p:nvPicPr>
          <p:cNvPr id="4" name="Picture 4" descr="A screenshot of a cell phone&#10;&#10;Description generated with very high confidence">
            <a:extLst>
              <a:ext uri="{FF2B5EF4-FFF2-40B4-BE49-F238E27FC236}">
                <a16:creationId xmlns:a16="http://schemas.microsoft.com/office/drawing/2014/main" id="{7EAEE7D2-5B05-4FB9-A46E-274D61E701C0}"/>
              </a:ext>
            </a:extLst>
          </p:cNvPr>
          <p:cNvPicPr>
            <a:picLocks noGrp="1" noChangeAspect="1"/>
          </p:cNvPicPr>
          <p:nvPr>
            <p:ph sz="half" idx="2"/>
          </p:nvPr>
        </p:nvPicPr>
        <p:blipFill>
          <a:blip r:embed="rId3"/>
          <a:stretch>
            <a:fillRect/>
          </a:stretch>
        </p:blipFill>
        <p:spPr>
          <a:xfrm>
            <a:off x="602027" y="1381335"/>
            <a:ext cx="4020296" cy="2030249"/>
          </a:xfrm>
          <a:prstGeom prst="rect">
            <a:avLst/>
          </a:prstGeom>
        </p:spPr>
      </p:pic>
      <p:pic>
        <p:nvPicPr>
          <p:cNvPr id="6" name="Picture 6">
            <a:extLst>
              <a:ext uri="{FF2B5EF4-FFF2-40B4-BE49-F238E27FC236}">
                <a16:creationId xmlns:a16="http://schemas.microsoft.com/office/drawing/2014/main" id="{4760EA91-470A-4ED3-9CBF-491EB8829D7D}"/>
              </a:ext>
            </a:extLst>
          </p:cNvPr>
          <p:cNvPicPr>
            <a:picLocks noChangeAspect="1"/>
          </p:cNvPicPr>
          <p:nvPr/>
        </p:nvPicPr>
        <p:blipFill>
          <a:blip r:embed="rId4"/>
          <a:stretch>
            <a:fillRect/>
          </a:stretch>
        </p:blipFill>
        <p:spPr>
          <a:xfrm>
            <a:off x="699871" y="4360257"/>
            <a:ext cx="4020297" cy="1497560"/>
          </a:xfrm>
          <a:prstGeom prst="rect">
            <a:avLst/>
          </a:prstGeom>
        </p:spPr>
      </p:pic>
      <p:sp>
        <p:nvSpPr>
          <p:cNvPr id="8" name="TextBox 7">
            <a:extLst>
              <a:ext uri="{FF2B5EF4-FFF2-40B4-BE49-F238E27FC236}">
                <a16:creationId xmlns:a16="http://schemas.microsoft.com/office/drawing/2014/main" id="{19BCAE9C-7968-4C72-A970-3A91C882CDB0}"/>
              </a:ext>
            </a:extLst>
          </p:cNvPr>
          <p:cNvSpPr txBox="1"/>
          <p:nvPr/>
        </p:nvSpPr>
        <p:spPr>
          <a:xfrm rot="-1920000">
            <a:off x="583126" y="1174222"/>
            <a:ext cx="15176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latin typeface="Eras Bold ITC"/>
              </a:rPr>
              <a:t>IRONIC</a:t>
            </a:r>
          </a:p>
        </p:txBody>
      </p:sp>
      <p:sp>
        <p:nvSpPr>
          <p:cNvPr id="40" name="TextBox 39">
            <a:extLst>
              <a:ext uri="{FF2B5EF4-FFF2-40B4-BE49-F238E27FC236}">
                <a16:creationId xmlns:a16="http://schemas.microsoft.com/office/drawing/2014/main" id="{6C23C971-9740-4C07-9838-27A0665DD79D}"/>
              </a:ext>
            </a:extLst>
          </p:cNvPr>
          <p:cNvSpPr txBox="1"/>
          <p:nvPr/>
        </p:nvSpPr>
        <p:spPr>
          <a:xfrm rot="-1920000">
            <a:off x="567140" y="3644430"/>
            <a:ext cx="151760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Eras Bold ITC"/>
              </a:rPr>
              <a:t>NOT IRONIC</a:t>
            </a:r>
          </a:p>
        </p:txBody>
      </p:sp>
    </p:spTree>
    <p:extLst>
      <p:ext uri="{BB962C8B-B14F-4D97-AF65-F5344CB8AC3E}">
        <p14:creationId xmlns:p14="http://schemas.microsoft.com/office/powerpoint/2010/main" val="4185885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2D89-B3B2-4EA1-8E8E-556E02FEA622}"/>
              </a:ext>
            </a:extLst>
          </p:cNvPr>
          <p:cNvSpPr>
            <a:spLocks noGrp="1"/>
          </p:cNvSpPr>
          <p:nvPr>
            <p:ph type="title"/>
          </p:nvPr>
        </p:nvSpPr>
        <p:spPr/>
        <p:txBody>
          <a:bodyPr/>
          <a:lstStyle/>
          <a:p>
            <a:r>
              <a:rPr lang="en-US">
                <a:cs typeface="Calibri Light"/>
              </a:rPr>
              <a:t>Future Works</a:t>
            </a:r>
            <a:endParaRPr lang="en-US"/>
          </a:p>
        </p:txBody>
      </p:sp>
      <p:sp>
        <p:nvSpPr>
          <p:cNvPr id="3" name="Content Placeholder 2">
            <a:extLst>
              <a:ext uri="{FF2B5EF4-FFF2-40B4-BE49-F238E27FC236}">
                <a16:creationId xmlns:a16="http://schemas.microsoft.com/office/drawing/2014/main" id="{05B4A069-39D8-4507-A997-6B6839913604}"/>
              </a:ext>
            </a:extLst>
          </p:cNvPr>
          <p:cNvSpPr>
            <a:spLocks noGrp="1"/>
          </p:cNvSpPr>
          <p:nvPr>
            <p:ph idx="1"/>
          </p:nvPr>
        </p:nvSpPr>
        <p:spPr>
          <a:xfrm>
            <a:off x="1097280" y="1845734"/>
            <a:ext cx="10058400" cy="3411879"/>
          </a:xfrm>
        </p:spPr>
        <p:txBody>
          <a:bodyPr vert="horz" lIns="0" tIns="45720" rIns="0" bIns="45720" rtlCol="0" anchor="t">
            <a:normAutofit/>
          </a:bodyPr>
          <a:lstStyle/>
          <a:p>
            <a:pPr>
              <a:lnSpc>
                <a:spcPct val="100000"/>
              </a:lnSpc>
              <a:spcBef>
                <a:spcPts val="0"/>
              </a:spcBef>
              <a:spcAft>
                <a:spcPts val="0"/>
              </a:spcAft>
              <a:buChar char="•"/>
            </a:pPr>
            <a:r>
              <a:rPr lang="en-US">
                <a:cs typeface="Calibri"/>
              </a:rPr>
              <a:t>More powerful sequential models like Bi-directional LSTM –CNN </a:t>
            </a:r>
            <a:endParaRPr lang="en-US"/>
          </a:p>
          <a:p>
            <a:pPr>
              <a:lnSpc>
                <a:spcPct val="100000"/>
              </a:lnSpc>
              <a:spcBef>
                <a:spcPts val="0"/>
              </a:spcBef>
              <a:spcAft>
                <a:spcPts val="0"/>
              </a:spcAft>
              <a:buChar char="•"/>
            </a:pPr>
            <a:r>
              <a:rPr lang="en-US">
                <a:cs typeface="Calibri"/>
              </a:rPr>
              <a:t>Include more deep hidden layers and more units</a:t>
            </a:r>
          </a:p>
          <a:p>
            <a:pPr>
              <a:lnSpc>
                <a:spcPct val="100000"/>
              </a:lnSpc>
              <a:spcBef>
                <a:spcPts val="0"/>
              </a:spcBef>
              <a:spcAft>
                <a:spcPts val="0"/>
              </a:spcAft>
              <a:buChar char="•"/>
            </a:pPr>
            <a:r>
              <a:rPr lang="en-US">
                <a:cs typeface="Calibri"/>
              </a:rPr>
              <a:t>Using embedding specific for irony and sarcasm (none present till now) </a:t>
            </a:r>
          </a:p>
          <a:p>
            <a:endParaRPr lang="en-US">
              <a:cs typeface="Calibri"/>
            </a:endParaRPr>
          </a:p>
        </p:txBody>
      </p:sp>
    </p:spTree>
    <p:extLst>
      <p:ext uri="{BB962C8B-B14F-4D97-AF65-F5344CB8AC3E}">
        <p14:creationId xmlns:p14="http://schemas.microsoft.com/office/powerpoint/2010/main" val="177478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B0BD782E-1EB4-430E-88B5-52EE2978B528}"/>
              </a:ext>
            </a:extLst>
          </p:cNvPr>
          <p:cNvPicPr>
            <a:picLocks noChangeAspect="1"/>
          </p:cNvPicPr>
          <p:nvPr/>
        </p:nvPicPr>
        <p:blipFill>
          <a:blip r:embed="rId2"/>
          <a:stretch>
            <a:fillRect/>
          </a:stretch>
        </p:blipFill>
        <p:spPr>
          <a:xfrm>
            <a:off x="1071906" y="2431626"/>
            <a:ext cx="3296020" cy="2881224"/>
          </a:xfrm>
          <a:prstGeom prst="rect">
            <a:avLst/>
          </a:prstGeom>
        </p:spPr>
      </p:pic>
      <p:pic>
        <p:nvPicPr>
          <p:cNvPr id="5" name="Picture 5" descr="A close up of a logo&#10;&#10;Description generated with high confidence">
            <a:extLst>
              <a:ext uri="{FF2B5EF4-FFF2-40B4-BE49-F238E27FC236}">
                <a16:creationId xmlns:a16="http://schemas.microsoft.com/office/drawing/2014/main" id="{D1AA20CC-49E2-442F-BE8F-94039B98536D}"/>
              </a:ext>
            </a:extLst>
          </p:cNvPr>
          <p:cNvPicPr>
            <a:picLocks noChangeAspect="1"/>
          </p:cNvPicPr>
          <p:nvPr/>
        </p:nvPicPr>
        <p:blipFill>
          <a:blip r:embed="rId3"/>
          <a:stretch>
            <a:fillRect/>
          </a:stretch>
        </p:blipFill>
        <p:spPr>
          <a:xfrm>
            <a:off x="11313319" y="61913"/>
            <a:ext cx="876300" cy="876300"/>
          </a:xfrm>
          <a:prstGeom prst="rect">
            <a:avLst/>
          </a:prstGeom>
        </p:spPr>
      </p:pic>
      <p:pic>
        <p:nvPicPr>
          <p:cNvPr id="18" name="Picture 19" descr="A picture containing object&#10;&#10;Description generated with high confidence">
            <a:extLst>
              <a:ext uri="{FF2B5EF4-FFF2-40B4-BE49-F238E27FC236}">
                <a16:creationId xmlns:a16="http://schemas.microsoft.com/office/drawing/2014/main" id="{A6AC8AA9-8639-457B-AC8E-34D45A0A8AA2}"/>
              </a:ext>
            </a:extLst>
          </p:cNvPr>
          <p:cNvPicPr>
            <a:picLocks noChangeAspect="1"/>
          </p:cNvPicPr>
          <p:nvPr/>
        </p:nvPicPr>
        <p:blipFill>
          <a:blip r:embed="rId4"/>
          <a:stretch>
            <a:fillRect/>
          </a:stretch>
        </p:blipFill>
        <p:spPr>
          <a:xfrm>
            <a:off x="5137150" y="2504188"/>
            <a:ext cx="5971117" cy="823040"/>
          </a:xfrm>
          <a:prstGeom prst="rect">
            <a:avLst/>
          </a:prstGeom>
        </p:spPr>
      </p:pic>
      <p:cxnSp>
        <p:nvCxnSpPr>
          <p:cNvPr id="22" name="Straight Arrow Connector 21">
            <a:extLst>
              <a:ext uri="{FF2B5EF4-FFF2-40B4-BE49-F238E27FC236}">
                <a16:creationId xmlns:a16="http://schemas.microsoft.com/office/drawing/2014/main" id="{7E7BDE11-7ED6-4212-A056-D86CF182382B}"/>
              </a:ext>
            </a:extLst>
          </p:cNvPr>
          <p:cNvCxnSpPr/>
          <p:nvPr/>
        </p:nvCxnSpPr>
        <p:spPr>
          <a:xfrm>
            <a:off x="4167716" y="728134"/>
            <a:ext cx="31750" cy="5471581"/>
          </a:xfrm>
          <a:prstGeom prst="straightConnector1">
            <a:avLst/>
          </a:prstGeom>
          <a:ln w="57150">
            <a:solidFill>
              <a:srgbClr val="4472C4"/>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1678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14DE1B-FD50-40B1-A8A5-304666E7C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B41FE9-4F8F-4675-8668-D3330B371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A635B762-523B-4B74-BB35-F3F1D229EC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6745" y="882127"/>
            <a:ext cx="2400388" cy="2400388"/>
          </a:xfrm>
          <a:prstGeom prst="rect">
            <a:avLst/>
          </a:prstGeom>
        </p:spPr>
      </p:pic>
      <p:cxnSp>
        <p:nvCxnSpPr>
          <p:cNvPr id="28" name="Straight Connector 27">
            <a:extLst>
              <a:ext uri="{FF2B5EF4-FFF2-40B4-BE49-F238E27FC236}">
                <a16:creationId xmlns:a16="http://schemas.microsoft.com/office/drawing/2014/main" id="{E230929C-760C-4746-B0AE-0D09A78A88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38225"/>
            <a:ext cx="0" cy="47625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19" descr="A picture containing object&#10;&#10;Description generated with high confidence">
            <a:extLst>
              <a:ext uri="{FF2B5EF4-FFF2-40B4-BE49-F238E27FC236}">
                <a16:creationId xmlns:a16="http://schemas.microsoft.com/office/drawing/2014/main" id="{E67104E6-B7BF-459C-B001-817F61A93749}"/>
              </a:ext>
            </a:extLst>
          </p:cNvPr>
          <p:cNvPicPr>
            <a:picLocks noChangeAspect="1"/>
          </p:cNvPicPr>
          <p:nvPr/>
        </p:nvPicPr>
        <p:blipFill>
          <a:blip r:embed="rId4"/>
          <a:stretch>
            <a:fillRect/>
          </a:stretch>
        </p:blipFill>
        <p:spPr>
          <a:xfrm>
            <a:off x="6256866" y="3117297"/>
            <a:ext cx="5136388" cy="642047"/>
          </a:xfrm>
          <a:prstGeom prst="rect">
            <a:avLst/>
          </a:prstGeom>
        </p:spPr>
      </p:pic>
      <p:pic>
        <p:nvPicPr>
          <p:cNvPr id="8" name="Picture 10">
            <a:extLst>
              <a:ext uri="{FF2B5EF4-FFF2-40B4-BE49-F238E27FC236}">
                <a16:creationId xmlns:a16="http://schemas.microsoft.com/office/drawing/2014/main" id="{B325F66F-6327-4E56-BA1C-F46B95763BCE}"/>
              </a:ext>
            </a:extLst>
          </p:cNvPr>
          <p:cNvPicPr>
            <a:picLocks noChangeAspect="1"/>
          </p:cNvPicPr>
          <p:nvPr/>
        </p:nvPicPr>
        <p:blipFill>
          <a:blip r:embed="rId5"/>
          <a:stretch>
            <a:fillRect/>
          </a:stretch>
        </p:blipFill>
        <p:spPr>
          <a:xfrm>
            <a:off x="1221906" y="1987626"/>
            <a:ext cx="3296020" cy="2881224"/>
          </a:xfrm>
          <a:prstGeom prst="rect">
            <a:avLst/>
          </a:prstGeom>
        </p:spPr>
      </p:pic>
      <p:pic>
        <p:nvPicPr>
          <p:cNvPr id="12" name="Picture 5" descr="A close up of a logo&#10;&#10;Description generated with high confidence">
            <a:extLst>
              <a:ext uri="{FF2B5EF4-FFF2-40B4-BE49-F238E27FC236}">
                <a16:creationId xmlns:a16="http://schemas.microsoft.com/office/drawing/2014/main" id="{E764D567-A142-4C51-A73B-3B15A47BFF3F}"/>
              </a:ext>
            </a:extLst>
          </p:cNvPr>
          <p:cNvPicPr>
            <a:picLocks noChangeAspect="1"/>
          </p:cNvPicPr>
          <p:nvPr/>
        </p:nvPicPr>
        <p:blipFill>
          <a:blip r:embed="rId6"/>
          <a:stretch>
            <a:fillRect/>
          </a:stretch>
        </p:blipFill>
        <p:spPr>
          <a:xfrm>
            <a:off x="10953319" y="445913"/>
            <a:ext cx="876300" cy="876300"/>
          </a:xfrm>
          <a:prstGeom prst="rect">
            <a:avLst/>
          </a:prstGeom>
        </p:spPr>
      </p:pic>
    </p:spTree>
    <p:extLst>
      <p:ext uri="{BB962C8B-B14F-4D97-AF65-F5344CB8AC3E}">
        <p14:creationId xmlns:p14="http://schemas.microsoft.com/office/powerpoint/2010/main" val="124441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0F44-70C5-4105-B0C8-BE0E5E70C6CA}"/>
              </a:ext>
            </a:extLst>
          </p:cNvPr>
          <p:cNvSpPr>
            <a:spLocks noGrp="1"/>
          </p:cNvSpPr>
          <p:nvPr>
            <p:ph type="title"/>
          </p:nvPr>
        </p:nvSpPr>
        <p:spPr/>
        <p:txBody>
          <a:bodyPr/>
          <a:lstStyle/>
          <a:p>
            <a:r>
              <a:rPr lang="en-US">
                <a:cs typeface="Calibri Light"/>
              </a:rPr>
              <a:t>Related Work</a:t>
            </a:r>
            <a:endParaRPr lang="en-US"/>
          </a:p>
        </p:txBody>
      </p:sp>
      <p:sp>
        <p:nvSpPr>
          <p:cNvPr id="3" name="Content Placeholder 2">
            <a:extLst>
              <a:ext uri="{FF2B5EF4-FFF2-40B4-BE49-F238E27FC236}">
                <a16:creationId xmlns:a16="http://schemas.microsoft.com/office/drawing/2014/main" id="{21EE955D-A661-4E3A-ADDF-8A44BB11E1D9}"/>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en-US">
                <a:cs typeface="Calibri" panose="020F0502020204030204"/>
              </a:rPr>
              <a:t> Existing methods to detect irony are mainly based on rules or machine learning techniques.  </a:t>
            </a:r>
            <a:endParaRPr lang="en-US"/>
          </a:p>
          <a:p>
            <a:pPr>
              <a:buFont typeface="Wingdings" panose="020F0502020204030204" pitchFamily="34" charset="0"/>
              <a:buChar char="Ø"/>
            </a:pPr>
            <a:r>
              <a:rPr lang="en-US">
                <a:cs typeface="Calibri" panose="020F0502020204030204"/>
              </a:rPr>
              <a:t> Deep learning techniques (CNN-LSTM model) are successfully applied to classify the ironic and non-ironic tweets. </a:t>
            </a:r>
            <a:endParaRPr lang="en-US"/>
          </a:p>
          <a:p>
            <a:pPr>
              <a:buFont typeface="Wingdings" panose="020F0502020204030204" pitchFamily="34" charset="0"/>
              <a:buChar char="Ø"/>
            </a:pPr>
            <a:r>
              <a:rPr lang="en-US">
                <a:cs typeface="Calibri"/>
              </a:rPr>
              <a:t> The state of art results: </a:t>
            </a:r>
          </a:p>
          <a:p>
            <a:pPr marL="0" indent="0">
              <a:buNone/>
            </a:pPr>
            <a:endParaRPr lang="en-US">
              <a:cs typeface="Calibri"/>
            </a:endParaRPr>
          </a:p>
          <a:p>
            <a:pPr marL="566420" lvl="2">
              <a:buFont typeface="Wingdings" panose="020F0502020204030204" pitchFamily="34" charset="0"/>
              <a:buChar char="Ø"/>
            </a:pPr>
            <a:r>
              <a:rPr lang="en-US" sz="2000">
                <a:cs typeface="Calibri"/>
              </a:rPr>
              <a:t> Task A: F1 score of 0.705 and accuracy of 73.5%</a:t>
            </a:r>
          </a:p>
          <a:p>
            <a:pPr marL="566420" lvl="2">
              <a:buFont typeface="Wingdings" panose="020F0502020204030204" pitchFamily="34" charset="0"/>
              <a:buChar char="Ø"/>
            </a:pPr>
            <a:r>
              <a:rPr lang="en-US" sz="2000">
                <a:cs typeface="Calibri"/>
              </a:rPr>
              <a:t> Task B: F1 score was 0.507 and accuracy of 73.2%</a:t>
            </a:r>
          </a:p>
          <a:p>
            <a:pPr marL="0" indent="0">
              <a:buNone/>
            </a:pPr>
            <a:endParaRPr lang="en-US">
              <a:cs typeface="Calibri"/>
            </a:endParaRPr>
          </a:p>
          <a:p>
            <a:pPr>
              <a:buFont typeface="Wingdings" panose="020F0502020204030204" pitchFamily="34" charset="0"/>
              <a:buChar char="Ø"/>
            </a:pPr>
            <a:endParaRPr lang="en-US">
              <a:cs typeface="Calibri"/>
            </a:endParaRPr>
          </a:p>
        </p:txBody>
      </p:sp>
    </p:spTree>
    <p:extLst>
      <p:ext uri="{BB962C8B-B14F-4D97-AF65-F5344CB8AC3E}">
        <p14:creationId xmlns:p14="http://schemas.microsoft.com/office/powerpoint/2010/main" val="351114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02-5636-4CEE-B89B-265AEE3255C9}"/>
              </a:ext>
            </a:extLst>
          </p:cNvPr>
          <p:cNvSpPr>
            <a:spLocks noGrp="1"/>
          </p:cNvSpPr>
          <p:nvPr>
            <p:ph type="title"/>
          </p:nvPr>
        </p:nvSpPr>
        <p:spPr/>
        <p:txBody>
          <a:bodyPr/>
          <a:lstStyle/>
          <a:p>
            <a:r>
              <a:rPr lang="en-US">
                <a:cs typeface="Calibri Light"/>
              </a:rPr>
              <a:t>Resources</a:t>
            </a:r>
            <a:endParaRPr lang="en-US"/>
          </a:p>
        </p:txBody>
      </p:sp>
      <p:sp>
        <p:nvSpPr>
          <p:cNvPr id="5" name="Content Placeholder 4">
            <a:extLst>
              <a:ext uri="{FF2B5EF4-FFF2-40B4-BE49-F238E27FC236}">
                <a16:creationId xmlns:a16="http://schemas.microsoft.com/office/drawing/2014/main" id="{8E611C55-6E89-4751-8B81-EBA844587C5E}"/>
              </a:ext>
            </a:extLst>
          </p:cNvPr>
          <p:cNvSpPr>
            <a:spLocks noGrp="1"/>
          </p:cNvSpPr>
          <p:nvPr>
            <p:ph idx="1"/>
          </p:nvPr>
        </p:nvSpPr>
        <p:spPr>
          <a:xfrm>
            <a:off x="1097280" y="1845734"/>
            <a:ext cx="10058400" cy="4330276"/>
          </a:xfrm>
        </p:spPr>
        <p:txBody>
          <a:bodyPr vert="horz" lIns="0" tIns="45720" rIns="0" bIns="45720" rtlCol="0" anchor="t">
            <a:normAutofit/>
          </a:bodyPr>
          <a:lstStyle/>
          <a:p>
            <a:pPr>
              <a:buFont typeface="Wingdings" panose="020F0502020204030204" pitchFamily="34" charset="0"/>
              <a:buChar char="Ø"/>
            </a:pPr>
            <a:r>
              <a:rPr lang="en-US">
                <a:cs typeface="Calibri"/>
              </a:rPr>
              <a:t> Dataset overview:</a:t>
            </a:r>
            <a:endParaRPr lang="en-US" sz="3600">
              <a:cs typeface="Calibri"/>
            </a:endParaRPr>
          </a:p>
          <a:p>
            <a:pPr marL="749300" lvl="3">
              <a:buFont typeface="Arial,Sans-Serif" panose="020F0502020204030204" pitchFamily="34" charset="0"/>
              <a:buChar char="•"/>
            </a:pPr>
            <a:r>
              <a:rPr lang="en-US" sz="1800">
                <a:cs typeface="Calibri"/>
              </a:rPr>
              <a:t>Training Data: Twitter data provided by the Sem-Eval 2018 Task 3.</a:t>
            </a:r>
          </a:p>
          <a:p>
            <a:pPr marL="749300" lvl="3">
              <a:buFont typeface="Arial,Sans-Serif" panose="020F0502020204030204" pitchFamily="34" charset="0"/>
              <a:buChar char="•"/>
            </a:pPr>
            <a:r>
              <a:rPr lang="en-US" sz="1800">
                <a:cs typeface="Calibri"/>
              </a:rPr>
              <a:t>Test Data: 2015 Reddit Comment dataset, acquired from Kaggle competition. </a:t>
            </a:r>
          </a:p>
          <a:p>
            <a:pPr>
              <a:buFont typeface="Wingdings" panose="020F0502020204030204" pitchFamily="34" charset="0"/>
              <a:buChar char="Ø"/>
            </a:pPr>
            <a:r>
              <a:rPr lang="en-US" sz="2000">
                <a:cs typeface="Calibri"/>
              </a:rPr>
              <a:t> </a:t>
            </a:r>
            <a:r>
              <a:rPr lang="en-US">
                <a:cs typeface="Calibri"/>
              </a:rPr>
              <a:t>Overall</a:t>
            </a:r>
            <a:r>
              <a:rPr lang="en-US" sz="2000">
                <a:cs typeface="Calibri"/>
              </a:rPr>
              <a:t> distribution of the</a:t>
            </a:r>
            <a:r>
              <a:rPr lang="en-US">
                <a:cs typeface="Calibri"/>
              </a:rPr>
              <a:t> training</a:t>
            </a:r>
            <a:r>
              <a:rPr lang="en-US" sz="2000">
                <a:cs typeface="Calibri"/>
              </a:rPr>
              <a:t> data</a:t>
            </a:r>
            <a:r>
              <a:rPr lang="en-US">
                <a:cs typeface="Calibri"/>
              </a:rPr>
              <a:t>:</a:t>
            </a:r>
            <a:endParaRPr lang="en-US" sz="3600">
              <a:cs typeface="Calibri"/>
            </a:endParaRPr>
          </a:p>
          <a:p>
            <a:pPr marL="749300" lvl="3">
              <a:buFont typeface="Arial" panose="020F0502020204030204" pitchFamily="34" charset="0"/>
              <a:buChar char="•"/>
            </a:pPr>
            <a:endParaRPr lang="en-US" sz="1800">
              <a:cs typeface="Calibri"/>
            </a:endParaRPr>
          </a:p>
          <a:p>
            <a:pPr marL="749300" lvl="3">
              <a:buFont typeface="Arial" panose="020F0502020204030204" pitchFamily="34" charset="0"/>
              <a:buChar char="•"/>
            </a:pPr>
            <a:endParaRPr lang="en-US" sz="1800">
              <a:cs typeface="Calibri"/>
            </a:endParaRPr>
          </a:p>
          <a:p>
            <a:pPr marL="566420" lvl="3" indent="0">
              <a:buNone/>
            </a:pPr>
            <a:endParaRPr lang="en-US" sz="1800">
              <a:cs typeface="Calibri"/>
            </a:endParaRPr>
          </a:p>
        </p:txBody>
      </p:sp>
      <p:graphicFrame>
        <p:nvGraphicFramePr>
          <p:cNvPr id="7" name="Table 6">
            <a:extLst>
              <a:ext uri="{FF2B5EF4-FFF2-40B4-BE49-F238E27FC236}">
                <a16:creationId xmlns:a16="http://schemas.microsoft.com/office/drawing/2014/main" id="{B1B27251-C527-430A-9F27-58732A0D35ED}"/>
              </a:ext>
            </a:extLst>
          </p:cNvPr>
          <p:cNvGraphicFramePr>
            <a:graphicFrameLocks noGrp="1"/>
          </p:cNvGraphicFramePr>
          <p:nvPr>
            <p:extLst>
              <p:ext uri="{D42A27DB-BD31-4B8C-83A1-F6EECF244321}">
                <p14:modId xmlns:p14="http://schemas.microsoft.com/office/powerpoint/2010/main" val="4103292984"/>
              </p:ext>
            </p:extLst>
          </p:nvPr>
        </p:nvGraphicFramePr>
        <p:xfrm>
          <a:off x="2667000" y="3577167"/>
          <a:ext cx="6784968" cy="2341880"/>
        </p:xfrm>
        <a:graphic>
          <a:graphicData uri="http://schemas.openxmlformats.org/drawingml/2006/table">
            <a:tbl>
              <a:tblPr firstRow="1" bandRow="1">
                <a:tableStyleId>{5C22544A-7EE6-4342-B048-85BDC9FD1C3A}</a:tableStyleId>
              </a:tblPr>
              <a:tblGrid>
                <a:gridCol w="2261656">
                  <a:extLst>
                    <a:ext uri="{9D8B030D-6E8A-4147-A177-3AD203B41FA5}">
                      <a16:colId xmlns:a16="http://schemas.microsoft.com/office/drawing/2014/main" val="3860007632"/>
                    </a:ext>
                  </a:extLst>
                </a:gridCol>
                <a:gridCol w="2261656">
                  <a:extLst>
                    <a:ext uri="{9D8B030D-6E8A-4147-A177-3AD203B41FA5}">
                      <a16:colId xmlns:a16="http://schemas.microsoft.com/office/drawing/2014/main" val="683959969"/>
                    </a:ext>
                  </a:extLst>
                </a:gridCol>
                <a:gridCol w="2261656">
                  <a:extLst>
                    <a:ext uri="{9D8B030D-6E8A-4147-A177-3AD203B41FA5}">
                      <a16:colId xmlns:a16="http://schemas.microsoft.com/office/drawing/2014/main" val="2152202141"/>
                    </a:ext>
                  </a:extLst>
                </a:gridCol>
              </a:tblGrid>
              <a:tr h="370768">
                <a:tc>
                  <a:txBody>
                    <a:bodyPr/>
                    <a:lstStyle/>
                    <a:p>
                      <a:pPr rtl="0" fontAlgn="t">
                        <a:spcBef>
                          <a:spcPts val="0"/>
                        </a:spcBef>
                        <a:spcAft>
                          <a:spcPts val="0"/>
                        </a:spcAft>
                      </a:pPr>
                      <a:r>
                        <a:rPr lang="en-US" sz="1600" u="none" strike="noStrike">
                          <a:effectLst/>
                        </a:rPr>
                        <a:t>Class</a:t>
                      </a:r>
                      <a:endParaRPr lang="en-US" sz="1600">
                        <a:effectLst/>
                      </a:endParaRPr>
                    </a:p>
                  </a:txBody>
                  <a:tcPr marL="63500" marR="63500" marT="63500" marB="63500"/>
                </a:tc>
                <a:tc>
                  <a:txBody>
                    <a:bodyPr/>
                    <a:lstStyle/>
                    <a:p>
                      <a:pPr rtl="0" fontAlgn="t">
                        <a:spcBef>
                          <a:spcPts val="0"/>
                        </a:spcBef>
                        <a:spcAft>
                          <a:spcPts val="0"/>
                        </a:spcAft>
                      </a:pPr>
                      <a:r>
                        <a:rPr lang="en-US" sz="1600" u="none" strike="noStrike">
                          <a:effectLst/>
                        </a:rPr>
                        <a:t>Sub Class</a:t>
                      </a:r>
                      <a:endParaRPr lang="en-US" sz="1600">
                        <a:effectLst/>
                      </a:endParaRPr>
                    </a:p>
                  </a:txBody>
                  <a:tcPr marL="63500" marR="63500" marT="63500" marB="63500"/>
                </a:tc>
                <a:tc>
                  <a:txBody>
                    <a:bodyPr/>
                    <a:lstStyle/>
                    <a:p>
                      <a:pPr rtl="0" fontAlgn="t">
                        <a:spcBef>
                          <a:spcPts val="0"/>
                        </a:spcBef>
                        <a:spcAft>
                          <a:spcPts val="0"/>
                        </a:spcAft>
                      </a:pPr>
                      <a:r>
                        <a:rPr lang="en-US" sz="1600" u="none" strike="noStrike">
                          <a:effectLst/>
                        </a:rPr>
                        <a:t># Instances</a:t>
                      </a:r>
                      <a:endParaRPr lang="en-US" sz="1600">
                        <a:effectLst/>
                      </a:endParaRPr>
                    </a:p>
                  </a:txBody>
                  <a:tcPr marL="63500" marR="63500" marT="63500" marB="63500"/>
                </a:tc>
                <a:extLst>
                  <a:ext uri="{0D108BD9-81ED-4DB2-BD59-A6C34878D82A}">
                    <a16:rowId xmlns:a16="http://schemas.microsoft.com/office/drawing/2014/main" val="2284957689"/>
                  </a:ext>
                </a:extLst>
              </a:tr>
              <a:tr h="563017">
                <a:tc rowSpan="3">
                  <a:txBody>
                    <a:bodyPr/>
                    <a:lstStyle/>
                    <a:p>
                      <a:pPr rtl="0" fontAlgn="t">
                        <a:spcBef>
                          <a:spcPts val="0"/>
                        </a:spcBef>
                        <a:spcAft>
                          <a:spcPts val="0"/>
                        </a:spcAft>
                      </a:pPr>
                      <a:r>
                        <a:rPr lang="en-US" sz="1600" u="none" strike="noStrike">
                          <a:effectLst/>
                        </a:rPr>
                        <a:t>Ironic</a:t>
                      </a:r>
                      <a:endParaRPr lang="en-US" sz="1600">
                        <a:effectLst/>
                      </a:endParaRPr>
                    </a:p>
                  </a:txBody>
                  <a:tcPr marL="63500" marR="63500" marT="63500" marB="63500"/>
                </a:tc>
                <a:tc>
                  <a:txBody>
                    <a:bodyPr/>
                    <a:lstStyle/>
                    <a:p>
                      <a:pPr rtl="0" fontAlgn="t">
                        <a:spcBef>
                          <a:spcPts val="0"/>
                        </a:spcBef>
                        <a:spcAft>
                          <a:spcPts val="0"/>
                        </a:spcAft>
                      </a:pPr>
                      <a:r>
                        <a:rPr lang="en-US" sz="1600" u="none" strike="noStrike">
                          <a:effectLst/>
                        </a:rPr>
                        <a:t>Verbal irony by means of a polarity contrast</a:t>
                      </a:r>
                      <a:endParaRPr lang="en-US" sz="1600">
                        <a:effectLst/>
                      </a:endParaRPr>
                    </a:p>
                  </a:txBody>
                  <a:tcPr marL="63500" marR="63500" marT="63500" marB="63500"/>
                </a:tc>
                <a:tc>
                  <a:txBody>
                    <a:bodyPr/>
                    <a:lstStyle/>
                    <a:p>
                      <a:pPr rtl="0" fontAlgn="t">
                        <a:spcBef>
                          <a:spcPts val="0"/>
                        </a:spcBef>
                        <a:spcAft>
                          <a:spcPts val="0"/>
                        </a:spcAft>
                      </a:pPr>
                      <a:r>
                        <a:rPr lang="en-US" sz="1600" u="none" strike="noStrike">
                          <a:effectLst/>
                        </a:rPr>
                        <a:t>1728</a:t>
                      </a:r>
                      <a:endParaRPr lang="en-US" sz="1600">
                        <a:effectLst/>
                      </a:endParaRPr>
                    </a:p>
                  </a:txBody>
                  <a:tcPr marL="63500" marR="63500" marT="63500" marB="63500"/>
                </a:tc>
                <a:extLst>
                  <a:ext uri="{0D108BD9-81ED-4DB2-BD59-A6C34878D82A}">
                    <a16:rowId xmlns:a16="http://schemas.microsoft.com/office/drawing/2014/main" val="95308963"/>
                  </a:ext>
                </a:extLst>
              </a:tr>
              <a:tr h="370768">
                <a:tc vMerge="1">
                  <a:txBody>
                    <a:bodyPr/>
                    <a:lstStyle/>
                    <a:p>
                      <a:endParaRPr lang="en-US"/>
                    </a:p>
                  </a:txBody>
                  <a:tcPr/>
                </a:tc>
                <a:tc>
                  <a:txBody>
                    <a:bodyPr/>
                    <a:lstStyle/>
                    <a:p>
                      <a:pPr rtl="0" fontAlgn="t">
                        <a:spcBef>
                          <a:spcPts val="0"/>
                        </a:spcBef>
                        <a:spcAft>
                          <a:spcPts val="0"/>
                        </a:spcAft>
                      </a:pPr>
                      <a:r>
                        <a:rPr lang="en-US" sz="1600" u="none" strike="noStrike">
                          <a:effectLst/>
                        </a:rPr>
                        <a:t>Other types of verbal irony</a:t>
                      </a:r>
                      <a:endParaRPr lang="en-US" sz="1600">
                        <a:effectLst/>
                      </a:endParaRPr>
                    </a:p>
                  </a:txBody>
                  <a:tcPr marL="63500" marR="63500" marT="63500" marB="63500"/>
                </a:tc>
                <a:tc>
                  <a:txBody>
                    <a:bodyPr/>
                    <a:lstStyle/>
                    <a:p>
                      <a:pPr rtl="0" fontAlgn="t">
                        <a:spcBef>
                          <a:spcPts val="0"/>
                        </a:spcBef>
                        <a:spcAft>
                          <a:spcPts val="0"/>
                        </a:spcAft>
                      </a:pPr>
                      <a:r>
                        <a:rPr lang="en-US" sz="1600" u="none" strike="noStrike">
                          <a:effectLst/>
                        </a:rPr>
                        <a:t>267</a:t>
                      </a:r>
                      <a:endParaRPr lang="en-US" sz="1600">
                        <a:effectLst/>
                      </a:endParaRPr>
                    </a:p>
                  </a:txBody>
                  <a:tcPr marL="63500" marR="63500" marT="63500" marB="63500"/>
                </a:tc>
                <a:extLst>
                  <a:ext uri="{0D108BD9-81ED-4DB2-BD59-A6C34878D82A}">
                    <a16:rowId xmlns:a16="http://schemas.microsoft.com/office/drawing/2014/main" val="407896944"/>
                  </a:ext>
                </a:extLst>
              </a:tr>
              <a:tr h="370768">
                <a:tc vMerge="1">
                  <a:txBody>
                    <a:bodyPr/>
                    <a:lstStyle/>
                    <a:p>
                      <a:endParaRPr lang="en-US"/>
                    </a:p>
                  </a:txBody>
                  <a:tcPr/>
                </a:tc>
                <a:tc>
                  <a:txBody>
                    <a:bodyPr/>
                    <a:lstStyle/>
                    <a:p>
                      <a:pPr rtl="0" fontAlgn="t">
                        <a:spcBef>
                          <a:spcPts val="0"/>
                        </a:spcBef>
                        <a:spcAft>
                          <a:spcPts val="0"/>
                        </a:spcAft>
                      </a:pPr>
                      <a:r>
                        <a:rPr lang="en-US" sz="1600" u="none" strike="noStrike">
                          <a:effectLst/>
                        </a:rPr>
                        <a:t>Situational irony</a:t>
                      </a:r>
                      <a:endParaRPr lang="en-US" sz="1600">
                        <a:effectLst/>
                      </a:endParaRPr>
                    </a:p>
                  </a:txBody>
                  <a:tcPr marL="63500" marR="63500" marT="63500" marB="63500"/>
                </a:tc>
                <a:tc>
                  <a:txBody>
                    <a:bodyPr/>
                    <a:lstStyle/>
                    <a:p>
                      <a:pPr rtl="0" fontAlgn="t">
                        <a:spcBef>
                          <a:spcPts val="0"/>
                        </a:spcBef>
                        <a:spcAft>
                          <a:spcPts val="0"/>
                        </a:spcAft>
                      </a:pPr>
                      <a:r>
                        <a:rPr lang="en-US" sz="1600" u="none" strike="noStrike">
                          <a:effectLst/>
                        </a:rPr>
                        <a:t>401</a:t>
                      </a:r>
                      <a:endParaRPr lang="en-US" sz="1600">
                        <a:effectLst/>
                      </a:endParaRPr>
                    </a:p>
                  </a:txBody>
                  <a:tcPr marL="63500" marR="63500" marT="63500" marB="63500"/>
                </a:tc>
                <a:extLst>
                  <a:ext uri="{0D108BD9-81ED-4DB2-BD59-A6C34878D82A}">
                    <a16:rowId xmlns:a16="http://schemas.microsoft.com/office/drawing/2014/main" val="3378969787"/>
                  </a:ext>
                </a:extLst>
              </a:tr>
              <a:tr h="370768">
                <a:tc>
                  <a:txBody>
                    <a:bodyPr/>
                    <a:lstStyle/>
                    <a:p>
                      <a:pPr rtl="0" fontAlgn="t">
                        <a:spcBef>
                          <a:spcPts val="0"/>
                        </a:spcBef>
                        <a:spcAft>
                          <a:spcPts val="0"/>
                        </a:spcAft>
                      </a:pPr>
                      <a:r>
                        <a:rPr lang="en-US" sz="1600" u="none" strike="noStrike">
                          <a:effectLst/>
                        </a:rPr>
                        <a:t>Not Ironic</a:t>
                      </a:r>
                      <a:endParaRPr lang="en-US" sz="1600">
                        <a:effectLst/>
                      </a:endParaRPr>
                    </a:p>
                  </a:txBody>
                  <a:tcPr marL="63500" marR="63500" marT="63500" marB="63500"/>
                </a:tc>
                <a:tc>
                  <a:txBody>
                    <a:bodyPr/>
                    <a:lstStyle/>
                    <a:p>
                      <a:pPr rtl="0" fontAlgn="t">
                        <a:spcBef>
                          <a:spcPts val="0"/>
                        </a:spcBef>
                        <a:spcAft>
                          <a:spcPts val="0"/>
                        </a:spcAft>
                      </a:pPr>
                      <a:r>
                        <a:rPr lang="en-US" sz="1600" u="none" strike="noStrike">
                          <a:effectLst/>
                        </a:rPr>
                        <a:t>Not ironic</a:t>
                      </a:r>
                      <a:endParaRPr lang="en-US" sz="1600">
                        <a:effectLst/>
                      </a:endParaRPr>
                    </a:p>
                  </a:txBody>
                  <a:tcPr marL="63500" marR="63500" marT="63500" marB="63500"/>
                </a:tc>
                <a:tc>
                  <a:txBody>
                    <a:bodyPr/>
                    <a:lstStyle/>
                    <a:p>
                      <a:pPr rtl="0" fontAlgn="t">
                        <a:spcBef>
                          <a:spcPts val="0"/>
                        </a:spcBef>
                        <a:spcAft>
                          <a:spcPts val="0"/>
                        </a:spcAft>
                      </a:pPr>
                      <a:r>
                        <a:rPr lang="en-US" sz="1600" u="none" strike="noStrike">
                          <a:effectLst/>
                        </a:rPr>
                        <a:t>2396</a:t>
                      </a:r>
                      <a:endParaRPr lang="en-US" sz="1600">
                        <a:effectLst/>
                      </a:endParaRPr>
                    </a:p>
                  </a:txBody>
                  <a:tcPr marL="63500" marR="63500" marT="63500" marB="63500"/>
                </a:tc>
                <a:extLst>
                  <a:ext uri="{0D108BD9-81ED-4DB2-BD59-A6C34878D82A}">
                    <a16:rowId xmlns:a16="http://schemas.microsoft.com/office/drawing/2014/main" val="2747985966"/>
                  </a:ext>
                </a:extLst>
              </a:tr>
            </a:tbl>
          </a:graphicData>
        </a:graphic>
      </p:graphicFrame>
    </p:spTree>
    <p:extLst>
      <p:ext uri="{BB962C8B-B14F-4D97-AF65-F5344CB8AC3E}">
        <p14:creationId xmlns:p14="http://schemas.microsoft.com/office/powerpoint/2010/main" val="377108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0F44-70C5-4105-B0C8-BE0E5E70C6CA}"/>
              </a:ext>
            </a:extLst>
          </p:cNvPr>
          <p:cNvSpPr>
            <a:spLocks noGrp="1"/>
          </p:cNvSpPr>
          <p:nvPr>
            <p:ph type="title"/>
          </p:nvPr>
        </p:nvSpPr>
        <p:spPr/>
        <p:txBody>
          <a:bodyPr/>
          <a:lstStyle/>
          <a:p>
            <a:r>
              <a:rPr lang="en-US">
                <a:cs typeface="Calibri Light"/>
              </a:rPr>
              <a:t>Data Analysis </a:t>
            </a:r>
          </a:p>
        </p:txBody>
      </p:sp>
      <p:sp>
        <p:nvSpPr>
          <p:cNvPr id="3" name="Content Placeholder 2">
            <a:extLst>
              <a:ext uri="{FF2B5EF4-FFF2-40B4-BE49-F238E27FC236}">
                <a16:creationId xmlns:a16="http://schemas.microsoft.com/office/drawing/2014/main" id="{21EE955D-A661-4E3A-ADDF-8A44BB11E1D9}"/>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endParaRPr lang="en-US">
              <a:cs typeface="Calibri" panose="020F0502020204030204"/>
            </a:endParaRPr>
          </a:p>
          <a:p>
            <a:pPr>
              <a:buFont typeface="Wingdings" panose="020F0502020204030204" pitchFamily="34" charset="0"/>
              <a:buChar char="Ø"/>
            </a:pPr>
            <a:r>
              <a:rPr lang="en-US">
                <a:cs typeface="Calibri" panose="020F0502020204030204"/>
              </a:rPr>
              <a:t> </a:t>
            </a:r>
            <a:r>
              <a:rPr lang="en-US" b="1">
                <a:cs typeface="Calibri" panose="020F0502020204030204"/>
              </a:rPr>
              <a:t>Determination of Key Important factors for models:</a:t>
            </a:r>
            <a:endParaRPr lang="en-US">
              <a:cs typeface="Calibri"/>
            </a:endParaRPr>
          </a:p>
          <a:p>
            <a:pPr marL="383540" lvl="1">
              <a:buFont typeface="Wingdings" panose="020F0502020204030204" pitchFamily="34" charset="0"/>
              <a:buChar char="§"/>
            </a:pPr>
            <a:r>
              <a:rPr lang="en-US" sz="2000">
                <a:cs typeface="Calibri" panose="020F0502020204030204"/>
              </a:rPr>
              <a:t> Generated the Bag of Words model using TF-IDF</a:t>
            </a:r>
          </a:p>
          <a:p>
            <a:pPr marL="383540" lvl="1">
              <a:buFont typeface="Wingdings" panose="020F0502020204030204" pitchFamily="34" charset="0"/>
              <a:buChar char="§"/>
            </a:pPr>
            <a:r>
              <a:rPr lang="en-US" sz="2000">
                <a:cs typeface="Calibri" panose="020F0502020204030204"/>
              </a:rPr>
              <a:t> Used recursive feature elimination to determine the important features in the model</a:t>
            </a:r>
          </a:p>
          <a:p>
            <a:pPr marL="383540" lvl="1">
              <a:buFont typeface="Wingdings" panose="020F0502020204030204" pitchFamily="34" charset="0"/>
              <a:buChar char="§"/>
            </a:pPr>
            <a:r>
              <a:rPr lang="en-US" sz="2000">
                <a:cs typeface="Calibri" panose="020F0502020204030204"/>
              </a:rPr>
              <a:t> Inferences – Presence of Stop Words and unigram Models.</a:t>
            </a:r>
            <a:endParaRPr lang="en-US" sz="2000" b="1">
              <a:cs typeface="Calibri" panose="020F0502020204030204"/>
            </a:endParaRPr>
          </a:p>
          <a:p>
            <a:pPr>
              <a:buFont typeface="Wingdings" panose="020F0502020204030204" pitchFamily="34" charset="0"/>
              <a:buChar char="Ø"/>
            </a:pPr>
            <a:r>
              <a:rPr lang="en-US">
                <a:cs typeface="Calibri" panose="020F0502020204030204"/>
              </a:rPr>
              <a:t> </a:t>
            </a:r>
            <a:r>
              <a:rPr lang="en-US" b="1">
                <a:cs typeface="Calibri" panose="020F0502020204030204"/>
              </a:rPr>
              <a:t>Retweets and Mentions:</a:t>
            </a:r>
            <a:endParaRPr lang="en-US">
              <a:cs typeface="Calibri" panose="020F0502020204030204"/>
            </a:endParaRPr>
          </a:p>
          <a:p>
            <a:pPr marL="383540" lvl="1">
              <a:buFont typeface="Wingdings" panose="020F0502020204030204" pitchFamily="34" charset="0"/>
              <a:buChar char="§"/>
            </a:pPr>
            <a:r>
              <a:rPr lang="en-US" sz="2000">
                <a:cs typeface="Calibri" panose="020F0502020204030204"/>
              </a:rPr>
              <a:t> The original dataset had the redundant retweets removed.</a:t>
            </a:r>
          </a:p>
          <a:p>
            <a:pPr marL="0" indent="0">
              <a:buNone/>
            </a:pPr>
            <a:endParaRPr lang="en-US">
              <a:cs typeface="Calibri" panose="020F0502020204030204"/>
            </a:endParaRPr>
          </a:p>
          <a:p>
            <a:pPr marL="0" indent="0">
              <a:buNone/>
            </a:pPr>
            <a:endParaRPr lang="en-US">
              <a:cs typeface="Calibri" panose="020F0502020204030204"/>
            </a:endParaRPr>
          </a:p>
          <a:p>
            <a:pPr>
              <a:buFont typeface="Wingdings" panose="020F0502020204030204" pitchFamily="34" charset="0"/>
              <a:buChar char="Ø"/>
            </a:pPr>
            <a:endParaRPr lang="en-US">
              <a:cs typeface="Calibri" panose="020F0502020204030204"/>
            </a:endParaRPr>
          </a:p>
        </p:txBody>
      </p:sp>
    </p:spTree>
    <p:extLst>
      <p:ext uri="{BB962C8B-B14F-4D97-AF65-F5344CB8AC3E}">
        <p14:creationId xmlns:p14="http://schemas.microsoft.com/office/powerpoint/2010/main" val="324063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0F44-70C5-4105-B0C8-BE0E5E70C6CA}"/>
              </a:ext>
            </a:extLst>
          </p:cNvPr>
          <p:cNvSpPr>
            <a:spLocks noGrp="1"/>
          </p:cNvSpPr>
          <p:nvPr>
            <p:ph type="title"/>
          </p:nvPr>
        </p:nvSpPr>
        <p:spPr/>
        <p:txBody>
          <a:bodyPr/>
          <a:lstStyle/>
          <a:p>
            <a:r>
              <a:rPr lang="en-US">
                <a:cs typeface="Calibri Light"/>
              </a:rPr>
              <a:t>Base Approach</a:t>
            </a:r>
            <a:endParaRPr lang="en-US"/>
          </a:p>
        </p:txBody>
      </p:sp>
      <p:sp>
        <p:nvSpPr>
          <p:cNvPr id="7" name="Content Placeholder 6">
            <a:extLst>
              <a:ext uri="{FF2B5EF4-FFF2-40B4-BE49-F238E27FC236}">
                <a16:creationId xmlns:a16="http://schemas.microsoft.com/office/drawing/2014/main" id="{D54B6207-26C2-4D01-8DB4-22B8C02CB924}"/>
              </a:ext>
            </a:extLst>
          </p:cNvPr>
          <p:cNvSpPr>
            <a:spLocks noGrp="1"/>
          </p:cNvSpPr>
          <p:nvPr>
            <p:ph idx="1"/>
          </p:nvPr>
        </p:nvSpPr>
        <p:spPr>
          <a:xfrm>
            <a:off x="1097280" y="1845734"/>
            <a:ext cx="10058400" cy="4445855"/>
          </a:xfrm>
        </p:spPr>
        <p:txBody>
          <a:bodyPr vert="horz" lIns="0" tIns="45720" rIns="0" bIns="45720" rtlCol="0" anchor="t">
            <a:normAutofit/>
          </a:bodyPr>
          <a:lstStyle/>
          <a:p>
            <a:pPr>
              <a:buFont typeface="Wingdings" panose="020F0502020204030204" pitchFamily="34" charset="0"/>
              <a:buChar char="Ø"/>
            </a:pPr>
            <a:r>
              <a:rPr lang="en-US">
                <a:cs typeface="Calibri"/>
              </a:rPr>
              <a:t> Base model: Bag of Words features for input tweets </a:t>
            </a:r>
            <a:endParaRPr lang="en-US"/>
          </a:p>
          <a:p>
            <a:pPr>
              <a:buFont typeface="Wingdings" panose="020F0502020204030204" pitchFamily="34" charset="0"/>
              <a:buChar char="Ø"/>
            </a:pPr>
            <a:r>
              <a:rPr lang="en-US">
                <a:cs typeface="Calibri"/>
              </a:rPr>
              <a:t> Machine learning model used: SVM, Logistic Regression, KNN and </a:t>
            </a:r>
            <a:r>
              <a:rPr lang="en-US" err="1">
                <a:cs typeface="Calibri"/>
              </a:rPr>
              <a:t>Descision</a:t>
            </a:r>
            <a:r>
              <a:rPr lang="en-US">
                <a:cs typeface="Calibri"/>
              </a:rPr>
              <a:t> Tree classifier.</a:t>
            </a:r>
          </a:p>
          <a:p>
            <a:pPr>
              <a:buFont typeface="Wingdings" panose="020F0502020204030204" pitchFamily="34" charset="0"/>
              <a:buChar char="Ø"/>
            </a:pPr>
            <a:r>
              <a:rPr lang="en-US">
                <a:cs typeface="Calibri"/>
              </a:rPr>
              <a:t> Data preprocessing: </a:t>
            </a:r>
          </a:p>
          <a:p>
            <a:pPr marL="383540" lvl="1">
              <a:buFont typeface="Arial" panose="020F0502020204030204" pitchFamily="34" charset="0"/>
              <a:buChar char="•"/>
            </a:pPr>
            <a:r>
              <a:rPr lang="en-US" sz="2000">
                <a:cs typeface="Calibri"/>
              </a:rPr>
              <a:t>replacing all URLs with “_</a:t>
            </a:r>
            <a:r>
              <a:rPr lang="en-US" sz="2000" err="1">
                <a:cs typeface="Calibri"/>
              </a:rPr>
              <a:t>url</a:t>
            </a:r>
            <a:r>
              <a:rPr lang="en-US" sz="2000">
                <a:cs typeface="Calibri"/>
              </a:rPr>
              <a:t>_”, </a:t>
            </a:r>
          </a:p>
          <a:p>
            <a:pPr marL="383540" lvl="1">
              <a:buFont typeface="Arial" panose="020F0502020204030204" pitchFamily="34" charset="0"/>
              <a:buChar char="•"/>
            </a:pPr>
            <a:r>
              <a:rPr lang="en-US" sz="2000">
                <a:cs typeface="Calibri"/>
              </a:rPr>
              <a:t>replacing mentions(@</a:t>
            </a:r>
            <a:r>
              <a:rPr lang="en-US" sz="2000" err="1">
                <a:cs typeface="Calibri"/>
              </a:rPr>
              <a:t>user_name</a:t>
            </a:r>
            <a:r>
              <a:rPr lang="en-US" sz="2000">
                <a:cs typeface="Calibri"/>
              </a:rPr>
              <a:t>) by “_mentions_”, </a:t>
            </a:r>
          </a:p>
          <a:p>
            <a:pPr marL="383540" lvl="1">
              <a:buFont typeface="Arial" panose="020F0502020204030204" pitchFamily="34" charset="0"/>
              <a:buChar char="•"/>
            </a:pPr>
            <a:r>
              <a:rPr lang="en-US" sz="2000">
                <a:cs typeface="Calibri"/>
              </a:rPr>
              <a:t>replacing numbers with “_num_”, etc.</a:t>
            </a:r>
          </a:p>
          <a:p>
            <a:pPr marL="0" indent="0">
              <a:buNone/>
            </a:pPr>
            <a:endParaRPr lang="en-US">
              <a:cs typeface="Calibri"/>
            </a:endParaRPr>
          </a:p>
          <a:p>
            <a:pPr>
              <a:buFont typeface="Wingdings" panose="020F0502020204030204" pitchFamily="34" charset="0"/>
              <a:buChar char="Ø"/>
            </a:pPr>
            <a:endParaRPr lang="en-US">
              <a:cs typeface="Calibri"/>
            </a:endParaRPr>
          </a:p>
        </p:txBody>
      </p:sp>
    </p:spTree>
    <p:extLst>
      <p:ext uri="{BB962C8B-B14F-4D97-AF65-F5344CB8AC3E}">
        <p14:creationId xmlns:p14="http://schemas.microsoft.com/office/powerpoint/2010/main" val="82745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0F44-70C5-4105-B0C8-BE0E5E70C6CA}"/>
              </a:ext>
            </a:extLst>
          </p:cNvPr>
          <p:cNvSpPr>
            <a:spLocks noGrp="1"/>
          </p:cNvSpPr>
          <p:nvPr>
            <p:ph type="title"/>
          </p:nvPr>
        </p:nvSpPr>
        <p:spPr>
          <a:xfrm>
            <a:off x="1097280" y="286603"/>
            <a:ext cx="10058400" cy="1260257"/>
          </a:xfrm>
        </p:spPr>
        <p:txBody>
          <a:bodyPr/>
          <a:lstStyle/>
          <a:p>
            <a:r>
              <a:rPr lang="en-US">
                <a:cs typeface="Calibri Light"/>
              </a:rPr>
              <a:t>Contd..</a:t>
            </a:r>
            <a:endParaRPr lang="en-US"/>
          </a:p>
        </p:txBody>
      </p:sp>
      <p:sp>
        <p:nvSpPr>
          <p:cNvPr id="7" name="Content Placeholder 6">
            <a:extLst>
              <a:ext uri="{FF2B5EF4-FFF2-40B4-BE49-F238E27FC236}">
                <a16:creationId xmlns:a16="http://schemas.microsoft.com/office/drawing/2014/main" id="{D54B6207-26C2-4D01-8DB4-22B8C02CB924}"/>
              </a:ext>
            </a:extLst>
          </p:cNvPr>
          <p:cNvSpPr>
            <a:spLocks noGrp="1"/>
          </p:cNvSpPr>
          <p:nvPr>
            <p:ph idx="1"/>
          </p:nvPr>
        </p:nvSpPr>
        <p:spPr>
          <a:xfrm>
            <a:off x="1256030" y="1750484"/>
            <a:ext cx="9899650" cy="4566567"/>
          </a:xfrm>
        </p:spPr>
        <p:txBody>
          <a:bodyPr vert="horz" lIns="0" tIns="45720" rIns="0" bIns="45720" rtlCol="0" anchor="t">
            <a:normAutofit/>
          </a:bodyPr>
          <a:lstStyle/>
          <a:p>
            <a:pPr marL="0" indent="0">
              <a:buNone/>
            </a:pPr>
            <a:r>
              <a:rPr lang="en-US" b="1">
                <a:cs typeface="Calibri"/>
              </a:rPr>
              <a:t>Task 1 (Whether the tweets was Ironic or not):</a:t>
            </a:r>
            <a:endParaRPr lang="en-US">
              <a:cs typeface="Calibri" panose="020F0502020204030204"/>
            </a:endParaRPr>
          </a:p>
          <a:p>
            <a:pPr>
              <a:buFont typeface="Wingdings" panose="020F0502020204030204" pitchFamily="34" charset="0"/>
              <a:buChar char="Ø"/>
            </a:pPr>
            <a:r>
              <a:rPr lang="en-US">
                <a:cs typeface="Calibri" panose="020F0502020204030204"/>
              </a:rPr>
              <a:t> A bag of words model has been developed using TF-IDF vectorizer</a:t>
            </a:r>
          </a:p>
          <a:p>
            <a:pPr>
              <a:buFont typeface="Wingdings" panose="020F0502020204030204" pitchFamily="34" charset="0"/>
              <a:buChar char="Ø"/>
            </a:pPr>
            <a:r>
              <a:rPr lang="en-US">
                <a:cs typeface="Calibri" panose="020F0502020204030204"/>
              </a:rPr>
              <a:t> Simple models like SVM, KNN, Decision trees, and Logistic Regression were implemented. The kernel of the SVM was set to linear and the K value for KNN was 1.</a:t>
            </a:r>
            <a:endParaRPr lang="en-US"/>
          </a:p>
          <a:p>
            <a:pPr>
              <a:buFont typeface="Wingdings" panose="020F0502020204030204" pitchFamily="34" charset="0"/>
              <a:buChar char="Ø"/>
            </a:pPr>
            <a:r>
              <a:rPr lang="en-US">
                <a:cs typeface="Calibri"/>
              </a:rPr>
              <a:t> Of all the models, SVM performed the best. </a:t>
            </a:r>
          </a:p>
          <a:p>
            <a:pPr>
              <a:buFont typeface="Wingdings" panose="020F0502020204030204" pitchFamily="34" charset="0"/>
              <a:buChar char="v"/>
            </a:pPr>
            <a:endParaRPr lang="en-US" sz="2800">
              <a:cs typeface="Calibri"/>
            </a:endParaRPr>
          </a:p>
          <a:p>
            <a:pPr marL="0" indent="0">
              <a:buNone/>
            </a:pPr>
            <a:endParaRPr lang="en-US" sz="2800">
              <a:cs typeface="Calibri"/>
            </a:endParaRPr>
          </a:p>
          <a:p>
            <a:pPr marL="383540" lvl="1">
              <a:buFont typeface="Wingdings" panose="020F0502020204030204" pitchFamily="34" charset="0"/>
              <a:buChar char="v"/>
            </a:pPr>
            <a:endParaRPr lang="en-US">
              <a:cs typeface="Calibri"/>
            </a:endParaRPr>
          </a:p>
        </p:txBody>
      </p:sp>
      <p:graphicFrame>
        <p:nvGraphicFramePr>
          <p:cNvPr id="4" name="Table 3">
            <a:extLst>
              <a:ext uri="{FF2B5EF4-FFF2-40B4-BE49-F238E27FC236}">
                <a16:creationId xmlns:a16="http://schemas.microsoft.com/office/drawing/2014/main" id="{7F2B31AD-42C6-4E07-AFFA-1CC811BCA512}"/>
              </a:ext>
            </a:extLst>
          </p:cNvPr>
          <p:cNvGraphicFramePr>
            <a:graphicFrameLocks noGrp="1"/>
          </p:cNvGraphicFramePr>
          <p:nvPr>
            <p:extLst>
              <p:ext uri="{D42A27DB-BD31-4B8C-83A1-F6EECF244321}">
                <p14:modId xmlns:p14="http://schemas.microsoft.com/office/powerpoint/2010/main" val="3085903820"/>
              </p:ext>
            </p:extLst>
          </p:nvPr>
        </p:nvGraphicFramePr>
        <p:xfrm>
          <a:off x="2361596" y="3959678"/>
          <a:ext cx="6742403" cy="2159000"/>
        </p:xfrm>
        <a:graphic>
          <a:graphicData uri="http://schemas.openxmlformats.org/drawingml/2006/table">
            <a:tbl>
              <a:tblPr firstRow="1" bandRow="1">
                <a:tableStyleId>{5C22544A-7EE6-4342-B048-85BDC9FD1C3A}</a:tableStyleId>
              </a:tblPr>
              <a:tblGrid>
                <a:gridCol w="1020535">
                  <a:extLst>
                    <a:ext uri="{9D8B030D-6E8A-4147-A177-3AD203B41FA5}">
                      <a16:colId xmlns:a16="http://schemas.microsoft.com/office/drawing/2014/main" val="44908113"/>
                    </a:ext>
                  </a:extLst>
                </a:gridCol>
                <a:gridCol w="2649688">
                  <a:extLst>
                    <a:ext uri="{9D8B030D-6E8A-4147-A177-3AD203B41FA5}">
                      <a16:colId xmlns:a16="http://schemas.microsoft.com/office/drawing/2014/main" val="2859518254"/>
                    </a:ext>
                  </a:extLst>
                </a:gridCol>
                <a:gridCol w="3072180">
                  <a:extLst>
                    <a:ext uri="{9D8B030D-6E8A-4147-A177-3AD203B41FA5}">
                      <a16:colId xmlns:a16="http://schemas.microsoft.com/office/drawing/2014/main" val="2293667100"/>
                    </a:ext>
                  </a:extLst>
                </a:gridCol>
              </a:tblGrid>
              <a:tr h="305746">
                <a:tc>
                  <a:txBody>
                    <a:bodyPr/>
                    <a:lstStyle/>
                    <a:p>
                      <a:pPr algn="ctr" rtl="0" fontAlgn="t">
                        <a:spcBef>
                          <a:spcPts val="0"/>
                        </a:spcBef>
                        <a:spcAft>
                          <a:spcPts val="0"/>
                        </a:spcAft>
                      </a:pPr>
                      <a:r>
                        <a:rPr lang="en-US" sz="2000" u="none" strike="noStrike">
                          <a:effectLst/>
                        </a:rPr>
                        <a:t>S: No</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Model</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Accuracy</a:t>
                      </a:r>
                      <a:endParaRPr lang="en-US" sz="2000">
                        <a:effectLst/>
                      </a:endParaRPr>
                    </a:p>
                  </a:txBody>
                  <a:tcPr marL="63500" marR="63500" marT="63500" marB="63500"/>
                </a:tc>
                <a:extLst>
                  <a:ext uri="{0D108BD9-81ED-4DB2-BD59-A6C34878D82A}">
                    <a16:rowId xmlns:a16="http://schemas.microsoft.com/office/drawing/2014/main" val="3593973645"/>
                  </a:ext>
                </a:extLst>
              </a:tr>
              <a:tr h="305746">
                <a:tc>
                  <a:txBody>
                    <a:bodyPr/>
                    <a:lstStyle/>
                    <a:p>
                      <a:pPr algn="ctr" rtl="0" fontAlgn="t">
                        <a:spcBef>
                          <a:spcPts val="0"/>
                        </a:spcBef>
                        <a:spcAft>
                          <a:spcPts val="0"/>
                        </a:spcAft>
                      </a:pPr>
                      <a:r>
                        <a:rPr lang="en-US" sz="2000" b="1" u="none" strike="noStrike">
                          <a:effectLst/>
                        </a:rPr>
                        <a:t>1</a:t>
                      </a:r>
                      <a:endParaRPr lang="en-US" sz="2000" b="1">
                        <a:effectLst/>
                      </a:endParaRPr>
                    </a:p>
                  </a:txBody>
                  <a:tcPr marL="63500" marR="63500" marT="63500" marB="63500"/>
                </a:tc>
                <a:tc>
                  <a:txBody>
                    <a:bodyPr/>
                    <a:lstStyle/>
                    <a:p>
                      <a:pPr algn="ctr" rtl="0" fontAlgn="t">
                        <a:spcBef>
                          <a:spcPts val="0"/>
                        </a:spcBef>
                        <a:spcAft>
                          <a:spcPts val="0"/>
                        </a:spcAft>
                      </a:pPr>
                      <a:r>
                        <a:rPr lang="en-US" sz="2000" b="1" u="none" strike="noStrike">
                          <a:effectLst/>
                        </a:rPr>
                        <a:t>SVM</a:t>
                      </a:r>
                      <a:endParaRPr lang="en-US" sz="2000" b="1">
                        <a:effectLst/>
                      </a:endParaRPr>
                    </a:p>
                  </a:txBody>
                  <a:tcPr marL="63500" marR="63500" marT="63500" marB="63500"/>
                </a:tc>
                <a:tc>
                  <a:txBody>
                    <a:bodyPr/>
                    <a:lstStyle/>
                    <a:p>
                      <a:pPr algn="ctr" rtl="0" fontAlgn="t">
                        <a:spcBef>
                          <a:spcPts val="0"/>
                        </a:spcBef>
                        <a:spcAft>
                          <a:spcPts val="0"/>
                        </a:spcAft>
                      </a:pPr>
                      <a:r>
                        <a:rPr lang="en-US" sz="2000" b="1" u="none" strike="noStrike">
                          <a:effectLst/>
                        </a:rPr>
                        <a:t>63.26 %</a:t>
                      </a:r>
                      <a:endParaRPr lang="en-US" sz="2000" b="1">
                        <a:effectLst/>
                      </a:endParaRPr>
                    </a:p>
                  </a:txBody>
                  <a:tcPr marL="63500" marR="63500" marT="63500" marB="63500"/>
                </a:tc>
                <a:extLst>
                  <a:ext uri="{0D108BD9-81ED-4DB2-BD59-A6C34878D82A}">
                    <a16:rowId xmlns:a16="http://schemas.microsoft.com/office/drawing/2014/main" val="2191583740"/>
                  </a:ext>
                </a:extLst>
              </a:tr>
              <a:tr h="305746">
                <a:tc>
                  <a:txBody>
                    <a:bodyPr/>
                    <a:lstStyle/>
                    <a:p>
                      <a:pPr algn="ctr" rtl="0" fontAlgn="t">
                        <a:spcBef>
                          <a:spcPts val="0"/>
                        </a:spcBef>
                        <a:spcAft>
                          <a:spcPts val="0"/>
                        </a:spcAft>
                      </a:pPr>
                      <a:r>
                        <a:rPr lang="en-US" sz="2000" u="none" strike="noStrike">
                          <a:effectLst/>
                        </a:rPr>
                        <a:t>2</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Logistic Regression</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62.12 % </a:t>
                      </a:r>
                      <a:endParaRPr lang="en-US" sz="2000">
                        <a:effectLst/>
                      </a:endParaRPr>
                    </a:p>
                  </a:txBody>
                  <a:tcPr marL="63500" marR="63500" marT="63500" marB="63500"/>
                </a:tc>
                <a:extLst>
                  <a:ext uri="{0D108BD9-81ED-4DB2-BD59-A6C34878D82A}">
                    <a16:rowId xmlns:a16="http://schemas.microsoft.com/office/drawing/2014/main" val="2652810468"/>
                  </a:ext>
                </a:extLst>
              </a:tr>
              <a:tr h="305746">
                <a:tc>
                  <a:txBody>
                    <a:bodyPr/>
                    <a:lstStyle/>
                    <a:p>
                      <a:pPr algn="ctr" rtl="0" fontAlgn="t">
                        <a:spcBef>
                          <a:spcPts val="0"/>
                        </a:spcBef>
                        <a:spcAft>
                          <a:spcPts val="0"/>
                        </a:spcAft>
                      </a:pPr>
                      <a:r>
                        <a:rPr lang="en-US" sz="2000" u="none" strike="noStrike">
                          <a:effectLst/>
                        </a:rPr>
                        <a:t>3</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K nearest neighbors</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53.69 % </a:t>
                      </a:r>
                      <a:endParaRPr lang="en-US" sz="2000">
                        <a:effectLst/>
                      </a:endParaRPr>
                    </a:p>
                  </a:txBody>
                  <a:tcPr marL="63500" marR="63500" marT="63500" marB="63500"/>
                </a:tc>
                <a:extLst>
                  <a:ext uri="{0D108BD9-81ED-4DB2-BD59-A6C34878D82A}">
                    <a16:rowId xmlns:a16="http://schemas.microsoft.com/office/drawing/2014/main" val="3245996398"/>
                  </a:ext>
                </a:extLst>
              </a:tr>
              <a:tr h="305746">
                <a:tc>
                  <a:txBody>
                    <a:bodyPr/>
                    <a:lstStyle/>
                    <a:p>
                      <a:pPr algn="ctr" rtl="0" fontAlgn="t">
                        <a:spcBef>
                          <a:spcPts val="0"/>
                        </a:spcBef>
                        <a:spcAft>
                          <a:spcPts val="0"/>
                        </a:spcAft>
                      </a:pPr>
                      <a:r>
                        <a:rPr lang="en-US" sz="2000" u="none" strike="noStrike">
                          <a:effectLst/>
                        </a:rPr>
                        <a:t>4</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Decision Tree Classifier</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56.63 %</a:t>
                      </a:r>
                      <a:endParaRPr lang="en-US" sz="2000">
                        <a:effectLst/>
                      </a:endParaRPr>
                    </a:p>
                  </a:txBody>
                  <a:tcPr marL="63500" marR="63500" marT="63500" marB="63500"/>
                </a:tc>
                <a:extLst>
                  <a:ext uri="{0D108BD9-81ED-4DB2-BD59-A6C34878D82A}">
                    <a16:rowId xmlns:a16="http://schemas.microsoft.com/office/drawing/2014/main" val="821408808"/>
                  </a:ext>
                </a:extLst>
              </a:tr>
            </a:tbl>
          </a:graphicData>
        </a:graphic>
      </p:graphicFrame>
    </p:spTree>
    <p:extLst>
      <p:ext uri="{BB962C8B-B14F-4D97-AF65-F5344CB8AC3E}">
        <p14:creationId xmlns:p14="http://schemas.microsoft.com/office/powerpoint/2010/main" val="139745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0F44-70C5-4105-B0C8-BE0E5E70C6CA}"/>
              </a:ext>
            </a:extLst>
          </p:cNvPr>
          <p:cNvSpPr>
            <a:spLocks noGrp="1"/>
          </p:cNvSpPr>
          <p:nvPr>
            <p:ph type="title"/>
          </p:nvPr>
        </p:nvSpPr>
        <p:spPr>
          <a:xfrm>
            <a:off x="1097280" y="286603"/>
            <a:ext cx="10345093" cy="1450757"/>
          </a:xfrm>
        </p:spPr>
        <p:txBody>
          <a:bodyPr/>
          <a:lstStyle/>
          <a:p>
            <a:r>
              <a:rPr lang="en-US">
                <a:cs typeface="Calibri Light"/>
              </a:rPr>
              <a:t>Contd..</a:t>
            </a:r>
            <a:endParaRPr lang="en-US"/>
          </a:p>
        </p:txBody>
      </p:sp>
      <p:sp>
        <p:nvSpPr>
          <p:cNvPr id="7" name="Content Placeholder 6">
            <a:extLst>
              <a:ext uri="{FF2B5EF4-FFF2-40B4-BE49-F238E27FC236}">
                <a16:creationId xmlns:a16="http://schemas.microsoft.com/office/drawing/2014/main" id="{D54B6207-26C2-4D01-8DB4-22B8C02CB924}"/>
              </a:ext>
            </a:extLst>
          </p:cNvPr>
          <p:cNvSpPr>
            <a:spLocks noGrp="1"/>
          </p:cNvSpPr>
          <p:nvPr>
            <p:ph idx="1"/>
          </p:nvPr>
        </p:nvSpPr>
        <p:spPr>
          <a:xfrm>
            <a:off x="1018377" y="1877484"/>
            <a:ext cx="10058400" cy="4566567"/>
          </a:xfrm>
        </p:spPr>
        <p:txBody>
          <a:bodyPr vert="horz" lIns="0" tIns="45720" rIns="0" bIns="45720" rtlCol="0" anchor="t">
            <a:normAutofit/>
          </a:bodyPr>
          <a:lstStyle/>
          <a:p>
            <a:pPr marL="200660" lvl="1" indent="0">
              <a:buNone/>
            </a:pPr>
            <a:r>
              <a:rPr lang="en-US" sz="2000" b="1">
                <a:cs typeface="Calibri"/>
              </a:rPr>
              <a:t>Task 2 (Categorizing ironic tweets):</a:t>
            </a:r>
          </a:p>
          <a:p>
            <a:pPr marL="543560" indent="-342900" algn="just">
              <a:lnSpc>
                <a:spcPct val="100000"/>
              </a:lnSpc>
              <a:spcBef>
                <a:spcPts val="0"/>
              </a:spcBef>
              <a:spcAft>
                <a:spcPts val="0"/>
              </a:spcAft>
              <a:buFont typeface="Wingdings" panose="020F0502020204030204" pitchFamily="34" charset="0"/>
              <a:buChar char="Ø"/>
            </a:pPr>
            <a:r>
              <a:rPr lang="en-US">
                <a:cs typeface="Calibri"/>
              </a:rPr>
              <a:t>A TF-IDF has been developed and the simple models have been applied. The accuracy of the different models was as follows</a:t>
            </a:r>
          </a:p>
          <a:p>
            <a:pPr marL="383540" lvl="1">
              <a:buFont typeface="Wingdings" pitchFamily="34" charset="0"/>
              <a:buChar char="Ø"/>
            </a:pPr>
            <a:r>
              <a:rPr lang="en-US" sz="2000">
                <a:cs typeface="Calibri"/>
              </a:rPr>
              <a:t>  SVM outperformed all the basic simple classifiers.</a:t>
            </a:r>
            <a:endParaRPr lang="en-US"/>
          </a:p>
          <a:p>
            <a:pPr marL="200660" lvl="1" indent="0">
              <a:buNone/>
            </a:pPr>
            <a:endParaRPr lang="en-US" sz="2000" b="1">
              <a:cs typeface="Calibri"/>
            </a:endParaRPr>
          </a:p>
          <a:p>
            <a:pPr marL="383540" lvl="1">
              <a:buFont typeface="Wingdings" pitchFamily="34" charset="0"/>
              <a:buChar char="Ø"/>
            </a:pPr>
            <a:endParaRPr lang="en-US" sz="2000" b="1">
              <a:cs typeface="Calibri"/>
            </a:endParaRPr>
          </a:p>
        </p:txBody>
      </p:sp>
      <p:graphicFrame>
        <p:nvGraphicFramePr>
          <p:cNvPr id="4" name="Table 3">
            <a:extLst>
              <a:ext uri="{FF2B5EF4-FFF2-40B4-BE49-F238E27FC236}">
                <a16:creationId xmlns:a16="http://schemas.microsoft.com/office/drawing/2014/main" id="{9BB34CE6-7599-4EBF-A4FD-425C0DB60CE0}"/>
              </a:ext>
            </a:extLst>
          </p:cNvPr>
          <p:cNvGraphicFramePr>
            <a:graphicFrameLocks noGrp="1"/>
          </p:cNvGraphicFramePr>
          <p:nvPr>
            <p:extLst>
              <p:ext uri="{D42A27DB-BD31-4B8C-83A1-F6EECF244321}">
                <p14:modId xmlns:p14="http://schemas.microsoft.com/office/powerpoint/2010/main" val="2635193739"/>
              </p:ext>
            </p:extLst>
          </p:nvPr>
        </p:nvGraphicFramePr>
        <p:xfrm>
          <a:off x="2694214" y="3442607"/>
          <a:ext cx="7204969" cy="2159000"/>
        </p:xfrm>
        <a:graphic>
          <a:graphicData uri="http://schemas.openxmlformats.org/drawingml/2006/table">
            <a:tbl>
              <a:tblPr firstRow="1" bandRow="1">
                <a:tableStyleId>{5C22544A-7EE6-4342-B048-85BDC9FD1C3A}</a:tableStyleId>
              </a:tblPr>
              <a:tblGrid>
                <a:gridCol w="775607">
                  <a:extLst>
                    <a:ext uri="{9D8B030D-6E8A-4147-A177-3AD203B41FA5}">
                      <a16:colId xmlns:a16="http://schemas.microsoft.com/office/drawing/2014/main" val="1042974375"/>
                    </a:ext>
                  </a:extLst>
                </a:gridCol>
                <a:gridCol w="3206749">
                  <a:extLst>
                    <a:ext uri="{9D8B030D-6E8A-4147-A177-3AD203B41FA5}">
                      <a16:colId xmlns:a16="http://schemas.microsoft.com/office/drawing/2014/main" val="3135681876"/>
                    </a:ext>
                  </a:extLst>
                </a:gridCol>
                <a:gridCol w="3222613">
                  <a:extLst>
                    <a:ext uri="{9D8B030D-6E8A-4147-A177-3AD203B41FA5}">
                      <a16:colId xmlns:a16="http://schemas.microsoft.com/office/drawing/2014/main" val="228051550"/>
                    </a:ext>
                  </a:extLst>
                </a:gridCol>
              </a:tblGrid>
              <a:tr h="430753">
                <a:tc>
                  <a:txBody>
                    <a:bodyPr/>
                    <a:lstStyle/>
                    <a:p>
                      <a:pPr algn="ctr" rtl="0" fontAlgn="t">
                        <a:spcBef>
                          <a:spcPts val="0"/>
                        </a:spcBef>
                        <a:spcAft>
                          <a:spcPts val="0"/>
                        </a:spcAft>
                      </a:pPr>
                      <a:r>
                        <a:rPr lang="en-US" sz="2000" u="none" strike="noStrike">
                          <a:effectLst/>
                        </a:rPr>
                        <a:t>S: No</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Model</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Accuracy</a:t>
                      </a:r>
                      <a:endParaRPr lang="en-US" sz="2000">
                        <a:effectLst/>
                      </a:endParaRPr>
                    </a:p>
                  </a:txBody>
                  <a:tcPr marL="63500" marR="63500" marT="63500" marB="63500"/>
                </a:tc>
                <a:extLst>
                  <a:ext uri="{0D108BD9-81ED-4DB2-BD59-A6C34878D82A}">
                    <a16:rowId xmlns:a16="http://schemas.microsoft.com/office/drawing/2014/main" val="1197282142"/>
                  </a:ext>
                </a:extLst>
              </a:tr>
              <a:tr h="430753">
                <a:tc>
                  <a:txBody>
                    <a:bodyPr/>
                    <a:lstStyle/>
                    <a:p>
                      <a:pPr algn="ctr" rtl="0" fontAlgn="t">
                        <a:spcBef>
                          <a:spcPts val="0"/>
                        </a:spcBef>
                        <a:spcAft>
                          <a:spcPts val="0"/>
                        </a:spcAft>
                      </a:pPr>
                      <a:r>
                        <a:rPr lang="en-US" sz="2000" b="1" u="none" strike="noStrike">
                          <a:effectLst/>
                        </a:rPr>
                        <a:t>1</a:t>
                      </a:r>
                      <a:endParaRPr lang="en-US" sz="2000" b="1">
                        <a:effectLst/>
                      </a:endParaRPr>
                    </a:p>
                  </a:txBody>
                  <a:tcPr marL="63500" marR="63500" marT="63500" marB="63500"/>
                </a:tc>
                <a:tc>
                  <a:txBody>
                    <a:bodyPr/>
                    <a:lstStyle/>
                    <a:p>
                      <a:pPr algn="ctr" rtl="0" fontAlgn="t">
                        <a:spcBef>
                          <a:spcPts val="0"/>
                        </a:spcBef>
                        <a:spcAft>
                          <a:spcPts val="0"/>
                        </a:spcAft>
                      </a:pPr>
                      <a:r>
                        <a:rPr lang="en-US" sz="2000" b="1" u="none" strike="noStrike">
                          <a:effectLst/>
                        </a:rPr>
                        <a:t>SVM</a:t>
                      </a:r>
                      <a:endParaRPr lang="en-US" sz="2000" b="1">
                        <a:effectLst/>
                      </a:endParaRPr>
                    </a:p>
                  </a:txBody>
                  <a:tcPr marL="63500" marR="63500" marT="63500" marB="63500"/>
                </a:tc>
                <a:tc>
                  <a:txBody>
                    <a:bodyPr/>
                    <a:lstStyle/>
                    <a:p>
                      <a:pPr algn="ctr" rtl="0" fontAlgn="t">
                        <a:spcBef>
                          <a:spcPts val="0"/>
                        </a:spcBef>
                        <a:spcAft>
                          <a:spcPts val="0"/>
                        </a:spcAft>
                      </a:pPr>
                      <a:r>
                        <a:rPr lang="en-US" sz="2000" b="1" u="none" strike="noStrike">
                          <a:effectLst/>
                        </a:rPr>
                        <a:t>64.92 %</a:t>
                      </a:r>
                      <a:endParaRPr lang="en-US" sz="2000" b="1">
                        <a:effectLst/>
                      </a:endParaRPr>
                    </a:p>
                  </a:txBody>
                  <a:tcPr marL="63500" marR="63500" marT="63500" marB="63500"/>
                </a:tc>
                <a:extLst>
                  <a:ext uri="{0D108BD9-81ED-4DB2-BD59-A6C34878D82A}">
                    <a16:rowId xmlns:a16="http://schemas.microsoft.com/office/drawing/2014/main" val="552553045"/>
                  </a:ext>
                </a:extLst>
              </a:tr>
              <a:tr h="430753">
                <a:tc>
                  <a:txBody>
                    <a:bodyPr/>
                    <a:lstStyle/>
                    <a:p>
                      <a:pPr algn="ctr" rtl="0" fontAlgn="t">
                        <a:spcBef>
                          <a:spcPts val="0"/>
                        </a:spcBef>
                        <a:spcAft>
                          <a:spcPts val="0"/>
                        </a:spcAft>
                      </a:pPr>
                      <a:r>
                        <a:rPr lang="en-US" sz="2000" u="none" strike="noStrike">
                          <a:effectLst/>
                        </a:rPr>
                        <a:t>2</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Logistic Regression    </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62.62 %</a:t>
                      </a:r>
                      <a:endParaRPr lang="en-US" sz="2000">
                        <a:effectLst/>
                      </a:endParaRPr>
                    </a:p>
                  </a:txBody>
                  <a:tcPr marL="63500" marR="63500" marT="63500" marB="63500"/>
                </a:tc>
                <a:extLst>
                  <a:ext uri="{0D108BD9-81ED-4DB2-BD59-A6C34878D82A}">
                    <a16:rowId xmlns:a16="http://schemas.microsoft.com/office/drawing/2014/main" val="842283125"/>
                  </a:ext>
                </a:extLst>
              </a:tr>
              <a:tr h="430753">
                <a:tc>
                  <a:txBody>
                    <a:bodyPr/>
                    <a:lstStyle/>
                    <a:p>
                      <a:pPr algn="ctr" rtl="0" fontAlgn="t">
                        <a:spcBef>
                          <a:spcPts val="0"/>
                        </a:spcBef>
                        <a:spcAft>
                          <a:spcPts val="0"/>
                        </a:spcAft>
                      </a:pPr>
                      <a:r>
                        <a:rPr lang="en-US" sz="2000" u="none" strike="noStrike">
                          <a:effectLst/>
                        </a:rPr>
                        <a:t>3</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K nearest neighbors    </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57.90 %</a:t>
                      </a:r>
                      <a:endParaRPr lang="en-US" sz="2000">
                        <a:effectLst/>
                      </a:endParaRPr>
                    </a:p>
                  </a:txBody>
                  <a:tcPr marL="63500" marR="63500" marT="63500" marB="63500"/>
                </a:tc>
                <a:extLst>
                  <a:ext uri="{0D108BD9-81ED-4DB2-BD59-A6C34878D82A}">
                    <a16:rowId xmlns:a16="http://schemas.microsoft.com/office/drawing/2014/main" val="2303390025"/>
                  </a:ext>
                </a:extLst>
              </a:tr>
              <a:tr h="430753">
                <a:tc>
                  <a:txBody>
                    <a:bodyPr/>
                    <a:lstStyle/>
                    <a:p>
                      <a:pPr algn="ctr" rtl="0" fontAlgn="t">
                        <a:spcBef>
                          <a:spcPts val="0"/>
                        </a:spcBef>
                        <a:spcAft>
                          <a:spcPts val="0"/>
                        </a:spcAft>
                      </a:pPr>
                      <a:r>
                        <a:rPr lang="en-US" sz="2000" u="none" strike="noStrike">
                          <a:effectLst/>
                        </a:rPr>
                        <a:t>4</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Decision Tree Classifier</a:t>
                      </a:r>
                      <a:endParaRPr lang="en-US" sz="2000">
                        <a:effectLst/>
                      </a:endParaRPr>
                    </a:p>
                  </a:txBody>
                  <a:tcPr marL="63500" marR="63500" marT="63500" marB="63500"/>
                </a:tc>
                <a:tc>
                  <a:txBody>
                    <a:bodyPr/>
                    <a:lstStyle/>
                    <a:p>
                      <a:pPr algn="ctr" rtl="0" fontAlgn="t">
                        <a:spcBef>
                          <a:spcPts val="0"/>
                        </a:spcBef>
                        <a:spcAft>
                          <a:spcPts val="0"/>
                        </a:spcAft>
                      </a:pPr>
                      <a:r>
                        <a:rPr lang="en-US" sz="2000" u="none" strike="noStrike">
                          <a:effectLst/>
                        </a:rPr>
                        <a:t>51.40 %</a:t>
                      </a:r>
                      <a:endParaRPr lang="en-US" sz="2000">
                        <a:effectLst/>
                      </a:endParaRPr>
                    </a:p>
                  </a:txBody>
                  <a:tcPr marL="63500" marR="63500" marT="63500" marB="63500"/>
                </a:tc>
                <a:extLst>
                  <a:ext uri="{0D108BD9-81ED-4DB2-BD59-A6C34878D82A}">
                    <a16:rowId xmlns:a16="http://schemas.microsoft.com/office/drawing/2014/main" val="1685489451"/>
                  </a:ext>
                </a:extLst>
              </a:tr>
            </a:tbl>
          </a:graphicData>
        </a:graphic>
      </p:graphicFrame>
    </p:spTree>
    <p:extLst>
      <p:ext uri="{BB962C8B-B14F-4D97-AF65-F5344CB8AC3E}">
        <p14:creationId xmlns:p14="http://schemas.microsoft.com/office/powerpoint/2010/main" val="138126654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32</Slides>
  <Notes>12</Notes>
  <HiddenSlides>1</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Retrospect</vt:lpstr>
      <vt:lpstr>PowerPoint Presentation</vt:lpstr>
      <vt:lpstr>Outline</vt:lpstr>
      <vt:lpstr>Introduction</vt:lpstr>
      <vt:lpstr>Related Work</vt:lpstr>
      <vt:lpstr>Resources</vt:lpstr>
      <vt:lpstr>Data Analysis </vt:lpstr>
      <vt:lpstr>Base Approach</vt:lpstr>
      <vt:lpstr>Contd..</vt:lpstr>
      <vt:lpstr>Contd..</vt:lpstr>
      <vt:lpstr>Contd..</vt:lpstr>
      <vt:lpstr>Contd..</vt:lpstr>
      <vt:lpstr>Proposed Approach - 1</vt:lpstr>
      <vt:lpstr>Contd..</vt:lpstr>
      <vt:lpstr>Contd..</vt:lpstr>
      <vt:lpstr>Error Analysis:</vt:lpstr>
      <vt:lpstr>Contd..</vt:lpstr>
      <vt:lpstr>Contd..</vt:lpstr>
      <vt:lpstr>Proposed Approach – 2 </vt:lpstr>
      <vt:lpstr>Proposed Approach – 2: CNN architecture</vt:lpstr>
      <vt:lpstr>Proposed approach -2 Results</vt:lpstr>
      <vt:lpstr>Overall Results</vt:lpstr>
      <vt:lpstr>Comparison with other model – TASK A</vt:lpstr>
      <vt:lpstr>Analysis of Reddit Comments</vt:lpstr>
      <vt:lpstr>Reddit Comments Dataset</vt:lpstr>
      <vt:lpstr>Number of ironic/ Non ironic comments given by top reddit users</vt:lpstr>
      <vt:lpstr>Number of ironic comments given by most saracastic users in each section</vt:lpstr>
      <vt:lpstr>Total upvotes in each subreddit classified by ironic/non ironic</vt:lpstr>
      <vt:lpstr>Word Cloud for Ironic vs  non ironic reddit comments</vt:lpstr>
      <vt:lpstr>Conclusions</vt:lpstr>
      <vt:lpstr>Future 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2019-05-04T03:14:09Z</dcterms:modified>
</cp:coreProperties>
</file>