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  <p:sldId id="264" r:id="rId6"/>
    <p:sldId id="265" r:id="rId7"/>
    <p:sldId id="258" r:id="rId8"/>
    <p:sldId id="259" r:id="rId9"/>
    <p:sldId id="262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Liquid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F-4599-ADC2-DD3BCEEC7B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F-4599-ADC2-DD3BCEEC7B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F-4599-ADC2-DD3BCEEC7B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FF-4599-ADC2-DD3BCEEC7B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FF-4599-ADC2-DD3BCEEC7B0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EFF-4599-ADC2-DD3BCEEC7B0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EFF-4599-ADC2-DD3BCEEC7B0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EFF-4599-ADC2-DD3BCEEC7B0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EFF-4599-ADC2-DD3BCEEC7B0D}"/>
              </c:ext>
            </c:extLst>
          </c:dPt>
          <c:cat>
            <c:strRef>
              <c:f>Φύλλο1!$K$2:$K$10</c:f>
              <c:strCache>
                <c:ptCount val="9"/>
                <c:pt idx="0">
                  <c:v>GLUCOSE</c:v>
                </c:pt>
                <c:pt idx="1">
                  <c:v>GLYCEROL</c:v>
                </c:pt>
                <c:pt idx="2">
                  <c:v>OXYGEN</c:v>
                </c:pt>
                <c:pt idx="3">
                  <c:v>WATER</c:v>
                </c:pt>
                <c:pt idx="4">
                  <c:v>CO2</c:v>
                </c:pt>
                <c:pt idx="5">
                  <c:v>UREA</c:v>
                </c:pt>
                <c:pt idx="6">
                  <c:v>ETHAN-01</c:v>
                </c:pt>
                <c:pt idx="7">
                  <c:v>ACETI-01</c:v>
                </c:pt>
                <c:pt idx="8">
                  <c:v>BIOMASS</c:v>
                </c:pt>
              </c:strCache>
            </c:strRef>
          </c:cat>
          <c:val>
            <c:numRef>
              <c:f>Φύλλο1!$W$2:$W$10</c:f>
              <c:numCache>
                <c:formatCode>General</c:formatCode>
                <c:ptCount val="9"/>
                <c:pt idx="0" formatCode="0.00E+00">
                  <c:v>1.5830008601850598E-5</c:v>
                </c:pt>
                <c:pt idx="1">
                  <c:v>0.79647597110352397</c:v>
                </c:pt>
                <c:pt idx="2" formatCode="0.00E+00">
                  <c:v>3.1301567229841299E-7</c:v>
                </c:pt>
                <c:pt idx="3">
                  <c:v>9.6165965528604999E-2</c:v>
                </c:pt>
                <c:pt idx="4">
                  <c:v>3.3884718175083701E-4</c:v>
                </c:pt>
                <c:pt idx="5">
                  <c:v>5.9505121989389495E-4</c:v>
                </c:pt>
                <c:pt idx="6" formatCode="0.00E+00">
                  <c:v>1.6886716079503199E-5</c:v>
                </c:pt>
                <c:pt idx="7">
                  <c:v>3.00933070788553E-4</c:v>
                </c:pt>
                <c:pt idx="8">
                  <c:v>0.106090202155083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EFF-4599-ADC2-DD3BCEEC7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Flash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Φύλλο1!$O$3:$O$7</c:f>
              <c:strCache>
                <c:ptCount val="5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5D-4831-95D5-2AEFB95FE1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5D-4831-95D5-2AEFB95FE1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5D-4831-95D5-2AEFB95FE1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5D-4831-95D5-2AEFB95FE16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5D-4831-95D5-2AEFB95FE16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5D-4831-95D5-2AEFB95FE163}"/>
              </c:ext>
            </c:extLst>
          </c:dPt>
          <c:cat>
            <c:strRef>
              <c:f>Φύλλο1!$O$3:$O$8</c:f>
              <c:strCache>
                <c:ptCount val="6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  <c:pt idx="5">
                  <c:v>ACETI-01</c:v>
                </c:pt>
              </c:strCache>
            </c:strRef>
          </c:cat>
          <c:val>
            <c:numRef>
              <c:f>Φύλλο1!$AT$3:$AT$8</c:f>
              <c:numCache>
                <c:formatCode>0%</c:formatCode>
                <c:ptCount val="6"/>
                <c:pt idx="0">
                  <c:v>1.9884768128936919E-5</c:v>
                </c:pt>
                <c:pt idx="1">
                  <c:v>1.000182397950047</c:v>
                </c:pt>
                <c:pt idx="2">
                  <c:v>6.7371089965892391E-5</c:v>
                </c:pt>
                <c:pt idx="3">
                  <c:v>1.0985394702787465E-4</c:v>
                </c:pt>
                <c:pt idx="4">
                  <c:v>1.6060202269255197E-12</c:v>
                </c:pt>
                <c:pt idx="5">
                  <c:v>4.8354948678717411E-8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25D-4831-95D5-2AEFB95FE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Glyc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D67-A439-C7045132EA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C1-4D67-A439-C7045132EA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C1-4D67-A439-C7045132EA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C1-4D67-A439-C7045132EA5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C1-4D67-A439-C7045132EA5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8C1-4D67-A439-C7045132EA5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8C1-4D67-A439-C7045132EA5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8C1-4D67-A439-C7045132EA5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8C1-4D67-A439-C7045132EA5A}"/>
              </c:ext>
            </c:extLst>
          </c:dPt>
          <c:cat>
            <c:strRef>
              <c:f>Φύλλο1!$K$2:$K$10</c:f>
              <c:strCache>
                <c:ptCount val="9"/>
                <c:pt idx="0">
                  <c:v>GLUCOSE</c:v>
                </c:pt>
                <c:pt idx="1">
                  <c:v>GLYCEROL</c:v>
                </c:pt>
                <c:pt idx="2">
                  <c:v>OXYGEN</c:v>
                </c:pt>
                <c:pt idx="3">
                  <c:v>WATER</c:v>
                </c:pt>
                <c:pt idx="4">
                  <c:v>CO2</c:v>
                </c:pt>
                <c:pt idx="5">
                  <c:v>UREA</c:v>
                </c:pt>
                <c:pt idx="6">
                  <c:v>ETHAN-01</c:v>
                </c:pt>
                <c:pt idx="7">
                  <c:v>ACETI-01</c:v>
                </c:pt>
                <c:pt idx="8">
                  <c:v>BIOMASS</c:v>
                </c:pt>
              </c:strCache>
            </c:strRef>
          </c:cat>
          <c:val>
            <c:numRef>
              <c:f>Φύλλο1!$AH$2:$AH$10</c:f>
              <c:numCache>
                <c:formatCode>General</c:formatCode>
                <c:ptCount val="9"/>
                <c:pt idx="0" formatCode="0.00E+00">
                  <c:v>1.7708731507378499E-5</c:v>
                </c:pt>
                <c:pt idx="1">
                  <c:v>0.89100261908271905</c:v>
                </c:pt>
                <c:pt idx="2" formatCode="0.00E+00">
                  <c:v>3.5016471802081999E-7</c:v>
                </c:pt>
                <c:pt idx="3">
                  <c:v>0.10757904853537401</c:v>
                </c:pt>
                <c:pt idx="4">
                  <c:v>3.7906193954663801E-4</c:v>
                </c:pt>
                <c:pt idx="5">
                  <c:v>6.6567255592060303E-4</c:v>
                </c:pt>
                <c:pt idx="6" formatCode="0.00E+00">
                  <c:v>1.8890850195639998E-5</c:v>
                </c:pt>
                <c:pt idx="7">
                  <c:v>3.3664814001821902E-4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8C1-4D67-A439-C7045132E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PureGlyc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7-4A03-A591-B3F5AC6015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B7-4A03-A591-B3F5AC6015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B7-4A03-A591-B3F5AC6015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CB7-4A03-A591-B3F5AC60150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CB7-4A03-A591-B3F5AC60150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CB7-4A03-A591-B3F5AC60150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CB7-4A03-A591-B3F5AC60150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CB7-4A03-A591-B3F5AC60150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CB7-4A03-A591-B3F5AC601508}"/>
              </c:ext>
            </c:extLst>
          </c:dPt>
          <c:cat>
            <c:strRef>
              <c:f>Φύλλο1!$K$2:$K$10</c:f>
              <c:strCache>
                <c:ptCount val="9"/>
                <c:pt idx="0">
                  <c:v>GLUCOSE</c:v>
                </c:pt>
                <c:pt idx="1">
                  <c:v>GLYCEROL</c:v>
                </c:pt>
                <c:pt idx="2">
                  <c:v>OXYGEN</c:v>
                </c:pt>
                <c:pt idx="3">
                  <c:v>WATER</c:v>
                </c:pt>
                <c:pt idx="4">
                  <c:v>CO2</c:v>
                </c:pt>
                <c:pt idx="5">
                  <c:v>UREA</c:v>
                </c:pt>
                <c:pt idx="6">
                  <c:v>ETHAN-01</c:v>
                </c:pt>
                <c:pt idx="7">
                  <c:v>ACETI-01</c:v>
                </c:pt>
                <c:pt idx="8">
                  <c:v>BIOMASS</c:v>
                </c:pt>
              </c:strCache>
            </c:strRef>
          </c:cat>
          <c:val>
            <c:numRef>
              <c:f>Φύλλο1!$AR$2:$AR$10</c:f>
              <c:numCache>
                <c:formatCode>General</c:formatCode>
                <c:ptCount val="9"/>
                <c:pt idx="0" formatCode="0.00E+00">
                  <c:v>1.9877223607218299E-5</c:v>
                </c:pt>
                <c:pt idx="1">
                  <c:v>0.99980291664179199</c:v>
                </c:pt>
                <c:pt idx="2" formatCode="0.00E+00">
                  <c:v>8.0013720547585504E-19</c:v>
                </c:pt>
                <c:pt idx="3" formatCode="0.00E+00">
                  <c:v>6.7345528558881802E-5</c:v>
                </c:pt>
                <c:pt idx="4" formatCode="0.00E+00">
                  <c:v>7.2334120831568498E-13</c:v>
                </c:pt>
                <c:pt idx="5">
                  <c:v>1.09812267110671E-4</c:v>
                </c:pt>
                <c:pt idx="6" formatCode="0.00E+00">
                  <c:v>1.6054108834117299E-12</c:v>
                </c:pt>
                <c:pt idx="7" formatCode="0.00E+00">
                  <c:v>4.8336602225887597E-8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CB7-4A03-A591-B3F5AC601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Prod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B6-4B98-A94E-2B317249F2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B6-4B98-A94E-2B317249F2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B6-4B98-A94E-2B317249F2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B6-4B98-A94E-2B317249F22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B6-4B98-A94E-2B317249F22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B6-4B98-A94E-2B317249F22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B6-4B98-A94E-2B317249F22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4B6-4B98-A94E-2B317249F22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4B6-4B98-A94E-2B317249F228}"/>
              </c:ext>
            </c:extLst>
          </c:dPt>
          <c:cat>
            <c:strRef>
              <c:f>Φύλλο1!$K$2:$K$10</c:f>
              <c:strCache>
                <c:ptCount val="9"/>
                <c:pt idx="0">
                  <c:v>GLUCOSE</c:v>
                </c:pt>
                <c:pt idx="1">
                  <c:v>GLYCEROL</c:v>
                </c:pt>
                <c:pt idx="2">
                  <c:v>OXYGEN</c:v>
                </c:pt>
                <c:pt idx="3">
                  <c:v>WATER</c:v>
                </c:pt>
                <c:pt idx="4">
                  <c:v>CO2</c:v>
                </c:pt>
                <c:pt idx="5">
                  <c:v>UREA</c:v>
                </c:pt>
                <c:pt idx="6">
                  <c:v>ETHAN-01</c:v>
                </c:pt>
                <c:pt idx="7">
                  <c:v>ACETI-01</c:v>
                </c:pt>
                <c:pt idx="8">
                  <c:v>BIOMASS</c:v>
                </c:pt>
              </c:strCache>
            </c:strRef>
          </c:cat>
          <c:val>
            <c:numRef>
              <c:f>Φύλλο1!$L$2:$L$10</c:f>
              <c:numCache>
                <c:formatCode>General</c:formatCode>
                <c:ptCount val="9"/>
                <c:pt idx="0" formatCode="0.00E+00">
                  <c:v>1.6399067096598999E-6</c:v>
                </c:pt>
                <c:pt idx="1">
                  <c:v>8.9711574867814295E-2</c:v>
                </c:pt>
                <c:pt idx="2">
                  <c:v>7.3979973780490395E-4</c:v>
                </c:pt>
                <c:pt idx="3">
                  <c:v>0.74584020358452896</c:v>
                </c:pt>
                <c:pt idx="4">
                  <c:v>0.150048337588361</c:v>
                </c:pt>
                <c:pt idx="5">
                  <c:v>4.6657977887102302E-4</c:v>
                </c:pt>
                <c:pt idx="6">
                  <c:v>1.11003028025392E-3</c:v>
                </c:pt>
                <c:pt idx="7">
                  <c:v>1.0924023586112201E-3</c:v>
                </c:pt>
                <c:pt idx="8">
                  <c:v>1.0989431897045199E-2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4B6-4B98-A94E-2B317249F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Prod-States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v>faseis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4-4C28-A95D-7E959ED90C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4-4C28-A95D-7E959ED90C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4-4C28-A95D-7E959ED90C69}"/>
              </c:ext>
            </c:extLst>
          </c:dPt>
          <c:cat>
            <c:strRef>
              <c:f>(Φύλλο1!$M$1,Φύλλο1!$P$1,Φύλλο1!$S$1)</c:f>
              <c:strCache>
                <c:ptCount val="3"/>
                <c:pt idx="0">
                  <c:v>liquid</c:v>
                </c:pt>
                <c:pt idx="1">
                  <c:v>gas</c:v>
                </c:pt>
                <c:pt idx="2">
                  <c:v>solid</c:v>
                </c:pt>
              </c:strCache>
            </c:strRef>
          </c:cat>
          <c:val>
            <c:numRef>
              <c:f>(Φύλλο1!$M$2,Φύλλο1!$P$2,Φύλλο1!$S$2)</c:f>
              <c:numCache>
                <c:formatCode>General</c:formatCode>
                <c:ptCount val="3"/>
                <c:pt idx="0" formatCode="0.00E+00">
                  <c:v>0.83822243077678904</c:v>
                </c:pt>
                <c:pt idx="1">
                  <c:v>0.15078813732616592</c:v>
                </c:pt>
                <c:pt idx="2">
                  <c:v>1.0989431897045199E-2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04-4C28-A95D-7E959ED90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Liquid-States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v>faseis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C8-41F2-85E2-D8640695B1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C8-41F2-85E2-D8640695B1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C8-41F2-85E2-D8640695B14F}"/>
              </c:ext>
            </c:extLst>
          </c:dPt>
          <c:cat>
            <c:strRef>
              <c:f>(Φύλλο1!$M$1,Φύλλο1!$P$1,Φύλλο1!$S$1)</c:f>
              <c:strCache>
                <c:ptCount val="3"/>
                <c:pt idx="0">
                  <c:v>liquid</c:v>
                </c:pt>
                <c:pt idx="1">
                  <c:v>gas</c:v>
                </c:pt>
                <c:pt idx="2">
                  <c:v>solid</c:v>
                </c:pt>
              </c:strCache>
            </c:strRef>
          </c:cat>
          <c:val>
            <c:numRef>
              <c:f>(Φύλλο1!$X$2,Φύλλο1!$AA$2,Φύλλο1!$AD$2)</c:f>
              <c:numCache>
                <c:formatCode>General</c:formatCode>
                <c:ptCount val="3"/>
                <c:pt idx="0" formatCode="0.00E+00">
                  <c:v>0.89357063764749278</c:v>
                </c:pt>
                <c:pt idx="1">
                  <c:v>3.3916019742313543E-4</c:v>
                </c:pt>
                <c:pt idx="2">
                  <c:v>0.106090202155083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C8-41F2-85E2-D8640695B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Glyc-States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v>faseis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B9-4BAF-B020-C195C7B9DF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B9-4BAF-B020-C195C7B9DF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B9-4BAF-B020-C195C7B9DFFE}"/>
              </c:ext>
            </c:extLst>
          </c:dPt>
          <c:cat>
            <c:strRef>
              <c:f>(Φύλλο1!$M$1,Φύλλο1!$P$1,Φύλλο1!$S$1)</c:f>
              <c:strCache>
                <c:ptCount val="3"/>
                <c:pt idx="0">
                  <c:v>liquid</c:v>
                </c:pt>
                <c:pt idx="1">
                  <c:v>gas</c:v>
                </c:pt>
                <c:pt idx="2">
                  <c:v>solid</c:v>
                </c:pt>
              </c:strCache>
            </c:strRef>
          </c:cat>
          <c:val>
            <c:numRef>
              <c:f>(Φύλλο1!$AI$2,Φύλλο1!$AL$2,Φύλλο1!$AO$2)</c:f>
              <c:numCache>
                <c:formatCode>General</c:formatCode>
                <c:ptCount val="3"/>
                <c:pt idx="0" formatCode="0.00E+00">
                  <c:v>0.99962058789573505</c:v>
                </c:pt>
                <c:pt idx="1">
                  <c:v>3.7941210426465884E-4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B9-4BAF-B020-C195C7B9D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Liquid-Liquid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Φύλλο1!$O$3:$O$7</c:f>
              <c:strCache>
                <c:ptCount val="5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9-42C9-AF28-000A6A471D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9-42C9-AF28-000A6A471D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9-42C9-AF28-000A6A471D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9-42C9-AF28-000A6A471D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9-42C9-AF28-000A6A471D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9-42C9-AF28-000A6A471DF4}"/>
              </c:ext>
            </c:extLst>
          </c:dPt>
          <c:cat>
            <c:strRef>
              <c:f>Φύλλο1!$O$3:$O$8</c:f>
              <c:strCache>
                <c:ptCount val="6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  <c:pt idx="5">
                  <c:v>ACETI-01</c:v>
                </c:pt>
              </c:strCache>
            </c:strRef>
          </c:cat>
          <c:val>
            <c:numRef>
              <c:f>Φύλλο1!$Y$3:$Y$8</c:f>
              <c:numCache>
                <c:formatCode>0%</c:formatCode>
                <c:ptCount val="6"/>
                <c:pt idx="0">
                  <c:v>1.7715452964665815E-5</c:v>
                </c:pt>
                <c:pt idx="1">
                  <c:v>0.89134080457299902</c:v>
                </c:pt>
                <c:pt idx="2">
                  <c:v>0.10761988082081742</c:v>
                </c:pt>
                <c:pt idx="3">
                  <c:v>6.6592521600809178E-4</c:v>
                </c:pt>
                <c:pt idx="4">
                  <c:v>1.8898020333301158E-5</c:v>
                </c:pt>
                <c:pt idx="5">
                  <c:v>3.3677591687750706E-4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9-42C9-AF28-000A6A471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Prod-Liquid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Φύλλο1!$O$3:$O$7</c:f>
              <c:strCache>
                <c:ptCount val="5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FF-498F-B255-4ABB2B04E3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FF-498F-B255-4ABB2B04E3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FF-498F-B255-4ABB2B04E3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FF-498F-B255-4ABB2B04E3D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4FF-498F-B255-4ABB2B04E3DA}"/>
              </c:ext>
            </c:extLst>
          </c:dPt>
          <c:cat>
            <c:strRef>
              <c:f>Φύλλο1!$O$3:$O$8</c:f>
              <c:strCache>
                <c:ptCount val="6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  <c:pt idx="5">
                  <c:v>ACETI-01</c:v>
                </c:pt>
              </c:strCache>
            </c:strRef>
          </c:cat>
          <c:val>
            <c:numRef>
              <c:f>Φύλλο1!$N$3:$N$7</c:f>
              <c:numCache>
                <c:formatCode>0%</c:formatCode>
                <c:ptCount val="5"/>
                <c:pt idx="0">
                  <c:v>1.9564099568895838E-6</c:v>
                </c:pt>
                <c:pt idx="1">
                  <c:v>0.10702597732284221</c:v>
                </c:pt>
                <c:pt idx="2">
                  <c:v>0.88978793241473086</c:v>
                </c:pt>
                <c:pt idx="3">
                  <c:v>5.5663003248271337E-4</c:v>
                </c:pt>
                <c:pt idx="4">
                  <c:v>1.3242669719840878E-3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4FF-498F-B255-4ABB2B04E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EED2-538C-296F-3A18-66566FBB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15A90-CF86-20CF-2C24-8769E5274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4766-F2B2-0D6A-F346-547E4A3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9EA4-7C2F-F5C8-7A65-163E4EC3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7CAF-78DC-DEDF-1E0B-DA058661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8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3400-5F54-A97C-AE56-DAE32EA5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EC089-B03F-FEB1-EF3E-CE37C8C20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5A66-D550-0E15-00C7-F9B62E18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EE90-4B58-B153-8156-FF4D7AAE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9253-27FD-85CF-717F-0B830C6D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7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E0B9E-8471-3539-F4F8-D299A3B6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A02E1-73CC-AF85-F6E6-0582DA11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AA85-C853-A01C-DB50-9B12C7E1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C5D2-4191-BFF0-9062-D3FB7CF0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D8F4B-C739-AE01-F30E-F0D5733A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65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DB27-383A-CD25-C084-ECAA54A4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668C-273A-6729-7B2C-4C543142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FB22-FA3A-5DC8-1294-C58C7EE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AFF0-3E48-4EEC-AED0-1D6BCF48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09A7F-FAAC-1147-1FDB-B395A8F3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3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04DB-9EF1-5AF4-C3BC-0DE94AE9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CBADD-DB7A-1C2B-F6E4-3D9F705F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4E59-65DD-638B-98E0-FFC343B3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10EE-5968-0677-CEC1-2E561933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925D-C111-2901-061E-E882A9FE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4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4B7A-6828-2A5E-D4D4-5BC49B08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F5EF-2A3E-2222-33B9-1972240E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DD4-F734-6A5D-9B63-8982D2474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96CCF-58D0-0739-AA29-ECA9F987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8521D-B018-6E4A-6611-44908814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EC2F9-35E0-7E0B-F5A6-A0DD67E6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6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B434-16D3-B8AA-D5AD-E72EF4FE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6990B-935B-8F94-B6FC-1BF92636F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B0E5-45FF-FD80-6EDF-97E38EA6A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C73F9-1B52-CAF7-64B4-D0954C80D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12BB0-82AB-84FF-8A05-CCC6D628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2A672-5C71-5302-B765-ED25AD45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4997D-F1B2-2C3F-7A0E-4A7D21D5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9BFAC-A7B7-3060-FA2B-5A46AC8F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5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476E-5834-6BB8-F0B7-3CEFB847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2D4F5-973B-C330-8BE6-D5B5E92C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1EA42-585E-1A49-2F3D-E476258B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0027-13A9-4D3B-8924-3FD1625F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7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C096F-C033-7B95-33BD-285F5370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5C998-6F05-CF9E-FB3D-3721A9E4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DD837-D1F6-E55E-9AFC-9A7857B6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FAAF-8F0A-AAED-37EE-558A318B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DC16-F4FF-8EF1-1018-06F1A889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463A-8B8D-E59A-C240-BA5419FBD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BAD2C-CB18-D5D7-BF16-8DEB9B3C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16975-5E08-4479-29EA-F168631F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6FBF5-D34F-D490-BE7B-E84127F9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4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06E3-B069-C90B-CEC4-3318CBA9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518F-D9F6-F326-CD32-1EE959C32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9F671-F4E1-632D-675E-3BD2F653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14E2-B493-B214-5188-F9C05118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43FC8-D940-7C76-38FF-76FCD2A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F0DC1-0A6C-BC46-E36F-B838147E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38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79400-A53D-394C-88BF-15B2A7DA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1F60-FB2D-0ED6-8C7F-4762B80D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65E0-552D-6A8E-769F-D2206EB78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8D8C-0CA6-44B1-BCE7-DE0F62165FED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8D0C-DFA7-FAA2-AB76-9C3AB6732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64F79-AF96-F4D4-ECAD-5D1789FDF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78A9-F71D-4B68-B883-07389CEC0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60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9CF6-3D04-53FC-6EAF-7FBC98F1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355" y="1041400"/>
            <a:ext cx="9413289" cy="2387600"/>
          </a:xfrm>
        </p:spPr>
        <p:txBody>
          <a:bodyPr/>
          <a:lstStyle/>
          <a:p>
            <a:r>
              <a:rPr lang="el-GR" dirty="0"/>
              <a:t>Καθαρισμός </a:t>
            </a:r>
            <a:r>
              <a:rPr lang="el-GR" dirty="0" err="1"/>
              <a:t>Προπανοτριόλης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607A8-BD17-2E30-BCB3-3FEE8699B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41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6872-56A9-E2D0-7E62-F8E6C28E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Ενεργειακή ολοκλήρωση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DADF-EA40-B73E-D20E-EF3C6630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προθέρμανση των ρευμάτων επιτυγχάνεται πλήρως από την ανακύκλωση των θερμών ρευμάτων. Αρχικά το καθαρό ρεύμα </a:t>
            </a:r>
            <a:r>
              <a:rPr lang="el-GR" dirty="0" err="1"/>
              <a:t>προπανοτριόλης</a:t>
            </a:r>
            <a:r>
              <a:rPr lang="el-GR" dirty="0"/>
              <a:t> που βγαίνει από τον πυθμένα της στήλης στους 288</a:t>
            </a:r>
            <a:r>
              <a:rPr lang="en-GB" dirty="0"/>
              <a:t> °C</a:t>
            </a:r>
            <a:r>
              <a:rPr lang="el-GR" dirty="0"/>
              <a:t> προθερμαίνει από τους το ρεύμα εισόδου στο </a:t>
            </a:r>
            <a:r>
              <a:rPr lang="en-US" dirty="0"/>
              <a:t>flash</a:t>
            </a:r>
            <a:r>
              <a:rPr lang="el-GR" dirty="0"/>
              <a:t>, αυτό γίνεται κυρίως για να ψυχθεί η </a:t>
            </a:r>
            <a:r>
              <a:rPr lang="el-GR" dirty="0" err="1"/>
              <a:t>προπανοτριόλη</a:t>
            </a:r>
            <a:r>
              <a:rPr lang="el-GR" dirty="0"/>
              <a:t> στη κατάλληλη θερμοκρασία για την αποθήκευσή του χωρίς να αλλάζει όμως σημαντικά την θερμοκρασία του ψυχρού ρεύματος.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53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CB12-3F79-8A21-C09B-A5B51177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Στη συνέχεια το αέριο ρεύμα του </a:t>
            </a:r>
            <a:r>
              <a:rPr lang="en-US" dirty="0"/>
              <a:t>flash</a:t>
            </a:r>
            <a:r>
              <a:rPr lang="el-GR" dirty="0"/>
              <a:t> και της αποστακτικής στήλης που αποτελούνται κυρίως από νερό συμπιέζεται και γίνεται ατμός χαμηλής πίεσης 2</a:t>
            </a:r>
            <a:r>
              <a:rPr lang="en-US" dirty="0"/>
              <a:t> atm</a:t>
            </a:r>
            <a:r>
              <a:rPr lang="el-GR" dirty="0"/>
              <a:t> και προθερμαίνει το ρεύμα για φλας στους 150</a:t>
            </a:r>
            <a:r>
              <a:rPr lang="en-GB" dirty="0"/>
              <a:t> °C</a:t>
            </a:r>
            <a:r>
              <a:rPr lang="el-G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89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4EF0-9B13-C34A-E1B3-B17C7992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CCEA-EA28-E5E4-DD61-DDC19447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να καθαριστεί πρέπει πρώτα να προσδιοριστεί</a:t>
            </a:r>
            <a:r>
              <a:rPr lang="en-US" dirty="0"/>
              <a:t> </a:t>
            </a:r>
            <a:r>
              <a:rPr lang="el-GR" dirty="0"/>
              <a:t>το ρεύμα εξόδου του αντιδραστήρα.</a:t>
            </a:r>
          </a:p>
          <a:p>
            <a:r>
              <a:rPr lang="el-GR" dirty="0"/>
              <a:t>Το ρεύμα αυτό έχει αέρια, υγρή και στερεή φάση. 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Αρχικά παρατηρείται ότι υπάρχει υψηλή ποσότητα νερού η οποία πρέπει να απομακρυνθεί. Για αυτό χρησιμοποιείται </a:t>
            </a:r>
            <a:r>
              <a:rPr lang="en-US" dirty="0"/>
              <a:t>flash </a:t>
            </a:r>
            <a:r>
              <a:rPr lang="el-GR" dirty="0"/>
              <a:t>που απομακρύνει μεγάλο μέρος του νερού και η αέρια φάση. Στη συνέχεια είναι ένας </a:t>
            </a:r>
            <a:r>
              <a:rPr lang="en-US" dirty="0"/>
              <a:t>decanter </a:t>
            </a:r>
            <a:r>
              <a:rPr lang="el-GR" dirty="0"/>
              <a:t>για την απομάκρυνση της στερεής φάσης, και τέλος είναι μια αποστακτική στήλη για τον τελικό καθαρισμό της </a:t>
            </a:r>
            <a:r>
              <a:rPr lang="el-GR" dirty="0" err="1"/>
              <a:t>προπανοτριόλης</a:t>
            </a:r>
            <a:r>
              <a:rPr lang="el-G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14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6EB109BA-81F8-14AA-7FF8-96D22C17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" y="278603"/>
            <a:ext cx="12184175" cy="5210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208A4-2307-5D71-E427-62685424434E}"/>
              </a:ext>
            </a:extLst>
          </p:cNvPr>
          <p:cNvSpPr txBox="1"/>
          <p:nvPr/>
        </p:nvSpPr>
        <p:spPr>
          <a:xfrm>
            <a:off x="429208" y="5579706"/>
            <a:ext cx="1065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Διάγραμμα των διεργασιών από τον </a:t>
            </a:r>
            <a:r>
              <a:rPr lang="el-GR" dirty="0" err="1"/>
              <a:t>βιοαντιδραστήρα</a:t>
            </a:r>
            <a:r>
              <a:rPr lang="el-GR" dirty="0"/>
              <a:t> και μετά.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88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BE8D52-4EBD-4EC1-909D-374B771AD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877228"/>
              </p:ext>
            </p:extLst>
          </p:nvPr>
        </p:nvGraphicFramePr>
        <p:xfrm>
          <a:off x="8347789" y="111968"/>
          <a:ext cx="3986525" cy="269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F88892-BCD8-4E37-9BAA-39E962171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87674"/>
              </p:ext>
            </p:extLst>
          </p:nvPr>
        </p:nvGraphicFramePr>
        <p:xfrm>
          <a:off x="4202545" y="3275044"/>
          <a:ext cx="4287558" cy="269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7A4D725-3F2C-4283-8FE2-77FF1D5C3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847870"/>
              </p:ext>
            </p:extLst>
          </p:nvPr>
        </p:nvGraphicFramePr>
        <p:xfrm>
          <a:off x="8347789" y="3275044"/>
          <a:ext cx="3844211" cy="269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A0D2477-8E66-3F90-BF1A-0240C13C1D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930187"/>
              </p:ext>
            </p:extLst>
          </p:nvPr>
        </p:nvGraphicFramePr>
        <p:xfrm>
          <a:off x="4202545" y="111968"/>
          <a:ext cx="4287558" cy="269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1C7E5FB-E395-50AD-28CE-371B04302BC8}"/>
              </a:ext>
            </a:extLst>
          </p:cNvPr>
          <p:cNvSpPr txBox="1"/>
          <p:nvPr/>
        </p:nvSpPr>
        <p:spPr>
          <a:xfrm>
            <a:off x="517236" y="526473"/>
            <a:ext cx="3565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Διαγράμματα που δείχνουν την μεταβολή της συγκέντρωσης των συστατικών του αρχικού ρεύματος μετά από κάθε διεργασία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54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57BA872-DCA0-64B2-ACEF-20E5668B2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639175"/>
              </p:ext>
            </p:extLst>
          </p:nvPr>
        </p:nvGraphicFramePr>
        <p:xfrm>
          <a:off x="8385111" y="0"/>
          <a:ext cx="3806889" cy="230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E57F090-9875-5F17-5DB4-EF84F8037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253657"/>
              </p:ext>
            </p:extLst>
          </p:nvPr>
        </p:nvGraphicFramePr>
        <p:xfrm>
          <a:off x="8385110" y="2304661"/>
          <a:ext cx="3806889" cy="230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14F150-C07F-8C60-8407-64D697548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332527"/>
              </p:ext>
            </p:extLst>
          </p:nvPr>
        </p:nvGraphicFramePr>
        <p:xfrm>
          <a:off x="8385110" y="4469363"/>
          <a:ext cx="3806889" cy="230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3656B2-C660-D03E-01D7-5CD6B735CFC3}"/>
              </a:ext>
            </a:extLst>
          </p:cNvPr>
          <p:cNvSpPr txBox="1"/>
          <p:nvPr/>
        </p:nvSpPr>
        <p:spPr>
          <a:xfrm>
            <a:off x="1017037" y="401216"/>
            <a:ext cx="4963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Διάγραμμα που παρουσιάζονται οι μεταβολές στα ποσοστά των φάσεων από το ρεύμα εξόδου από τον </a:t>
            </a:r>
            <a:r>
              <a:rPr lang="el-GR" dirty="0" err="1"/>
              <a:t>βιοαντιδραστήρα</a:t>
            </a:r>
            <a:r>
              <a:rPr lang="el-GR" dirty="0"/>
              <a:t> ως το ρεύμα εξόδου του </a:t>
            </a:r>
            <a:r>
              <a:rPr lang="en-US" dirty="0"/>
              <a:t>decanter </a:t>
            </a:r>
            <a:r>
              <a:rPr lang="el-GR" dirty="0"/>
              <a:t>όπου μένει μόνο υγρή φάση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38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6859E-DEB8-7F98-DF56-4C10E7BC2B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143979"/>
              </p:ext>
            </p:extLst>
          </p:nvPr>
        </p:nvGraphicFramePr>
        <p:xfrm>
          <a:off x="8168056" y="2304661"/>
          <a:ext cx="3806890" cy="230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45567E-5532-402C-348C-6995DEEAE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94233"/>
              </p:ext>
            </p:extLst>
          </p:nvPr>
        </p:nvGraphicFramePr>
        <p:xfrm>
          <a:off x="7837055" y="0"/>
          <a:ext cx="4137891" cy="230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A61456-BA91-46D6-3945-A9D7D8086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751651"/>
              </p:ext>
            </p:extLst>
          </p:nvPr>
        </p:nvGraphicFramePr>
        <p:xfrm>
          <a:off x="8054108" y="4469362"/>
          <a:ext cx="4137892" cy="238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88CD6CB-9852-270D-8086-D3B5D91A1695}"/>
              </a:ext>
            </a:extLst>
          </p:cNvPr>
          <p:cNvSpPr/>
          <p:nvPr/>
        </p:nvSpPr>
        <p:spPr>
          <a:xfrm>
            <a:off x="10843105" y="489526"/>
            <a:ext cx="473611" cy="21286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C5ACBE9-CEB6-4F51-B8A8-8A6A80865BC7}" type="TxLink">
              <a:rPr lang="en-US" sz="1100" b="0" i="0" u="none" strike="noStrike">
                <a:solidFill>
                  <a:srgbClr val="000000"/>
                </a:solidFill>
                <a:latin typeface="Calibri"/>
                <a:cs typeface="Calibri"/>
              </a:rPr>
              <a:pPr algn="l"/>
              <a:t>89%</a:t>
            </a:fld>
            <a:endParaRPr lang="en-GB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E4217-4EB7-5A5D-E99B-072E1D7F4FD2}"/>
              </a:ext>
            </a:extLst>
          </p:cNvPr>
          <p:cNvSpPr/>
          <p:nvPr/>
        </p:nvSpPr>
        <p:spPr>
          <a:xfrm>
            <a:off x="10839023" y="838968"/>
            <a:ext cx="484136" cy="21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73084ED-6C57-415B-985F-FBF77A7B287E}" type="TxLink">
              <a:rPr lang="en-US" sz="1100" b="0" i="0" u="none" strike="noStrike">
                <a:solidFill>
                  <a:srgbClr val="000000"/>
                </a:solidFill>
                <a:latin typeface="Calibri"/>
                <a:cs typeface="Calibri"/>
              </a:rPr>
              <a:pPr algn="l"/>
              <a:t>11%</a:t>
            </a:fld>
            <a:endParaRPr lang="en-GB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662A2-E391-1249-5292-EDE12C0448D4}"/>
              </a:ext>
            </a:extLst>
          </p:cNvPr>
          <p:cNvSpPr txBox="1"/>
          <p:nvPr/>
        </p:nvSpPr>
        <p:spPr>
          <a:xfrm>
            <a:off x="862099" y="485905"/>
            <a:ext cx="4282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Διαγράμματα που παρουσιάζουν την αλλαγή της σύστασης της υγρής φάσης του ρεύματος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33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42BA-28E0-8D53-A447-4FF1C8A2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F4BD-8C88-F455-7809-C76472D8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Τα υγρά συστατικά έχουν χαμηλά σημεία βρασμού(ΣΒ) κοντά στους 100-120 </a:t>
            </a:r>
            <a:r>
              <a:rPr lang="en-GB" dirty="0"/>
              <a:t>°C</a:t>
            </a:r>
            <a:r>
              <a:rPr lang="en-US" dirty="0"/>
              <a:t> </a:t>
            </a:r>
            <a:r>
              <a:rPr lang="el-GR" dirty="0"/>
              <a:t>πέρα από την </a:t>
            </a:r>
            <a:r>
              <a:rPr lang="el-GR" dirty="0" err="1"/>
              <a:t>προπανοτριόλη</a:t>
            </a:r>
            <a:r>
              <a:rPr lang="el-GR" dirty="0"/>
              <a:t> που έχει ΣΒ στους 290</a:t>
            </a:r>
            <a:r>
              <a:rPr lang="en-GB" dirty="0"/>
              <a:t>°C</a:t>
            </a:r>
            <a:r>
              <a:rPr lang="el-GR" dirty="0"/>
              <a:t> άρα δεν υπάρχει λόγος να μεταβληθεί η πίεση λειτουργείας από την 1 </a:t>
            </a:r>
            <a:r>
              <a:rPr lang="en-US" dirty="0"/>
              <a:t>atm</a:t>
            </a:r>
            <a:r>
              <a:rPr lang="el-GR" dirty="0"/>
              <a:t>, άρα  επιλέγεται μια θερμοκρασία όπου επιτυγχάνεται μεγάλη απομάκρυνση νερού ενώ ταυτόχρονα δεν εξατμίζεται πολύ </a:t>
            </a:r>
            <a:r>
              <a:rPr lang="el-GR" dirty="0" err="1"/>
              <a:t>προπανοτριόλη</a:t>
            </a:r>
            <a:r>
              <a:rPr lang="el-GR" dirty="0"/>
              <a:t>, μετά από διάφορες δοκιμές βρέθηκε ότι Θερμοκρασία λειτουργείας τους 140</a:t>
            </a:r>
            <a:r>
              <a:rPr lang="en-GB" dirty="0"/>
              <a:t>°C</a:t>
            </a:r>
            <a:r>
              <a:rPr lang="el-GR" dirty="0"/>
              <a:t> δίνει καλά αποτελέσματα. Το ρεύμα εισέρχεται </a:t>
            </a:r>
            <a:r>
              <a:rPr lang="el-GR" dirty="0" err="1"/>
              <a:t>προθερμασμένο</a:t>
            </a:r>
            <a:r>
              <a:rPr lang="el-GR" dirty="0"/>
              <a:t> στους 150</a:t>
            </a:r>
            <a:r>
              <a:rPr lang="en-GB" dirty="0"/>
              <a:t>°C</a:t>
            </a:r>
            <a:r>
              <a:rPr lang="en-US" dirty="0"/>
              <a:t>, </a:t>
            </a:r>
            <a:r>
              <a:rPr lang="el-GR" dirty="0"/>
              <a:t>εφόσον σε μεγαλύτερες θερμοκρασίες, χάνεται μεγάλη ποσότητα </a:t>
            </a:r>
            <a:r>
              <a:rPr lang="el-GR" dirty="0" err="1"/>
              <a:t>προπανοτριόλης</a:t>
            </a:r>
            <a:r>
              <a:rPr lang="el-GR" dirty="0"/>
              <a:t>, ενώ σε χαμηλότερες δεν απομακρύνεται αρκετό νερό που καθιστά την απόσταξη πολύ πιο </a:t>
            </a:r>
            <a:r>
              <a:rPr lang="el-GR" dirty="0" err="1"/>
              <a:t>ενεργοβόρα</a:t>
            </a:r>
            <a:r>
              <a:rPr lang="el-G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96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5BD-D268-1134-7F27-29A8D75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Decanter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0487-1DB0-2BF6-A44E-7D3BEDE5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Στόχος του είναι η απομάκρυνση της στερεής φάσης που είναι η βιομάζα.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21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318D-C5D0-DC4C-3445-5C80AAC2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Αποστακτική στήλη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82A2-69FC-9415-817D-CA7BEC1DD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Αρχικά η στήλη προσομοιάστηκε με </a:t>
            </a:r>
            <a:r>
              <a:rPr lang="en-US" dirty="0" err="1"/>
              <a:t>dstwu</a:t>
            </a:r>
            <a:r>
              <a:rPr lang="en-US" dirty="0"/>
              <a:t> </a:t>
            </a:r>
            <a:r>
              <a:rPr lang="el-GR" dirty="0"/>
              <a:t>και στη συνέχεια περάστηκαν τα αποτελέσματα σε </a:t>
            </a:r>
            <a:r>
              <a:rPr lang="en-US" dirty="0" err="1"/>
              <a:t>radfrac</a:t>
            </a:r>
            <a:r>
              <a:rPr lang="en-US" dirty="0"/>
              <a:t>. </a:t>
            </a:r>
            <a:r>
              <a:rPr lang="el-GR" dirty="0"/>
              <a:t>Ανακτάται το 90% της παραγόμενης </a:t>
            </a:r>
            <a:r>
              <a:rPr lang="el-GR" dirty="0" err="1"/>
              <a:t>προπανοτριόλης</a:t>
            </a:r>
            <a:r>
              <a:rPr lang="el-GR" dirty="0"/>
              <a:t> με καθαρότητα 99,99%.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94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404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Καθαρισμός Προπανοτριόλης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Flash</vt:lpstr>
      <vt:lpstr>Decanter</vt:lpstr>
      <vt:lpstr>Αποστακτική στήλη</vt:lpstr>
      <vt:lpstr>Ενεργειακή ολοκλήρωση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Καθαρισμός Προπανοτριόλης</dc:title>
  <dc:creator>Αριστοτέλης Αργυρόπουλος</dc:creator>
  <cp:lastModifiedBy>Αριστοτέλης Αργυρόπουλος</cp:lastModifiedBy>
  <cp:revision>3</cp:revision>
  <dcterms:created xsi:type="dcterms:W3CDTF">2023-01-12T10:12:24Z</dcterms:created>
  <dcterms:modified xsi:type="dcterms:W3CDTF">2023-01-12T15:12:16Z</dcterms:modified>
</cp:coreProperties>
</file>