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62" r:id="rId3"/>
    <p:sldId id="264" r:id="rId4"/>
    <p:sldId id="265" r:id="rId5"/>
    <p:sldId id="269" r:id="rId6"/>
    <p:sldId id="268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61" r:id="rId22"/>
    <p:sldId id="257" r:id="rId23"/>
    <p:sldId id="263" r:id="rId24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/>
    <p:restoredTop sz="94624"/>
  </p:normalViewPr>
  <p:slideViewPr>
    <p:cSldViewPr snapToGrid="0">
      <p:cViewPr>
        <p:scale>
          <a:sx n="90" d="100"/>
          <a:sy n="90" d="100"/>
        </p:scale>
        <p:origin x="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140AF-5AC8-4631-A7C5-E639BC401E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F7CEC7-F0CA-484B-AF17-22CECCB12371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παραγωγής γλυκερόλης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0EB26F3-4010-4FEF-BF8E-84DB73C44984}" type="parTrans" cxnId="{9FA555CF-EE4A-4108-8916-A2803623AA1B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C91683-0267-404E-A733-E34D8E45CF02}" type="sibTrans" cxnId="{9FA555CF-EE4A-4108-8916-A2803623AA1B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D26CE56-1337-4AA6-8A76-724889C4A838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δεν μπορεί να ολοκληρωθεί καθώς στο ΜΣΓ θα έμπαινε στους 25</a:t>
          </a:r>
          <a:r>
            <a:rPr lang="el-GR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οποίο είναι κάτω από τον κόμβο ανάσχεσης, ενώ ο αντιδραστήρας είναι εξώθερμος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0ADD624-E8FB-4F6A-8BF7-9CA9DBD2657A}" type="parTrans" cxnId="{BAD2BAAF-6CC0-4E4B-B70E-8B0713E08D9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3F9B2BF-661C-4177-805F-7B316A661D29}" type="sibTrans" cxnId="{BAD2BAAF-6CC0-4E4B-B70E-8B0713E08D9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D65AD6F-4FAA-46EF-9553-684B8EFD449C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Αποστακτική στήλη γλυκερόλης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D4BD98A-6097-4FC4-9F47-768D4B70B8A9}" type="parTrans" cxnId="{7E2F76CF-7B0C-479E-8669-661E8A7844AF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937E0F0-ABEA-49C0-BE64-2B1A58F1BFB9}" type="sibTrans" cxnId="{7E2F76CF-7B0C-479E-8669-661E8A7844AF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1FAE922-7138-45CB-B12A-50390422E0A0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Με βάση τις θερμοκρασίες λειτουργίας οι οποίες είναι 293</a:t>
          </a:r>
          <a:r>
            <a:rPr lang="en-US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και 140</a:t>
          </a:r>
          <a:r>
            <a:rPr lang="en-US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η ολοκλήρωση θα γινόταν μέσα από τον κόμβο ανάσχεσης, το οποίο είναι ανεπιθύμητο και θεωρείται ότι η λειτουργία της στήλης υπό κενό για να μπορούσε να ολοκληρωθεί δεν θα συνέφερε οικονομικά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3FCB684-C8B5-4EC9-B6A6-8D2610E44628}" type="parTrans" cxnId="{5BBB1BA3-9C0A-4530-98B2-AC938E2D65E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C875C2-90A3-408F-BE1D-322732157F29}" type="sibTrans" cxnId="{5BBB1BA3-9C0A-4530-98B2-AC938E2D65E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6A7C7B-B39C-4519-96D2-5C241D27DD8F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παραγωγής φουρφουράλης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4FF73BC-8F22-4633-9F68-EEF5A727D5D7}" type="parTrans" cxnId="{02A51444-7174-429A-8961-6B64F1E470AC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45979AF-A1F6-41BD-8C9C-0E9D9B5A1D0D}" type="sibTrans" cxnId="{02A51444-7174-429A-8961-6B64F1E470AC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650014A-0BCE-4D1A-855E-70DCA9D4C84A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είναι στους 237</a:t>
          </a:r>
          <a:r>
            <a:rPr lang="en-US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στο ΜΣΓ και ε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ί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ναι εξώθερμος άρα μπορεί να ολοκληρωθεί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CB997A8-E6E7-4EBA-9A79-010778C46C64}" type="parTrans" cxnId="{522D1895-7123-4FF4-994F-AB1D9F011D83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F3F7B02-9FBE-42E2-A090-A154BDF2C3C3}" type="sibTrans" cxnId="{522D1895-7123-4FF4-994F-AB1D9F011D83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005342-5170-C845-AC04-19042B6D4FF1}" type="pres">
      <dgm:prSet presAssocID="{3DD140AF-5AC8-4631-A7C5-E639BC401E5B}" presName="linear" presStyleCnt="0">
        <dgm:presLayoutVars>
          <dgm:animLvl val="lvl"/>
          <dgm:resizeHandles val="exact"/>
        </dgm:presLayoutVars>
      </dgm:prSet>
      <dgm:spPr/>
    </dgm:pt>
    <dgm:pt modelId="{B00282F0-00DD-AE48-BE63-D6B6DDA6FA2E}" type="pres">
      <dgm:prSet presAssocID="{E3F7CEC7-F0CA-484B-AF17-22CECCB123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94A313-C06C-1247-B75C-5008343BEF58}" type="pres">
      <dgm:prSet presAssocID="{E3F7CEC7-F0CA-484B-AF17-22CECCB12371}" presName="childText" presStyleLbl="revTx" presStyleIdx="0" presStyleCnt="3">
        <dgm:presLayoutVars>
          <dgm:bulletEnabled val="1"/>
        </dgm:presLayoutVars>
      </dgm:prSet>
      <dgm:spPr/>
    </dgm:pt>
    <dgm:pt modelId="{3C0A1932-8B87-8C44-B794-7A139467A964}" type="pres">
      <dgm:prSet presAssocID="{8D65AD6F-4FAA-46EF-9553-684B8EFD44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8B2380-A072-474F-A333-489834474C91}" type="pres">
      <dgm:prSet presAssocID="{8D65AD6F-4FAA-46EF-9553-684B8EFD449C}" presName="childText" presStyleLbl="revTx" presStyleIdx="1" presStyleCnt="3">
        <dgm:presLayoutVars>
          <dgm:bulletEnabled val="1"/>
        </dgm:presLayoutVars>
      </dgm:prSet>
      <dgm:spPr/>
    </dgm:pt>
    <dgm:pt modelId="{503D042E-54E5-1645-B02A-40762B8E8EDF}" type="pres">
      <dgm:prSet presAssocID="{706A7C7B-B39C-4519-96D2-5C241D27DD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E37FD5-C0CC-5B4A-BC30-16B8BBAD03DD}" type="pres">
      <dgm:prSet presAssocID="{706A7C7B-B39C-4519-96D2-5C241D27DD8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22A380F-60F8-2D40-A293-F7B6613E7A96}" type="presOf" srcId="{8D65AD6F-4FAA-46EF-9553-684B8EFD449C}" destId="{3C0A1932-8B87-8C44-B794-7A139467A964}" srcOrd="0" destOrd="0" presId="urn:microsoft.com/office/officeart/2005/8/layout/vList2"/>
    <dgm:cxn modelId="{B1A5C11B-CEE1-8242-9777-BB4FF6DFAB51}" type="presOf" srcId="{7D26CE56-1337-4AA6-8A76-724889C4A838}" destId="{9D94A313-C06C-1247-B75C-5008343BEF58}" srcOrd="0" destOrd="0" presId="urn:microsoft.com/office/officeart/2005/8/layout/vList2"/>
    <dgm:cxn modelId="{88341239-52EB-C448-B366-6BB67FF30074}" type="presOf" srcId="{61FAE922-7138-45CB-B12A-50390422E0A0}" destId="{4D8B2380-A072-474F-A333-489834474C91}" srcOrd="0" destOrd="0" presId="urn:microsoft.com/office/officeart/2005/8/layout/vList2"/>
    <dgm:cxn modelId="{359A543E-6233-4646-9598-3C80BA516B3C}" type="presOf" srcId="{E3F7CEC7-F0CA-484B-AF17-22CECCB12371}" destId="{B00282F0-00DD-AE48-BE63-D6B6DDA6FA2E}" srcOrd="0" destOrd="0" presId="urn:microsoft.com/office/officeart/2005/8/layout/vList2"/>
    <dgm:cxn modelId="{02A51444-7174-429A-8961-6B64F1E470AC}" srcId="{3DD140AF-5AC8-4631-A7C5-E639BC401E5B}" destId="{706A7C7B-B39C-4519-96D2-5C241D27DD8F}" srcOrd="2" destOrd="0" parTransId="{94FF73BC-8F22-4633-9F68-EEF5A727D5D7}" sibTransId="{545979AF-A1F6-41BD-8C9C-0E9D9B5A1D0D}"/>
    <dgm:cxn modelId="{BF2C807F-9956-BE4C-BDC7-5A38FAD32AA9}" type="presOf" srcId="{3DD140AF-5AC8-4631-A7C5-E639BC401E5B}" destId="{29005342-5170-C845-AC04-19042B6D4FF1}" srcOrd="0" destOrd="0" presId="urn:microsoft.com/office/officeart/2005/8/layout/vList2"/>
    <dgm:cxn modelId="{522D1895-7123-4FF4-994F-AB1D9F011D83}" srcId="{706A7C7B-B39C-4519-96D2-5C241D27DD8F}" destId="{D650014A-0BCE-4D1A-855E-70DCA9D4C84A}" srcOrd="0" destOrd="0" parTransId="{7CB997A8-E6E7-4EBA-9A79-010778C46C64}" sibTransId="{5F3F7B02-9FBE-42E2-A090-A154BDF2C3C3}"/>
    <dgm:cxn modelId="{5BBB1BA3-9C0A-4530-98B2-AC938E2D65E7}" srcId="{8D65AD6F-4FAA-46EF-9553-684B8EFD449C}" destId="{61FAE922-7138-45CB-B12A-50390422E0A0}" srcOrd="0" destOrd="0" parTransId="{53FCB684-C8B5-4EC9-B6A6-8D2610E44628}" sibTransId="{33C875C2-90A3-408F-BE1D-322732157F29}"/>
    <dgm:cxn modelId="{5681BAA4-D0DE-BF42-9E3B-1851126B3C3E}" type="presOf" srcId="{D650014A-0BCE-4D1A-855E-70DCA9D4C84A}" destId="{C5E37FD5-C0CC-5B4A-BC30-16B8BBAD03DD}" srcOrd="0" destOrd="0" presId="urn:microsoft.com/office/officeart/2005/8/layout/vList2"/>
    <dgm:cxn modelId="{BAD2BAAF-6CC0-4E4B-B70E-8B0713E08D92}" srcId="{E3F7CEC7-F0CA-484B-AF17-22CECCB12371}" destId="{7D26CE56-1337-4AA6-8A76-724889C4A838}" srcOrd="0" destOrd="0" parTransId="{40ADD624-E8FB-4F6A-8BF7-9CA9DBD2657A}" sibTransId="{53F9B2BF-661C-4177-805F-7B316A661D29}"/>
    <dgm:cxn modelId="{9FA555CF-EE4A-4108-8916-A2803623AA1B}" srcId="{3DD140AF-5AC8-4631-A7C5-E639BC401E5B}" destId="{E3F7CEC7-F0CA-484B-AF17-22CECCB12371}" srcOrd="0" destOrd="0" parTransId="{40EB26F3-4010-4FEF-BF8E-84DB73C44984}" sibTransId="{E9C91683-0267-404E-A733-E34D8E45CF02}"/>
    <dgm:cxn modelId="{7E2F76CF-7B0C-479E-8669-661E8A7844AF}" srcId="{3DD140AF-5AC8-4631-A7C5-E639BC401E5B}" destId="{8D65AD6F-4FAA-46EF-9553-684B8EFD449C}" srcOrd="1" destOrd="0" parTransId="{2D4BD98A-6097-4FC4-9F47-768D4B70B8A9}" sibTransId="{C937E0F0-ABEA-49C0-BE64-2B1A58F1BFB9}"/>
    <dgm:cxn modelId="{84DE6FD2-FDCF-3842-8F98-65F51B876371}" type="presOf" srcId="{706A7C7B-B39C-4519-96D2-5C241D27DD8F}" destId="{503D042E-54E5-1645-B02A-40762B8E8EDF}" srcOrd="0" destOrd="0" presId="urn:microsoft.com/office/officeart/2005/8/layout/vList2"/>
    <dgm:cxn modelId="{8F37F575-8C13-D849-AF91-6B3F498EE662}" type="presParOf" srcId="{29005342-5170-C845-AC04-19042B6D4FF1}" destId="{B00282F0-00DD-AE48-BE63-D6B6DDA6FA2E}" srcOrd="0" destOrd="0" presId="urn:microsoft.com/office/officeart/2005/8/layout/vList2"/>
    <dgm:cxn modelId="{3291E47C-D0F9-2F40-902E-5764FE830926}" type="presParOf" srcId="{29005342-5170-C845-AC04-19042B6D4FF1}" destId="{9D94A313-C06C-1247-B75C-5008343BEF58}" srcOrd="1" destOrd="0" presId="urn:microsoft.com/office/officeart/2005/8/layout/vList2"/>
    <dgm:cxn modelId="{357D5FB2-4006-5B43-8A9F-87311AD9A7FC}" type="presParOf" srcId="{29005342-5170-C845-AC04-19042B6D4FF1}" destId="{3C0A1932-8B87-8C44-B794-7A139467A964}" srcOrd="2" destOrd="0" presId="urn:microsoft.com/office/officeart/2005/8/layout/vList2"/>
    <dgm:cxn modelId="{B6D1C9CC-CA6C-9544-87EE-36DCE0A3EF0B}" type="presParOf" srcId="{29005342-5170-C845-AC04-19042B6D4FF1}" destId="{4D8B2380-A072-474F-A333-489834474C91}" srcOrd="3" destOrd="0" presId="urn:microsoft.com/office/officeart/2005/8/layout/vList2"/>
    <dgm:cxn modelId="{2D73924D-DF2D-FB4F-8BD9-1A7C4B6EFCE9}" type="presParOf" srcId="{29005342-5170-C845-AC04-19042B6D4FF1}" destId="{503D042E-54E5-1645-B02A-40762B8E8EDF}" srcOrd="4" destOrd="0" presId="urn:microsoft.com/office/officeart/2005/8/layout/vList2"/>
    <dgm:cxn modelId="{C9AD9423-6BB5-9C42-A3E2-2A34AF46E6E1}" type="presParOf" srcId="{29005342-5170-C845-AC04-19042B6D4FF1}" destId="{C5E37FD5-C0CC-5B4A-BC30-16B8BBAD03D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6310B-C4CE-4ED7-BDA7-C8801A3F70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FEA8C3-350A-4A2D-B16E-5ABA151B8E10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παραγωγής κυκλοπεντανόνης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6C234E0-C5B8-4E6C-866F-9EB37BF60B14}" type="parTrans" cxnId="{CA3F4C42-EA82-46B5-96E8-770C8069E5D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5AEDF4F-EA02-49BB-8880-555980D260D3}" type="sibTrans" cxnId="{CA3F4C42-EA82-46B5-96E8-770C8069E5D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B56B10D-CD12-4C03-8F0E-4F2A293C9147}">
      <dgm:prSet/>
      <dgm:spPr/>
      <dgm:t>
        <a:bodyPr/>
        <a:lstStyle/>
        <a:p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δεν μπορεί να ολοκληρωθεί καθώς στο ΜΣΓ θα έμπαινε στους 155</a:t>
          </a:r>
          <a:r>
            <a:rPr lang="el-GR" baseline="30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οποίο είναι κάτω από τον κόμβο ανάσχεσης, ενώ ο αντιδραστήρας είναι εξώθερμος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ABF80A8-257B-4032-8B86-DAD4596E97AB}" type="parTrans" cxnId="{0018537B-D22A-4431-953F-BC7D4152282D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7F10C58-FFBD-4451-AF2E-3B231BED540A}" type="sibTrans" cxnId="{0018537B-D22A-4431-953F-BC7D4152282D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59EA63D-B8F2-445A-984B-0CDFFC3AD0C2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Αποστακτική στήλη κυκλοπεντανόνης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C315012-44E6-41A4-9D59-66EF95F1E49F}" type="parTrans" cxnId="{D888670C-0175-4E9A-8FE4-457AA8DBFF54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30A77EE-1DB0-47B8-980F-4B788B6E3ABB}" type="sibTrans" cxnId="{D888670C-0175-4E9A-8FE4-457AA8DBFF54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FF206F6-078D-443E-B19A-B77A5CF0FD21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Με βάση τις θερμοκρασίες λειτουργίας οι οποίες είναι 45</a:t>
          </a:r>
          <a:r>
            <a:rPr lang="en-US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και 135</a:t>
          </a:r>
          <a:r>
            <a:rPr lang="en-US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η ολοκλήρωση μπορεί να γίνει κάτω από τον κόμβο ανάσχεσης και υπάρχει το επιθυμητό θερμικό φορτίο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FDED661-DA00-4A06-84FE-83E2E4C3F1FE}" type="parTrans" cxnId="{0F577FAE-0EBA-4547-9055-F1383518A12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69558DE-7574-4E93-B468-13DEB5483BDB}" type="sibTrans" cxnId="{0F577FAE-0EBA-4547-9055-F1383518A12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67EA9B2-E5A7-41DE-9C09-68716B2A9078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σακχαροποίησης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D220EA9-ED66-4179-8BAB-0324897893E2}" type="parTrans" cxnId="{62DDC560-258D-4B6C-A77D-C823A0BCA68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186DB1E-5CCA-4775-A5D5-A3BE7E192184}" type="sibTrans" cxnId="{62DDC560-258D-4B6C-A77D-C823A0BCA68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6EAD6FC-64EC-43BF-931A-0D5EAE07ADCF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είναι στους 45</a:t>
          </a:r>
          <a:r>
            <a:rPr lang="en-US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στο ΜΣΓ και είναι ενδόθερμος άρα μπορεί να ολοκληρωθεί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7D960A3-E60F-4370-A82D-739069E5C55D}" type="parTrans" cxnId="{40F7A86A-D003-4F70-94FE-9DAC276440F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F5CAA05-55C6-4197-B6CA-1515DEEC901D}" type="sibTrans" cxnId="{40F7A86A-D003-4F70-94FE-9DAC276440F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FE1072B-1A44-7443-B46D-A3A1C7FB967E}" type="pres">
      <dgm:prSet presAssocID="{DD76310B-C4CE-4ED7-BDA7-C8801A3F7010}" presName="linear" presStyleCnt="0">
        <dgm:presLayoutVars>
          <dgm:animLvl val="lvl"/>
          <dgm:resizeHandles val="exact"/>
        </dgm:presLayoutVars>
      </dgm:prSet>
      <dgm:spPr/>
    </dgm:pt>
    <dgm:pt modelId="{B8F7DDDD-6439-FF4B-97A3-01AE131ED226}" type="pres">
      <dgm:prSet presAssocID="{43FEA8C3-350A-4A2D-B16E-5ABA151B8E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51FCAA-6DF5-5A40-929E-480396841554}" type="pres">
      <dgm:prSet presAssocID="{43FEA8C3-350A-4A2D-B16E-5ABA151B8E10}" presName="childText" presStyleLbl="revTx" presStyleIdx="0" presStyleCnt="3">
        <dgm:presLayoutVars>
          <dgm:bulletEnabled val="1"/>
        </dgm:presLayoutVars>
      </dgm:prSet>
      <dgm:spPr/>
    </dgm:pt>
    <dgm:pt modelId="{84223245-3E08-C84C-9747-F1067960EBC2}" type="pres">
      <dgm:prSet presAssocID="{059EA63D-B8F2-445A-984B-0CDFFC3AD0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DF23F5-6691-8344-9941-F6299CDF9520}" type="pres">
      <dgm:prSet presAssocID="{059EA63D-B8F2-445A-984B-0CDFFC3AD0C2}" presName="childText" presStyleLbl="revTx" presStyleIdx="1" presStyleCnt="3">
        <dgm:presLayoutVars>
          <dgm:bulletEnabled val="1"/>
        </dgm:presLayoutVars>
      </dgm:prSet>
      <dgm:spPr/>
    </dgm:pt>
    <dgm:pt modelId="{0B55DD4C-C235-EF4D-B6FA-8E7B12000452}" type="pres">
      <dgm:prSet presAssocID="{367EA9B2-E5A7-41DE-9C09-68716B2A90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5B423A-7BCC-AE4A-A9D2-7EEC661A580C}" type="pres">
      <dgm:prSet presAssocID="{367EA9B2-E5A7-41DE-9C09-68716B2A907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888670C-0175-4E9A-8FE4-457AA8DBFF54}" srcId="{DD76310B-C4CE-4ED7-BDA7-C8801A3F7010}" destId="{059EA63D-B8F2-445A-984B-0CDFFC3AD0C2}" srcOrd="1" destOrd="0" parTransId="{0C315012-44E6-41A4-9D59-66EF95F1E49F}" sibTransId="{B30A77EE-1DB0-47B8-980F-4B788B6E3ABB}"/>
    <dgm:cxn modelId="{CA3F4C42-EA82-46B5-96E8-770C8069E5D0}" srcId="{DD76310B-C4CE-4ED7-BDA7-C8801A3F7010}" destId="{43FEA8C3-350A-4A2D-B16E-5ABA151B8E10}" srcOrd="0" destOrd="0" parTransId="{D6C234E0-C5B8-4E6C-866F-9EB37BF60B14}" sibTransId="{B5AEDF4F-EA02-49BB-8880-555980D260D3}"/>
    <dgm:cxn modelId="{1F335A45-1BA3-444A-8715-D447DEF31064}" type="presOf" srcId="{DD76310B-C4CE-4ED7-BDA7-C8801A3F7010}" destId="{0FE1072B-1A44-7443-B46D-A3A1C7FB967E}" srcOrd="0" destOrd="0" presId="urn:microsoft.com/office/officeart/2005/8/layout/vList2"/>
    <dgm:cxn modelId="{5592AA46-076E-0642-97D3-B09AC1F2F211}" type="presOf" srcId="{059EA63D-B8F2-445A-984B-0CDFFC3AD0C2}" destId="{84223245-3E08-C84C-9747-F1067960EBC2}" srcOrd="0" destOrd="0" presId="urn:microsoft.com/office/officeart/2005/8/layout/vList2"/>
    <dgm:cxn modelId="{E1EB144A-DC0F-D243-9682-21F005A10614}" type="presOf" srcId="{4B56B10D-CD12-4C03-8F0E-4F2A293C9147}" destId="{CC51FCAA-6DF5-5A40-929E-480396841554}" srcOrd="0" destOrd="0" presId="urn:microsoft.com/office/officeart/2005/8/layout/vList2"/>
    <dgm:cxn modelId="{62DDC560-258D-4B6C-A77D-C823A0BCA687}" srcId="{DD76310B-C4CE-4ED7-BDA7-C8801A3F7010}" destId="{367EA9B2-E5A7-41DE-9C09-68716B2A9078}" srcOrd="2" destOrd="0" parTransId="{0D220EA9-ED66-4179-8BAB-0324897893E2}" sibTransId="{A186DB1E-5CCA-4775-A5D5-A3BE7E192184}"/>
    <dgm:cxn modelId="{EDC16668-D346-3F42-8D7B-AAEDD06A962A}" type="presOf" srcId="{43FEA8C3-350A-4A2D-B16E-5ABA151B8E10}" destId="{B8F7DDDD-6439-FF4B-97A3-01AE131ED226}" srcOrd="0" destOrd="0" presId="urn:microsoft.com/office/officeart/2005/8/layout/vList2"/>
    <dgm:cxn modelId="{40F7A86A-D003-4F70-94FE-9DAC276440F2}" srcId="{367EA9B2-E5A7-41DE-9C09-68716B2A9078}" destId="{56EAD6FC-64EC-43BF-931A-0D5EAE07ADCF}" srcOrd="0" destOrd="0" parTransId="{07D960A3-E60F-4370-A82D-739069E5C55D}" sibTransId="{7F5CAA05-55C6-4197-B6CA-1515DEEC901D}"/>
    <dgm:cxn modelId="{0018537B-D22A-4431-953F-BC7D4152282D}" srcId="{43FEA8C3-350A-4A2D-B16E-5ABA151B8E10}" destId="{4B56B10D-CD12-4C03-8F0E-4F2A293C9147}" srcOrd="0" destOrd="0" parTransId="{EABF80A8-257B-4032-8B86-DAD4596E97AB}" sibTransId="{17F10C58-FFBD-4451-AF2E-3B231BED540A}"/>
    <dgm:cxn modelId="{8AE9F17B-96F9-A143-AD07-0BA96F912140}" type="presOf" srcId="{56EAD6FC-64EC-43BF-931A-0D5EAE07ADCF}" destId="{145B423A-7BCC-AE4A-A9D2-7EEC661A580C}" srcOrd="0" destOrd="0" presId="urn:microsoft.com/office/officeart/2005/8/layout/vList2"/>
    <dgm:cxn modelId="{95706D88-C8D0-B745-8B54-116F00BB49A2}" type="presOf" srcId="{BFF206F6-078D-443E-B19A-B77A5CF0FD21}" destId="{0BDF23F5-6691-8344-9941-F6299CDF9520}" srcOrd="0" destOrd="0" presId="urn:microsoft.com/office/officeart/2005/8/layout/vList2"/>
    <dgm:cxn modelId="{0F577FAE-0EBA-4547-9055-F1383518A122}" srcId="{059EA63D-B8F2-445A-984B-0CDFFC3AD0C2}" destId="{BFF206F6-078D-443E-B19A-B77A5CF0FD21}" srcOrd="0" destOrd="0" parTransId="{7FDED661-DA00-4A06-84FE-83E2E4C3F1FE}" sibTransId="{D69558DE-7574-4E93-B468-13DEB5483BDB}"/>
    <dgm:cxn modelId="{852FD0DB-3F4E-C140-833B-C332E8231F8F}" type="presOf" srcId="{367EA9B2-E5A7-41DE-9C09-68716B2A9078}" destId="{0B55DD4C-C235-EF4D-B6FA-8E7B12000452}" srcOrd="0" destOrd="0" presId="urn:microsoft.com/office/officeart/2005/8/layout/vList2"/>
    <dgm:cxn modelId="{D1386299-E04D-6042-B005-B794E01FB322}" type="presParOf" srcId="{0FE1072B-1A44-7443-B46D-A3A1C7FB967E}" destId="{B8F7DDDD-6439-FF4B-97A3-01AE131ED226}" srcOrd="0" destOrd="0" presId="urn:microsoft.com/office/officeart/2005/8/layout/vList2"/>
    <dgm:cxn modelId="{8FB2C132-7D2F-714D-828B-84C25D0DA340}" type="presParOf" srcId="{0FE1072B-1A44-7443-B46D-A3A1C7FB967E}" destId="{CC51FCAA-6DF5-5A40-929E-480396841554}" srcOrd="1" destOrd="0" presId="urn:microsoft.com/office/officeart/2005/8/layout/vList2"/>
    <dgm:cxn modelId="{6A47246B-88E9-934C-B02A-71B0502CD158}" type="presParOf" srcId="{0FE1072B-1A44-7443-B46D-A3A1C7FB967E}" destId="{84223245-3E08-C84C-9747-F1067960EBC2}" srcOrd="2" destOrd="0" presId="urn:microsoft.com/office/officeart/2005/8/layout/vList2"/>
    <dgm:cxn modelId="{8D5FAB7F-2587-6D41-B8AC-CEEC46F6BC37}" type="presParOf" srcId="{0FE1072B-1A44-7443-B46D-A3A1C7FB967E}" destId="{0BDF23F5-6691-8344-9941-F6299CDF9520}" srcOrd="3" destOrd="0" presId="urn:microsoft.com/office/officeart/2005/8/layout/vList2"/>
    <dgm:cxn modelId="{F01928A9-1FFB-9D42-875C-1C3EF34FCE38}" type="presParOf" srcId="{0FE1072B-1A44-7443-B46D-A3A1C7FB967E}" destId="{0B55DD4C-C235-EF4D-B6FA-8E7B12000452}" srcOrd="4" destOrd="0" presId="urn:microsoft.com/office/officeart/2005/8/layout/vList2"/>
    <dgm:cxn modelId="{EC95736D-C5F6-664E-9BD4-FD0638DEDC4E}" type="presParOf" srcId="{0FE1072B-1A44-7443-B46D-A3A1C7FB967E}" destId="{145B423A-7BCC-AE4A-A9D2-7EEC661A580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FAC1E-571B-47DD-BF48-DC05E68D792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AC7F05C-2191-43C2-B859-A63D68103409}">
      <dgm:prSet/>
      <dgm:spPr/>
      <dgm:t>
        <a:bodyPr/>
        <a:lstStyle/>
        <a:p>
          <a:r>
            <a:rPr lang="el-GR"/>
            <a:t>Η απαίτηση σε θερμή παροχή έγκειται πρακτικά στην λανθάνουσα θερμότητα που χρησιμοποιείται για την διεργασία έκρηξης ατμού</a:t>
          </a:r>
          <a:endParaRPr lang="en-US"/>
        </a:p>
      </dgm:t>
    </dgm:pt>
    <dgm:pt modelId="{12BB3E25-CA65-46B3-87BD-83C33EE353DB}" type="parTrans" cxnId="{5616A75E-AD4C-4EE6-8C35-FB0590FCAC6A}">
      <dgm:prSet/>
      <dgm:spPr/>
      <dgm:t>
        <a:bodyPr/>
        <a:lstStyle/>
        <a:p>
          <a:endParaRPr lang="en-US"/>
        </a:p>
      </dgm:t>
    </dgm:pt>
    <dgm:pt modelId="{373B0431-F89A-4C8D-92C6-43F764B22864}" type="sibTrans" cxnId="{5616A75E-AD4C-4EE6-8C35-FB0590FCAC6A}">
      <dgm:prSet/>
      <dgm:spPr/>
      <dgm:t>
        <a:bodyPr/>
        <a:lstStyle/>
        <a:p>
          <a:endParaRPr lang="en-US"/>
        </a:p>
      </dgm:t>
    </dgm:pt>
    <dgm:pt modelId="{059D8F00-758F-45A7-9D50-F709B356FD40}">
      <dgm:prSet/>
      <dgm:spPr/>
      <dgm:t>
        <a:bodyPr/>
        <a:lstStyle/>
        <a:p>
          <a:r>
            <a:rPr lang="el-GR"/>
            <a:t>Με βάση αυτή την απαίτηση επιλέχθηκε η ποσότητα ατμού που χρειάζεται να παραχθεί από την λιγνίνη</a:t>
          </a:r>
          <a:endParaRPr lang="en-US"/>
        </a:p>
      </dgm:t>
    </dgm:pt>
    <dgm:pt modelId="{3BA4734C-9B3E-4C68-9F3D-1C50F2E6F490}" type="parTrans" cxnId="{D8EB9AC9-349E-4989-8F8B-FC644696BAC1}">
      <dgm:prSet/>
      <dgm:spPr/>
      <dgm:t>
        <a:bodyPr/>
        <a:lstStyle/>
        <a:p>
          <a:endParaRPr lang="en-US"/>
        </a:p>
      </dgm:t>
    </dgm:pt>
    <dgm:pt modelId="{CEB5A76E-C6DD-4BE2-A8C0-FBE3AA8B2956}" type="sibTrans" cxnId="{D8EB9AC9-349E-4989-8F8B-FC644696BAC1}">
      <dgm:prSet/>
      <dgm:spPr/>
      <dgm:t>
        <a:bodyPr/>
        <a:lstStyle/>
        <a:p>
          <a:endParaRPr lang="en-US"/>
        </a:p>
      </dgm:t>
    </dgm:pt>
    <dgm:pt modelId="{A8930BD0-1A23-4A46-88FF-76F37A88E10C}">
      <dgm:prSet/>
      <dgm:spPr/>
      <dgm:t>
        <a:bodyPr/>
        <a:lstStyle/>
        <a:p>
          <a:r>
            <a:rPr lang="el-GR"/>
            <a:t>Η απαίτηση σε ψυχρή παροχή είναι πλέον μόνο για ρεύματα σε αρκετά χαμηλές θερμοκρασίες (20-45</a:t>
          </a:r>
          <a:r>
            <a:rPr lang="en-US" baseline="30000"/>
            <a:t>o</a:t>
          </a:r>
          <a:r>
            <a:rPr lang="en-US"/>
            <a:t>C)</a:t>
          </a:r>
          <a:r>
            <a:rPr lang="el-GR"/>
            <a:t> άρα έχει νόημα να χρησιμοποιηθεί ψυκτικό νερό</a:t>
          </a:r>
          <a:endParaRPr lang="en-US"/>
        </a:p>
      </dgm:t>
    </dgm:pt>
    <dgm:pt modelId="{CDD3C111-5F57-441F-A204-4A9D14D0C588}" type="parTrans" cxnId="{888298E0-107A-4AF5-9CC9-10B780A7C4D9}">
      <dgm:prSet/>
      <dgm:spPr/>
      <dgm:t>
        <a:bodyPr/>
        <a:lstStyle/>
        <a:p>
          <a:endParaRPr lang="en-US"/>
        </a:p>
      </dgm:t>
    </dgm:pt>
    <dgm:pt modelId="{15A206CD-39F4-4FCC-9DFB-FCC4E0D838F3}" type="sibTrans" cxnId="{888298E0-107A-4AF5-9CC9-10B780A7C4D9}">
      <dgm:prSet/>
      <dgm:spPr/>
      <dgm:t>
        <a:bodyPr/>
        <a:lstStyle/>
        <a:p>
          <a:endParaRPr lang="en-US"/>
        </a:p>
      </dgm:t>
    </dgm:pt>
    <dgm:pt modelId="{ED3DE02E-D200-1B40-B542-F15A2D2E0D71}" type="pres">
      <dgm:prSet presAssocID="{2BAFAC1E-571B-47DD-BF48-DC05E68D79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2C1C73-6DE2-E940-96B4-67C58E1C67D1}" type="pres">
      <dgm:prSet presAssocID="{CAC7F05C-2191-43C2-B859-A63D68103409}" presName="hierRoot1" presStyleCnt="0"/>
      <dgm:spPr/>
    </dgm:pt>
    <dgm:pt modelId="{31A81C02-7DFD-CE4D-83DA-73F971DE56C4}" type="pres">
      <dgm:prSet presAssocID="{CAC7F05C-2191-43C2-B859-A63D68103409}" presName="composite" presStyleCnt="0"/>
      <dgm:spPr/>
    </dgm:pt>
    <dgm:pt modelId="{BA6C9CA7-7D2A-534E-8FB7-37104565A672}" type="pres">
      <dgm:prSet presAssocID="{CAC7F05C-2191-43C2-B859-A63D68103409}" presName="background" presStyleLbl="node0" presStyleIdx="0" presStyleCnt="3"/>
      <dgm:spPr/>
    </dgm:pt>
    <dgm:pt modelId="{3249204F-8917-EB42-BC86-F1089CBD7DC8}" type="pres">
      <dgm:prSet presAssocID="{CAC7F05C-2191-43C2-B859-A63D68103409}" presName="text" presStyleLbl="fgAcc0" presStyleIdx="0" presStyleCnt="3">
        <dgm:presLayoutVars>
          <dgm:chPref val="3"/>
        </dgm:presLayoutVars>
      </dgm:prSet>
      <dgm:spPr/>
    </dgm:pt>
    <dgm:pt modelId="{A0DB6240-3CAD-2943-821B-A2AD0FBB27C2}" type="pres">
      <dgm:prSet presAssocID="{CAC7F05C-2191-43C2-B859-A63D68103409}" presName="hierChild2" presStyleCnt="0"/>
      <dgm:spPr/>
    </dgm:pt>
    <dgm:pt modelId="{921556EC-71F6-BA49-9FE2-B5ACAF5051C5}" type="pres">
      <dgm:prSet presAssocID="{059D8F00-758F-45A7-9D50-F709B356FD40}" presName="hierRoot1" presStyleCnt="0"/>
      <dgm:spPr/>
    </dgm:pt>
    <dgm:pt modelId="{71561B85-CA05-BB4A-8A0D-703C9FFBEBDF}" type="pres">
      <dgm:prSet presAssocID="{059D8F00-758F-45A7-9D50-F709B356FD40}" presName="composite" presStyleCnt="0"/>
      <dgm:spPr/>
    </dgm:pt>
    <dgm:pt modelId="{51F5ADC3-EF15-DB4F-AC33-0B31BD9D49E8}" type="pres">
      <dgm:prSet presAssocID="{059D8F00-758F-45A7-9D50-F709B356FD40}" presName="background" presStyleLbl="node0" presStyleIdx="1" presStyleCnt="3"/>
      <dgm:spPr/>
    </dgm:pt>
    <dgm:pt modelId="{428E8312-7744-FC47-B7B8-1A3A3CC90E62}" type="pres">
      <dgm:prSet presAssocID="{059D8F00-758F-45A7-9D50-F709B356FD40}" presName="text" presStyleLbl="fgAcc0" presStyleIdx="1" presStyleCnt="3">
        <dgm:presLayoutVars>
          <dgm:chPref val="3"/>
        </dgm:presLayoutVars>
      </dgm:prSet>
      <dgm:spPr/>
    </dgm:pt>
    <dgm:pt modelId="{7AA2909F-AB46-F843-A7A4-79644C3ADEE4}" type="pres">
      <dgm:prSet presAssocID="{059D8F00-758F-45A7-9D50-F709B356FD40}" presName="hierChild2" presStyleCnt="0"/>
      <dgm:spPr/>
    </dgm:pt>
    <dgm:pt modelId="{898EDA73-AAAC-CE4C-8439-3D4CD136433B}" type="pres">
      <dgm:prSet presAssocID="{A8930BD0-1A23-4A46-88FF-76F37A88E10C}" presName="hierRoot1" presStyleCnt="0"/>
      <dgm:spPr/>
    </dgm:pt>
    <dgm:pt modelId="{AADBF13B-BFA6-144F-A7C2-1FD29221469A}" type="pres">
      <dgm:prSet presAssocID="{A8930BD0-1A23-4A46-88FF-76F37A88E10C}" presName="composite" presStyleCnt="0"/>
      <dgm:spPr/>
    </dgm:pt>
    <dgm:pt modelId="{FAACD5A0-0E8E-B64F-A449-1781184A0F35}" type="pres">
      <dgm:prSet presAssocID="{A8930BD0-1A23-4A46-88FF-76F37A88E10C}" presName="background" presStyleLbl="node0" presStyleIdx="2" presStyleCnt="3"/>
      <dgm:spPr/>
    </dgm:pt>
    <dgm:pt modelId="{8680A1A8-0960-AB45-8737-78327FFCE593}" type="pres">
      <dgm:prSet presAssocID="{A8930BD0-1A23-4A46-88FF-76F37A88E10C}" presName="text" presStyleLbl="fgAcc0" presStyleIdx="2" presStyleCnt="3">
        <dgm:presLayoutVars>
          <dgm:chPref val="3"/>
        </dgm:presLayoutVars>
      </dgm:prSet>
      <dgm:spPr/>
    </dgm:pt>
    <dgm:pt modelId="{3A15A920-F6E2-974F-A416-EA712061DEB2}" type="pres">
      <dgm:prSet presAssocID="{A8930BD0-1A23-4A46-88FF-76F37A88E10C}" presName="hierChild2" presStyleCnt="0"/>
      <dgm:spPr/>
    </dgm:pt>
  </dgm:ptLst>
  <dgm:cxnLst>
    <dgm:cxn modelId="{80D17B06-2F47-DD40-A68B-E70D643DC686}" type="presOf" srcId="{CAC7F05C-2191-43C2-B859-A63D68103409}" destId="{3249204F-8917-EB42-BC86-F1089CBD7DC8}" srcOrd="0" destOrd="0" presId="urn:microsoft.com/office/officeart/2005/8/layout/hierarchy1"/>
    <dgm:cxn modelId="{5A34A40E-6BEB-704E-9DEE-B8B9A244F376}" type="presOf" srcId="{059D8F00-758F-45A7-9D50-F709B356FD40}" destId="{428E8312-7744-FC47-B7B8-1A3A3CC90E62}" srcOrd="0" destOrd="0" presId="urn:microsoft.com/office/officeart/2005/8/layout/hierarchy1"/>
    <dgm:cxn modelId="{03B31415-2F8B-6B4A-805C-AAF0C05B4539}" type="presOf" srcId="{2BAFAC1E-571B-47DD-BF48-DC05E68D7920}" destId="{ED3DE02E-D200-1B40-B542-F15A2D2E0D71}" srcOrd="0" destOrd="0" presId="urn:microsoft.com/office/officeart/2005/8/layout/hierarchy1"/>
    <dgm:cxn modelId="{F1AB8758-57A3-CF4F-80CA-A03C671F95E6}" type="presOf" srcId="{A8930BD0-1A23-4A46-88FF-76F37A88E10C}" destId="{8680A1A8-0960-AB45-8737-78327FFCE593}" srcOrd="0" destOrd="0" presId="urn:microsoft.com/office/officeart/2005/8/layout/hierarchy1"/>
    <dgm:cxn modelId="{5616A75E-AD4C-4EE6-8C35-FB0590FCAC6A}" srcId="{2BAFAC1E-571B-47DD-BF48-DC05E68D7920}" destId="{CAC7F05C-2191-43C2-B859-A63D68103409}" srcOrd="0" destOrd="0" parTransId="{12BB3E25-CA65-46B3-87BD-83C33EE353DB}" sibTransId="{373B0431-F89A-4C8D-92C6-43F764B22864}"/>
    <dgm:cxn modelId="{D8EB9AC9-349E-4989-8F8B-FC644696BAC1}" srcId="{2BAFAC1E-571B-47DD-BF48-DC05E68D7920}" destId="{059D8F00-758F-45A7-9D50-F709B356FD40}" srcOrd="1" destOrd="0" parTransId="{3BA4734C-9B3E-4C68-9F3D-1C50F2E6F490}" sibTransId="{CEB5A76E-C6DD-4BE2-A8C0-FBE3AA8B2956}"/>
    <dgm:cxn modelId="{888298E0-107A-4AF5-9CC9-10B780A7C4D9}" srcId="{2BAFAC1E-571B-47DD-BF48-DC05E68D7920}" destId="{A8930BD0-1A23-4A46-88FF-76F37A88E10C}" srcOrd="2" destOrd="0" parTransId="{CDD3C111-5F57-441F-A204-4A9D14D0C588}" sibTransId="{15A206CD-39F4-4FCC-9DFB-FCC4E0D838F3}"/>
    <dgm:cxn modelId="{BCD2D023-AA41-CF4D-A80C-7ED03DD94824}" type="presParOf" srcId="{ED3DE02E-D200-1B40-B542-F15A2D2E0D71}" destId="{002C1C73-6DE2-E940-96B4-67C58E1C67D1}" srcOrd="0" destOrd="0" presId="urn:microsoft.com/office/officeart/2005/8/layout/hierarchy1"/>
    <dgm:cxn modelId="{DBE0D1C5-6BA4-824F-B1B5-9A69A7E04EFD}" type="presParOf" srcId="{002C1C73-6DE2-E940-96B4-67C58E1C67D1}" destId="{31A81C02-7DFD-CE4D-83DA-73F971DE56C4}" srcOrd="0" destOrd="0" presId="urn:microsoft.com/office/officeart/2005/8/layout/hierarchy1"/>
    <dgm:cxn modelId="{C24CC158-ABC8-E142-8A1E-0C108146BF27}" type="presParOf" srcId="{31A81C02-7DFD-CE4D-83DA-73F971DE56C4}" destId="{BA6C9CA7-7D2A-534E-8FB7-37104565A672}" srcOrd="0" destOrd="0" presId="urn:microsoft.com/office/officeart/2005/8/layout/hierarchy1"/>
    <dgm:cxn modelId="{D5582D6E-24F7-BC4D-8D5F-27A7D04446C6}" type="presParOf" srcId="{31A81C02-7DFD-CE4D-83DA-73F971DE56C4}" destId="{3249204F-8917-EB42-BC86-F1089CBD7DC8}" srcOrd="1" destOrd="0" presId="urn:microsoft.com/office/officeart/2005/8/layout/hierarchy1"/>
    <dgm:cxn modelId="{E4C49909-2C45-FC49-B07C-5C16C0F20F94}" type="presParOf" srcId="{002C1C73-6DE2-E940-96B4-67C58E1C67D1}" destId="{A0DB6240-3CAD-2943-821B-A2AD0FBB27C2}" srcOrd="1" destOrd="0" presId="urn:microsoft.com/office/officeart/2005/8/layout/hierarchy1"/>
    <dgm:cxn modelId="{931928E0-CD28-1240-84B5-89DABB8F3599}" type="presParOf" srcId="{ED3DE02E-D200-1B40-B542-F15A2D2E0D71}" destId="{921556EC-71F6-BA49-9FE2-B5ACAF5051C5}" srcOrd="1" destOrd="0" presId="urn:microsoft.com/office/officeart/2005/8/layout/hierarchy1"/>
    <dgm:cxn modelId="{CF1D1F3C-FB4A-4947-8F9C-8A68127619FA}" type="presParOf" srcId="{921556EC-71F6-BA49-9FE2-B5ACAF5051C5}" destId="{71561B85-CA05-BB4A-8A0D-703C9FFBEBDF}" srcOrd="0" destOrd="0" presId="urn:microsoft.com/office/officeart/2005/8/layout/hierarchy1"/>
    <dgm:cxn modelId="{5943E813-37D2-7C41-AE02-496CFB3C99A2}" type="presParOf" srcId="{71561B85-CA05-BB4A-8A0D-703C9FFBEBDF}" destId="{51F5ADC3-EF15-DB4F-AC33-0B31BD9D49E8}" srcOrd="0" destOrd="0" presId="urn:microsoft.com/office/officeart/2005/8/layout/hierarchy1"/>
    <dgm:cxn modelId="{F0ECA41F-8327-604F-AF63-28AEFCD2EF39}" type="presParOf" srcId="{71561B85-CA05-BB4A-8A0D-703C9FFBEBDF}" destId="{428E8312-7744-FC47-B7B8-1A3A3CC90E62}" srcOrd="1" destOrd="0" presId="urn:microsoft.com/office/officeart/2005/8/layout/hierarchy1"/>
    <dgm:cxn modelId="{E504E2B8-13D6-E24D-9FD9-0995234469FD}" type="presParOf" srcId="{921556EC-71F6-BA49-9FE2-B5ACAF5051C5}" destId="{7AA2909F-AB46-F843-A7A4-79644C3ADEE4}" srcOrd="1" destOrd="0" presId="urn:microsoft.com/office/officeart/2005/8/layout/hierarchy1"/>
    <dgm:cxn modelId="{4D29BF46-28AB-3C4A-B0BA-906295CAAA26}" type="presParOf" srcId="{ED3DE02E-D200-1B40-B542-F15A2D2E0D71}" destId="{898EDA73-AAAC-CE4C-8439-3D4CD136433B}" srcOrd="2" destOrd="0" presId="urn:microsoft.com/office/officeart/2005/8/layout/hierarchy1"/>
    <dgm:cxn modelId="{899231CD-4691-664D-82D6-912B161D5D3D}" type="presParOf" srcId="{898EDA73-AAAC-CE4C-8439-3D4CD136433B}" destId="{AADBF13B-BFA6-144F-A7C2-1FD29221469A}" srcOrd="0" destOrd="0" presId="urn:microsoft.com/office/officeart/2005/8/layout/hierarchy1"/>
    <dgm:cxn modelId="{BE5CE5AF-93EE-354A-8FDE-92CAF50C8472}" type="presParOf" srcId="{AADBF13B-BFA6-144F-A7C2-1FD29221469A}" destId="{FAACD5A0-0E8E-B64F-A449-1781184A0F35}" srcOrd="0" destOrd="0" presId="urn:microsoft.com/office/officeart/2005/8/layout/hierarchy1"/>
    <dgm:cxn modelId="{890F04B9-E9B0-1A4F-AF19-2168A0EE4DBE}" type="presParOf" srcId="{AADBF13B-BFA6-144F-A7C2-1FD29221469A}" destId="{8680A1A8-0960-AB45-8737-78327FFCE593}" srcOrd="1" destOrd="0" presId="urn:microsoft.com/office/officeart/2005/8/layout/hierarchy1"/>
    <dgm:cxn modelId="{CF907E8B-AE1C-CA44-86AD-E2BC81FBFB15}" type="presParOf" srcId="{898EDA73-AAAC-CE4C-8439-3D4CD136433B}" destId="{3A15A920-F6E2-974F-A416-EA712061D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5AD01-15DC-47F1-817E-52B760E932C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36176E-C710-479F-8CF4-CFAB163D29DB}">
      <dgm:prSet/>
      <dgm:spPr/>
      <dgm:t>
        <a:bodyPr/>
        <a:lstStyle/>
        <a:p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Βασιζόμαστε ότι τα δύο πιο απαιτητικά ψυχρά είναι το </a:t>
          </a:r>
          <a:r>
            <a:rPr lang="en-US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RProd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και το </a:t>
          </a:r>
          <a:r>
            <a:rPr lang="en-US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FeedSteam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ά</a:t>
          </a:r>
          <a:r>
            <a:rPr lang="el-GR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ρα</a:t>
          </a:r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η ολοκλήρωση θα επικεντρωθεί σε αυτά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A9C77F5-7FB3-46ED-9965-F28735D26EFE}" type="parTrans" cxnId="{6D82D33F-A307-4F22-A129-E4ED6A84EC5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2D796D0-6FAF-4D2D-B245-46BB41644846}" type="sibTrans" cxnId="{6D82D33F-A307-4F22-A129-E4ED6A84EC5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89BFC25-7F03-8143-B0CD-0374561E220F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Αρχικά προθερμένονται από το 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FlashVapors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οποίο έχει πολύ μεγάλη θερμοχωρητικότητα αλλά χαμηλή θερμοκρασία μετά την προθέρμανσή τους μπορεί να χρησιμοποιηθεί για την ολοκλήρωση αρκετών ακόμη ψυχρών ρευμάτων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1D43F5C-7C34-7D48-B04F-8D9AC90D10A9}" type="parTrans" cxnId="{CDB0D21F-6768-1549-BBD9-F05EF2657513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9142A71-3F63-6747-A50D-909B69E7EA03}" type="sibTrans" cxnId="{CDB0D21F-6768-1549-BBD9-F05EF2657513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3A1EA06-2338-DB4C-81AF-0AFFDBAF801D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ρε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ύ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μα το οποίο θα φτάσει τα δύο αυτά στην τελική τους θερμοκρασία θα είναι το 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StExpVapors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εφόσον έχει πολύ μεγάλη θερμοχωρητικότητα και υψηλή θερμοκρασία, όμως για να γλυτώσουμε θερμότητα ολοκληρώνονται κάποια άλλα θερμά ρεύματα πριν από αυτό</a:t>
          </a:r>
          <a:endParaRPr lang="el-GR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D4DE84-5421-8B42-92F2-24048E5A7907}" type="parTrans" cxnId="{F4E4D4CE-951B-9C4F-9F74-FEEC72A4B33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A1F07F3-B448-614F-ACA1-CA6F34BFED51}" type="sibTrans" cxnId="{F4E4D4CE-951B-9C4F-9F74-FEEC72A4B33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95BB5C-721D-2545-8F25-EB59C88AEA58}" type="pres">
      <dgm:prSet presAssocID="{5225AD01-15DC-47F1-817E-52B760E932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9F03B0-FD8F-894E-8C65-63A57628EA54}" type="pres">
      <dgm:prSet presAssocID="{2736176E-C710-479F-8CF4-CFAB163D29DB}" presName="hierRoot1" presStyleCnt="0"/>
      <dgm:spPr/>
    </dgm:pt>
    <dgm:pt modelId="{C3E5CA62-2BA2-DC4E-837C-7D22EFC81004}" type="pres">
      <dgm:prSet presAssocID="{2736176E-C710-479F-8CF4-CFAB163D29DB}" presName="composite" presStyleCnt="0"/>
      <dgm:spPr/>
    </dgm:pt>
    <dgm:pt modelId="{6CA9B9CB-C2BF-A84D-8498-5F7E87C6FA62}" type="pres">
      <dgm:prSet presAssocID="{2736176E-C710-479F-8CF4-CFAB163D29DB}" presName="background" presStyleLbl="node0" presStyleIdx="0" presStyleCnt="3"/>
      <dgm:spPr/>
    </dgm:pt>
    <dgm:pt modelId="{625F0EE0-5056-7B49-9100-B2D8738A855A}" type="pres">
      <dgm:prSet presAssocID="{2736176E-C710-479F-8CF4-CFAB163D29DB}" presName="text" presStyleLbl="fgAcc0" presStyleIdx="0" presStyleCnt="3">
        <dgm:presLayoutVars>
          <dgm:chPref val="3"/>
        </dgm:presLayoutVars>
      </dgm:prSet>
      <dgm:spPr/>
    </dgm:pt>
    <dgm:pt modelId="{594E119A-686A-194A-A28D-68BAB8F42F94}" type="pres">
      <dgm:prSet presAssocID="{2736176E-C710-479F-8CF4-CFAB163D29DB}" presName="hierChild2" presStyleCnt="0"/>
      <dgm:spPr/>
    </dgm:pt>
    <dgm:pt modelId="{4AC782EE-476D-0F4D-A6C7-7F08162D56A9}" type="pres">
      <dgm:prSet presAssocID="{E89BFC25-7F03-8143-B0CD-0374561E220F}" presName="hierRoot1" presStyleCnt="0"/>
      <dgm:spPr/>
    </dgm:pt>
    <dgm:pt modelId="{7C2F00DF-0532-8545-9295-3E36078E7136}" type="pres">
      <dgm:prSet presAssocID="{E89BFC25-7F03-8143-B0CD-0374561E220F}" presName="composite" presStyleCnt="0"/>
      <dgm:spPr/>
    </dgm:pt>
    <dgm:pt modelId="{951B492C-0368-7041-9453-D25A8D3EE237}" type="pres">
      <dgm:prSet presAssocID="{E89BFC25-7F03-8143-B0CD-0374561E220F}" presName="background" presStyleLbl="node0" presStyleIdx="1" presStyleCnt="3"/>
      <dgm:spPr/>
    </dgm:pt>
    <dgm:pt modelId="{1A1F7F6E-147A-CD44-B97F-78C3A83B795B}" type="pres">
      <dgm:prSet presAssocID="{E89BFC25-7F03-8143-B0CD-0374561E220F}" presName="text" presStyleLbl="fgAcc0" presStyleIdx="1" presStyleCnt="3">
        <dgm:presLayoutVars>
          <dgm:chPref val="3"/>
        </dgm:presLayoutVars>
      </dgm:prSet>
      <dgm:spPr/>
    </dgm:pt>
    <dgm:pt modelId="{2CFEFD8F-4C1F-E04D-94B8-8DA1C5997306}" type="pres">
      <dgm:prSet presAssocID="{E89BFC25-7F03-8143-B0CD-0374561E220F}" presName="hierChild2" presStyleCnt="0"/>
      <dgm:spPr/>
    </dgm:pt>
    <dgm:pt modelId="{C71E9079-9E6F-8041-BFFC-CF10F9E0E9EB}" type="pres">
      <dgm:prSet presAssocID="{13A1EA06-2338-DB4C-81AF-0AFFDBAF801D}" presName="hierRoot1" presStyleCnt="0"/>
      <dgm:spPr/>
    </dgm:pt>
    <dgm:pt modelId="{2F5A1A68-96AC-974E-9393-E63FC5006588}" type="pres">
      <dgm:prSet presAssocID="{13A1EA06-2338-DB4C-81AF-0AFFDBAF801D}" presName="composite" presStyleCnt="0"/>
      <dgm:spPr/>
    </dgm:pt>
    <dgm:pt modelId="{9F49D588-7704-4640-A3C7-68A9F974F24B}" type="pres">
      <dgm:prSet presAssocID="{13A1EA06-2338-DB4C-81AF-0AFFDBAF801D}" presName="background" presStyleLbl="node0" presStyleIdx="2" presStyleCnt="3"/>
      <dgm:spPr/>
    </dgm:pt>
    <dgm:pt modelId="{E944DE4F-0123-3E48-AF47-31C721018D63}" type="pres">
      <dgm:prSet presAssocID="{13A1EA06-2338-DB4C-81AF-0AFFDBAF801D}" presName="text" presStyleLbl="fgAcc0" presStyleIdx="2" presStyleCnt="3">
        <dgm:presLayoutVars>
          <dgm:chPref val="3"/>
        </dgm:presLayoutVars>
      </dgm:prSet>
      <dgm:spPr/>
    </dgm:pt>
    <dgm:pt modelId="{D638A5C6-EBD4-B441-9576-5E4AD3D97A03}" type="pres">
      <dgm:prSet presAssocID="{13A1EA06-2338-DB4C-81AF-0AFFDBAF801D}" presName="hierChild2" presStyleCnt="0"/>
      <dgm:spPr/>
    </dgm:pt>
  </dgm:ptLst>
  <dgm:cxnLst>
    <dgm:cxn modelId="{CDB0D21F-6768-1549-BBD9-F05EF2657513}" srcId="{5225AD01-15DC-47F1-817E-52B760E932C5}" destId="{E89BFC25-7F03-8143-B0CD-0374561E220F}" srcOrd="1" destOrd="0" parTransId="{61D43F5C-7C34-7D48-B04F-8D9AC90D10A9}" sibTransId="{39142A71-3F63-6747-A50D-909B69E7EA03}"/>
    <dgm:cxn modelId="{6D82D33F-A307-4F22-A129-E4ED6A84EC50}" srcId="{5225AD01-15DC-47F1-817E-52B760E932C5}" destId="{2736176E-C710-479F-8CF4-CFAB163D29DB}" srcOrd="0" destOrd="0" parTransId="{0A9C77F5-7FB3-46ED-9965-F28735D26EFE}" sibTransId="{E2D796D0-6FAF-4D2D-B245-46BB41644846}"/>
    <dgm:cxn modelId="{EB54974C-1060-F949-8DA7-63EDC91EAEB1}" type="presOf" srcId="{13A1EA06-2338-DB4C-81AF-0AFFDBAF801D}" destId="{E944DE4F-0123-3E48-AF47-31C721018D63}" srcOrd="0" destOrd="0" presId="urn:microsoft.com/office/officeart/2005/8/layout/hierarchy1"/>
    <dgm:cxn modelId="{5D5CA562-645F-824B-9958-29E1189C0E47}" type="presOf" srcId="{2736176E-C710-479F-8CF4-CFAB163D29DB}" destId="{625F0EE0-5056-7B49-9100-B2D8738A855A}" srcOrd="0" destOrd="0" presId="urn:microsoft.com/office/officeart/2005/8/layout/hierarchy1"/>
    <dgm:cxn modelId="{6ABA1767-B426-F749-B792-BEC0FCEC9369}" type="presOf" srcId="{E89BFC25-7F03-8143-B0CD-0374561E220F}" destId="{1A1F7F6E-147A-CD44-B97F-78C3A83B795B}" srcOrd="0" destOrd="0" presId="urn:microsoft.com/office/officeart/2005/8/layout/hierarchy1"/>
    <dgm:cxn modelId="{7F6A4798-5D73-AB40-AA0C-5A5384057A21}" type="presOf" srcId="{5225AD01-15DC-47F1-817E-52B760E932C5}" destId="{FD95BB5C-721D-2545-8F25-EB59C88AEA58}" srcOrd="0" destOrd="0" presId="urn:microsoft.com/office/officeart/2005/8/layout/hierarchy1"/>
    <dgm:cxn modelId="{F4E4D4CE-951B-9C4F-9F74-FEEC72A4B332}" srcId="{5225AD01-15DC-47F1-817E-52B760E932C5}" destId="{13A1EA06-2338-DB4C-81AF-0AFFDBAF801D}" srcOrd="2" destOrd="0" parTransId="{FDD4DE84-5421-8B42-92F2-24048E5A7907}" sibTransId="{2A1F07F3-B448-614F-ACA1-CA6F34BFED51}"/>
    <dgm:cxn modelId="{49CC2221-36D2-EA43-9D8A-10ECB60B28A6}" type="presParOf" srcId="{FD95BB5C-721D-2545-8F25-EB59C88AEA58}" destId="{D89F03B0-FD8F-894E-8C65-63A57628EA54}" srcOrd="0" destOrd="0" presId="urn:microsoft.com/office/officeart/2005/8/layout/hierarchy1"/>
    <dgm:cxn modelId="{26D42B12-C65B-FB44-9A65-ECD8B3BE203B}" type="presParOf" srcId="{D89F03B0-FD8F-894E-8C65-63A57628EA54}" destId="{C3E5CA62-2BA2-DC4E-837C-7D22EFC81004}" srcOrd="0" destOrd="0" presId="urn:microsoft.com/office/officeart/2005/8/layout/hierarchy1"/>
    <dgm:cxn modelId="{7239035C-D74B-9544-9E1B-A4EDAEE127B5}" type="presParOf" srcId="{C3E5CA62-2BA2-DC4E-837C-7D22EFC81004}" destId="{6CA9B9CB-C2BF-A84D-8498-5F7E87C6FA62}" srcOrd="0" destOrd="0" presId="urn:microsoft.com/office/officeart/2005/8/layout/hierarchy1"/>
    <dgm:cxn modelId="{1BD5901E-4707-EF4B-9CE5-F4B7C5D0CFA9}" type="presParOf" srcId="{C3E5CA62-2BA2-DC4E-837C-7D22EFC81004}" destId="{625F0EE0-5056-7B49-9100-B2D8738A855A}" srcOrd="1" destOrd="0" presId="urn:microsoft.com/office/officeart/2005/8/layout/hierarchy1"/>
    <dgm:cxn modelId="{FED0147E-E0AC-5547-96F3-11087AD76FC2}" type="presParOf" srcId="{D89F03B0-FD8F-894E-8C65-63A57628EA54}" destId="{594E119A-686A-194A-A28D-68BAB8F42F94}" srcOrd="1" destOrd="0" presId="urn:microsoft.com/office/officeart/2005/8/layout/hierarchy1"/>
    <dgm:cxn modelId="{44112F92-FD1A-4E41-B228-1FCBC15D2291}" type="presParOf" srcId="{FD95BB5C-721D-2545-8F25-EB59C88AEA58}" destId="{4AC782EE-476D-0F4D-A6C7-7F08162D56A9}" srcOrd="1" destOrd="0" presId="urn:microsoft.com/office/officeart/2005/8/layout/hierarchy1"/>
    <dgm:cxn modelId="{77CCD760-251E-0641-907F-2B4DF1409CE3}" type="presParOf" srcId="{4AC782EE-476D-0F4D-A6C7-7F08162D56A9}" destId="{7C2F00DF-0532-8545-9295-3E36078E7136}" srcOrd="0" destOrd="0" presId="urn:microsoft.com/office/officeart/2005/8/layout/hierarchy1"/>
    <dgm:cxn modelId="{24E0C8AB-D503-DA4B-B8DB-65F862CF5513}" type="presParOf" srcId="{7C2F00DF-0532-8545-9295-3E36078E7136}" destId="{951B492C-0368-7041-9453-D25A8D3EE237}" srcOrd="0" destOrd="0" presId="urn:microsoft.com/office/officeart/2005/8/layout/hierarchy1"/>
    <dgm:cxn modelId="{0C1F0250-3A5D-244A-8EEE-2A2A6AC71B15}" type="presParOf" srcId="{7C2F00DF-0532-8545-9295-3E36078E7136}" destId="{1A1F7F6E-147A-CD44-B97F-78C3A83B795B}" srcOrd="1" destOrd="0" presId="urn:microsoft.com/office/officeart/2005/8/layout/hierarchy1"/>
    <dgm:cxn modelId="{68D179AA-A31F-8640-948C-5DD4D916AE22}" type="presParOf" srcId="{4AC782EE-476D-0F4D-A6C7-7F08162D56A9}" destId="{2CFEFD8F-4C1F-E04D-94B8-8DA1C5997306}" srcOrd="1" destOrd="0" presId="urn:microsoft.com/office/officeart/2005/8/layout/hierarchy1"/>
    <dgm:cxn modelId="{3108C9EF-498A-5C45-A5AE-BC9EF7774966}" type="presParOf" srcId="{FD95BB5C-721D-2545-8F25-EB59C88AEA58}" destId="{C71E9079-9E6F-8041-BFFC-CF10F9E0E9EB}" srcOrd="2" destOrd="0" presId="urn:microsoft.com/office/officeart/2005/8/layout/hierarchy1"/>
    <dgm:cxn modelId="{1FA44A55-2709-4B48-A98D-2D1032CE4149}" type="presParOf" srcId="{C71E9079-9E6F-8041-BFFC-CF10F9E0E9EB}" destId="{2F5A1A68-96AC-974E-9393-E63FC5006588}" srcOrd="0" destOrd="0" presId="urn:microsoft.com/office/officeart/2005/8/layout/hierarchy1"/>
    <dgm:cxn modelId="{CA9E6857-1620-0A4D-947D-CB5D7AFBD4AF}" type="presParOf" srcId="{2F5A1A68-96AC-974E-9393-E63FC5006588}" destId="{9F49D588-7704-4640-A3C7-68A9F974F24B}" srcOrd="0" destOrd="0" presId="urn:microsoft.com/office/officeart/2005/8/layout/hierarchy1"/>
    <dgm:cxn modelId="{1ED2A41F-9EE7-CC4C-91A6-633729AC4FE9}" type="presParOf" srcId="{2F5A1A68-96AC-974E-9393-E63FC5006588}" destId="{E944DE4F-0123-3E48-AF47-31C721018D63}" srcOrd="1" destOrd="0" presId="urn:microsoft.com/office/officeart/2005/8/layout/hierarchy1"/>
    <dgm:cxn modelId="{4D249A9D-6153-CA49-841D-9577F456F4E4}" type="presParOf" srcId="{C71E9079-9E6F-8041-BFFC-CF10F9E0E9EB}" destId="{D638A5C6-EBD4-B441-9576-5E4AD3D9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25AD01-15DC-47F1-817E-52B760E932C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36176E-C710-479F-8CF4-CFAB163D29DB}">
      <dgm:prSet/>
      <dgm:spPr/>
      <dgm:t>
        <a:bodyPr/>
        <a:lstStyle/>
        <a:p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Μετά την θέρμανση των δύο αυτών ρευμάτων το </a:t>
          </a:r>
          <a:r>
            <a:rPr lang="en-US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StExpVapors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χρησιμοποιείται για την ολοκλήρωση του </a:t>
          </a:r>
          <a:r>
            <a:rPr lang="el-GR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αναβραστήρα</a:t>
          </a:r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της </a:t>
          </a:r>
          <a:r>
            <a:rPr lang="el-GR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κυκλοπεντανόνης</a:t>
          </a:r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και για </a:t>
          </a:r>
          <a:r>
            <a:rPr lang="el-GR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ατμοπαραγωγή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A9C77F5-7FB3-46ED-9965-F28735D26EFE}" type="parTrans" cxnId="{6D82D33F-A307-4F22-A129-E4ED6A84EC5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2D796D0-6FAF-4D2D-B245-46BB41644846}" type="sibTrans" cxnId="{6D82D33F-A307-4F22-A129-E4ED6A84EC50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B627D4D-57A8-4058-B967-EA25C2182B67}">
      <dgm:prSet/>
      <dgm:spPr/>
      <dgm:t>
        <a:bodyPr/>
        <a:lstStyle/>
        <a:p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Τελικά, τα θερμά ρεύματα που περισσεύουν έχουν απαίτηση περίπου 2.500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MJ/h 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+ 9.000 περ</a:t>
          </a:r>
          <a:r>
            <a: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ί</a:t>
          </a:r>
          <a:r>
            <a:rPr lang="el-G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που από τον συμπυκνωτήρα της κυκλοπεντανόνης, το οποίο είναι αρκετά κοντά στο ελάχιστο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8A4DD23-8D0F-4025-A070-11DAAD2F70BD}" type="parTrans" cxnId="{73AB9523-24E8-4E40-97F1-4F1EFEB01D8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FE83CD1-0285-4FE7-B9C8-2E929F5B7070}" type="sibTrans" cxnId="{73AB9523-24E8-4E40-97F1-4F1EFEB01D8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43FFBB8-EEE6-4051-8246-6ED238BF1DD5}">
      <dgm:prSet/>
      <dgm:spPr/>
      <dgm:t>
        <a:bodyPr/>
        <a:lstStyle/>
        <a:p>
          <a:r>
            <a:rPr lang="el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Τα υδατικά ρεύματα δεν ψύχονται μέχρι θερμοκρασία περιβάλλοντος όπως έχει θεωρηθεί στην ολοκλήρωση αλλά είναι πλέον σε αρκετά χαμηλή θερμοκρασία όπου δεν έχει νόημα πλέον η εκμετάλλευσή τους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4153BE5-2C41-4954-8DD1-E1C8D91B2150}" type="parTrans" cxnId="{DEA5BB20-4D27-4176-BF7B-CD2C09FC126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5D1EB3D-D9C8-4F73-89CA-4A442875276F}" type="sibTrans" cxnId="{DEA5BB20-4D27-4176-BF7B-CD2C09FC1267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95BB5C-721D-2545-8F25-EB59C88AEA58}" type="pres">
      <dgm:prSet presAssocID="{5225AD01-15DC-47F1-817E-52B760E932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9F03B0-FD8F-894E-8C65-63A57628EA54}" type="pres">
      <dgm:prSet presAssocID="{2736176E-C710-479F-8CF4-CFAB163D29DB}" presName="hierRoot1" presStyleCnt="0"/>
      <dgm:spPr/>
    </dgm:pt>
    <dgm:pt modelId="{C3E5CA62-2BA2-DC4E-837C-7D22EFC81004}" type="pres">
      <dgm:prSet presAssocID="{2736176E-C710-479F-8CF4-CFAB163D29DB}" presName="composite" presStyleCnt="0"/>
      <dgm:spPr/>
    </dgm:pt>
    <dgm:pt modelId="{6CA9B9CB-C2BF-A84D-8498-5F7E87C6FA62}" type="pres">
      <dgm:prSet presAssocID="{2736176E-C710-479F-8CF4-CFAB163D29DB}" presName="background" presStyleLbl="node0" presStyleIdx="0" presStyleCnt="3"/>
      <dgm:spPr/>
    </dgm:pt>
    <dgm:pt modelId="{625F0EE0-5056-7B49-9100-B2D8738A855A}" type="pres">
      <dgm:prSet presAssocID="{2736176E-C710-479F-8CF4-CFAB163D29DB}" presName="text" presStyleLbl="fgAcc0" presStyleIdx="0" presStyleCnt="3">
        <dgm:presLayoutVars>
          <dgm:chPref val="3"/>
        </dgm:presLayoutVars>
      </dgm:prSet>
      <dgm:spPr/>
    </dgm:pt>
    <dgm:pt modelId="{594E119A-686A-194A-A28D-68BAB8F42F94}" type="pres">
      <dgm:prSet presAssocID="{2736176E-C710-479F-8CF4-CFAB163D29DB}" presName="hierChild2" presStyleCnt="0"/>
      <dgm:spPr/>
    </dgm:pt>
    <dgm:pt modelId="{BE8FBE9D-B713-7445-8C71-96389E9E7281}" type="pres">
      <dgm:prSet presAssocID="{DB627D4D-57A8-4058-B967-EA25C2182B67}" presName="hierRoot1" presStyleCnt="0"/>
      <dgm:spPr/>
    </dgm:pt>
    <dgm:pt modelId="{ED0AA943-9568-124F-ABB8-BA0F2E268CFB}" type="pres">
      <dgm:prSet presAssocID="{DB627D4D-57A8-4058-B967-EA25C2182B67}" presName="composite" presStyleCnt="0"/>
      <dgm:spPr/>
    </dgm:pt>
    <dgm:pt modelId="{ED170CA8-7008-0948-8B7B-3D5A1FDE617E}" type="pres">
      <dgm:prSet presAssocID="{DB627D4D-57A8-4058-B967-EA25C2182B67}" presName="background" presStyleLbl="node0" presStyleIdx="1" presStyleCnt="3"/>
      <dgm:spPr/>
    </dgm:pt>
    <dgm:pt modelId="{AB2C59FE-8E9B-F54E-AD78-A0412A9CF831}" type="pres">
      <dgm:prSet presAssocID="{DB627D4D-57A8-4058-B967-EA25C2182B67}" presName="text" presStyleLbl="fgAcc0" presStyleIdx="1" presStyleCnt="3">
        <dgm:presLayoutVars>
          <dgm:chPref val="3"/>
        </dgm:presLayoutVars>
      </dgm:prSet>
      <dgm:spPr/>
    </dgm:pt>
    <dgm:pt modelId="{06407D68-EA49-2745-A7E1-C4F4E58B5E31}" type="pres">
      <dgm:prSet presAssocID="{DB627D4D-57A8-4058-B967-EA25C2182B67}" presName="hierChild2" presStyleCnt="0"/>
      <dgm:spPr/>
    </dgm:pt>
    <dgm:pt modelId="{3858A382-FB26-E444-9A13-41937387CBFE}" type="pres">
      <dgm:prSet presAssocID="{843FFBB8-EEE6-4051-8246-6ED238BF1DD5}" presName="hierRoot1" presStyleCnt="0"/>
      <dgm:spPr/>
    </dgm:pt>
    <dgm:pt modelId="{7CFCA70B-34FC-284A-A502-EC74E2E93DC1}" type="pres">
      <dgm:prSet presAssocID="{843FFBB8-EEE6-4051-8246-6ED238BF1DD5}" presName="composite" presStyleCnt="0"/>
      <dgm:spPr/>
    </dgm:pt>
    <dgm:pt modelId="{34F1C063-1557-EF4D-AEEC-804DAA9AD438}" type="pres">
      <dgm:prSet presAssocID="{843FFBB8-EEE6-4051-8246-6ED238BF1DD5}" presName="background" presStyleLbl="node0" presStyleIdx="2" presStyleCnt="3"/>
      <dgm:spPr/>
    </dgm:pt>
    <dgm:pt modelId="{87859489-0879-834E-A60C-8594FA1214B6}" type="pres">
      <dgm:prSet presAssocID="{843FFBB8-EEE6-4051-8246-6ED238BF1DD5}" presName="text" presStyleLbl="fgAcc0" presStyleIdx="2" presStyleCnt="3">
        <dgm:presLayoutVars>
          <dgm:chPref val="3"/>
        </dgm:presLayoutVars>
      </dgm:prSet>
      <dgm:spPr/>
    </dgm:pt>
    <dgm:pt modelId="{3D65167F-4039-E745-BE60-17E9C3445526}" type="pres">
      <dgm:prSet presAssocID="{843FFBB8-EEE6-4051-8246-6ED238BF1DD5}" presName="hierChild2" presStyleCnt="0"/>
      <dgm:spPr/>
    </dgm:pt>
  </dgm:ptLst>
  <dgm:cxnLst>
    <dgm:cxn modelId="{A565B508-AE3D-F641-8948-8D784BA5A0BB}" type="presOf" srcId="{843FFBB8-EEE6-4051-8246-6ED238BF1DD5}" destId="{87859489-0879-834E-A60C-8594FA1214B6}" srcOrd="0" destOrd="0" presId="urn:microsoft.com/office/officeart/2005/8/layout/hierarchy1"/>
    <dgm:cxn modelId="{DEA5BB20-4D27-4176-BF7B-CD2C09FC1267}" srcId="{5225AD01-15DC-47F1-817E-52B760E932C5}" destId="{843FFBB8-EEE6-4051-8246-6ED238BF1DD5}" srcOrd="2" destOrd="0" parTransId="{34153BE5-2C41-4954-8DD1-E1C8D91B2150}" sibTransId="{C5D1EB3D-D9C8-4F73-89CA-4A442875276F}"/>
    <dgm:cxn modelId="{73AB9523-24E8-4E40-97F1-4F1EFEB01D87}" srcId="{5225AD01-15DC-47F1-817E-52B760E932C5}" destId="{DB627D4D-57A8-4058-B967-EA25C2182B67}" srcOrd="1" destOrd="0" parTransId="{38A4DD23-8D0F-4025-A070-11DAAD2F70BD}" sibTransId="{FFE83CD1-0285-4FE7-B9C8-2E929F5B7070}"/>
    <dgm:cxn modelId="{6D82D33F-A307-4F22-A129-E4ED6A84EC50}" srcId="{5225AD01-15DC-47F1-817E-52B760E932C5}" destId="{2736176E-C710-479F-8CF4-CFAB163D29DB}" srcOrd="0" destOrd="0" parTransId="{0A9C77F5-7FB3-46ED-9965-F28735D26EFE}" sibTransId="{E2D796D0-6FAF-4D2D-B245-46BB41644846}"/>
    <dgm:cxn modelId="{5D5CA562-645F-824B-9958-29E1189C0E47}" type="presOf" srcId="{2736176E-C710-479F-8CF4-CFAB163D29DB}" destId="{625F0EE0-5056-7B49-9100-B2D8738A855A}" srcOrd="0" destOrd="0" presId="urn:microsoft.com/office/officeart/2005/8/layout/hierarchy1"/>
    <dgm:cxn modelId="{7F6A4798-5D73-AB40-AA0C-5A5384057A21}" type="presOf" srcId="{5225AD01-15DC-47F1-817E-52B760E932C5}" destId="{FD95BB5C-721D-2545-8F25-EB59C88AEA58}" srcOrd="0" destOrd="0" presId="urn:microsoft.com/office/officeart/2005/8/layout/hierarchy1"/>
    <dgm:cxn modelId="{035C62B2-17D3-EB43-B4BF-63B524FAC227}" type="presOf" srcId="{DB627D4D-57A8-4058-B967-EA25C2182B67}" destId="{AB2C59FE-8E9B-F54E-AD78-A0412A9CF831}" srcOrd="0" destOrd="0" presId="urn:microsoft.com/office/officeart/2005/8/layout/hierarchy1"/>
    <dgm:cxn modelId="{49CC2221-36D2-EA43-9D8A-10ECB60B28A6}" type="presParOf" srcId="{FD95BB5C-721D-2545-8F25-EB59C88AEA58}" destId="{D89F03B0-FD8F-894E-8C65-63A57628EA54}" srcOrd="0" destOrd="0" presId="urn:microsoft.com/office/officeart/2005/8/layout/hierarchy1"/>
    <dgm:cxn modelId="{26D42B12-C65B-FB44-9A65-ECD8B3BE203B}" type="presParOf" srcId="{D89F03B0-FD8F-894E-8C65-63A57628EA54}" destId="{C3E5CA62-2BA2-DC4E-837C-7D22EFC81004}" srcOrd="0" destOrd="0" presId="urn:microsoft.com/office/officeart/2005/8/layout/hierarchy1"/>
    <dgm:cxn modelId="{7239035C-D74B-9544-9E1B-A4EDAEE127B5}" type="presParOf" srcId="{C3E5CA62-2BA2-DC4E-837C-7D22EFC81004}" destId="{6CA9B9CB-C2BF-A84D-8498-5F7E87C6FA62}" srcOrd="0" destOrd="0" presId="urn:microsoft.com/office/officeart/2005/8/layout/hierarchy1"/>
    <dgm:cxn modelId="{1BD5901E-4707-EF4B-9CE5-F4B7C5D0CFA9}" type="presParOf" srcId="{C3E5CA62-2BA2-DC4E-837C-7D22EFC81004}" destId="{625F0EE0-5056-7B49-9100-B2D8738A855A}" srcOrd="1" destOrd="0" presId="urn:microsoft.com/office/officeart/2005/8/layout/hierarchy1"/>
    <dgm:cxn modelId="{FED0147E-E0AC-5547-96F3-11087AD76FC2}" type="presParOf" srcId="{D89F03B0-FD8F-894E-8C65-63A57628EA54}" destId="{594E119A-686A-194A-A28D-68BAB8F42F94}" srcOrd="1" destOrd="0" presId="urn:microsoft.com/office/officeart/2005/8/layout/hierarchy1"/>
    <dgm:cxn modelId="{EFEAFA66-DB07-4145-BA36-55609A66F69C}" type="presParOf" srcId="{FD95BB5C-721D-2545-8F25-EB59C88AEA58}" destId="{BE8FBE9D-B713-7445-8C71-96389E9E7281}" srcOrd="1" destOrd="0" presId="urn:microsoft.com/office/officeart/2005/8/layout/hierarchy1"/>
    <dgm:cxn modelId="{577482ED-784D-9B4C-AD34-FEEFE2D4542B}" type="presParOf" srcId="{BE8FBE9D-B713-7445-8C71-96389E9E7281}" destId="{ED0AA943-9568-124F-ABB8-BA0F2E268CFB}" srcOrd="0" destOrd="0" presId="urn:microsoft.com/office/officeart/2005/8/layout/hierarchy1"/>
    <dgm:cxn modelId="{9013E5A2-6105-824B-914A-CE04DB2469F2}" type="presParOf" srcId="{ED0AA943-9568-124F-ABB8-BA0F2E268CFB}" destId="{ED170CA8-7008-0948-8B7B-3D5A1FDE617E}" srcOrd="0" destOrd="0" presId="urn:microsoft.com/office/officeart/2005/8/layout/hierarchy1"/>
    <dgm:cxn modelId="{F3637021-91E4-454E-8FE3-ABCEE7A8C17C}" type="presParOf" srcId="{ED0AA943-9568-124F-ABB8-BA0F2E268CFB}" destId="{AB2C59FE-8E9B-F54E-AD78-A0412A9CF831}" srcOrd="1" destOrd="0" presId="urn:microsoft.com/office/officeart/2005/8/layout/hierarchy1"/>
    <dgm:cxn modelId="{4AAE1358-CDFA-C34E-9950-84BB6D1A1AD7}" type="presParOf" srcId="{BE8FBE9D-B713-7445-8C71-96389E9E7281}" destId="{06407D68-EA49-2745-A7E1-C4F4E58B5E31}" srcOrd="1" destOrd="0" presId="urn:microsoft.com/office/officeart/2005/8/layout/hierarchy1"/>
    <dgm:cxn modelId="{0E6C13D6-743F-8041-8715-67B858CA29DC}" type="presParOf" srcId="{FD95BB5C-721D-2545-8F25-EB59C88AEA58}" destId="{3858A382-FB26-E444-9A13-41937387CBFE}" srcOrd="2" destOrd="0" presId="urn:microsoft.com/office/officeart/2005/8/layout/hierarchy1"/>
    <dgm:cxn modelId="{6CA71263-07C6-8640-ACFC-00E02C479B7E}" type="presParOf" srcId="{3858A382-FB26-E444-9A13-41937387CBFE}" destId="{7CFCA70B-34FC-284A-A502-EC74E2E93DC1}" srcOrd="0" destOrd="0" presId="urn:microsoft.com/office/officeart/2005/8/layout/hierarchy1"/>
    <dgm:cxn modelId="{9F297DAB-E57C-834E-A48D-C2BADBFD3B2A}" type="presParOf" srcId="{7CFCA70B-34FC-284A-A502-EC74E2E93DC1}" destId="{34F1C063-1557-EF4D-AEEC-804DAA9AD438}" srcOrd="0" destOrd="0" presId="urn:microsoft.com/office/officeart/2005/8/layout/hierarchy1"/>
    <dgm:cxn modelId="{22CF0F91-4405-C94F-BB12-6018E53F0A06}" type="presParOf" srcId="{7CFCA70B-34FC-284A-A502-EC74E2E93DC1}" destId="{87859489-0879-834E-A60C-8594FA1214B6}" srcOrd="1" destOrd="0" presId="urn:microsoft.com/office/officeart/2005/8/layout/hierarchy1"/>
    <dgm:cxn modelId="{3E6E0F74-9078-F34D-A176-6C8532F7B951}" type="presParOf" srcId="{3858A382-FB26-E444-9A13-41937387CBFE}" destId="{3D65167F-4039-E745-BE60-17E9C34455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EF92F6-9E0C-463E-B74A-C56943B9EF1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E6E72F-4B8E-4067-9F82-3E73B9DFF135}">
      <dgm:prSet custT="1"/>
      <dgm:spPr/>
      <dgm:t>
        <a:bodyPr/>
        <a:lstStyle/>
        <a:p>
          <a:r>
            <a:rPr lang="el-G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τιμή </a:t>
          </a:r>
          <a:r>
            <a:rPr lang="el-GR" sz="28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πρ</a:t>
          </a:r>
          <a:r>
            <a:rPr lang="en-US" sz="28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ώ</a:t>
          </a:r>
          <a:r>
            <a:rPr lang="el-G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των υλών</a:t>
          </a:r>
          <a:endParaRPr lang="en-US" sz="28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9C8EF2-CA8C-428E-9F48-56ABFEDE6668}" type="parTrans" cxnId="{C241BA67-0F7E-4ACF-91FB-6D25F46681CD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9607513-652D-4674-BA52-43A44C35D856}" type="sibTrans" cxnId="{C241BA67-0F7E-4ACF-91FB-6D25F46681CD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CD79E-1E56-4236-AC02-6C9CA0DD0D10}">
      <dgm:prSet custT="1"/>
      <dgm:spPr/>
      <dgm:t>
        <a:bodyPr/>
        <a:lstStyle/>
        <a:p>
          <a:r>
            <a:rPr lang="el-GR" sz="24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νερο</a:t>
          </a:r>
          <a:r>
            <a:rPr lang="el-GR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́: </a:t>
          </a:r>
          <a:r>
            <a:rPr lang="en-US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0,00050€/kg</a:t>
          </a:r>
        </a:p>
      </dgm:t>
    </dgm:pt>
    <dgm:pt modelId="{C064D082-AC9F-4F65-A20E-8C1049552D4F}" type="parTrans" cxnId="{224732B4-E412-4A1F-A4ED-953369A62EBC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7196199-CD23-4A8A-9510-26BD03766713}" type="sibTrans" cxnId="{224732B4-E412-4A1F-A4ED-953369A62EBC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BEBCB8A-12B5-4A20-A8F1-2D50DED9C270}">
      <dgm:prSet custT="1"/>
      <dgm:spPr/>
      <dgm:t>
        <a:bodyPr/>
        <a:lstStyle/>
        <a:p>
          <a:r>
            <a:rPr lang="en-US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NaOH</a:t>
          </a:r>
          <a:r>
            <a:rPr lang="el-GR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:</a:t>
          </a:r>
          <a:r>
            <a:rPr lang="en-US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 0,45 €/kg</a:t>
          </a:r>
        </a:p>
      </dgm:t>
    </dgm:pt>
    <dgm:pt modelId="{9F0B40A8-61DF-477C-8732-B291C68493DE}" type="parTrans" cxnId="{A8BC8494-9E03-496A-8F22-08C0CD3AA619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BF14158-3332-47D0-B805-B6F6C0EA16B8}" type="sibTrans" cxnId="{A8BC8494-9E03-496A-8F22-08C0CD3AA619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450F397-8077-4408-811E-B6642D0B20DD}">
      <dgm:prSet custT="1"/>
      <dgm:spPr/>
      <dgm:t>
        <a:bodyPr/>
        <a:lstStyle/>
        <a:p>
          <a:r>
            <a:rPr lang="el-GR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υδρογόνο: </a:t>
          </a:r>
          <a:r>
            <a:rPr lang="en-US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1.8€/kg</a:t>
          </a:r>
        </a:p>
      </dgm:t>
    </dgm:pt>
    <dgm:pt modelId="{B0C2822F-91B8-42CF-8DA3-F89DC1721475}" type="parTrans" cxnId="{9741AEDB-3B0D-4EA3-98BB-7E630B81BDCC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747D812-6DF4-4E5E-AC1C-CB2B6EF16B56}" type="sibTrans" cxnId="{9741AEDB-3B0D-4EA3-98BB-7E630B81BDCC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583D55B-1E1C-424F-A98F-A0BA93EACCA8}">
      <dgm:prSet custT="1"/>
      <dgm:spPr/>
      <dgm:t>
        <a:bodyPr/>
        <a:lstStyle/>
        <a:p>
          <a:r>
            <a:rPr lang="el-G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τιμή πώλησης προϊόντων </a:t>
          </a:r>
          <a:endParaRPr lang="en-US" sz="28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E36801-8CDC-4132-8A8D-004DC8C2B5E1}" type="parTrans" cxnId="{1439534F-1C4E-45DC-87D9-091AEBF7275D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CE87494-22F3-4754-8720-32E99A70F06B}" type="sibTrans" cxnId="{1439534F-1C4E-45DC-87D9-091AEBF7275D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BB7F6E-1D3E-4C97-A27C-3D037C751EE9}">
      <dgm:prSet custT="1"/>
      <dgm:spPr/>
      <dgm:t>
        <a:bodyPr/>
        <a:lstStyle/>
        <a:p>
          <a:r>
            <a:rPr lang="el-GR" sz="28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γλυκερόλη</a:t>
          </a:r>
          <a:r>
            <a:rPr lang="el-G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: 0,732 </a:t>
          </a:r>
          <a:r>
            <a:rPr lang="en-US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€/kg</a:t>
          </a:r>
        </a:p>
      </dgm:t>
    </dgm:pt>
    <dgm:pt modelId="{7A9C93ED-D1CD-4A7D-844C-EC0D761C044E}" type="parTrans" cxnId="{CF695106-A47E-4A36-8693-55BB82130C05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84B7B46-B4E7-469E-9BB0-0E61DCA0CC19}" type="sibTrans" cxnId="{CF695106-A47E-4A36-8693-55BB82130C05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EE7194A-C4CF-42CA-AEFA-365EF050BDB5}">
      <dgm:prSet custT="1"/>
      <dgm:spPr/>
      <dgm:t>
        <a:bodyPr/>
        <a:lstStyle/>
        <a:p>
          <a:r>
            <a:rPr lang="el-GR" sz="28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κυκλοπεντανόνη</a:t>
          </a:r>
          <a:r>
            <a:rPr lang="el-G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: </a:t>
          </a:r>
          <a:r>
            <a:rPr lang="en-US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4,5 €/kg</a:t>
          </a:r>
        </a:p>
      </dgm:t>
    </dgm:pt>
    <dgm:pt modelId="{150118BE-B214-487D-9ECA-B34118DD425F}" type="parTrans" cxnId="{A3332360-7CBB-473F-9B50-BDA35238A61E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A8B2A0-A05D-48C3-900D-5FC981AD8F70}" type="sibTrans" cxnId="{A3332360-7CBB-473F-9B50-BDA35238A61E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1FBF35-4694-4659-872E-B8B37B17F01A}">
      <dgm:prSet custT="1"/>
      <dgm:spPr/>
      <dgm:t>
        <a:bodyPr/>
        <a:lstStyle/>
        <a:p>
          <a:r>
            <a:rPr lang="en-US" sz="28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1GWh = 0,23 </a:t>
          </a:r>
          <a:r>
            <a:rPr lang="el-GR" sz="28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εκατομύρρια </a:t>
          </a:r>
          <a:r>
            <a:rPr lang="en-US" sz="28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€</a:t>
          </a:r>
          <a:r>
            <a:rPr lang="el-GR" sz="28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/</a:t>
          </a:r>
          <a:r>
            <a:rPr lang="en-US" sz="28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GWh</a:t>
          </a:r>
        </a:p>
      </dgm:t>
    </dgm:pt>
    <dgm:pt modelId="{21F57151-6238-4210-B371-8B1EED3ECAAF}" type="parTrans" cxnId="{97EAD40D-6397-4078-B972-8F1B5C5EBD8F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46F647C-5CDC-41AC-AE71-5EE2726171E2}" type="sibTrans" cxnId="{97EAD40D-6397-4078-B972-8F1B5C5EBD8F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8C16E33-B8E6-724B-8FAF-8ADA177B3D5D}">
      <dgm:prSet custT="1"/>
      <dgm:spPr/>
      <dgm:t>
        <a:bodyPr/>
        <a:lstStyle/>
        <a:p>
          <a:r>
            <a:rPr lang="el-GR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βιομάζα και αέρας θεωρείται ότι παρέχονται δωρεάν</a:t>
          </a:r>
          <a:endParaRPr lang="en-US" sz="24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6AA165-3D4E-3346-9EA3-1400F9197CFC}" type="parTrans" cxnId="{5525583F-792F-5048-9734-76DD042A7678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A5A0E0F-7F45-C14D-8D6B-83302B1931A4}" type="sibTrans" cxnId="{5525583F-792F-5048-9734-76DD042A7678}">
      <dgm:prSet/>
      <dgm:spPr/>
      <dgm:t>
        <a:bodyPr/>
        <a:lstStyle/>
        <a:p>
          <a:endParaRPr lang="en-US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1AFCCBB-4825-8546-8309-6C89D721B83C}" type="pres">
      <dgm:prSet presAssocID="{16EF92F6-9E0C-463E-B74A-C56943B9EF15}" presName="Name0" presStyleCnt="0">
        <dgm:presLayoutVars>
          <dgm:dir/>
          <dgm:animLvl val="lvl"/>
          <dgm:resizeHandles val="exact"/>
        </dgm:presLayoutVars>
      </dgm:prSet>
      <dgm:spPr/>
    </dgm:pt>
    <dgm:pt modelId="{CF90CE17-7CDC-D443-9AAC-49C43704EC56}" type="pres">
      <dgm:prSet presAssocID="{9583D55B-1E1C-424F-A98F-A0BA93EACCA8}" presName="boxAndChildren" presStyleCnt="0"/>
      <dgm:spPr/>
    </dgm:pt>
    <dgm:pt modelId="{E232EA6C-731C-BC41-B03A-26262404A64D}" type="pres">
      <dgm:prSet presAssocID="{9583D55B-1E1C-424F-A98F-A0BA93EACCA8}" presName="parentTextBox" presStyleLbl="alignNode1" presStyleIdx="0" presStyleCnt="2"/>
      <dgm:spPr/>
    </dgm:pt>
    <dgm:pt modelId="{EE1039CE-82C4-7B4D-88CC-4562B369B6DC}" type="pres">
      <dgm:prSet presAssocID="{9583D55B-1E1C-424F-A98F-A0BA93EACCA8}" presName="descendantBox" presStyleLbl="bgAccFollowNode1" presStyleIdx="0" presStyleCnt="2"/>
      <dgm:spPr/>
    </dgm:pt>
    <dgm:pt modelId="{3539C480-6A46-AE43-BFD0-A83AE006BC8A}" type="pres">
      <dgm:prSet presAssocID="{09607513-652D-4674-BA52-43A44C35D856}" presName="sp" presStyleCnt="0"/>
      <dgm:spPr/>
    </dgm:pt>
    <dgm:pt modelId="{1278C351-34D0-AE44-B6E2-663AB064A958}" type="pres">
      <dgm:prSet presAssocID="{4CE6E72F-4B8E-4067-9F82-3E73B9DFF135}" presName="arrowAndChildren" presStyleCnt="0"/>
      <dgm:spPr/>
    </dgm:pt>
    <dgm:pt modelId="{0A97A38C-7C7E-D848-B0A8-37F95E741518}" type="pres">
      <dgm:prSet presAssocID="{4CE6E72F-4B8E-4067-9F82-3E73B9DFF135}" presName="parentTextArrow" presStyleLbl="node1" presStyleIdx="0" presStyleCnt="0"/>
      <dgm:spPr/>
    </dgm:pt>
    <dgm:pt modelId="{C12ECFAE-559A-8140-AD2C-70F36CFA23B0}" type="pres">
      <dgm:prSet presAssocID="{4CE6E72F-4B8E-4067-9F82-3E73B9DFF135}" presName="arrow" presStyleLbl="alignNode1" presStyleIdx="1" presStyleCnt="2"/>
      <dgm:spPr/>
    </dgm:pt>
    <dgm:pt modelId="{E2C758C3-DC09-7C44-A6FD-4EA75DEFC298}" type="pres">
      <dgm:prSet presAssocID="{4CE6E72F-4B8E-4067-9F82-3E73B9DFF135}" presName="descendantArrow" presStyleLbl="bgAccFollowNode1" presStyleIdx="1" presStyleCnt="2"/>
      <dgm:spPr/>
    </dgm:pt>
  </dgm:ptLst>
  <dgm:cxnLst>
    <dgm:cxn modelId="{CF695106-A47E-4A36-8693-55BB82130C05}" srcId="{9583D55B-1E1C-424F-A98F-A0BA93EACCA8}" destId="{48BB7F6E-1D3E-4C97-A27C-3D037C751EE9}" srcOrd="0" destOrd="0" parTransId="{7A9C93ED-D1CD-4A7D-844C-EC0D761C044E}" sibTransId="{D84B7B46-B4E7-469E-9BB0-0E61DCA0CC19}"/>
    <dgm:cxn modelId="{97EAD40D-6397-4078-B972-8F1B5C5EBD8F}" srcId="{9583D55B-1E1C-424F-A98F-A0BA93EACCA8}" destId="{A51FBF35-4694-4659-872E-B8B37B17F01A}" srcOrd="2" destOrd="0" parTransId="{21F57151-6238-4210-B371-8B1EED3ECAAF}" sibTransId="{B46F647C-5CDC-41AC-AE71-5EE2726171E2}"/>
    <dgm:cxn modelId="{52887B0F-F75B-5B44-B3A7-32E138DC3BDF}" type="presOf" srcId="{4BEBCB8A-12B5-4A20-A8F1-2D50DED9C270}" destId="{E2C758C3-DC09-7C44-A6FD-4EA75DEFC298}" srcOrd="0" destOrd="1" presId="urn:microsoft.com/office/officeart/2016/7/layout/VerticalDownArrowProcess"/>
    <dgm:cxn modelId="{DE94D616-37B6-1447-A465-DF51DAA0F1EE}" type="presOf" srcId="{48BB7F6E-1D3E-4C97-A27C-3D037C751EE9}" destId="{EE1039CE-82C4-7B4D-88CC-4562B369B6DC}" srcOrd="0" destOrd="0" presId="urn:microsoft.com/office/officeart/2016/7/layout/VerticalDownArrowProcess"/>
    <dgm:cxn modelId="{E0100729-1339-8B43-BA83-4A4093D845EB}" type="presOf" srcId="{C8C16E33-B8E6-724B-8FAF-8ADA177B3D5D}" destId="{E2C758C3-DC09-7C44-A6FD-4EA75DEFC298}" srcOrd="0" destOrd="3" presId="urn:microsoft.com/office/officeart/2016/7/layout/VerticalDownArrowProcess"/>
    <dgm:cxn modelId="{5525583F-792F-5048-9734-76DD042A7678}" srcId="{4CE6E72F-4B8E-4067-9F82-3E73B9DFF135}" destId="{C8C16E33-B8E6-724B-8FAF-8ADA177B3D5D}" srcOrd="3" destOrd="0" parTransId="{F46AA165-3D4E-3346-9EA3-1400F9197CFC}" sibTransId="{BA5A0E0F-7F45-C14D-8D6B-83302B1931A4}"/>
    <dgm:cxn modelId="{1439534F-1C4E-45DC-87D9-091AEBF7275D}" srcId="{16EF92F6-9E0C-463E-B74A-C56943B9EF15}" destId="{9583D55B-1E1C-424F-A98F-A0BA93EACCA8}" srcOrd="1" destOrd="0" parTransId="{35E36801-8CDC-4132-8A8D-004DC8C2B5E1}" sibTransId="{ECE87494-22F3-4754-8720-32E99A70F06B}"/>
    <dgm:cxn modelId="{E13E125B-CABE-9F4E-B686-A7D2A34DBA6D}" type="presOf" srcId="{A51FBF35-4694-4659-872E-B8B37B17F01A}" destId="{EE1039CE-82C4-7B4D-88CC-4562B369B6DC}" srcOrd="0" destOrd="2" presId="urn:microsoft.com/office/officeart/2016/7/layout/VerticalDownArrowProcess"/>
    <dgm:cxn modelId="{A3332360-7CBB-473F-9B50-BDA35238A61E}" srcId="{9583D55B-1E1C-424F-A98F-A0BA93EACCA8}" destId="{4EE7194A-C4CF-42CA-AEFA-365EF050BDB5}" srcOrd="1" destOrd="0" parTransId="{150118BE-B214-487D-9ECA-B34118DD425F}" sibTransId="{E5A8B2A0-A05D-48C3-900D-5FC981AD8F70}"/>
    <dgm:cxn modelId="{C241BA67-0F7E-4ACF-91FB-6D25F46681CD}" srcId="{16EF92F6-9E0C-463E-B74A-C56943B9EF15}" destId="{4CE6E72F-4B8E-4067-9F82-3E73B9DFF135}" srcOrd="0" destOrd="0" parTransId="{969C8EF2-CA8C-428E-9F48-56ABFEDE6668}" sibTransId="{09607513-652D-4674-BA52-43A44C35D856}"/>
    <dgm:cxn modelId="{0E973E8C-7F94-DF4B-ADEB-00D9A1DBC96D}" type="presOf" srcId="{4EE7194A-C4CF-42CA-AEFA-365EF050BDB5}" destId="{EE1039CE-82C4-7B4D-88CC-4562B369B6DC}" srcOrd="0" destOrd="1" presId="urn:microsoft.com/office/officeart/2016/7/layout/VerticalDownArrowProcess"/>
    <dgm:cxn modelId="{A8BC8494-9E03-496A-8F22-08C0CD3AA619}" srcId="{4CE6E72F-4B8E-4067-9F82-3E73B9DFF135}" destId="{4BEBCB8A-12B5-4A20-A8F1-2D50DED9C270}" srcOrd="1" destOrd="0" parTransId="{9F0B40A8-61DF-477C-8732-B291C68493DE}" sibTransId="{DBF14158-3332-47D0-B805-B6F6C0EA16B8}"/>
    <dgm:cxn modelId="{61AC6497-51CC-8643-BC74-0317F87F3F45}" type="presOf" srcId="{4450F397-8077-4408-811E-B6642D0B20DD}" destId="{E2C758C3-DC09-7C44-A6FD-4EA75DEFC298}" srcOrd="0" destOrd="2" presId="urn:microsoft.com/office/officeart/2016/7/layout/VerticalDownArrowProcess"/>
    <dgm:cxn modelId="{DAEA5EB1-74FF-0942-A84F-0C5AE1FF20BA}" type="presOf" srcId="{9583D55B-1E1C-424F-A98F-A0BA93EACCA8}" destId="{E232EA6C-731C-BC41-B03A-26262404A64D}" srcOrd="0" destOrd="0" presId="urn:microsoft.com/office/officeart/2016/7/layout/VerticalDownArrowProcess"/>
    <dgm:cxn modelId="{224732B4-E412-4A1F-A4ED-953369A62EBC}" srcId="{4CE6E72F-4B8E-4067-9F82-3E73B9DFF135}" destId="{488CD79E-1E56-4236-AC02-6C9CA0DD0D10}" srcOrd="0" destOrd="0" parTransId="{C064D082-AC9F-4F65-A20E-8C1049552D4F}" sibTransId="{07196199-CD23-4A8A-9510-26BD03766713}"/>
    <dgm:cxn modelId="{87B62ECD-E300-E84D-B131-0B70B3462780}" type="presOf" srcId="{4CE6E72F-4B8E-4067-9F82-3E73B9DFF135}" destId="{0A97A38C-7C7E-D848-B0A8-37F95E741518}" srcOrd="0" destOrd="0" presId="urn:microsoft.com/office/officeart/2016/7/layout/VerticalDownArrowProcess"/>
    <dgm:cxn modelId="{4B6CA6CD-95EE-514A-B83B-C8F6C74826B9}" type="presOf" srcId="{4CE6E72F-4B8E-4067-9F82-3E73B9DFF135}" destId="{C12ECFAE-559A-8140-AD2C-70F36CFA23B0}" srcOrd="1" destOrd="0" presId="urn:microsoft.com/office/officeart/2016/7/layout/VerticalDownArrowProcess"/>
    <dgm:cxn modelId="{D7FB40D4-2003-2E42-B5E8-68AF271DF615}" type="presOf" srcId="{16EF92F6-9E0C-463E-B74A-C56943B9EF15}" destId="{01AFCCBB-4825-8546-8309-6C89D721B83C}" srcOrd="0" destOrd="0" presId="urn:microsoft.com/office/officeart/2016/7/layout/VerticalDownArrowProcess"/>
    <dgm:cxn modelId="{9741AEDB-3B0D-4EA3-98BB-7E630B81BDCC}" srcId="{4CE6E72F-4B8E-4067-9F82-3E73B9DFF135}" destId="{4450F397-8077-4408-811E-B6642D0B20DD}" srcOrd="2" destOrd="0" parTransId="{B0C2822F-91B8-42CF-8DA3-F89DC1721475}" sibTransId="{F747D812-6DF4-4E5E-AC1C-CB2B6EF16B56}"/>
    <dgm:cxn modelId="{BF4E4CF2-BD4B-5047-8D09-52DF515126B6}" type="presOf" srcId="{488CD79E-1E56-4236-AC02-6C9CA0DD0D10}" destId="{E2C758C3-DC09-7C44-A6FD-4EA75DEFC298}" srcOrd="0" destOrd="0" presId="urn:microsoft.com/office/officeart/2016/7/layout/VerticalDownArrowProcess"/>
    <dgm:cxn modelId="{A7296376-D4F0-1B41-8467-2F9D6ECDB262}" type="presParOf" srcId="{01AFCCBB-4825-8546-8309-6C89D721B83C}" destId="{CF90CE17-7CDC-D443-9AAC-49C43704EC56}" srcOrd="0" destOrd="0" presId="urn:microsoft.com/office/officeart/2016/7/layout/VerticalDownArrowProcess"/>
    <dgm:cxn modelId="{A59F0833-25E0-1446-BEB8-E76C013BC575}" type="presParOf" srcId="{CF90CE17-7CDC-D443-9AAC-49C43704EC56}" destId="{E232EA6C-731C-BC41-B03A-26262404A64D}" srcOrd="0" destOrd="0" presId="urn:microsoft.com/office/officeart/2016/7/layout/VerticalDownArrowProcess"/>
    <dgm:cxn modelId="{BA057B15-BDB5-9641-8FCF-B961837A4A83}" type="presParOf" srcId="{CF90CE17-7CDC-D443-9AAC-49C43704EC56}" destId="{EE1039CE-82C4-7B4D-88CC-4562B369B6DC}" srcOrd="1" destOrd="0" presId="urn:microsoft.com/office/officeart/2016/7/layout/VerticalDownArrowProcess"/>
    <dgm:cxn modelId="{EBA2D8A1-9A35-914C-BB04-DC227DB7FE8D}" type="presParOf" srcId="{01AFCCBB-4825-8546-8309-6C89D721B83C}" destId="{3539C480-6A46-AE43-BFD0-A83AE006BC8A}" srcOrd="1" destOrd="0" presId="urn:microsoft.com/office/officeart/2016/7/layout/VerticalDownArrowProcess"/>
    <dgm:cxn modelId="{58FD0FC0-71F4-E943-B12B-99E51D94BD82}" type="presParOf" srcId="{01AFCCBB-4825-8546-8309-6C89D721B83C}" destId="{1278C351-34D0-AE44-B6E2-663AB064A958}" srcOrd="2" destOrd="0" presId="urn:microsoft.com/office/officeart/2016/7/layout/VerticalDownArrowProcess"/>
    <dgm:cxn modelId="{D08966B5-D5C3-4B45-9178-881E019C8FF7}" type="presParOf" srcId="{1278C351-34D0-AE44-B6E2-663AB064A958}" destId="{0A97A38C-7C7E-D848-B0A8-37F95E741518}" srcOrd="0" destOrd="0" presId="urn:microsoft.com/office/officeart/2016/7/layout/VerticalDownArrowProcess"/>
    <dgm:cxn modelId="{17800679-207C-4B48-B4A4-9B913F1F903C}" type="presParOf" srcId="{1278C351-34D0-AE44-B6E2-663AB064A958}" destId="{C12ECFAE-559A-8140-AD2C-70F36CFA23B0}" srcOrd="1" destOrd="0" presId="urn:microsoft.com/office/officeart/2016/7/layout/VerticalDownArrowProcess"/>
    <dgm:cxn modelId="{A70B22D3-C11D-7649-8FC9-86C7A839F647}" type="presParOf" srcId="{1278C351-34D0-AE44-B6E2-663AB064A958}" destId="{E2C758C3-DC09-7C44-A6FD-4EA75DEFC29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82F0-00DD-AE48-BE63-D6B6DDA6FA2E}">
      <dsp:nvSpPr>
        <dsp:cNvPr id="0" name=""/>
        <dsp:cNvSpPr/>
      </dsp:nvSpPr>
      <dsp:spPr>
        <a:xfrm>
          <a:off x="0" y="2052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παραγωγής γλυκερόλης</a:t>
          </a:r>
          <a:endParaRPr lang="en-US" sz="24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100" y="48629"/>
        <a:ext cx="10459400" cy="519439"/>
      </dsp:txXfrm>
    </dsp:sp>
    <dsp:sp modelId="{9D94A313-C06C-1247-B75C-5008343BEF58}">
      <dsp:nvSpPr>
        <dsp:cNvPr id="0" name=""/>
        <dsp:cNvSpPr/>
      </dsp:nvSpPr>
      <dsp:spPr>
        <a:xfrm>
          <a:off x="0" y="596168"/>
          <a:ext cx="105156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δεν μπορεί να ολοκληρωθεί καθώς στο ΜΣΓ θα έμπαινε στους 25</a:t>
          </a:r>
          <a:r>
            <a:rPr lang="el-GR" sz="19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</a:t>
          </a:r>
          <a:r>
            <a:rPr lang="en-US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οποίο είναι κάτω από τον κόμβο ανάσχεσης, ενώ ο αντιδραστήρας είναι εξώθερμος</a:t>
          </a:r>
          <a:endParaRPr lang="en-US" sz="19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596168"/>
        <a:ext cx="10515600" cy="869400"/>
      </dsp:txXfrm>
    </dsp:sp>
    <dsp:sp modelId="{3C0A1932-8B87-8C44-B794-7A139467A964}">
      <dsp:nvSpPr>
        <dsp:cNvPr id="0" name=""/>
        <dsp:cNvSpPr/>
      </dsp:nvSpPr>
      <dsp:spPr>
        <a:xfrm>
          <a:off x="0" y="146556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Αποστακτική στήλη γλυκερόλης</a:t>
          </a:r>
          <a:endParaRPr lang="en-US" sz="24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100" y="1493669"/>
        <a:ext cx="10459400" cy="519439"/>
      </dsp:txXfrm>
    </dsp:sp>
    <dsp:sp modelId="{4D8B2380-A072-474F-A333-489834474C91}">
      <dsp:nvSpPr>
        <dsp:cNvPr id="0" name=""/>
        <dsp:cNvSpPr/>
      </dsp:nvSpPr>
      <dsp:spPr>
        <a:xfrm>
          <a:off x="0" y="2041209"/>
          <a:ext cx="105156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Με βάση τις θερμοκρασίες λειτουργίας οι οποίες είναι 293</a:t>
          </a:r>
          <a:r>
            <a:rPr lang="en-US" sz="19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</a:t>
          </a: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και 140</a:t>
          </a:r>
          <a:r>
            <a:rPr lang="en-US" sz="19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η ολοκλήρωση θα γινόταν μέσα από τον κόμβο ανάσχεσης, το οποίο είναι ανεπιθύμητο και θεωρείται ότι η λειτουργία της στήλης υπό κενό για να μπορούσε να ολοκληρωθεί δεν θα συνέφερε οικονομικά</a:t>
          </a:r>
          <a:endParaRPr lang="en-US" sz="19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2041209"/>
        <a:ext cx="10515600" cy="1117800"/>
      </dsp:txXfrm>
    </dsp:sp>
    <dsp:sp modelId="{503D042E-54E5-1645-B02A-40762B8E8EDF}">
      <dsp:nvSpPr>
        <dsp:cNvPr id="0" name=""/>
        <dsp:cNvSpPr/>
      </dsp:nvSpPr>
      <dsp:spPr>
        <a:xfrm>
          <a:off x="0" y="315900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παραγωγής φουρφουράλης</a:t>
          </a:r>
          <a:endParaRPr lang="en-US" sz="24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100" y="3187109"/>
        <a:ext cx="10459400" cy="519439"/>
      </dsp:txXfrm>
    </dsp:sp>
    <dsp:sp modelId="{C5E37FD5-C0CC-5B4A-BC30-16B8BBAD03DD}">
      <dsp:nvSpPr>
        <dsp:cNvPr id="0" name=""/>
        <dsp:cNvSpPr/>
      </dsp:nvSpPr>
      <dsp:spPr>
        <a:xfrm>
          <a:off x="0" y="373464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είναι στους 237</a:t>
          </a:r>
          <a:r>
            <a:rPr lang="en-US" sz="19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στο ΜΣΓ και ε</a:t>
          </a:r>
          <a:r>
            <a:rPr lang="en-US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ί</a:t>
          </a:r>
          <a:r>
            <a:rPr lang="el-GR" sz="19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ναι εξώθερμος άρα μπορεί να ολοκληρωθεί</a:t>
          </a:r>
          <a:endParaRPr lang="en-US" sz="19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3734649"/>
        <a:ext cx="105156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DDDD-6439-FF4B-97A3-01AE131ED226}">
      <dsp:nvSpPr>
        <dsp:cNvPr id="0" name=""/>
        <dsp:cNvSpPr/>
      </dsp:nvSpPr>
      <dsp:spPr>
        <a:xfrm>
          <a:off x="0" y="83748"/>
          <a:ext cx="1069657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7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παραγωγής κυκλοπεντανόνης</a:t>
          </a:r>
          <a:endParaRPr lang="en-US" sz="27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1613" y="115361"/>
        <a:ext cx="10633349" cy="584369"/>
      </dsp:txXfrm>
    </dsp:sp>
    <dsp:sp modelId="{CC51FCAA-6DF5-5A40-929E-480396841554}">
      <dsp:nvSpPr>
        <dsp:cNvPr id="0" name=""/>
        <dsp:cNvSpPr/>
      </dsp:nvSpPr>
      <dsp:spPr>
        <a:xfrm>
          <a:off x="0" y="731343"/>
          <a:ext cx="10696575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1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δεν μπορεί να ολοκληρωθεί καθώς στο ΜΣΓ θα έμπαινε στους 155</a:t>
          </a:r>
          <a:r>
            <a:rPr lang="el-GR" sz="2100" kern="1200" baseline="30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</a:t>
          </a:r>
          <a:r>
            <a:rPr lang="en-US" sz="21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21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οποίο είναι κάτω από τον κόμβο ανάσχεσης, ενώ ο αντιδραστήρας είναι εξώθερμος</a:t>
          </a:r>
          <a:endParaRPr lang="en-US" sz="21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731343"/>
        <a:ext cx="10696575" cy="950130"/>
      </dsp:txXfrm>
    </dsp:sp>
    <dsp:sp modelId="{84223245-3E08-C84C-9747-F1067960EBC2}">
      <dsp:nvSpPr>
        <dsp:cNvPr id="0" name=""/>
        <dsp:cNvSpPr/>
      </dsp:nvSpPr>
      <dsp:spPr>
        <a:xfrm>
          <a:off x="0" y="1681473"/>
          <a:ext cx="1069657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7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Αποστακτική στήλη κυκλοπεντανόνης</a:t>
          </a:r>
          <a:endParaRPr lang="en-US" sz="27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1613" y="1713086"/>
        <a:ext cx="10633349" cy="584369"/>
      </dsp:txXfrm>
    </dsp:sp>
    <dsp:sp modelId="{0BDF23F5-6691-8344-9941-F6299CDF9520}">
      <dsp:nvSpPr>
        <dsp:cNvPr id="0" name=""/>
        <dsp:cNvSpPr/>
      </dsp:nvSpPr>
      <dsp:spPr>
        <a:xfrm>
          <a:off x="0" y="2329068"/>
          <a:ext cx="10696575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Με βάση τις θερμοκρασίες λειτουργίας οι οποίες είναι 45</a:t>
          </a:r>
          <a:r>
            <a:rPr lang="en-US" sz="21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και 135</a:t>
          </a:r>
          <a:r>
            <a:rPr lang="en-US" sz="21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η ολοκλήρωση μπορεί να γίνει κάτω από τον κόμβο ανάσχεσης και υπάρχει το επιθυμητό θερμικό φορτίο</a:t>
          </a:r>
          <a:endParaRPr lang="en-US" sz="21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2329068"/>
        <a:ext cx="10696575" cy="950130"/>
      </dsp:txXfrm>
    </dsp:sp>
    <dsp:sp modelId="{0B55DD4C-C235-EF4D-B6FA-8E7B12000452}">
      <dsp:nvSpPr>
        <dsp:cNvPr id="0" name=""/>
        <dsp:cNvSpPr/>
      </dsp:nvSpPr>
      <dsp:spPr>
        <a:xfrm>
          <a:off x="0" y="3279198"/>
          <a:ext cx="1069657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7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Αντιδραστήρας σακχαροποίησης</a:t>
          </a:r>
          <a:endParaRPr lang="en-US" sz="27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1613" y="3310811"/>
        <a:ext cx="10633349" cy="584369"/>
      </dsp:txXfrm>
    </dsp:sp>
    <dsp:sp modelId="{145B423A-7BCC-AE4A-A9D2-7EEC661A580C}">
      <dsp:nvSpPr>
        <dsp:cNvPr id="0" name=""/>
        <dsp:cNvSpPr/>
      </dsp:nvSpPr>
      <dsp:spPr>
        <a:xfrm>
          <a:off x="0" y="3926793"/>
          <a:ext cx="1069657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Ο αντιδραστήρας είναι στους 45</a:t>
          </a:r>
          <a:r>
            <a:rPr lang="en-US" sz="2100" kern="1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</a:t>
          </a:r>
          <a:r>
            <a:rPr lang="en-US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 </a:t>
          </a:r>
          <a:r>
            <a:rPr lang="el-GR" sz="21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στο ΜΣΓ και είναι ενδόθερμος άρα μπορεί να ολοκληρωθεί</a:t>
          </a:r>
          <a:endParaRPr lang="en-US" sz="21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3926793"/>
        <a:ext cx="1069657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C9CA7-7D2A-534E-8FB7-37104565A67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9204F-8917-EB42-BC86-F1089CBD7DC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Η απαίτηση σε θερμή παροχή έγκειται πρακτικά στην λανθάνουσα θερμότητα που χρησιμοποιείται για την διεργασία έκρηξης ατμού</a:t>
          </a:r>
          <a:endParaRPr lang="en-US" sz="1700" kern="1200"/>
        </a:p>
      </dsp:txBody>
      <dsp:txXfrm>
        <a:off x="378614" y="886531"/>
        <a:ext cx="2810360" cy="1744948"/>
      </dsp:txXfrm>
    </dsp:sp>
    <dsp:sp modelId="{51F5ADC3-EF15-DB4F-AC33-0B31BD9D49E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E8312-7744-FC47-B7B8-1A3A3CC90E6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Με βάση αυτή την απαίτηση επιλέχθηκε η ποσότητα ατμού που χρειάζεται να παραχθεί από την λιγνίνη</a:t>
          </a:r>
          <a:endParaRPr lang="en-US" sz="1700" kern="1200"/>
        </a:p>
      </dsp:txBody>
      <dsp:txXfrm>
        <a:off x="3946203" y="886531"/>
        <a:ext cx="2810360" cy="1744948"/>
      </dsp:txXfrm>
    </dsp:sp>
    <dsp:sp modelId="{FAACD5A0-0E8E-B64F-A449-1781184A0F3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A1A8-0960-AB45-8737-78327FFCE59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Η απαίτηση σε ψυχρή παροχή είναι πλέον μόνο για ρεύματα σε αρκετά χαμηλές θερμοκρασίες (20-45</a:t>
          </a:r>
          <a:r>
            <a:rPr lang="en-US" sz="1700" kern="1200" baseline="30000"/>
            <a:t>o</a:t>
          </a:r>
          <a:r>
            <a:rPr lang="en-US" sz="1700" kern="1200"/>
            <a:t>C)</a:t>
          </a:r>
          <a:r>
            <a:rPr lang="el-GR" sz="1700" kern="1200"/>
            <a:t> άρα έχει νόημα να χρησιμοποιηθεί ψυκτικό νερό</a:t>
          </a:r>
          <a:endParaRPr lang="en-US" sz="17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9B9CB-C2BF-A84D-8498-5F7E87C6FA62}">
      <dsp:nvSpPr>
        <dsp:cNvPr id="0" name=""/>
        <dsp:cNvSpPr/>
      </dsp:nvSpPr>
      <dsp:spPr>
        <a:xfrm>
          <a:off x="0" y="1240582"/>
          <a:ext cx="3278981" cy="208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F0EE0-5056-7B49-9100-B2D8738A855A}">
      <dsp:nvSpPr>
        <dsp:cNvPr id="0" name=""/>
        <dsp:cNvSpPr/>
      </dsp:nvSpPr>
      <dsp:spPr>
        <a:xfrm>
          <a:off x="364331" y="1586697"/>
          <a:ext cx="3278981" cy="2082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Βασιζόμαστε ότι τα δύο πιο απαιτητικά ψυχρά είναι το </a:t>
          </a:r>
          <a:r>
            <a:rPr lang="en-US" sz="14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RProd</a:t>
          </a:r>
          <a:r>
            <a:rPr lang="en-US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l-GR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και το </a:t>
          </a:r>
          <a:r>
            <a:rPr lang="en-US" sz="14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FeedSteam</a:t>
          </a:r>
          <a:r>
            <a:rPr lang="en-US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sz="14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ά</a:t>
          </a:r>
          <a:r>
            <a:rPr lang="el-GR" sz="14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ρα</a:t>
          </a:r>
          <a:r>
            <a:rPr lang="el-GR" sz="14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η ολοκλήρωση θα επικεντρωθεί σε αυτά</a:t>
          </a:r>
          <a:endParaRPr lang="en-US" sz="14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25315" y="1647681"/>
        <a:ext cx="3157013" cy="1960185"/>
      </dsp:txXfrm>
    </dsp:sp>
    <dsp:sp modelId="{951B492C-0368-7041-9453-D25A8D3EE237}">
      <dsp:nvSpPr>
        <dsp:cNvPr id="0" name=""/>
        <dsp:cNvSpPr/>
      </dsp:nvSpPr>
      <dsp:spPr>
        <a:xfrm>
          <a:off x="4007643" y="1240582"/>
          <a:ext cx="3278981" cy="208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F7F6E-147A-CD44-B97F-78C3A83B795B}">
      <dsp:nvSpPr>
        <dsp:cNvPr id="0" name=""/>
        <dsp:cNvSpPr/>
      </dsp:nvSpPr>
      <dsp:spPr>
        <a:xfrm>
          <a:off x="4371975" y="1586697"/>
          <a:ext cx="3278981" cy="2082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Αρχικά προθερμένονται από το </a:t>
          </a:r>
          <a:r>
            <a:rPr lang="en-US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FlashVapors </a:t>
          </a:r>
          <a:r>
            <a:rPr lang="el-GR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οποίο έχει πολύ μεγάλη θερμοχωρητικότητα αλλά χαμηλή θερμοκρασία μετά την προθέρμανσή τους μπορεί να χρησιμοποιηθεί για την ολοκλήρωση αρκετών ακόμη ψυχρών ρευμάτων</a:t>
          </a:r>
          <a:endParaRPr lang="en-US" sz="14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32959" y="1647681"/>
        <a:ext cx="3157013" cy="1960185"/>
      </dsp:txXfrm>
    </dsp:sp>
    <dsp:sp modelId="{9F49D588-7704-4640-A3C7-68A9F974F24B}">
      <dsp:nvSpPr>
        <dsp:cNvPr id="0" name=""/>
        <dsp:cNvSpPr/>
      </dsp:nvSpPr>
      <dsp:spPr>
        <a:xfrm>
          <a:off x="8015287" y="1240582"/>
          <a:ext cx="3278981" cy="208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DE4F-0123-3E48-AF47-31C721018D63}">
      <dsp:nvSpPr>
        <dsp:cNvPr id="0" name=""/>
        <dsp:cNvSpPr/>
      </dsp:nvSpPr>
      <dsp:spPr>
        <a:xfrm>
          <a:off x="8379618" y="1586697"/>
          <a:ext cx="3278981" cy="2082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Το ρε</a:t>
          </a:r>
          <a:r>
            <a:rPr lang="en-US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ύ</a:t>
          </a:r>
          <a:r>
            <a:rPr lang="el-GR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μα το οποίο θα φτάσει τα δύο αυτά στην τελική τους θερμοκρασία θα είναι το </a:t>
          </a:r>
          <a:r>
            <a:rPr lang="en-US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StExpVapors </a:t>
          </a:r>
          <a:r>
            <a:rPr lang="el-GR" sz="14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εφόσον έχει πολύ μεγάλη θερμοχωρητικότητα και υψηλή θερμοκρασία, όμως για να γλυτώσουμε θερμότητα ολοκληρώνονται κάποια άλλα θερμά ρεύματα πριν από αυτό</a:t>
          </a:r>
          <a:endParaRPr lang="el-GR" sz="14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8440602" y="1647681"/>
        <a:ext cx="3157013" cy="1960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9B9CB-C2BF-A84D-8498-5F7E87C6FA62}">
      <dsp:nvSpPr>
        <dsp:cNvPr id="0" name=""/>
        <dsp:cNvSpPr/>
      </dsp:nvSpPr>
      <dsp:spPr>
        <a:xfrm>
          <a:off x="0" y="962523"/>
          <a:ext cx="3263927" cy="2072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F0EE0-5056-7B49-9100-B2D8738A855A}">
      <dsp:nvSpPr>
        <dsp:cNvPr id="0" name=""/>
        <dsp:cNvSpPr/>
      </dsp:nvSpPr>
      <dsp:spPr>
        <a:xfrm>
          <a:off x="362658" y="1307049"/>
          <a:ext cx="3263927" cy="2072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Μετά την θέρμανση των δύο αυτών ρευμάτων το </a:t>
          </a:r>
          <a:r>
            <a:rPr lang="en-US" sz="16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StExpVapors</a:t>
          </a:r>
          <a:r>
            <a:rPr lang="en-US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l-GR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χρησιμοποιείται για την ολοκλήρωση του </a:t>
          </a:r>
          <a:r>
            <a:rPr lang="el-GR" sz="16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αναβραστήρα</a:t>
          </a:r>
          <a:r>
            <a:rPr lang="el-GR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της </a:t>
          </a:r>
          <a:r>
            <a:rPr lang="el-GR" sz="16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κυκλοπεντανόνης</a:t>
          </a:r>
          <a:r>
            <a:rPr lang="el-GR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και για </a:t>
          </a:r>
          <a:r>
            <a:rPr lang="el-GR" sz="16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ατμοπαραγωγή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23362" y="1367753"/>
        <a:ext cx="3142519" cy="1951186"/>
      </dsp:txXfrm>
    </dsp:sp>
    <dsp:sp modelId="{ED170CA8-7008-0948-8B7B-3D5A1FDE617E}">
      <dsp:nvSpPr>
        <dsp:cNvPr id="0" name=""/>
        <dsp:cNvSpPr/>
      </dsp:nvSpPr>
      <dsp:spPr>
        <a:xfrm>
          <a:off x="3989244" y="962523"/>
          <a:ext cx="3263927" cy="2072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59FE-8E9B-F54E-AD78-A0412A9CF831}">
      <dsp:nvSpPr>
        <dsp:cNvPr id="0" name=""/>
        <dsp:cNvSpPr/>
      </dsp:nvSpPr>
      <dsp:spPr>
        <a:xfrm>
          <a:off x="4351903" y="1307049"/>
          <a:ext cx="3263927" cy="2072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Τελικά, τα θερμά ρεύματα που περισσεύουν έχουν απαίτηση περίπου 2.500</a:t>
          </a:r>
          <a:r>
            <a:rPr lang="en-US" sz="16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MJ/h </a:t>
          </a:r>
          <a:r>
            <a:rPr lang="el-GR" sz="16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+ 9.000 περ</a:t>
          </a:r>
          <a:r>
            <a:rPr lang="en-US" sz="16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ί</a:t>
          </a:r>
          <a:r>
            <a:rPr lang="el-GR" sz="1600" kern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που από τον συμπυκνωτήρα της κυκλοπεντανόνης, το οποίο είναι αρκετά κοντά στο ελάχιστο</a:t>
          </a:r>
          <a:endParaRPr lang="en-US" sz="1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12607" y="1367753"/>
        <a:ext cx="3142519" cy="1951186"/>
      </dsp:txXfrm>
    </dsp:sp>
    <dsp:sp modelId="{34F1C063-1557-EF4D-AEEC-804DAA9AD438}">
      <dsp:nvSpPr>
        <dsp:cNvPr id="0" name=""/>
        <dsp:cNvSpPr/>
      </dsp:nvSpPr>
      <dsp:spPr>
        <a:xfrm>
          <a:off x="7978489" y="962523"/>
          <a:ext cx="3263927" cy="2072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59489-0879-834E-A60C-8594FA1214B6}">
      <dsp:nvSpPr>
        <dsp:cNvPr id="0" name=""/>
        <dsp:cNvSpPr/>
      </dsp:nvSpPr>
      <dsp:spPr>
        <a:xfrm>
          <a:off x="8341148" y="1307049"/>
          <a:ext cx="3263927" cy="2072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Τα υδατικά ρεύματα δεν ψύχονται μέχρι θερμοκρασία περιβάλλοντος όπως έχει θεωρηθεί στην ολοκλήρωση αλλά είναι πλέον σε αρκετά χαμηλή θερμοκρασία όπου δεν έχει νόημα πλέον η εκμετάλλευσή τους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8401852" y="1367753"/>
        <a:ext cx="3142519" cy="19511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2EA6C-731C-BC41-B03A-26262404A64D}">
      <dsp:nvSpPr>
        <dsp:cNvPr id="0" name=""/>
        <dsp:cNvSpPr/>
      </dsp:nvSpPr>
      <dsp:spPr>
        <a:xfrm>
          <a:off x="0" y="3157474"/>
          <a:ext cx="2905626" cy="20716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48" tIns="199136" rIns="206648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τιμή πώλησης προϊόντων </a:t>
          </a:r>
          <a:endParaRPr lang="en-US" sz="28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3157474"/>
        <a:ext cx="2905626" cy="2071645"/>
      </dsp:txXfrm>
    </dsp:sp>
    <dsp:sp modelId="{EE1039CE-82C4-7B4D-88CC-4562B369B6DC}">
      <dsp:nvSpPr>
        <dsp:cNvPr id="0" name=""/>
        <dsp:cNvSpPr/>
      </dsp:nvSpPr>
      <dsp:spPr>
        <a:xfrm>
          <a:off x="2905626" y="3157474"/>
          <a:ext cx="8716878" cy="20716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19" tIns="355600" rIns="176819" bIns="3556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γλυκερόλη</a:t>
          </a:r>
          <a:r>
            <a:rPr lang="el-GR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: 0,732 </a:t>
          </a:r>
          <a:r>
            <a:rPr lang="en-US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€/kg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κυκλοπεντανόνη</a:t>
          </a:r>
          <a:r>
            <a:rPr lang="el-GR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: </a:t>
          </a:r>
          <a:r>
            <a:rPr lang="en-US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4,5 €/kg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1GWh = 0,23 </a:t>
          </a:r>
          <a:r>
            <a:rPr lang="el-GR" sz="28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εκατομύρρια </a:t>
          </a:r>
          <a:r>
            <a:rPr lang="en-US" sz="28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€</a:t>
          </a:r>
          <a:r>
            <a:rPr lang="el-GR" sz="28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/</a:t>
          </a:r>
          <a:r>
            <a:rPr lang="en-US" sz="28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GWh</a:t>
          </a:r>
        </a:p>
      </dsp:txBody>
      <dsp:txXfrm>
        <a:off x="2905626" y="3157474"/>
        <a:ext cx="8716878" cy="2071645"/>
      </dsp:txXfrm>
    </dsp:sp>
    <dsp:sp modelId="{C12ECFAE-559A-8140-AD2C-70F36CFA23B0}">
      <dsp:nvSpPr>
        <dsp:cNvPr id="0" name=""/>
        <dsp:cNvSpPr/>
      </dsp:nvSpPr>
      <dsp:spPr>
        <a:xfrm rot="10800000">
          <a:off x="0" y="2359"/>
          <a:ext cx="2905626" cy="31861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48" tIns="199136" rIns="206648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τιμή </a:t>
          </a:r>
          <a:r>
            <a:rPr lang="el-GR" sz="2800" kern="12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πρ</a:t>
          </a:r>
          <a:r>
            <a:rPr lang="en-US" sz="2800" kern="12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ώ</a:t>
          </a:r>
          <a:r>
            <a:rPr lang="el-GR" sz="28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των υλών</a:t>
          </a:r>
          <a:endParaRPr lang="en-US" sz="28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sp:txBody>
      <dsp:txXfrm rot="-10800000">
        <a:off x="0" y="2359"/>
        <a:ext cx="2905626" cy="2071023"/>
      </dsp:txXfrm>
    </dsp:sp>
    <dsp:sp modelId="{E2C758C3-DC09-7C44-A6FD-4EA75DEFC298}">
      <dsp:nvSpPr>
        <dsp:cNvPr id="0" name=""/>
        <dsp:cNvSpPr/>
      </dsp:nvSpPr>
      <dsp:spPr>
        <a:xfrm>
          <a:off x="2905626" y="2359"/>
          <a:ext cx="8716878" cy="207102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19" tIns="304800" rIns="176819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 err="1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νερο</a:t>
          </a:r>
          <a:r>
            <a:rPr lang="el-GR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́: </a:t>
          </a:r>
          <a:r>
            <a:rPr lang="en-US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0,00050€/kg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NaOH</a:t>
          </a:r>
          <a:r>
            <a:rPr lang="el-GR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:</a:t>
          </a:r>
          <a:r>
            <a:rPr lang="en-US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 0,45 €/kg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υδρογόνο: </a:t>
          </a:r>
          <a:r>
            <a:rPr lang="en-US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1.8€/kg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βιομάζα και αέρας θεωρείται ότι παρέχονται δωρεάν</a:t>
          </a:r>
          <a:endParaRPr lang="en-US" sz="24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905626" y="2359"/>
        <a:ext cx="8716878" cy="207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310E-CC29-935F-AA46-EAC151C6C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EC99-74D2-AE46-2523-1DF459A4A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0087-394D-740F-3B43-3181D39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336E-2552-C470-A16E-F2DB981F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1798-F56C-F0B2-0583-A4313AF9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17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0A2C-8CF2-5DAF-5EC9-9152FC73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72094-3D29-E9B4-CFA6-28F517D39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6E03-A649-995A-79BB-4EF45A64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4800-2FE8-7718-0A81-2BB3B06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0971-9B55-1F83-7630-0E9D083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940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A85DA-183E-54B4-32D0-ADCE9DD85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2F192-11B0-F72E-0441-2B2211A5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2579-6F29-F7C9-7B9F-487C525F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A67F-1391-EE30-739E-318E1F0C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5F97-E322-ED0C-0058-7B766987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766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6CCE-2AAF-081F-FC69-E290A5D0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5B1F-ABD1-2FD4-32EF-0B055D40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67C6-B931-3CA7-E98B-23684D52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B189-A2BA-7BAF-C9C6-C45BB156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5810-4F31-D0CE-CD37-09ED7081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548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239E-4F24-FD44-38EB-E7D89B0A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39BC-D0B5-B149-E2E4-C95201A1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A6FD-A07C-E9BC-4BF7-F80ACA1F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14CF-695D-F4D8-29C5-96037AC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3599-8269-95A9-13AE-BAECE64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104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FE67-838B-A0FE-4662-34147F6B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7859-B255-1EBC-82CC-10493559A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D8882-ADC2-5D1F-413B-777B182E8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A996-D4CF-A89D-B681-E19BE70B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F084-3DCF-ED98-3AEF-D477BF9D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B14D-D934-EF25-F721-62F60BCB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5841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631-CF10-716A-FBEA-44B9472C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793E-F38E-7E4D-7C35-FE66E0D4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7C751-C325-9811-1B41-A1B9DB54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48282-5ADF-B0BB-29EC-641CD01DC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6D2A7-C68C-9C65-E751-271DC7CA2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966A9-1BE3-014F-802B-8B67145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01291-53EB-D723-03E6-C62CC005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4E438-75AC-6321-2868-1383BDCC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421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0BCB-82EC-D319-2C28-3B280F83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DA658-F3D3-5A54-EA52-92BF381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4C396-3251-5502-1587-8AEF4A24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B097-C62F-99E8-BC9E-8526C6A4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89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799C6-3205-1251-377D-247EA742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31BF7-7C0E-F861-8FFA-CDCFC061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B75C4-10E8-7F7A-4017-6CD9C84B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361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A2AE-BE61-D621-00B6-194FC3A3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ABC5-EAD6-92A5-396B-224A3BF1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9CE29-3B44-D0F5-E4D6-53D3B80B1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C45E-A9ED-A294-7ACB-EF3CAC76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887D4-9F8F-2A7F-E9CE-91A992C7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2EFF-CBCA-5ABB-945D-B5E89AB2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585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80A0-AF62-87C7-928E-B6724E76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863C-C897-4CB2-3BCD-6820B88B0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3BEA-FC9B-528B-B986-6B7CBF35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3A26-2327-4D41-25D1-A2C9D314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7AA5-6181-9D45-EACE-0256F36D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E213-0DD4-6E7B-FDF8-13CCAF33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8693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A4104-2198-D0CE-EF0F-E6F5CE33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FF34-8497-AD3C-4C31-8038F982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2ACD-1D84-C39A-82DC-6EA56100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4B23-500F-3141-BD26-A59F8A961DAB}" type="datetimeFigureOut">
              <a:rPr lang="en-GR" smtClean="0"/>
              <a:t>4/5/23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8F29-5C2C-235D-9BE4-BB6441209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28CC-DAD7-B4B3-22F5-9173CA582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3150-6B6F-5B4C-BFA6-48328EFF0F4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7053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60B1191-9F7C-CD95-6BA0-6C6727CA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39" y="-390552"/>
            <a:ext cx="11665304" cy="2819399"/>
          </a:xfrm>
          <a:noFill/>
        </p:spPr>
        <p:txBody>
          <a:bodyPr anchor="b">
            <a:normAutofit/>
          </a:bodyPr>
          <a:lstStyle/>
          <a:p>
            <a:r>
              <a:rPr lang="el-G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Αξιοποίηση </a:t>
            </a:r>
            <a:r>
              <a:rPr lang="el-G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Πυρηνόξυλου</a:t>
            </a:r>
            <a:r>
              <a:rPr lang="el-G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για Παραγωγή </a:t>
            </a:r>
            <a:r>
              <a:rPr lang="el-G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Γλυκερόλης</a:t>
            </a:r>
            <a:r>
              <a:rPr lang="el-G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και </a:t>
            </a:r>
            <a:r>
              <a:rPr lang="el-G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Κυκλοπεντανόνης</a:t>
            </a:r>
            <a:r>
              <a:rPr lang="el-G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GR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20D379-F73D-6023-6B06-5C4947E9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782" y="2576927"/>
            <a:ext cx="8353419" cy="2379544"/>
          </a:xfrm>
          <a:noFill/>
        </p:spPr>
        <p:txBody>
          <a:bodyPr anchor="t">
            <a:normAutofit fontScale="85000" lnSpcReduction="20000"/>
          </a:bodyPr>
          <a:lstStyle/>
          <a:p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Συγγραφείς:</a:t>
            </a:r>
          </a:p>
          <a:p>
            <a:r>
              <a:rPr lang="el-G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Βιδιάνος</a:t>
            </a:r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Γιαννίτσης</a:t>
            </a:r>
            <a:endParaRPr lang="el-G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Αριστοτέλης Αργυρόπουλος</a:t>
            </a:r>
          </a:p>
          <a:p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Διονύσης </a:t>
            </a:r>
            <a:r>
              <a:rPr lang="el-G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Γιαννάτος</a:t>
            </a:r>
            <a:endParaRPr lang="el-G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Θεοφανώ Αντωνία </a:t>
            </a:r>
            <a:r>
              <a:rPr lang="el-G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Πόταρη</a:t>
            </a:r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Στυλιανή Σταύρου</a:t>
            </a:r>
          </a:p>
          <a:p>
            <a:r>
              <a:rPr lang="el-G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Έλλη </a:t>
            </a:r>
            <a:r>
              <a:rPr lang="el-G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Πούτα</a:t>
            </a:r>
            <a:endParaRPr lang="en-G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8D34AB-740C-0FFB-0B3F-3E4855C8F464}"/>
              </a:ext>
            </a:extLst>
          </p:cNvPr>
          <p:cNvSpPr txBox="1"/>
          <p:nvPr/>
        </p:nvSpPr>
        <p:spPr>
          <a:xfrm>
            <a:off x="7538662" y="5826544"/>
            <a:ext cx="376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Σχεδι</a:t>
            </a:r>
            <a:r>
              <a:rPr lang="en-US" sz="18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1800" b="1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σμός</a:t>
            </a:r>
            <a:r>
              <a:rPr lang="en-US" sz="18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Διεργ</a:t>
            </a:r>
            <a:r>
              <a:rPr lang="en-US" sz="18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1800" b="1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σιών</a:t>
            </a:r>
            <a:r>
              <a:rPr lang="en-US" sz="18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BFEF2-2CF2-2A98-48A5-661FA6AA6B5B}"/>
              </a:ext>
            </a:extLst>
          </p:cNvPr>
          <p:cNvSpPr txBox="1"/>
          <p:nvPr/>
        </p:nvSpPr>
        <p:spPr>
          <a:xfrm>
            <a:off x="5765952" y="629213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Ολοκλήρωση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της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Διεργ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σί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ς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ι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Κοστολόγηση</a:t>
            </a:r>
            <a:r>
              <a:rPr lang="en-US" sz="1800" dirty="0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n w="22225">
                  <a:solidFill>
                    <a:srgbClr val="FFFFFF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της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08525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AAC8D-E0E6-FFA8-94A5-161FA91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359" y="175730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l-G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Μεγάλο Σύνθετο Γράφημα</a:t>
            </a:r>
            <a:endParaRPr lang="en-G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5635-84E0-7C18-D5DE-0C8FB42D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83" y="969701"/>
            <a:ext cx="6146555" cy="57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C13-5161-329F-85B9-F3BB5BC0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Ολοκλήρωση των Διεργασιών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B47EC-BEE3-4833-DC98-4B28388CB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02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76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ABE2-CA16-0567-251B-EEED83AD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Ολοκλήρωση των Διεργασιών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C30D2A-C279-9063-BA2C-15F9A2A9A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32704"/>
              </p:ext>
            </p:extLst>
          </p:nvPr>
        </p:nvGraphicFramePr>
        <p:xfrm>
          <a:off x="657225" y="1825625"/>
          <a:ext cx="1069657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51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6BE-20DD-53AA-37CE-85E7FDD6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" y="181147"/>
            <a:ext cx="11787187" cy="1325563"/>
          </a:xfrm>
        </p:spPr>
        <p:txBody>
          <a:bodyPr/>
          <a:lstStyle/>
          <a:p>
            <a:pPr algn="ctr"/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Μεγάλο Σύνθετο Γράφημα μετά την ολοκλήρωση των διεργασιών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B9C34-FDA8-555C-F821-6D0B02E7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3" y="1617835"/>
            <a:ext cx="5410201" cy="50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B41C1-E8E0-6E0C-5FDD-A1F77CAF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l-GR"/>
              <a:t>Ενσωματωμένη Ατμοπαραγωγή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6093-EE5B-7B27-EF2D-CF4ECB9F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l-GR" sz="1700"/>
              <a:t>Με βάση το διάγραμμα αυτό περίπου η μισή απαίτηση σε ψυχρή παροχή είναι για θερμοκρασίες στους 190</a:t>
            </a:r>
            <a:r>
              <a:rPr lang="en-US" sz="1700" baseline="30000"/>
              <a:t>o</a:t>
            </a:r>
            <a:r>
              <a:rPr lang="en-US" sz="1700"/>
              <a:t>C </a:t>
            </a:r>
            <a:r>
              <a:rPr lang="el-GR" sz="1700"/>
              <a:t>και πάνω</a:t>
            </a:r>
          </a:p>
          <a:p>
            <a:r>
              <a:rPr lang="el-GR" sz="1700"/>
              <a:t>Αυτά δεν έχει νόημα απλώς να ψυχθούν, αλλά μπορούν να χρησιμοποιηθούν για την παραγωγή ατμού για την εγκατάσταση αυτή</a:t>
            </a:r>
          </a:p>
          <a:p>
            <a:r>
              <a:rPr lang="el-GR" sz="1700"/>
              <a:t>Με βάση τη θερμοκρασία αυτή ο ατμός μπορεί να είναι στα 8,5 </a:t>
            </a:r>
            <a:r>
              <a:rPr lang="en-US" sz="1700"/>
              <a:t>bar </a:t>
            </a:r>
            <a:r>
              <a:rPr lang="el-GR" sz="1700"/>
              <a:t>και η παροχή του θα προκύψει από την απαίτηση σε ψυχρή παροχή</a:t>
            </a:r>
            <a:endParaRPr lang="en-GR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58F4-44A8-6CB3-C03B-7EFC5F04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534" y="661916"/>
            <a:ext cx="5896986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0FBE6-669D-CAB8-BBD6-EC652DC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l-GR" sz="4800"/>
              <a:t>Τελικά Συμπεράσματα της Ολοκλήρωσης</a:t>
            </a:r>
            <a:endParaRPr lang="en-GR" sz="4800"/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240A1D5-8ED3-58F7-527F-4C46FC3B4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5485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07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845C-68B3-79B5-D700-2B98DF33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Δίκτυο Εναλλαγής Θερμότητ</a:t>
            </a:r>
            <a:r>
              <a:rPr lang="el-GR" sz="5000"/>
              <a:t>ας</a:t>
            </a:r>
            <a:endParaRPr lang="en-GR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AC965-482F-E0FB-71C0-A5173704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l-GR" sz="2200"/>
              <a:t>Στο διάγραμμα αυτό φαίνεται το προτεινόμενο δίκτυο εναλλαγής θερμότητας σε μορφή διαγράμματος πλέγματος και η λύση που έχει επιλεχθεί δεν είναι σίγουρα η βέλτιστη αλλά λόγω της μορφής του είναι ένα πολύ περίπλοκο πρόβλημα βελτιστοποίησης η εύρεση έστω και τοπικού βέλτιστου</a:t>
            </a:r>
            <a:endParaRPr lang="en-GR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D0EA2-ADE6-66F7-9D16-F2BF5706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5" y="640080"/>
            <a:ext cx="502005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47B5-F95C-C501-4F9C-A8559EE3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l-GR" sz="4800"/>
              <a:t>ΔΕΘ πάνω από τον κόμβο ανάσχεσης</a:t>
            </a:r>
            <a:endParaRPr lang="en-G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24AB3-0C14-25FF-9466-0BF0AD48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557793"/>
            <a:ext cx="5150277" cy="1648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6845-26B8-912D-3A46-1BEBB237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l-GR" sz="2000"/>
              <a:t>Η ολοκλήρωση αυτή είναι σχετικά απλή</a:t>
            </a:r>
          </a:p>
          <a:p>
            <a:r>
              <a:rPr lang="el-GR" sz="2000"/>
              <a:t>Πρέπει το ρεύμα </a:t>
            </a:r>
            <a:r>
              <a:rPr lang="en-US" sz="2000"/>
              <a:t>FurFeed </a:t>
            </a:r>
            <a:r>
              <a:rPr lang="el-GR" sz="2000"/>
              <a:t>να εναλλάξει με το </a:t>
            </a:r>
            <a:r>
              <a:rPr lang="en-US" sz="2000"/>
              <a:t>FeedSteam </a:t>
            </a:r>
            <a:r>
              <a:rPr lang="el-GR" sz="2000"/>
              <a:t>οπότε το </a:t>
            </a:r>
            <a:r>
              <a:rPr lang="en-US" sz="2000"/>
              <a:t>PureGlyc </a:t>
            </a:r>
            <a:r>
              <a:rPr lang="el-GR" sz="2000"/>
              <a:t>θα εναλλάξει με το </a:t>
            </a:r>
            <a:r>
              <a:rPr lang="en-US" sz="2000"/>
              <a:t>XylFeed </a:t>
            </a:r>
            <a:endParaRPr lang="el-GR" sz="2000"/>
          </a:p>
          <a:p>
            <a:r>
              <a:rPr lang="el-GR" sz="2000"/>
              <a:t>Τα υπόλοιπα θερμά θα εναλλάξουν με το </a:t>
            </a:r>
            <a:r>
              <a:rPr lang="en-US" sz="2000"/>
              <a:t>FeedSteam </a:t>
            </a:r>
            <a:r>
              <a:rPr lang="el-GR" sz="2000"/>
              <a:t>και η υπόλοιπη απαίτησή του θα ολοκληρωθεί από θερμή παροχή η οποία είναι υπέρθερμος ατμός στα </a:t>
            </a:r>
            <a:r>
              <a:rPr lang="en-US" sz="2000"/>
              <a:t>60 bar </a:t>
            </a:r>
            <a:r>
              <a:rPr lang="el-GR" sz="2000"/>
              <a:t>και 498</a:t>
            </a:r>
            <a:r>
              <a:rPr lang="en-US" sz="2000" baseline="30000"/>
              <a:t>o</a:t>
            </a:r>
            <a:r>
              <a:rPr lang="en-US" sz="2000"/>
              <a:t>C</a:t>
            </a:r>
            <a:endParaRPr lang="el-GR" sz="2000"/>
          </a:p>
          <a:p>
            <a:endParaRPr lang="en-GR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0D4264-78F2-FB97-29BD-75ACB7A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ΔΕΘ κ</a:t>
            </a:r>
            <a:r>
              <a:rPr lang="en-GR" dirty="0"/>
              <a:t>ά</a:t>
            </a:r>
            <a:r>
              <a:rPr lang="el-GR" dirty="0"/>
              <a:t>τω από τον κόμβο ανάσχεσης</a:t>
            </a:r>
            <a:endParaRPr lang="en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6D211-CADE-A3AD-2AEC-20DF7B3E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2032000"/>
            <a:ext cx="36449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A9936-A73D-6871-7584-FACAD5C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87" y="2006600"/>
            <a:ext cx="632176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1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0B8B7-4BC2-923E-6138-488F03FE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l-GR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Επεξήγηση Ι</a:t>
            </a:r>
            <a:endParaRPr lang="en-GR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57D4988-0DF2-B362-4D95-010BC4410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746586"/>
              </p:ext>
            </p:extLst>
          </p:nvPr>
        </p:nvGraphicFramePr>
        <p:xfrm>
          <a:off x="214313" y="1575880"/>
          <a:ext cx="11658600" cy="490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60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14D172-098A-695F-295F-EC54A1491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"/>
          <a:stretch/>
        </p:blipFill>
        <p:spPr bwMode="auto">
          <a:xfrm>
            <a:off x="1947411" y="0"/>
            <a:ext cx="51500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C3650-715E-1267-A966-11152579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002" y="4673599"/>
            <a:ext cx="3056546" cy="1573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B441A-E7E4-83C6-05E6-989965B72E70}"/>
              </a:ext>
            </a:extLst>
          </p:cNvPr>
          <p:cNvSpPr txBox="1"/>
          <p:nvPr/>
        </p:nvSpPr>
        <p:spPr>
          <a:xfrm>
            <a:off x="8397002" y="610508"/>
            <a:ext cx="4034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Σύνοψη Διεργασίας </a:t>
            </a:r>
            <a:endParaRPr lang="en-G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94F9-7261-86ED-34CD-6252669B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l-GR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Επεξήγηση ΙΙ</a:t>
            </a:r>
            <a:endParaRPr lang="en-G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C64E75-C2F4-67C0-E9D8-B7FF0CC55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68698"/>
              </p:ext>
            </p:extLst>
          </p:nvPr>
        </p:nvGraphicFramePr>
        <p:xfrm>
          <a:off x="267837" y="2143146"/>
          <a:ext cx="11605076" cy="434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1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13ED10-2A89-45EB-A781-25960C26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78DD-C096-303A-85D7-80BD5191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Τιμές αγοράς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4CDCC-5C57-7AAC-A24B-599348071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246877"/>
              </p:ext>
            </p:extLst>
          </p:nvPr>
        </p:nvGraphicFramePr>
        <p:xfrm>
          <a:off x="481262" y="1385888"/>
          <a:ext cx="11622505" cy="523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86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E14D8-FAF8-4881-F2D4-F776BD5A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Οικονομική Ανάλυση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BADF9-8207-EEC2-E853-BD968C270F72}"/>
                  </a:ext>
                </a:extLst>
              </p:cNvPr>
              <p:cNvSpPr txBox="1"/>
              <p:nvPr/>
            </p:nvSpPr>
            <p:spPr>
              <a:xfrm>
                <a:off x="1008184" y="1459907"/>
                <a:ext cx="10175630" cy="7679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𝑅𝑂𝐼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έ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𝜌𝛿𝜊𝜍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𝜀𝜋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έ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𝜈𝛿𝜐𝜎𝜂𝜍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𝜎𝜏𝜊𝜍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𝜀𝜋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έ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𝜈𝛿𝜐𝜎𝜂𝜍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𝜎𝜏𝜊𝜍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𝜀𝜋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έ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𝜈𝛿𝜐𝜎𝜂𝜍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=71,19%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BADF9-8207-EEC2-E853-BD968C27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84" y="1459907"/>
                <a:ext cx="10175630" cy="767904"/>
              </a:xfrm>
              <a:prstGeom prst="rect">
                <a:avLst/>
              </a:prstGeom>
              <a:blipFill>
                <a:blip r:embed="rId2"/>
                <a:stretch>
                  <a:fillRect t="-3226" b="-161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25DF097-265E-8C76-B0CF-5C43A903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805415"/>
              </p:ext>
            </p:extLst>
          </p:nvPr>
        </p:nvGraphicFramePr>
        <p:xfrm>
          <a:off x="514350" y="2401843"/>
          <a:ext cx="10836400" cy="3392066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609944">
                  <a:extLst>
                    <a:ext uri="{9D8B030D-6E8A-4147-A177-3AD203B41FA5}">
                      <a16:colId xmlns:a16="http://schemas.microsoft.com/office/drawing/2014/main" val="3308755395"/>
                    </a:ext>
                  </a:extLst>
                </a:gridCol>
                <a:gridCol w="2253025">
                  <a:extLst>
                    <a:ext uri="{9D8B030D-6E8A-4147-A177-3AD203B41FA5}">
                      <a16:colId xmlns:a16="http://schemas.microsoft.com/office/drawing/2014/main" val="2356952822"/>
                    </a:ext>
                  </a:extLst>
                </a:gridCol>
                <a:gridCol w="2173039">
                  <a:extLst>
                    <a:ext uri="{9D8B030D-6E8A-4147-A177-3AD203B41FA5}">
                      <a16:colId xmlns:a16="http://schemas.microsoft.com/office/drawing/2014/main" val="1469640035"/>
                    </a:ext>
                  </a:extLst>
                </a:gridCol>
                <a:gridCol w="2371401">
                  <a:extLst>
                    <a:ext uri="{9D8B030D-6E8A-4147-A177-3AD203B41FA5}">
                      <a16:colId xmlns:a16="http://schemas.microsoft.com/office/drawing/2014/main" val="4074867449"/>
                    </a:ext>
                  </a:extLst>
                </a:gridCol>
                <a:gridCol w="2428991">
                  <a:extLst>
                    <a:ext uri="{9D8B030D-6E8A-4147-A177-3AD203B41FA5}">
                      <a16:colId xmlns:a16="http://schemas.microsoft.com/office/drawing/2014/main" val="924932492"/>
                    </a:ext>
                  </a:extLst>
                </a:gridCol>
              </a:tblGrid>
              <a:tr h="82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Blocks</a:t>
                      </a:r>
                      <a:endParaRPr lang="el-GR" sz="1600" b="1" kern="100" cap="none" spc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</a:t>
                      </a:r>
                      <a:r>
                        <a:rPr lang="en-US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erating Cost </a:t>
                      </a: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</a:t>
                      </a:r>
                      <a:r>
                        <a:rPr lang="en-US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EUR</a:t>
                      </a: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]</a:t>
                      </a:r>
                      <a:endParaRPr lang="el-GR" sz="1600" b="1" kern="100" cap="none" spc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 Cost [</a:t>
                      </a:r>
                      <a:r>
                        <a:rPr lang="en-US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EUR</a:t>
                      </a: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]</a:t>
                      </a:r>
                      <a:endParaRPr lang="el-GR" sz="1600" b="1" kern="100" cap="none" spc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Sales [EUR/Year]</a:t>
                      </a:r>
                      <a:endParaRPr lang="el-GR" sz="1600" b="1" kern="100" cap="none" spc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Operating Profit</a:t>
                      </a:r>
                      <a:r>
                        <a:rPr lang="en-US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l-GR" sz="1600" b="1" kern="0" cap="none" spc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[ΕUR]</a:t>
                      </a:r>
                      <a:endParaRPr lang="el-GR" sz="1600" b="1" kern="100" cap="none" spc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32649"/>
                  </a:ext>
                </a:extLst>
              </a:tr>
              <a:tr h="51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100-200</a:t>
                      </a:r>
                      <a:endParaRPr lang="el-GR" sz="1600" b="1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7.882.614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19.443.605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-19.443.605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9116"/>
                  </a:ext>
                </a:extLst>
              </a:tr>
              <a:tr h="51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300</a:t>
                      </a:r>
                      <a:endParaRPr lang="el-GR" sz="1600" b="1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1.179.297</a:t>
                      </a:r>
                      <a:endParaRPr lang="el-GR" sz="1600" kern="1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11.015.036</a:t>
                      </a:r>
                      <a:endParaRPr lang="el-GR" sz="1600" kern="1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48.300.000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37.284.964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34544"/>
                  </a:ext>
                </a:extLst>
              </a:tr>
              <a:tr h="51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400-500</a:t>
                      </a:r>
                      <a:endParaRPr lang="el-GR" sz="1600" b="1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855.341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2.605.917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8.663.913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6.057.996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86930"/>
                  </a:ext>
                </a:extLst>
              </a:tr>
              <a:tr h="51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600-700</a:t>
                      </a:r>
                      <a:endParaRPr lang="el-GR" sz="1600" b="1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42.860.430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45.601.350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77.707.938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32.106.587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6063"/>
                  </a:ext>
                </a:extLst>
              </a:tr>
              <a:tr h="51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b="1" kern="0" cap="none" spc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l-GR" sz="1600" b="1" kern="1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52.777.682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78.665.908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134.671.851</a:t>
                      </a:r>
                      <a:endParaRPr lang="el-GR" sz="1600" kern="1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600" kern="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56.005.942</a:t>
                      </a:r>
                      <a:endParaRPr lang="el-GR" sz="1600" kern="100" cap="none" spc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00187" marR="100187" marT="1335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92D050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0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7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175C2-8278-EE39-72D1-8A00F3E0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</a:t>
            </a:r>
            <a:r>
              <a:rPr lang="en-US" sz="5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5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ς</a:t>
            </a:r>
            <a:r>
              <a:rPr lang="en-US" sz="5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ευχ</a:t>
            </a:r>
            <a:r>
              <a:rPr lang="en-US" sz="5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5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ριστούμε</a:t>
            </a:r>
            <a:r>
              <a:rPr lang="en-US" sz="5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π</a:t>
            </a:r>
            <a:r>
              <a:rPr lang="en-US" sz="52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ολύ</a:t>
            </a:r>
            <a:r>
              <a:rPr lang="en-US" sz="5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61F2B6D7-09FA-7863-EDAD-22E2B3EA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382" y="557189"/>
            <a:ext cx="4629236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10D1-3D4B-8AE0-BBCB-14C8F8A0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16" y="846931"/>
            <a:ext cx="3643319" cy="5164138"/>
          </a:xfrm>
        </p:spPr>
        <p:txBody>
          <a:bodyPr>
            <a:normAutofit/>
          </a:bodyPr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Θερμά και Ψυχρά Ρεύματα –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100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49FA98B5-3E68-B6DC-F91E-5DB98795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235" y="0"/>
            <a:ext cx="713226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5B944-0959-282F-0ECA-DFC3C5C9D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5"/>
          <a:stretch/>
        </p:blipFill>
        <p:spPr>
          <a:xfrm>
            <a:off x="4481519" y="4351338"/>
            <a:ext cx="6362694" cy="25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screenshot, text, design&#10;&#10;Description automatically generated">
            <a:extLst>
              <a:ext uri="{FF2B5EF4-FFF2-40B4-BE49-F238E27FC236}">
                <a16:creationId xmlns:a16="http://schemas.microsoft.com/office/drawing/2014/main" id="{18D40C95-58CD-B70B-745F-601A8E8B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57" y="2034381"/>
            <a:ext cx="4140200" cy="41148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6E340-FDF0-1F32-00AA-52940012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33" y="3009105"/>
            <a:ext cx="7222984" cy="14628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00006E-BF3C-960A-7B99-321DC5A0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5126"/>
            <a:ext cx="11082337" cy="1092200"/>
          </a:xfrm>
        </p:spPr>
        <p:txBody>
          <a:bodyPr>
            <a:normAutofit/>
          </a:bodyPr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Θερμά και Ψυχρά Ρεύματα –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200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1258-F5FA-8111-A9A8-B4266CAA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300 &amp; 400</a:t>
            </a:r>
            <a:endParaRPr lang="en-GR" sz="5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2C78-959F-A97E-C532-093322BB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801" y="2008576"/>
            <a:ext cx="3959865" cy="2300288"/>
          </a:xfrm>
        </p:spPr>
        <p:txBody>
          <a:bodyPr>
            <a:normAutofit/>
          </a:bodyPr>
          <a:lstStyle/>
          <a:p>
            <a:pPr marL="0" indent="0" defTabSz="649224">
              <a:spcBef>
                <a:spcPts val="710"/>
              </a:spcBef>
              <a:buNone/>
            </a:pPr>
            <a:r>
              <a:rPr lang="el-G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Στο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300 </a:t>
            </a:r>
            <a:r>
              <a:rPr lang="el-G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γίνεται η καύση της </a:t>
            </a:r>
            <a:r>
              <a:rPr lang="el-GR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λιγνίνης</a:t>
            </a:r>
            <a:r>
              <a:rPr lang="el-G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η οποία έχει ως προϊόν ένα θερμό ρεύμα αλλά δεν λήφθηκε υπόψη στην ολοκλήρωση καθώς θα χρησιμοποιηθεί ως εξωτερική θερμή παροχή καθώς και για ηλεκτρισμό</a:t>
            </a:r>
            <a:endParaRPr lang="en-GR" sz="1700" dirty="0"/>
          </a:p>
        </p:txBody>
      </p:sp>
      <p:pic>
        <p:nvPicPr>
          <p:cNvPr id="7" name="Picture 6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80125C78-EE9B-F7F2-F163-B1AA652AC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2" t="24413" r="16115" b="18529"/>
          <a:stretch/>
        </p:blipFill>
        <p:spPr>
          <a:xfrm>
            <a:off x="5972146" y="1464065"/>
            <a:ext cx="5381654" cy="2844799"/>
          </a:xfrm>
          <a:prstGeom prst="rect">
            <a:avLst/>
          </a:prstGeom>
        </p:spPr>
      </p:pic>
      <p:pic>
        <p:nvPicPr>
          <p:cNvPr id="9" name="Picture 8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F41708FF-3384-C12B-C2AE-F2954CEE1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6765" r="12807" b="16177"/>
          <a:stretch/>
        </p:blipFill>
        <p:spPr>
          <a:xfrm>
            <a:off x="7022140" y="4647192"/>
            <a:ext cx="3281665" cy="1872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48DB7-F0A5-C358-8EC5-E130A9A27F80}"/>
              </a:ext>
            </a:extLst>
          </p:cNvPr>
          <p:cNvSpPr txBox="1"/>
          <p:nvPr/>
        </p:nvSpPr>
        <p:spPr>
          <a:xfrm>
            <a:off x="1524801" y="4647192"/>
            <a:ext cx="4261637" cy="114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l-GR" sz="17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Στο </a:t>
            </a:r>
            <a:r>
              <a:rPr lang="en-US" sz="17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400 </a:t>
            </a:r>
            <a:r>
              <a:rPr lang="el-GR" sz="17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δεν υπάρχει κάποια θερμοκρασιακή μεταβολή άρα δεν συμπεριλήφθηκε κάποιο ρεύμα στην ολοκλήρωση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21450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B3FFC-9E9B-FCC6-AD5C-AD5FC7CE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49" y="804863"/>
            <a:ext cx="7016097" cy="3470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C16D1-62A2-EE5A-8BE8-137A78D3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9" y="4275592"/>
            <a:ext cx="7009958" cy="24252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D0865B-0D60-E89C-C12E-93257F82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9" y="-71440"/>
            <a:ext cx="11124546" cy="1325563"/>
          </a:xfrm>
        </p:spPr>
        <p:txBody>
          <a:bodyPr>
            <a:normAutofit/>
          </a:bodyPr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Θερμά και Ψυχρά Ρεύματα –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500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B06-6183-5354-0D3B-B63AA47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0438" cy="1325563"/>
          </a:xfrm>
        </p:spPr>
        <p:txBody>
          <a:bodyPr/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Θερμά και Ψυχρά Ρεύματα –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600</a:t>
            </a:r>
            <a:endParaRPr lang="en-GR" dirty="0"/>
          </a:p>
        </p:txBody>
      </p:sp>
      <p:pic>
        <p:nvPicPr>
          <p:cNvPr id="5" name="Content Placeholder 4" descr="A picture containing screenshot, diagram, drawing, design&#10;&#10;Description automatically generated">
            <a:extLst>
              <a:ext uri="{FF2B5EF4-FFF2-40B4-BE49-F238E27FC236}">
                <a16:creationId xmlns:a16="http://schemas.microsoft.com/office/drawing/2014/main" id="{098DC1AF-BDAE-39B7-82E8-CE1495D22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49" y="1244794"/>
            <a:ext cx="8407626" cy="3392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5E4A2-B78E-9199-3953-D32C0A04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49" y="4496027"/>
            <a:ext cx="9677898" cy="20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1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5C6A-1F1B-F0FF-33F7-9FD36B06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0"/>
            <a:ext cx="11220450" cy="1325563"/>
          </a:xfrm>
        </p:spPr>
        <p:txBody>
          <a:bodyPr/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Θερμά και Ψυχρά Ρεύματα –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700</a:t>
            </a:r>
            <a:endParaRPr lang="en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F475F-5C3B-9904-AFE4-1EEDEF951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954878"/>
            <a:ext cx="7962900" cy="3263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46A4F-C5DA-2A00-C08C-A1844A14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86" y="4272857"/>
            <a:ext cx="7003157" cy="24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1A780-64AB-F454-C430-C0013E32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Ενεργει</a:t>
            </a: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6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κός</a:t>
            </a: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</a:t>
            </a: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6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</a:t>
            </a: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en-US" sz="6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ρράκτης</a:t>
            </a:r>
            <a:endParaRPr lang="en-US" sz="6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6CE83-E12E-2F05-7BD0-81D4A79E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054414"/>
            <a:ext cx="4099101" cy="4574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57665-7539-7E5B-96D9-505BAAB8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81" y="2168718"/>
            <a:ext cx="6502305" cy="41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0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849</Words>
  <Application>Microsoft Macintosh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Verdana</vt:lpstr>
      <vt:lpstr>Office Theme</vt:lpstr>
      <vt:lpstr>Αξιοποίηση Πυρηνόξυλου για Παραγωγή Γλυκερόλης και Κυκλοπεντανόνης </vt:lpstr>
      <vt:lpstr>PowerPoint Presentation</vt:lpstr>
      <vt:lpstr>Θερμά και Ψυχρά Ρεύματα – Block 100</vt:lpstr>
      <vt:lpstr>Θερμά και Ψυχρά Ρεύματα – Block 200</vt:lpstr>
      <vt:lpstr>Block 300 &amp; 400</vt:lpstr>
      <vt:lpstr>Θερμά και Ψυχρά Ρεύματα – Block 500</vt:lpstr>
      <vt:lpstr>Θερμά και Ψυχρά Ρεύματα – Block 600</vt:lpstr>
      <vt:lpstr>Θερμά και Ψυχρά Ρεύματα – Block 700</vt:lpstr>
      <vt:lpstr>Ενεργειακός Καταρράκτης</vt:lpstr>
      <vt:lpstr>Μεγάλο Σύνθετο Γράφημα</vt:lpstr>
      <vt:lpstr>Ολοκλήρωση των Διεργασιών I</vt:lpstr>
      <vt:lpstr>Ολοκλήρωση των Διεργασιών II</vt:lpstr>
      <vt:lpstr>Μεγάλο Σύνθετο Γράφημα μετά την ολοκλήρωση των διεργασιών</vt:lpstr>
      <vt:lpstr>Ενσωματωμένη Ατμοπαραγωγή</vt:lpstr>
      <vt:lpstr>Τελικά Συμπεράσματα της Ολοκλήρωσης</vt:lpstr>
      <vt:lpstr>Δίκτυο Εναλλαγής Θερμότητας</vt:lpstr>
      <vt:lpstr>ΔΕΘ πάνω από τον κόμβο ανάσχεσης</vt:lpstr>
      <vt:lpstr>ΔΕΘ κάτω από τον κόμβο ανάσχεσης</vt:lpstr>
      <vt:lpstr>Επεξήγηση Ι</vt:lpstr>
      <vt:lpstr>Επεξήγηση ΙΙ</vt:lpstr>
      <vt:lpstr>Τιμές αγοράς</vt:lpstr>
      <vt:lpstr>Οικονομική Ανάλυση</vt:lpstr>
      <vt:lpstr>Σας ευχαριστούμε πολύ!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Αξιοποίηση Πυρηνόξυλου για Παραγωγή Γλυκερόλης και Κυκλοπεντανόνης - Ολοκλήρωση της Διεργασίας και Κοστολόγηση της</dc:title>
  <dc:creator>Theofano-Antonia Potari</dc:creator>
  <cp:lastModifiedBy>Theofano-Antonia Potari</cp:lastModifiedBy>
  <cp:revision>23</cp:revision>
  <dcterms:created xsi:type="dcterms:W3CDTF">2023-05-04T11:14:51Z</dcterms:created>
  <dcterms:modified xsi:type="dcterms:W3CDTF">2023-05-04T14:30:20Z</dcterms:modified>
</cp:coreProperties>
</file>