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presProps.xml" ContentType="application/vnd.openxmlformats-officedocument.presentationml.presProps+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_rels/slide27.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slide29.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_rels/notesSlide6.xml.rels" ContentType="application/vnd.openxmlformats-package.relationships+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Lst>
  <p:sldSz cx="12188825"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notesMaster" Target="notesMasters/notesMaster1.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 Id="rId41" Type="http://schemas.openxmlformats.org/officeDocument/2006/relationships/slide" Target="slides/slide26.xml"/><Relationship Id="rId42" Type="http://schemas.openxmlformats.org/officeDocument/2006/relationships/slide" Target="slides/slide27.xml"/><Relationship Id="rId43" Type="http://schemas.openxmlformats.org/officeDocument/2006/relationships/slide" Target="slides/slide28.xml"/><Relationship Id="rId44" Type="http://schemas.openxmlformats.org/officeDocument/2006/relationships/slide" Target="slides/slide29.xml"/><Relationship Id="rId45" Type="http://schemas.openxmlformats.org/officeDocument/2006/relationships/slide" Target="slides/slide30.xml"/><Relationship Id="rId4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0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0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09" name="PlaceHolder 4"/>
          <p:cNvSpPr>
            <a:spLocks noGrp="1"/>
          </p:cNvSpPr>
          <p:nvPr>
            <p:ph type="dt" idx="40"/>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0" name="PlaceHolder 5"/>
          <p:cNvSpPr>
            <a:spLocks noGrp="1"/>
          </p:cNvSpPr>
          <p:nvPr>
            <p:ph type="ftr" idx="41"/>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1" name="PlaceHolder 6"/>
          <p:cNvSpPr>
            <a:spLocks noGrp="1"/>
          </p:cNvSpPr>
          <p:nvPr>
            <p:ph type="sldNum" idx="42"/>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3DF15153-B50C-48AD-B514-A8D51EC7CCC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756000" y="1336320"/>
            <a:ext cx="6047640" cy="3608280"/>
          </a:xfrm>
          <a:prstGeom prst="rect">
            <a:avLst/>
          </a:prstGeom>
          <a:ln w="0">
            <a:noFill/>
          </a:ln>
        </p:spPr>
      </p:sp>
      <p:sp>
        <p:nvSpPr>
          <p:cNvPr id="241" name="PlaceHolder 2"/>
          <p:cNvSpPr>
            <a:spLocks noGrp="1"/>
          </p:cNvSpPr>
          <p:nvPr>
            <p:ph type="body"/>
          </p:nvPr>
        </p:nvSpPr>
        <p:spPr>
          <a:xfrm>
            <a:off x="756000" y="5145480"/>
            <a:ext cx="6047640" cy="4209480"/>
          </a:xfrm>
          <a:prstGeom prst="rect">
            <a:avLst/>
          </a:prstGeom>
          <a:noFill/>
          <a:ln w="0">
            <a:noFill/>
          </a:ln>
        </p:spPr>
        <p:txBody>
          <a:bodyPr lIns="91440" rIns="91440" tIns="45720" bIns="45720" anchor="t">
            <a:noAutofit/>
          </a:bodyPr>
          <a:p>
            <a:pPr marL="216000" indent="-216000">
              <a:buNone/>
            </a:pPr>
            <a:endParaRPr b="0" lang="en-US" sz="2100" spc="-1" strike="noStrike">
              <a:solidFill>
                <a:srgbClr val="000000"/>
              </a:solidFill>
              <a:latin typeface="Arial"/>
            </a:endParaRPr>
          </a:p>
        </p:txBody>
      </p:sp>
      <p:sp>
        <p:nvSpPr>
          <p:cNvPr id="242" name="PlaceHolder 3"/>
          <p:cNvSpPr>
            <a:spLocks noGrp="1"/>
          </p:cNvSpPr>
          <p:nvPr>
            <p:ph type="sldNum" idx="43"/>
          </p:nvPr>
        </p:nvSpPr>
        <p:spPr>
          <a:xfrm>
            <a:off x="4282200" y="10155600"/>
            <a:ext cx="3275640" cy="536040"/>
          </a:xfrm>
          <a:prstGeom prst="rect">
            <a:avLst/>
          </a:prstGeom>
          <a:noFill/>
          <a:ln w="0">
            <a:noFill/>
          </a:ln>
        </p:spPr>
        <p:txBody>
          <a:bodyPr lIns="91440" rIns="91440" tIns="45720" bIns="45720" anchor="b">
            <a:noAutofit/>
          </a:bodyPr>
          <a:lstStyle>
            <a:lvl1pPr indent="0" algn="r">
              <a:lnSpc>
                <a:spcPct val="100000"/>
              </a:lnSpc>
              <a:buNone/>
              <a:defRPr b="0" lang="el-GR" sz="1200" spc="-1" strike="noStrike">
                <a:solidFill>
                  <a:srgbClr val="000000"/>
                </a:solidFill>
                <a:latin typeface="Times New Roman"/>
              </a:defRPr>
            </a:lvl1pPr>
          </a:lstStyle>
          <a:p>
            <a:pPr indent="0" algn="r">
              <a:lnSpc>
                <a:spcPct val="100000"/>
              </a:lnSpc>
              <a:buNone/>
            </a:pPr>
            <a:fld id="{A7B77B1A-A8AB-42C9-B53D-451D0638A17C}" type="slidenum">
              <a:rPr b="0" lang="el-GR"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609120" y="1604520"/>
            <a:ext cx="302760" cy="97560"/>
          </a:xfrm>
          <a:prstGeom prst="rect">
            <a:avLst/>
          </a:prstGeom>
          <a:noFill/>
          <a:ln w="0">
            <a:noFill/>
          </a:ln>
        </p:spPr>
        <p:txBody>
          <a:bodyPr lIns="0" rIns="0" tIns="0" bIns="0" anchor="t">
            <a:normAutofit fontScale="3124" lnSpcReduction="20000"/>
          </a:bodyPr>
          <a:p>
            <a:pPr indent="0">
              <a:spcBef>
                <a:spcPts val="1417"/>
              </a:spcBef>
              <a:buNone/>
            </a:pPr>
            <a:endParaRPr b="0" lang="en-US" sz="3200" spc="-1" strike="noStrike">
              <a:solidFill>
                <a:srgbClr val="000000"/>
              </a:solidFill>
              <a:latin typeface="Arial"/>
            </a:endParaRPr>
          </a:p>
        </p:txBody>
      </p:sp>
      <p:sp>
        <p:nvSpPr>
          <p:cNvPr id="9" name="PlaceHolder 3"/>
          <p:cNvSpPr>
            <a:spLocks noGrp="1"/>
          </p:cNvSpPr>
          <p:nvPr>
            <p:ph/>
          </p:nvPr>
        </p:nvSpPr>
        <p:spPr>
          <a:xfrm>
            <a:off x="927360" y="1604520"/>
            <a:ext cx="302760" cy="97560"/>
          </a:xfrm>
          <a:prstGeom prst="rect">
            <a:avLst/>
          </a:prstGeom>
          <a:noFill/>
          <a:ln w="0">
            <a:noFill/>
          </a:ln>
        </p:spPr>
        <p:txBody>
          <a:bodyPr lIns="0" rIns="0" tIns="0" bIns="0" anchor="t">
            <a:normAutofit fontScale="3124" lnSpcReduction="20000"/>
          </a:bodyPr>
          <a:p>
            <a:pPr indent="0">
              <a:spcBef>
                <a:spcPts val="1417"/>
              </a:spcBef>
              <a:buNone/>
            </a:pPr>
            <a:endParaRPr b="0" lang="en-US" sz="3200" spc="-1" strike="noStrike">
              <a:solidFill>
                <a:srgbClr val="000000"/>
              </a:solidFill>
              <a:latin typeface="Arial"/>
            </a:endParaRPr>
          </a:p>
        </p:txBody>
      </p:sp>
      <p:sp>
        <p:nvSpPr>
          <p:cNvPr id="10" name="PlaceHolder 4"/>
          <p:cNvSpPr>
            <a:spLocks noGrp="1"/>
          </p:cNvSpPr>
          <p:nvPr>
            <p:ph/>
          </p:nvPr>
        </p:nvSpPr>
        <p:spPr>
          <a:xfrm>
            <a:off x="609120" y="1711800"/>
            <a:ext cx="621000" cy="97560"/>
          </a:xfrm>
          <a:prstGeom prst="rect">
            <a:avLst/>
          </a:prstGeom>
          <a:noFill/>
          <a:ln w="0">
            <a:noFill/>
          </a:ln>
        </p:spPr>
        <p:txBody>
          <a:bodyPr lIns="0" rIns="0" tIns="0" bIns="0" anchor="t">
            <a:normAutofit fontScale="12498"/>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7A943BA-21B2-489E-B11C-E0C9F5464A6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3894498B-9C58-434A-A3A1-95D8E9034AD0}"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5" name="PlaceHolder 2"/>
          <p:cNvSpPr>
            <a:spLocks noGrp="1"/>
          </p:cNvSpPr>
          <p:nvPr>
            <p:ph/>
          </p:nvPr>
        </p:nvSpPr>
        <p:spPr>
          <a:xfrm>
            <a:off x="609120" y="1604520"/>
            <a:ext cx="302760" cy="97560"/>
          </a:xfrm>
          <a:prstGeom prst="rect">
            <a:avLst/>
          </a:prstGeom>
          <a:noFill/>
          <a:ln w="0">
            <a:noFill/>
          </a:ln>
        </p:spPr>
        <p:txBody>
          <a:bodyPr lIns="0" rIns="0" tIns="0" bIns="0" anchor="t">
            <a:normAutofit fontScale="3124" lnSpcReduction="20000"/>
          </a:bodyPr>
          <a:p>
            <a:pPr indent="0">
              <a:spcBef>
                <a:spcPts val="1417"/>
              </a:spcBef>
              <a:buNone/>
            </a:pPr>
            <a:endParaRPr b="0" lang="en-US" sz="3200" spc="-1" strike="noStrike">
              <a:solidFill>
                <a:srgbClr val="000000"/>
              </a:solidFill>
              <a:latin typeface="Arial"/>
            </a:endParaRPr>
          </a:p>
        </p:txBody>
      </p:sp>
      <p:sp>
        <p:nvSpPr>
          <p:cNvPr id="86" name="PlaceHolder 3"/>
          <p:cNvSpPr>
            <a:spLocks noGrp="1"/>
          </p:cNvSpPr>
          <p:nvPr>
            <p:ph/>
          </p:nvPr>
        </p:nvSpPr>
        <p:spPr>
          <a:xfrm>
            <a:off x="927360" y="1604520"/>
            <a:ext cx="302760" cy="204840"/>
          </a:xfrm>
          <a:prstGeom prst="rect">
            <a:avLst/>
          </a:prstGeom>
          <a:noFill/>
          <a:ln w="0">
            <a:noFill/>
          </a:ln>
        </p:spPr>
        <p:txBody>
          <a:bodyPr lIns="0" rIns="0" tIns="0" bIns="0" anchor="t">
            <a:normAutofit fontScale="3124" lnSpcReduction="10000"/>
          </a:bodyPr>
          <a:p>
            <a:pPr indent="0">
              <a:spcBef>
                <a:spcPts val="1417"/>
              </a:spcBef>
              <a:buNone/>
            </a:pPr>
            <a:endParaRPr b="0" lang="en-US" sz="3200" spc="-1" strike="noStrike">
              <a:solidFill>
                <a:srgbClr val="000000"/>
              </a:solidFill>
              <a:latin typeface="Arial"/>
            </a:endParaRPr>
          </a:p>
        </p:txBody>
      </p:sp>
      <p:sp>
        <p:nvSpPr>
          <p:cNvPr id="87" name="PlaceHolder 4"/>
          <p:cNvSpPr>
            <a:spLocks noGrp="1"/>
          </p:cNvSpPr>
          <p:nvPr>
            <p:ph/>
          </p:nvPr>
        </p:nvSpPr>
        <p:spPr>
          <a:xfrm>
            <a:off x="609120" y="1711800"/>
            <a:ext cx="302760" cy="97560"/>
          </a:xfrm>
          <a:prstGeom prst="rect">
            <a:avLst/>
          </a:prstGeom>
          <a:noFill/>
          <a:ln w="0">
            <a:noFill/>
          </a:ln>
        </p:spPr>
        <p:txBody>
          <a:bodyPr lIns="0" rIns="0" tIns="0" bIns="0" anchor="t">
            <a:normAutofit fontScale="3124" lnSpcReduction="20000"/>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F1997F37-DB70-4C4A-B4F3-FCDB5DD7B3BA}"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6" name="PlaceHolder 2"/>
          <p:cNvSpPr>
            <a:spLocks noGrp="1"/>
          </p:cNvSpPr>
          <p:nvPr>
            <p:ph/>
          </p:nvPr>
        </p:nvSpPr>
        <p:spPr>
          <a:xfrm>
            <a:off x="609120" y="1604520"/>
            <a:ext cx="302760" cy="204840"/>
          </a:xfrm>
          <a:prstGeom prst="rect">
            <a:avLst/>
          </a:prstGeom>
          <a:noFill/>
          <a:ln w="0">
            <a:noFill/>
          </a:ln>
        </p:spPr>
        <p:txBody>
          <a:bodyPr lIns="0" rIns="0" tIns="0" bIns="0" anchor="t">
            <a:normAutofit fontScale="3124" lnSpcReduction="10000"/>
          </a:bodyPr>
          <a:p>
            <a:pPr indent="0">
              <a:spcBef>
                <a:spcPts val="1417"/>
              </a:spcBef>
              <a:buNone/>
            </a:pPr>
            <a:endParaRPr b="0" lang="en-US" sz="3200" spc="-1" strike="noStrike">
              <a:solidFill>
                <a:srgbClr val="000000"/>
              </a:solidFill>
              <a:latin typeface="Arial"/>
            </a:endParaRPr>
          </a:p>
        </p:txBody>
      </p:sp>
      <p:sp>
        <p:nvSpPr>
          <p:cNvPr id="97" name="PlaceHolder 3"/>
          <p:cNvSpPr>
            <a:spLocks noGrp="1"/>
          </p:cNvSpPr>
          <p:nvPr>
            <p:ph/>
          </p:nvPr>
        </p:nvSpPr>
        <p:spPr>
          <a:xfrm>
            <a:off x="927360" y="1604520"/>
            <a:ext cx="302760" cy="97560"/>
          </a:xfrm>
          <a:prstGeom prst="rect">
            <a:avLst/>
          </a:prstGeom>
          <a:noFill/>
          <a:ln w="0">
            <a:noFill/>
          </a:ln>
        </p:spPr>
        <p:txBody>
          <a:bodyPr lIns="0" rIns="0" tIns="0" bIns="0" anchor="t">
            <a:normAutofit fontScale="3124" lnSpcReduction="20000"/>
          </a:bodyPr>
          <a:p>
            <a:pPr indent="0">
              <a:spcBef>
                <a:spcPts val="1417"/>
              </a:spcBef>
              <a:buNone/>
            </a:pPr>
            <a:endParaRPr b="0" lang="en-US" sz="3200" spc="-1" strike="noStrike">
              <a:solidFill>
                <a:srgbClr val="000000"/>
              </a:solidFill>
              <a:latin typeface="Arial"/>
            </a:endParaRPr>
          </a:p>
        </p:txBody>
      </p:sp>
      <p:sp>
        <p:nvSpPr>
          <p:cNvPr id="98" name="PlaceHolder 4"/>
          <p:cNvSpPr>
            <a:spLocks noGrp="1"/>
          </p:cNvSpPr>
          <p:nvPr>
            <p:ph/>
          </p:nvPr>
        </p:nvSpPr>
        <p:spPr>
          <a:xfrm>
            <a:off x="927360" y="1711800"/>
            <a:ext cx="302760" cy="97560"/>
          </a:xfrm>
          <a:prstGeom prst="rect">
            <a:avLst/>
          </a:prstGeom>
          <a:noFill/>
          <a:ln w="0">
            <a:noFill/>
          </a:ln>
        </p:spPr>
        <p:txBody>
          <a:bodyPr lIns="0" rIns="0" tIns="0" bIns="0" anchor="t">
            <a:normAutofit fontScale="3124" lnSpcReduction="20000"/>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423BDF99-B381-4479-9B21-A9B8F486DFD1}"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609120" y="1604520"/>
            <a:ext cx="621000" cy="204840"/>
          </a:xfrm>
          <a:prstGeom prst="rect">
            <a:avLst/>
          </a:prstGeom>
          <a:noFill/>
          <a:ln w="0">
            <a:noFill/>
          </a:ln>
        </p:spPr>
        <p:txBody>
          <a:bodyPr lIns="0" rIns="0" tIns="0" bIns="0" anchor="t">
            <a:normAutofit fontScale="15623"/>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C1A76710-82A1-4856-9C53-8EAAED182A59}" type="slidenum">
              <a:t>&lt;#&gt;</a:t>
            </a:fld>
          </a:p>
        </p:txBody>
      </p:sp>
      <p:sp>
        <p:nvSpPr>
          <p:cNvPr id="6" name="PlaceHolder 5"/>
          <p:cNvSpPr>
            <a:spLocks noGrp="1"/>
          </p:cNvSpPr>
          <p:nvPr>
            <p:ph type="dt" idx="37"/>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609120" y="1604520"/>
            <a:ext cx="621000" cy="97560"/>
          </a:xfrm>
          <a:prstGeom prst="rect">
            <a:avLst/>
          </a:prstGeom>
          <a:noFill/>
          <a:ln w="0">
            <a:noFill/>
          </a:ln>
        </p:spPr>
        <p:txBody>
          <a:bodyPr lIns="0" rIns="0" tIns="0" bIns="0" anchor="t">
            <a:normAutofit fontScale="12498"/>
          </a:bodyPr>
          <a:p>
            <a:pPr indent="0">
              <a:spcBef>
                <a:spcPts val="1417"/>
              </a:spcBef>
              <a:buNone/>
            </a:pPr>
            <a:endParaRPr b="0" lang="en-US" sz="3200" spc="-1" strike="noStrike">
              <a:solidFill>
                <a:srgbClr val="000000"/>
              </a:solidFill>
              <a:latin typeface="Arial"/>
            </a:endParaRPr>
          </a:p>
        </p:txBody>
      </p:sp>
      <p:sp>
        <p:nvSpPr>
          <p:cNvPr id="19" name="PlaceHolder 3"/>
          <p:cNvSpPr>
            <a:spLocks noGrp="1"/>
          </p:cNvSpPr>
          <p:nvPr>
            <p:ph/>
          </p:nvPr>
        </p:nvSpPr>
        <p:spPr>
          <a:xfrm>
            <a:off x="609120" y="1711800"/>
            <a:ext cx="621000" cy="97560"/>
          </a:xfrm>
          <a:prstGeom prst="rect">
            <a:avLst/>
          </a:prstGeom>
          <a:noFill/>
          <a:ln w="0">
            <a:noFill/>
          </a:ln>
        </p:spPr>
        <p:txBody>
          <a:bodyPr lIns="0" rIns="0" tIns="0" bIns="0" anchor="t">
            <a:normAutofit fontScale="12498"/>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3B8F703-CA61-4125-AAD3-977A7932A4F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120" y="1604520"/>
            <a:ext cx="302760" cy="97560"/>
          </a:xfrm>
          <a:prstGeom prst="rect">
            <a:avLst/>
          </a:prstGeom>
          <a:noFill/>
          <a:ln w="0">
            <a:noFill/>
          </a:ln>
        </p:spPr>
        <p:txBody>
          <a:bodyPr lIns="0" rIns="0" tIns="0" bIns="0" anchor="t">
            <a:normAutofit fontScale="3124" lnSpcReduction="20000"/>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927360" y="1604520"/>
            <a:ext cx="302760" cy="97560"/>
          </a:xfrm>
          <a:prstGeom prst="rect">
            <a:avLst/>
          </a:prstGeom>
          <a:noFill/>
          <a:ln w="0">
            <a:noFill/>
          </a:ln>
        </p:spPr>
        <p:txBody>
          <a:bodyPr lIns="0" rIns="0" tIns="0" bIns="0" anchor="t">
            <a:normAutofit fontScale="3124" lnSpcReduction="20000"/>
          </a:bodyPr>
          <a:p>
            <a:pPr indent="0">
              <a:spcBef>
                <a:spcPts val="1417"/>
              </a:spcBef>
              <a:buNone/>
            </a:pPr>
            <a:endParaRPr b="0" lang="en-US" sz="3200" spc="-1" strike="noStrike">
              <a:solidFill>
                <a:srgbClr val="000000"/>
              </a:solidFill>
              <a:latin typeface="Arial"/>
            </a:endParaRPr>
          </a:p>
        </p:txBody>
      </p:sp>
      <p:sp>
        <p:nvSpPr>
          <p:cNvPr id="31" name="PlaceHolder 4"/>
          <p:cNvSpPr>
            <a:spLocks noGrp="1"/>
          </p:cNvSpPr>
          <p:nvPr>
            <p:ph/>
          </p:nvPr>
        </p:nvSpPr>
        <p:spPr>
          <a:xfrm>
            <a:off x="609120" y="1711800"/>
            <a:ext cx="302760" cy="97560"/>
          </a:xfrm>
          <a:prstGeom prst="rect">
            <a:avLst/>
          </a:prstGeom>
          <a:noFill/>
          <a:ln w="0">
            <a:noFill/>
          </a:ln>
        </p:spPr>
        <p:txBody>
          <a:bodyPr lIns="0" rIns="0" tIns="0" bIns="0" anchor="t">
            <a:normAutofit fontScale="3124" lnSpcReduction="20000"/>
          </a:bodyPr>
          <a:p>
            <a:pPr indent="0">
              <a:spcBef>
                <a:spcPts val="1417"/>
              </a:spcBef>
              <a:buNone/>
            </a:pPr>
            <a:endParaRPr b="0" lang="en-US" sz="3200" spc="-1" strike="noStrike">
              <a:solidFill>
                <a:srgbClr val="000000"/>
              </a:solidFill>
              <a:latin typeface="Arial"/>
            </a:endParaRPr>
          </a:p>
        </p:txBody>
      </p:sp>
      <p:sp>
        <p:nvSpPr>
          <p:cNvPr id="32" name="PlaceHolder 5"/>
          <p:cNvSpPr>
            <a:spLocks noGrp="1"/>
          </p:cNvSpPr>
          <p:nvPr>
            <p:ph/>
          </p:nvPr>
        </p:nvSpPr>
        <p:spPr>
          <a:xfrm>
            <a:off x="927360" y="1711800"/>
            <a:ext cx="302760" cy="97560"/>
          </a:xfrm>
          <a:prstGeom prst="rect">
            <a:avLst/>
          </a:prstGeom>
          <a:noFill/>
          <a:ln w="0">
            <a:noFill/>
          </a:ln>
        </p:spPr>
        <p:txBody>
          <a:bodyPr lIns="0" rIns="0" tIns="0" bIns="0" anchor="t">
            <a:normAutofit fontScale="3124" lnSpcReduction="20000"/>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B5267BE-0300-4B97-86AB-B4113E50A719}"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F223A80B-D83B-40C4-BA6E-774DD73596A2}"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596076C8-BD3C-4653-BFD3-B0687D97067E}"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609120" y="1604520"/>
            <a:ext cx="621000" cy="204840"/>
          </a:xfrm>
          <a:prstGeom prst="rect">
            <a:avLst/>
          </a:prstGeom>
          <a:noFill/>
          <a:ln w="0">
            <a:noFill/>
          </a:ln>
        </p:spPr>
        <p:txBody>
          <a:bodyPr lIns="0" rIns="0" tIns="0" bIns="0" anchor="t">
            <a:normAutofit fontScale="15623"/>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B6400983-68F7-436F-94E8-C13BDDD286A0}"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609120" y="1604520"/>
            <a:ext cx="621000" cy="204840"/>
          </a:xfrm>
          <a:prstGeom prst="rect">
            <a:avLst/>
          </a:prstGeom>
          <a:noFill/>
          <a:ln w="0">
            <a:noFill/>
          </a:ln>
        </p:spPr>
        <p:txBody>
          <a:bodyPr lIns="0" rIns="0" tIns="0" bIns="0" anchor="t">
            <a:normAutofit fontScale="15623"/>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830C56F5-27F7-45D3-BA43-BFC223351BB2}"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120" y="1604520"/>
            <a:ext cx="302760" cy="204840"/>
          </a:xfrm>
          <a:prstGeom prst="rect">
            <a:avLst/>
          </a:prstGeom>
          <a:noFill/>
          <a:ln w="0">
            <a:noFill/>
          </a:ln>
        </p:spPr>
        <p:txBody>
          <a:bodyPr lIns="0" rIns="0" tIns="0" bIns="0" anchor="t">
            <a:normAutofit fontScale="3124" lnSpcReduction="10000"/>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927360" y="1604520"/>
            <a:ext cx="302760" cy="204840"/>
          </a:xfrm>
          <a:prstGeom prst="rect">
            <a:avLst/>
          </a:prstGeom>
          <a:noFill/>
          <a:ln w="0">
            <a:noFill/>
          </a:ln>
        </p:spPr>
        <p:txBody>
          <a:bodyPr lIns="0" rIns="0" tIns="0" bIns="0" anchor="t">
            <a:normAutofit fontScale="3124" lnSpcReduction="10000"/>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E3B9D014-F9BB-46B8-BED2-6E70C730391E}"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F931A3A1-A085-4D89-B461-AC9620D31419}" type="slidenum">
              <a:t>&lt;#&gt;</a:t>
            </a:fld>
          </a:p>
        </p:txBody>
      </p:sp>
      <p:sp>
        <p:nvSpPr>
          <p:cNvPr id="5" name="PlaceHolder 4"/>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609120" y="1604520"/>
            <a:ext cx="62100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body"/>
          </p:nvPr>
        </p:nvSpPr>
        <p:spPr>
          <a:xfrm>
            <a:off x="1261800" y="1604520"/>
            <a:ext cx="62100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a:t>
            </a:r>
            <a:r>
              <a:rPr b="0" lang="en-US" sz="1800" spc="-1" strike="noStrike">
                <a:solidFill>
                  <a:srgbClr val="000000"/>
                </a:solidFill>
                <a:latin typeface="Arial"/>
              </a:rPr>
              <a:t>ic</a:t>
            </a:r>
            <a:r>
              <a:rPr b="0" lang="en-US" sz="1800" spc="-1" strike="noStrike">
                <a:solidFill>
                  <a:srgbClr val="000000"/>
                </a:solidFill>
                <a:latin typeface="Arial"/>
              </a:rPr>
              <a:t>k </a:t>
            </a:r>
            <a:r>
              <a:rPr b="0" lang="en-US" sz="1800" spc="-1" strike="noStrike">
                <a:solidFill>
                  <a:srgbClr val="000000"/>
                </a:solidFill>
                <a:latin typeface="Arial"/>
              </a:rPr>
              <a:t>to </a:t>
            </a:r>
            <a:r>
              <a:rPr b="0" lang="en-US" sz="1800" spc="-1" strike="noStrike">
                <a:solidFill>
                  <a:srgbClr val="000000"/>
                </a:solidFill>
                <a:latin typeface="Arial"/>
              </a:rPr>
              <a:t>e</a:t>
            </a:r>
            <a:r>
              <a:rPr b="0" lang="en-US" sz="1800" spc="-1" strike="noStrike">
                <a:solidFill>
                  <a:srgbClr val="000000"/>
                </a:solidFill>
                <a:latin typeface="Arial"/>
              </a:rPr>
              <a:t>di</a:t>
            </a:r>
            <a:r>
              <a:rPr b="0" lang="en-US" sz="1800" spc="-1" strike="noStrike">
                <a:solidFill>
                  <a:srgbClr val="000000"/>
                </a:solidFill>
                <a:latin typeface="Arial"/>
              </a:rPr>
              <a:t>t </a:t>
            </a:r>
            <a:r>
              <a:rPr b="0" lang="en-US" sz="1800" spc="-1" strike="noStrike">
                <a:solidFill>
                  <a:srgbClr val="000000"/>
                </a:solidFill>
                <a:latin typeface="Arial"/>
              </a:rPr>
              <a:t>th</a:t>
            </a:r>
            <a:r>
              <a:rPr b="0" lang="en-US" sz="1800" spc="-1" strike="noStrike">
                <a:solidFill>
                  <a:srgbClr val="000000"/>
                </a:solidFill>
                <a:latin typeface="Arial"/>
              </a:rPr>
              <a:t>e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te</a:t>
            </a:r>
            <a:r>
              <a:rPr b="0" lang="en-US" sz="1800" spc="-1" strike="noStrike">
                <a:solidFill>
                  <a:srgbClr val="000000"/>
                </a:solidFill>
                <a:latin typeface="Arial"/>
              </a:rPr>
              <a:t>xt </a:t>
            </a:r>
            <a:r>
              <a:rPr b="0" lang="en-US" sz="1800" spc="-1" strike="noStrike">
                <a:solidFill>
                  <a:srgbClr val="000000"/>
                </a:solidFill>
                <a:latin typeface="Arial"/>
              </a:rPr>
              <a:t>fo</a:t>
            </a:r>
            <a:r>
              <a:rPr b="0" lang="en-US" sz="1800" spc="-1" strike="noStrike">
                <a:solidFill>
                  <a:srgbClr val="000000"/>
                </a:solidFill>
                <a:latin typeface="Arial"/>
              </a:rPr>
              <a:t>r</a:t>
            </a:r>
            <a:r>
              <a:rPr b="0" lang="en-US" sz="1800" spc="-1" strike="noStrike">
                <a:solidFill>
                  <a:srgbClr val="000000"/>
                </a:solidFill>
                <a:latin typeface="Arial"/>
              </a:rPr>
              <a:t>m</a:t>
            </a:r>
            <a:r>
              <a:rPr b="0" lang="en-US" sz="1800" spc="-1" strike="noStrike">
                <a:solidFill>
                  <a:srgbClr val="000000"/>
                </a:solidFill>
                <a:latin typeface="Arial"/>
              </a:rPr>
              <a:t>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a:t>
            </a:r>
            <a:r>
              <a:rPr b="0" lang="en-US" sz="1800" spc="-1" strike="noStrike">
                <a:solidFill>
                  <a:srgbClr val="000000"/>
                </a:solidFill>
                <a:latin typeface="Arial"/>
              </a:rPr>
              <a:t>e</a:t>
            </a:r>
            <a:r>
              <a:rPr b="0" lang="en-US" sz="1800" spc="-1" strike="noStrike">
                <a:solidFill>
                  <a:srgbClr val="000000"/>
                </a:solidFill>
                <a:latin typeface="Arial"/>
              </a:rPr>
              <a:t>c</a:t>
            </a:r>
            <a:r>
              <a:rPr b="0" lang="en-US" sz="1800" spc="-1" strike="noStrike">
                <a:solidFill>
                  <a:srgbClr val="000000"/>
                </a:solidFill>
                <a:latin typeface="Arial"/>
              </a:rPr>
              <a:t>o</a:t>
            </a:r>
            <a:r>
              <a:rPr b="0" lang="en-US" sz="1800" spc="-1" strike="noStrike">
                <a:solidFill>
                  <a:srgbClr val="000000"/>
                </a:solidFill>
                <a:latin typeface="Arial"/>
              </a:rPr>
              <a:t>n</a:t>
            </a:r>
            <a:r>
              <a:rPr b="0" lang="en-US" sz="1800" spc="-1" strike="noStrike">
                <a:solidFill>
                  <a:srgbClr val="000000"/>
                </a:solidFill>
                <a:latin typeface="Arial"/>
              </a:rPr>
              <a:t>d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a:t>
            </a:r>
            <a:r>
              <a:rPr b="0" lang="en-US" sz="1800" spc="-1" strike="noStrike">
                <a:solidFill>
                  <a:srgbClr val="000000"/>
                </a:solidFill>
                <a:latin typeface="Arial"/>
              </a:rPr>
              <a:t>hi</a:t>
            </a:r>
            <a:r>
              <a:rPr b="0" lang="en-US" sz="1800" spc="-1" strike="noStrike">
                <a:solidFill>
                  <a:srgbClr val="000000"/>
                </a:solidFill>
                <a:latin typeface="Arial"/>
              </a:rPr>
              <a:t>rd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a:t>
            </a:r>
            <a:r>
              <a:rPr b="0" lang="en-US" sz="1800" spc="-1" strike="noStrike">
                <a:solidFill>
                  <a:srgbClr val="000000"/>
                </a:solidFill>
                <a:latin typeface="Arial"/>
              </a:rPr>
              <a:t>o</a:t>
            </a:r>
            <a:r>
              <a:rPr b="0" lang="en-US" sz="1800" spc="-1" strike="noStrike">
                <a:solidFill>
                  <a:srgbClr val="000000"/>
                </a:solidFill>
                <a:latin typeface="Arial"/>
              </a:rPr>
              <a:t>ur</a:t>
            </a:r>
            <a:r>
              <a:rPr b="0" lang="en-US" sz="1800" spc="-1" strike="noStrike">
                <a:solidFill>
                  <a:srgbClr val="000000"/>
                </a:solidFill>
                <a:latin typeface="Arial"/>
              </a:rPr>
              <a:t>th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a:t>
            </a:r>
            <a:r>
              <a:rPr b="0" lang="en-US" sz="1800" spc="-1" strike="noStrike">
                <a:solidFill>
                  <a:srgbClr val="000000"/>
                </a:solidFill>
                <a:latin typeface="Arial"/>
              </a:rPr>
              <a:t>ft</a:t>
            </a:r>
            <a:r>
              <a:rPr b="0" lang="en-US" sz="1800" spc="-1" strike="noStrike">
                <a:solidFill>
                  <a:srgbClr val="000000"/>
                </a:solidFill>
                <a:latin typeface="Arial"/>
              </a:rPr>
              <a:t>h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a:t>
            </a:r>
            <a:r>
              <a:rPr b="0" lang="en-US" sz="1800" spc="-1" strike="noStrike">
                <a:solidFill>
                  <a:srgbClr val="000000"/>
                </a:solidFill>
                <a:latin typeface="Arial"/>
              </a:rPr>
              <a:t>xt</a:t>
            </a:r>
            <a:r>
              <a:rPr b="0" lang="en-US" sz="1800" spc="-1" strike="noStrike">
                <a:solidFill>
                  <a:srgbClr val="000000"/>
                </a:solidFill>
                <a:latin typeface="Arial"/>
              </a:rPr>
              <a:t>h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a:t>
            </a:r>
            <a:r>
              <a:rPr b="0" lang="en-US" sz="1800" spc="-1" strike="noStrike">
                <a:solidFill>
                  <a:srgbClr val="000000"/>
                </a:solidFill>
                <a:latin typeface="Arial"/>
              </a:rPr>
              <a:t>nt</a:t>
            </a:r>
            <a:r>
              <a:rPr b="0" lang="en-US" sz="1800" spc="-1" strike="noStrike">
                <a:solidFill>
                  <a:srgbClr val="000000"/>
                </a:solidFill>
                <a:latin typeface="Arial"/>
              </a:rPr>
              <a:t>h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p:txBody>
      </p:sp>
      <p:sp>
        <p:nvSpPr>
          <p:cNvPr id="3" name="PlaceHolder 4"/>
          <p:cNvSpPr>
            <a:spLocks noGrp="1"/>
          </p:cNvSpPr>
          <p:nvPr>
            <p:ph type="body"/>
          </p:nvPr>
        </p:nvSpPr>
        <p:spPr>
          <a:xfrm>
            <a:off x="609120" y="1829520"/>
            <a:ext cx="127332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a:t>
            </a:r>
            <a:r>
              <a:rPr b="0" lang="en-US" sz="1800" spc="-1" strike="noStrike">
                <a:solidFill>
                  <a:srgbClr val="000000"/>
                </a:solidFill>
                <a:latin typeface="Arial"/>
              </a:rPr>
              <a:t>ic</a:t>
            </a:r>
            <a:r>
              <a:rPr b="0" lang="en-US" sz="1800" spc="-1" strike="noStrike">
                <a:solidFill>
                  <a:srgbClr val="000000"/>
                </a:solidFill>
                <a:latin typeface="Arial"/>
              </a:rPr>
              <a:t>k </a:t>
            </a:r>
            <a:r>
              <a:rPr b="0" lang="en-US" sz="1800" spc="-1" strike="noStrike">
                <a:solidFill>
                  <a:srgbClr val="000000"/>
                </a:solidFill>
                <a:latin typeface="Arial"/>
              </a:rPr>
              <a:t>to </a:t>
            </a:r>
            <a:r>
              <a:rPr b="0" lang="en-US" sz="1800" spc="-1" strike="noStrike">
                <a:solidFill>
                  <a:srgbClr val="000000"/>
                </a:solidFill>
                <a:latin typeface="Arial"/>
              </a:rPr>
              <a:t>e</a:t>
            </a:r>
            <a:r>
              <a:rPr b="0" lang="en-US" sz="1800" spc="-1" strike="noStrike">
                <a:solidFill>
                  <a:srgbClr val="000000"/>
                </a:solidFill>
                <a:latin typeface="Arial"/>
              </a:rPr>
              <a:t>di</a:t>
            </a:r>
            <a:r>
              <a:rPr b="0" lang="en-US" sz="1800" spc="-1" strike="noStrike">
                <a:solidFill>
                  <a:srgbClr val="000000"/>
                </a:solidFill>
                <a:latin typeface="Arial"/>
              </a:rPr>
              <a:t>t </a:t>
            </a:r>
            <a:r>
              <a:rPr b="0" lang="en-US" sz="1800" spc="-1" strike="noStrike">
                <a:solidFill>
                  <a:srgbClr val="000000"/>
                </a:solidFill>
                <a:latin typeface="Arial"/>
              </a:rPr>
              <a:t>th</a:t>
            </a:r>
            <a:r>
              <a:rPr b="0" lang="en-US" sz="1800" spc="-1" strike="noStrike">
                <a:solidFill>
                  <a:srgbClr val="000000"/>
                </a:solidFill>
                <a:latin typeface="Arial"/>
              </a:rPr>
              <a:t>e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te</a:t>
            </a:r>
            <a:r>
              <a:rPr b="0" lang="en-US" sz="1800" spc="-1" strike="noStrike">
                <a:solidFill>
                  <a:srgbClr val="000000"/>
                </a:solidFill>
                <a:latin typeface="Arial"/>
              </a:rPr>
              <a:t>xt </a:t>
            </a:r>
            <a:r>
              <a:rPr b="0" lang="en-US" sz="1800" spc="-1" strike="noStrike">
                <a:solidFill>
                  <a:srgbClr val="000000"/>
                </a:solidFill>
                <a:latin typeface="Arial"/>
              </a:rPr>
              <a:t>fo</a:t>
            </a:r>
            <a:r>
              <a:rPr b="0" lang="en-US" sz="1800" spc="-1" strike="noStrike">
                <a:solidFill>
                  <a:srgbClr val="000000"/>
                </a:solidFill>
                <a:latin typeface="Arial"/>
              </a:rPr>
              <a:t>r</a:t>
            </a:r>
            <a:r>
              <a:rPr b="0" lang="en-US" sz="1800" spc="-1" strike="noStrike">
                <a:solidFill>
                  <a:srgbClr val="000000"/>
                </a:solidFill>
                <a:latin typeface="Arial"/>
              </a:rPr>
              <a:t>m</a:t>
            </a:r>
            <a:r>
              <a:rPr b="0" lang="en-US" sz="1800" spc="-1" strike="noStrike">
                <a:solidFill>
                  <a:srgbClr val="000000"/>
                </a:solidFill>
                <a:latin typeface="Arial"/>
              </a:rPr>
              <a:t>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a:t>
            </a:r>
            <a:r>
              <a:rPr b="0" lang="en-US" sz="1800" spc="-1" strike="noStrike">
                <a:solidFill>
                  <a:srgbClr val="000000"/>
                </a:solidFill>
                <a:latin typeface="Arial"/>
              </a:rPr>
              <a:t>e</a:t>
            </a:r>
            <a:r>
              <a:rPr b="0" lang="en-US" sz="1800" spc="-1" strike="noStrike">
                <a:solidFill>
                  <a:srgbClr val="000000"/>
                </a:solidFill>
                <a:latin typeface="Arial"/>
              </a:rPr>
              <a:t>c</a:t>
            </a:r>
            <a:r>
              <a:rPr b="0" lang="en-US" sz="1800" spc="-1" strike="noStrike">
                <a:solidFill>
                  <a:srgbClr val="000000"/>
                </a:solidFill>
                <a:latin typeface="Arial"/>
              </a:rPr>
              <a:t>o</a:t>
            </a:r>
            <a:r>
              <a:rPr b="0" lang="en-US" sz="1800" spc="-1" strike="noStrike">
                <a:solidFill>
                  <a:srgbClr val="000000"/>
                </a:solidFill>
                <a:latin typeface="Arial"/>
              </a:rPr>
              <a:t>n</a:t>
            </a:r>
            <a:r>
              <a:rPr b="0" lang="en-US" sz="1800" spc="-1" strike="noStrike">
                <a:solidFill>
                  <a:srgbClr val="000000"/>
                </a:solidFill>
                <a:latin typeface="Arial"/>
              </a:rPr>
              <a:t>d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a:t>
            </a:r>
            <a:r>
              <a:rPr b="0" lang="en-US" sz="1800" spc="-1" strike="noStrike">
                <a:solidFill>
                  <a:srgbClr val="000000"/>
                </a:solidFill>
                <a:latin typeface="Arial"/>
              </a:rPr>
              <a:t>hi</a:t>
            </a:r>
            <a:r>
              <a:rPr b="0" lang="en-US" sz="1800" spc="-1" strike="noStrike">
                <a:solidFill>
                  <a:srgbClr val="000000"/>
                </a:solidFill>
                <a:latin typeface="Arial"/>
              </a:rPr>
              <a:t>rd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a:t>
            </a:r>
            <a:r>
              <a:rPr b="0" lang="en-US" sz="1800" spc="-1" strike="noStrike">
                <a:solidFill>
                  <a:srgbClr val="000000"/>
                </a:solidFill>
                <a:latin typeface="Arial"/>
              </a:rPr>
              <a:t>o</a:t>
            </a:r>
            <a:r>
              <a:rPr b="0" lang="en-US" sz="1800" spc="-1" strike="noStrike">
                <a:solidFill>
                  <a:srgbClr val="000000"/>
                </a:solidFill>
                <a:latin typeface="Arial"/>
              </a:rPr>
              <a:t>ur</a:t>
            </a:r>
            <a:r>
              <a:rPr b="0" lang="en-US" sz="1800" spc="-1" strike="noStrike">
                <a:solidFill>
                  <a:srgbClr val="000000"/>
                </a:solidFill>
                <a:latin typeface="Arial"/>
              </a:rPr>
              <a:t>th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a:t>
            </a:r>
            <a:r>
              <a:rPr b="0" lang="en-US" sz="1800" spc="-1" strike="noStrike">
                <a:solidFill>
                  <a:srgbClr val="000000"/>
                </a:solidFill>
                <a:latin typeface="Arial"/>
              </a:rPr>
              <a:t>ft</a:t>
            </a:r>
            <a:r>
              <a:rPr b="0" lang="en-US" sz="1800" spc="-1" strike="noStrike">
                <a:solidFill>
                  <a:srgbClr val="000000"/>
                </a:solidFill>
                <a:latin typeface="Arial"/>
              </a:rPr>
              <a:t>h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a:t>
            </a:r>
            <a:r>
              <a:rPr b="0" lang="en-US" sz="1800" spc="-1" strike="noStrike">
                <a:solidFill>
                  <a:srgbClr val="000000"/>
                </a:solidFill>
                <a:latin typeface="Arial"/>
              </a:rPr>
              <a:t>xt</a:t>
            </a:r>
            <a:r>
              <a:rPr b="0" lang="en-US" sz="1800" spc="-1" strike="noStrike">
                <a:solidFill>
                  <a:srgbClr val="000000"/>
                </a:solidFill>
                <a:latin typeface="Arial"/>
              </a:rPr>
              <a:t>h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a:t>
            </a:r>
            <a:r>
              <a:rPr b="0" lang="en-US" sz="1800" spc="-1" strike="noStrike">
                <a:solidFill>
                  <a:srgbClr val="000000"/>
                </a:solidFill>
                <a:latin typeface="Arial"/>
              </a:rPr>
              <a:t>nt</a:t>
            </a:r>
            <a:r>
              <a:rPr b="0" lang="en-US" sz="1800" spc="-1" strike="noStrike">
                <a:solidFill>
                  <a:srgbClr val="000000"/>
                </a:solidFill>
                <a:latin typeface="Arial"/>
              </a:rPr>
              <a:t>h </a:t>
            </a:r>
            <a:r>
              <a:rPr b="0" lang="en-US" sz="1800" spc="-1" strike="noStrike">
                <a:solidFill>
                  <a:srgbClr val="000000"/>
                </a:solidFill>
                <a:latin typeface="Arial"/>
              </a:rPr>
              <a:t>O</a:t>
            </a:r>
            <a:r>
              <a:rPr b="0" lang="en-US" sz="1800" spc="-1" strike="noStrike">
                <a:solidFill>
                  <a:srgbClr val="000000"/>
                </a:solidFill>
                <a:latin typeface="Arial"/>
              </a:rPr>
              <a:t>ut</a:t>
            </a:r>
            <a:r>
              <a:rPr b="0" lang="en-US" sz="1800" spc="-1" strike="noStrike">
                <a:solidFill>
                  <a:srgbClr val="000000"/>
                </a:solidFill>
                <a:latin typeface="Arial"/>
              </a:rPr>
              <a:t>li</a:t>
            </a:r>
            <a:r>
              <a:rPr b="0" lang="en-US" sz="1800" spc="-1" strike="noStrike">
                <a:solidFill>
                  <a:srgbClr val="000000"/>
                </a:solidFill>
                <a:latin typeface="Arial"/>
              </a:rPr>
              <a:t>n</a:t>
            </a:r>
            <a:r>
              <a:rPr b="0" lang="en-US" sz="1800" spc="-1" strike="noStrike">
                <a:solidFill>
                  <a:srgbClr val="000000"/>
                </a:solidFill>
                <a:latin typeface="Arial"/>
              </a:rPr>
              <a:t>e </a:t>
            </a:r>
            <a:r>
              <a:rPr b="0" lang="en-US" sz="1800" spc="-1" strike="noStrike">
                <a:solidFill>
                  <a:srgbClr val="000000"/>
                </a:solidFill>
                <a:latin typeface="Arial"/>
              </a:rPr>
              <a:t>L</a:t>
            </a:r>
            <a:r>
              <a:rPr b="0" lang="en-US" sz="1800" spc="-1" strike="noStrike">
                <a:solidFill>
                  <a:srgbClr val="000000"/>
                </a:solidFill>
                <a:latin typeface="Arial"/>
              </a:rPr>
              <a:t>e</a:t>
            </a:r>
            <a:r>
              <a:rPr b="0" lang="en-US" sz="1800" spc="-1" strike="noStrike">
                <a:solidFill>
                  <a:srgbClr val="000000"/>
                </a:solidFill>
                <a:latin typeface="Arial"/>
              </a:rPr>
              <a:t>v</a:t>
            </a:r>
            <a:r>
              <a:rPr b="0" lang="en-US" sz="1800" spc="-1" strike="noStrike">
                <a:solidFill>
                  <a:srgbClr val="000000"/>
                </a:solidFill>
                <a:latin typeface="Arial"/>
              </a:rPr>
              <a:t>el</a:t>
            </a:r>
            <a:endParaRPr b="0" lang="en-US" sz="1800" spc="-1" strike="noStrike">
              <a:solidFill>
                <a:srgbClr val="000000"/>
              </a:solidFill>
              <a:latin typeface="Arial"/>
            </a:endParaRPr>
          </a:p>
        </p:txBody>
      </p:sp>
      <p:sp>
        <p:nvSpPr>
          <p:cNvPr id="4" name="PlaceHolder 5"/>
          <p:cNvSpPr>
            <a:spLocks noGrp="1"/>
          </p:cNvSpPr>
          <p:nvPr>
            <p:ph type="ftr" idx="1"/>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 name="PlaceHolder 6"/>
          <p:cNvSpPr>
            <a:spLocks noGrp="1"/>
          </p:cNvSpPr>
          <p:nvPr>
            <p:ph type="sldNum" idx="2"/>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C5D35A18-5927-4BCC-9D83-BF30175EE3A7}"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6" name="PlaceHolder 7"/>
          <p:cNvSpPr>
            <a:spLocks noGrp="1"/>
          </p:cNvSpPr>
          <p:nvPr>
            <p:ph type="dt" idx="3"/>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ftr" idx="28"/>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3" name="PlaceHolder 2"/>
          <p:cNvSpPr>
            <a:spLocks noGrp="1"/>
          </p:cNvSpPr>
          <p:nvPr>
            <p:ph type="sldNum" idx="29"/>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BA7A3CA6-40AC-4F4B-9335-7D3CD96C1F41}"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74" name="PlaceHolder 3"/>
          <p:cNvSpPr>
            <a:spLocks noGrp="1"/>
          </p:cNvSpPr>
          <p:nvPr>
            <p:ph type="dt" idx="30"/>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5" name="PlaceHolder 4"/>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6" name="PlaceHolder 5"/>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8" name="PlaceHolder 2"/>
          <p:cNvSpPr>
            <a:spLocks noGrp="1"/>
          </p:cNvSpPr>
          <p:nvPr>
            <p:ph type="body"/>
          </p:nvPr>
        </p:nvSpPr>
        <p:spPr>
          <a:xfrm>
            <a:off x="609120" y="1604520"/>
            <a:ext cx="62100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9" name="PlaceHolder 3"/>
          <p:cNvSpPr>
            <a:spLocks noGrp="1"/>
          </p:cNvSpPr>
          <p:nvPr>
            <p:ph type="body"/>
          </p:nvPr>
        </p:nvSpPr>
        <p:spPr>
          <a:xfrm>
            <a:off x="1261800" y="1604520"/>
            <a:ext cx="621000" cy="430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0" name="PlaceHolder 4"/>
          <p:cNvSpPr>
            <a:spLocks noGrp="1"/>
          </p:cNvSpPr>
          <p:nvPr>
            <p:ph type="body"/>
          </p:nvPr>
        </p:nvSpPr>
        <p:spPr>
          <a:xfrm>
            <a:off x="609120" y="1829520"/>
            <a:ext cx="62100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1" name="PlaceHolder 5"/>
          <p:cNvSpPr>
            <a:spLocks noGrp="1"/>
          </p:cNvSpPr>
          <p:nvPr>
            <p:ph type="ftr" idx="31"/>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2" name="PlaceHolder 6"/>
          <p:cNvSpPr>
            <a:spLocks noGrp="1"/>
          </p:cNvSpPr>
          <p:nvPr>
            <p:ph type="sldNum" idx="32"/>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FF0698EE-6FF6-4992-9CE4-308D9781E0BF}"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83" name="PlaceHolder 7"/>
          <p:cNvSpPr>
            <a:spLocks noGrp="1"/>
          </p:cNvSpPr>
          <p:nvPr>
            <p:ph type="dt" idx="33"/>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9" name="PlaceHolder 2"/>
          <p:cNvSpPr>
            <a:spLocks noGrp="1"/>
          </p:cNvSpPr>
          <p:nvPr>
            <p:ph type="body"/>
          </p:nvPr>
        </p:nvSpPr>
        <p:spPr>
          <a:xfrm>
            <a:off x="609120" y="1604520"/>
            <a:ext cx="621000" cy="430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0" name="PlaceHolder 3"/>
          <p:cNvSpPr>
            <a:spLocks noGrp="1"/>
          </p:cNvSpPr>
          <p:nvPr>
            <p:ph type="body"/>
          </p:nvPr>
        </p:nvSpPr>
        <p:spPr>
          <a:xfrm>
            <a:off x="1261800" y="1604520"/>
            <a:ext cx="62100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1" name="PlaceHolder 4"/>
          <p:cNvSpPr>
            <a:spLocks noGrp="1"/>
          </p:cNvSpPr>
          <p:nvPr>
            <p:ph type="body"/>
          </p:nvPr>
        </p:nvSpPr>
        <p:spPr>
          <a:xfrm>
            <a:off x="1261800" y="1829520"/>
            <a:ext cx="62100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2" name="PlaceHolder 5"/>
          <p:cNvSpPr>
            <a:spLocks noGrp="1"/>
          </p:cNvSpPr>
          <p:nvPr>
            <p:ph type="ftr" idx="34"/>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3" name="PlaceHolder 6"/>
          <p:cNvSpPr>
            <a:spLocks noGrp="1"/>
          </p:cNvSpPr>
          <p:nvPr>
            <p:ph type="sldNum" idx="35"/>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BE368101-A3CF-4CCF-8525-644F7994CCF6}"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94" name="PlaceHolder 7"/>
          <p:cNvSpPr>
            <a:spLocks noGrp="1"/>
          </p:cNvSpPr>
          <p:nvPr>
            <p:ph type="dt" idx="36"/>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837720" y="365040"/>
            <a:ext cx="1051236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l-GR" sz="4400" spc="-1" strike="noStrike">
              <a:solidFill>
                <a:schemeClr val="dk1"/>
              </a:solidFill>
              <a:latin typeface="Calibri"/>
            </a:endParaRPr>
          </a:p>
        </p:txBody>
      </p:sp>
      <p:sp>
        <p:nvSpPr>
          <p:cNvPr id="100" name="PlaceHolder 2"/>
          <p:cNvSpPr>
            <a:spLocks noGrp="1"/>
          </p:cNvSpPr>
          <p:nvPr>
            <p:ph type="body"/>
          </p:nvPr>
        </p:nvSpPr>
        <p:spPr>
          <a:xfrm>
            <a:off x="837720" y="1825560"/>
            <a:ext cx="1051236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l-G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l-G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l-G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l-G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l-GR" sz="1800" spc="-1" strike="noStrike">
              <a:solidFill>
                <a:schemeClr val="dk1"/>
              </a:solidFill>
              <a:latin typeface="Calibri"/>
            </a:endParaRPr>
          </a:p>
        </p:txBody>
      </p:sp>
      <p:sp>
        <p:nvSpPr>
          <p:cNvPr id="101" name="PlaceHolder 3"/>
          <p:cNvSpPr>
            <a:spLocks noGrp="1"/>
          </p:cNvSpPr>
          <p:nvPr>
            <p:ph type="dt" idx="37"/>
          </p:nvPr>
        </p:nvSpPr>
        <p:spPr>
          <a:xfrm>
            <a:off x="837720" y="6356520"/>
            <a:ext cx="2742120" cy="364680"/>
          </a:xfrm>
          <a:prstGeom prst="rect">
            <a:avLst/>
          </a:prstGeom>
          <a:noFill/>
          <a:ln w="0">
            <a:noFill/>
          </a:ln>
        </p:spPr>
        <p:txBody>
          <a:bodyPr lIns="91440" rIns="91440" tIns="45720" bIns="45720" anchor="ctr">
            <a:noAutofit/>
          </a:bodyPr>
          <a:lstStyle>
            <a:lvl1pPr indent="0" defTabSz="914400">
              <a:lnSpc>
                <a:spcPct val="100000"/>
              </a:lnSpc>
              <a:buNone/>
              <a:defRPr b="0" lang="el-GR" sz="1200" spc="-1" strike="noStrike">
                <a:solidFill>
                  <a:schemeClr val="dk1">
                    <a:tint val="75000"/>
                  </a:schemeClr>
                </a:solidFill>
                <a:latin typeface="Calibri"/>
              </a:defRPr>
            </a:lvl1pPr>
          </a:lstStyle>
          <a:p>
            <a:pPr indent="0" defTabSz="914400">
              <a:lnSpc>
                <a:spcPct val="100000"/>
              </a:lnSpc>
              <a:buNone/>
            </a:pPr>
            <a:r>
              <a:rPr b="0" lang="el-G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02" name="PlaceHolder 4"/>
          <p:cNvSpPr>
            <a:spLocks noGrp="1"/>
          </p:cNvSpPr>
          <p:nvPr>
            <p:ph type="ftr" idx="38"/>
          </p:nvPr>
        </p:nvSpPr>
        <p:spPr>
          <a:xfrm>
            <a:off x="4037400" y="6356520"/>
            <a:ext cx="41133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3" name="PlaceHolder 5"/>
          <p:cNvSpPr>
            <a:spLocks noGrp="1"/>
          </p:cNvSpPr>
          <p:nvPr>
            <p:ph type="sldNum" idx="39"/>
          </p:nvPr>
        </p:nvSpPr>
        <p:spPr>
          <a:xfrm>
            <a:off x="8607960" y="6356520"/>
            <a:ext cx="2742120" cy="364680"/>
          </a:xfrm>
          <a:prstGeom prst="rect">
            <a:avLst/>
          </a:prstGeom>
          <a:noFill/>
          <a:ln w="0">
            <a:noFill/>
          </a:ln>
        </p:spPr>
        <p:txBody>
          <a:bodyPr lIns="91440" rIns="91440" tIns="45720" bIns="45720" anchor="ctr">
            <a:noAutofit/>
          </a:bodyPr>
          <a:lstStyle>
            <a:lvl1pPr indent="0" algn="r" defTabSz="914400">
              <a:lnSpc>
                <a:spcPct val="100000"/>
              </a:lnSpc>
              <a:buNone/>
              <a:defRPr b="0" lang="el-GR" sz="1200" spc="-1" strike="noStrike">
                <a:solidFill>
                  <a:schemeClr val="dk1">
                    <a:tint val="75000"/>
                  </a:schemeClr>
                </a:solidFill>
                <a:latin typeface="Calibri"/>
              </a:defRPr>
            </a:lvl1pPr>
          </a:lstStyle>
          <a:p>
            <a:pPr indent="0" algn="r" defTabSz="914400">
              <a:lnSpc>
                <a:spcPct val="100000"/>
              </a:lnSpc>
              <a:buNone/>
            </a:pPr>
            <a:fld id="{98B60AC5-B59D-475F-83CA-F0C7D868B457}"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 name="PlaceHolder 2"/>
          <p:cNvSpPr>
            <a:spLocks noGrp="1"/>
          </p:cNvSpPr>
          <p:nvPr>
            <p:ph type="body"/>
          </p:nvPr>
        </p:nvSpPr>
        <p:spPr>
          <a:xfrm>
            <a:off x="609120" y="1604520"/>
            <a:ext cx="127332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 name="PlaceHolder 3"/>
          <p:cNvSpPr>
            <a:spLocks noGrp="1"/>
          </p:cNvSpPr>
          <p:nvPr>
            <p:ph type="body"/>
          </p:nvPr>
        </p:nvSpPr>
        <p:spPr>
          <a:xfrm>
            <a:off x="609120" y="1829520"/>
            <a:ext cx="127332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 name="PlaceHolder 4"/>
          <p:cNvSpPr>
            <a:spLocks noGrp="1"/>
          </p:cNvSpPr>
          <p:nvPr>
            <p:ph type="ftr" idx="4"/>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5"/>
          <p:cNvSpPr>
            <a:spLocks noGrp="1"/>
          </p:cNvSpPr>
          <p:nvPr>
            <p:ph type="sldNum" idx="5"/>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576E635B-B5E5-4E83-861E-CE88D5DFBF49}"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16" name="PlaceHolder 6"/>
          <p:cNvSpPr>
            <a:spLocks noGrp="1"/>
          </p:cNvSpPr>
          <p:nvPr>
            <p:ph type="dt" idx="6"/>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 name="PlaceHolder 2"/>
          <p:cNvSpPr>
            <a:spLocks noGrp="1"/>
          </p:cNvSpPr>
          <p:nvPr>
            <p:ph type="body"/>
          </p:nvPr>
        </p:nvSpPr>
        <p:spPr>
          <a:xfrm>
            <a:off x="609120" y="1604520"/>
            <a:ext cx="62100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2" name="PlaceHolder 3"/>
          <p:cNvSpPr>
            <a:spLocks noGrp="1"/>
          </p:cNvSpPr>
          <p:nvPr>
            <p:ph type="body"/>
          </p:nvPr>
        </p:nvSpPr>
        <p:spPr>
          <a:xfrm>
            <a:off x="1261800" y="1604520"/>
            <a:ext cx="62100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3" name="PlaceHolder 4"/>
          <p:cNvSpPr>
            <a:spLocks noGrp="1"/>
          </p:cNvSpPr>
          <p:nvPr>
            <p:ph type="body"/>
          </p:nvPr>
        </p:nvSpPr>
        <p:spPr>
          <a:xfrm>
            <a:off x="609120" y="1829520"/>
            <a:ext cx="62100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 name="PlaceHolder 5"/>
          <p:cNvSpPr>
            <a:spLocks noGrp="1"/>
          </p:cNvSpPr>
          <p:nvPr>
            <p:ph type="body"/>
          </p:nvPr>
        </p:nvSpPr>
        <p:spPr>
          <a:xfrm>
            <a:off x="1261800" y="1829520"/>
            <a:ext cx="621000" cy="20484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6"/>
          <p:cNvSpPr>
            <a:spLocks noGrp="1"/>
          </p:cNvSpPr>
          <p:nvPr>
            <p:ph type="ftr" idx="7"/>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7"/>
          <p:cNvSpPr>
            <a:spLocks noGrp="1"/>
          </p:cNvSpPr>
          <p:nvPr>
            <p:ph type="sldNum" idx="8"/>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8112A1FB-6343-4384-96F1-C7BAD8C23CA9}"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27" name="PlaceHolder 8"/>
          <p:cNvSpPr>
            <a:spLocks noGrp="1"/>
          </p:cNvSpPr>
          <p:nvPr>
            <p:ph type="dt" idx="9"/>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ftr" idx="10"/>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2"/>
          <p:cNvSpPr>
            <a:spLocks noGrp="1"/>
          </p:cNvSpPr>
          <p:nvPr>
            <p:ph type="sldNum" idx="11"/>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8618CBA3-E107-4143-BA30-2E975C0A1FE9}"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35" name="PlaceHolder 3"/>
          <p:cNvSpPr>
            <a:spLocks noGrp="1"/>
          </p:cNvSpPr>
          <p:nvPr>
            <p:ph type="dt" idx="12"/>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6" name="PlaceHolder 4"/>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7" name="PlaceHolder 5"/>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ftr" idx="13"/>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9" name="PlaceHolder 2"/>
          <p:cNvSpPr>
            <a:spLocks noGrp="1"/>
          </p:cNvSpPr>
          <p:nvPr>
            <p:ph type="sldNum" idx="14"/>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8466B386-987B-43F9-9FCE-D5A00EB5535D}"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40" name="PlaceHolder 3"/>
          <p:cNvSpPr>
            <a:spLocks noGrp="1"/>
          </p:cNvSpPr>
          <p:nvPr>
            <p:ph type="dt" idx="15"/>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1" name="PlaceHolder 4"/>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2" name="PlaceHolder 5"/>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4" name="PlaceHolder 2"/>
          <p:cNvSpPr>
            <a:spLocks noGrp="1"/>
          </p:cNvSpPr>
          <p:nvPr>
            <p:ph type="body"/>
          </p:nvPr>
        </p:nvSpPr>
        <p:spPr>
          <a:xfrm>
            <a:off x="609120" y="1604520"/>
            <a:ext cx="1273320" cy="430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5" name="PlaceHolder 3"/>
          <p:cNvSpPr>
            <a:spLocks noGrp="1"/>
          </p:cNvSpPr>
          <p:nvPr>
            <p:ph type="ftr" idx="16"/>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4"/>
          <p:cNvSpPr>
            <a:spLocks noGrp="1"/>
          </p:cNvSpPr>
          <p:nvPr>
            <p:ph type="sldNum" idx="17"/>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5CFDE3C6-7FEC-43A2-AA74-9080DD5F43FC}"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47" name="PlaceHolder 5"/>
          <p:cNvSpPr>
            <a:spLocks noGrp="1"/>
          </p:cNvSpPr>
          <p:nvPr>
            <p:ph type="dt" idx="18"/>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1" name="PlaceHolder 2"/>
          <p:cNvSpPr>
            <a:spLocks noGrp="1"/>
          </p:cNvSpPr>
          <p:nvPr>
            <p:ph type="body"/>
          </p:nvPr>
        </p:nvSpPr>
        <p:spPr>
          <a:xfrm>
            <a:off x="609120" y="1604520"/>
            <a:ext cx="1273320" cy="430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2" name="PlaceHolder 3"/>
          <p:cNvSpPr>
            <a:spLocks noGrp="1"/>
          </p:cNvSpPr>
          <p:nvPr>
            <p:ph type="ftr" idx="19"/>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3" name="PlaceHolder 4"/>
          <p:cNvSpPr>
            <a:spLocks noGrp="1"/>
          </p:cNvSpPr>
          <p:nvPr>
            <p:ph type="sldNum" idx="20"/>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C95F272E-EFAA-41D2-BCE6-214688912CA4}"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54" name="PlaceHolder 5"/>
          <p:cNvSpPr>
            <a:spLocks noGrp="1"/>
          </p:cNvSpPr>
          <p:nvPr>
            <p:ph type="dt" idx="21"/>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8" name="PlaceHolder 2"/>
          <p:cNvSpPr>
            <a:spLocks noGrp="1"/>
          </p:cNvSpPr>
          <p:nvPr>
            <p:ph type="body"/>
          </p:nvPr>
        </p:nvSpPr>
        <p:spPr>
          <a:xfrm>
            <a:off x="609120" y="1604520"/>
            <a:ext cx="621000" cy="430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9" name="PlaceHolder 3"/>
          <p:cNvSpPr>
            <a:spLocks noGrp="1"/>
          </p:cNvSpPr>
          <p:nvPr>
            <p:ph type="body"/>
          </p:nvPr>
        </p:nvSpPr>
        <p:spPr>
          <a:xfrm>
            <a:off x="1261800" y="1604520"/>
            <a:ext cx="621000" cy="430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0" name="PlaceHolder 4"/>
          <p:cNvSpPr>
            <a:spLocks noGrp="1"/>
          </p:cNvSpPr>
          <p:nvPr>
            <p:ph type="ftr" idx="22"/>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1" name="PlaceHolder 5"/>
          <p:cNvSpPr>
            <a:spLocks noGrp="1"/>
          </p:cNvSpPr>
          <p:nvPr>
            <p:ph type="sldNum" idx="23"/>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F857A914-0629-4A71-A326-8C4C05CEC67E}"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62" name="PlaceHolder 6"/>
          <p:cNvSpPr>
            <a:spLocks noGrp="1"/>
          </p:cNvSpPr>
          <p:nvPr>
            <p:ph type="dt" idx="24"/>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609120" y="274320"/>
            <a:ext cx="10967760" cy="1140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7" name="PlaceHolder 2"/>
          <p:cNvSpPr>
            <a:spLocks noGrp="1"/>
          </p:cNvSpPr>
          <p:nvPr>
            <p:ph type="ftr" idx="25"/>
          </p:nvPr>
        </p:nvSpPr>
        <p:spPr>
          <a:xfrm>
            <a:off x="4164120" y="6355800"/>
            <a:ext cx="385740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8" name="PlaceHolder 3"/>
          <p:cNvSpPr>
            <a:spLocks noGrp="1"/>
          </p:cNvSpPr>
          <p:nvPr>
            <p:ph type="sldNum" idx="26"/>
          </p:nvPr>
        </p:nvSpPr>
        <p:spPr>
          <a:xfrm>
            <a:off x="8735040" y="6355800"/>
            <a:ext cx="2841840" cy="36288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dk1">
                    <a:tint val="75000"/>
                  </a:schemeClr>
                </a:solidFill>
                <a:latin typeface="Calibri"/>
              </a:defRPr>
            </a:lvl1pPr>
          </a:lstStyle>
          <a:p>
            <a:pPr indent="0" algn="r" defTabSz="457200">
              <a:lnSpc>
                <a:spcPct val="100000"/>
              </a:lnSpc>
              <a:buNone/>
              <a:tabLst>
                <a:tab algn="l" pos="0"/>
              </a:tabLst>
            </a:pPr>
            <a:fld id="{B8B924A3-7BFE-4F89-9E16-911E7AF7BC2A}" type="slidenum">
              <a:rPr b="0" lang="en-US" sz="900" spc="-1" strike="noStrike">
                <a:solidFill>
                  <a:schemeClr val="dk1">
                    <a:tint val="75000"/>
                  </a:schemeClr>
                </a:solidFill>
                <a:latin typeface="Calibri"/>
              </a:rPr>
              <a:t>&lt;number&gt;</a:t>
            </a:fld>
            <a:endParaRPr b="0" lang="en-US" sz="900" spc="-1" strike="noStrike">
              <a:solidFill>
                <a:srgbClr val="000000"/>
              </a:solidFill>
              <a:latin typeface="Times New Roman"/>
            </a:endParaRPr>
          </a:p>
        </p:txBody>
      </p:sp>
      <p:sp>
        <p:nvSpPr>
          <p:cNvPr id="69" name="PlaceHolder 4"/>
          <p:cNvSpPr>
            <a:spLocks noGrp="1"/>
          </p:cNvSpPr>
          <p:nvPr>
            <p:ph type="dt" idx="27"/>
          </p:nvPr>
        </p:nvSpPr>
        <p:spPr>
          <a:xfrm>
            <a:off x="609120" y="6355800"/>
            <a:ext cx="2841840" cy="3628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0" name="PlaceHolder 5"/>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 Target="slide29.xml"/><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hyperlink" Target="https://doi.org/10.15227/orgsyn.005.0037" TargetMode="External"/><Relationship Id="rId2" Type="http://schemas.openxmlformats.org/officeDocument/2006/relationships/hyperlink" Target="https://patents.google.com/patent/US4060585A/en" TargetMode="External"/><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 Target="slide29.xml"/><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914040" y="2129760"/>
            <a:ext cx="10358280" cy="14680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4400" spc="-1" strike="noStrike">
                <a:solidFill>
                  <a:schemeClr val="dk1"/>
                </a:solidFill>
                <a:latin typeface="Calibri"/>
              </a:rPr>
              <a:t>Life Cycle Assessment of Cyclopentanone production from Olive Kernels</a:t>
            </a:r>
            <a:endParaRPr b="0" lang="en-US" sz="4400" spc="-1" strike="noStrike">
              <a:solidFill>
                <a:srgbClr val="000000"/>
              </a:solidFill>
              <a:latin typeface="Arial"/>
            </a:endParaRPr>
          </a:p>
        </p:txBody>
      </p:sp>
      <p:sp>
        <p:nvSpPr>
          <p:cNvPr id="113" name="PlaceHolder 2"/>
          <p:cNvSpPr>
            <a:spLocks noGrp="1"/>
          </p:cNvSpPr>
          <p:nvPr>
            <p:ph type="subTitle"/>
          </p:nvPr>
        </p:nvSpPr>
        <p:spPr>
          <a:xfrm>
            <a:off x="1828080" y="3885840"/>
            <a:ext cx="8529840" cy="1749960"/>
          </a:xfrm>
          <a:prstGeom prst="rect">
            <a:avLst/>
          </a:prstGeom>
          <a:noFill/>
          <a:ln w="0">
            <a:noFill/>
          </a:ln>
        </p:spPr>
        <p:txBody>
          <a:bodyPr lIns="91440" rIns="91440" tIns="45720" bIns="45720" anchor="t">
            <a:noAutofit/>
          </a:bodyPr>
          <a:p>
            <a:pPr indent="0" algn="ctr" defTabSz="343080">
              <a:lnSpc>
                <a:spcPct val="100000"/>
              </a:lnSpc>
              <a:spcBef>
                <a:spcPts val="479"/>
              </a:spcBef>
              <a:buNone/>
              <a:tabLst>
                <a:tab algn="l" pos="0"/>
              </a:tabLst>
            </a:pPr>
            <a:br>
              <a:rPr sz="2400"/>
            </a:br>
            <a:br>
              <a:rPr sz="2400"/>
            </a:br>
            <a:r>
              <a:rPr b="0" lang="en-US" sz="3000" spc="-1" strike="noStrike">
                <a:solidFill>
                  <a:schemeClr val="dk1">
                    <a:tint val="75000"/>
                  </a:schemeClr>
                </a:solidFill>
                <a:latin typeface="Calibri"/>
              </a:rPr>
              <a:t>Vidianos Giannitsis, Nikos Stavrou</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343440" y="218160"/>
            <a:ext cx="10741320" cy="45720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Conventional Process LCI</a:t>
            </a:r>
            <a:endParaRPr b="0" lang="en-US" sz="3200" spc="-1" strike="noStrike">
              <a:solidFill>
                <a:srgbClr val="000000"/>
              </a:solidFill>
              <a:latin typeface="Arial"/>
            </a:endParaRPr>
          </a:p>
        </p:txBody>
      </p:sp>
      <p:sp>
        <p:nvSpPr>
          <p:cNvPr id="196" name="PlaceHolder 2"/>
          <p:cNvSpPr>
            <a:spLocks noGrp="1"/>
          </p:cNvSpPr>
          <p:nvPr>
            <p:ph/>
          </p:nvPr>
        </p:nvSpPr>
        <p:spPr>
          <a:xfrm>
            <a:off x="866880" y="4629600"/>
            <a:ext cx="9772560" cy="186408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400" spc="-1" strike="noStrike">
                <a:solidFill>
                  <a:schemeClr val="dk1"/>
                </a:solidFill>
                <a:latin typeface="Calibri"/>
              </a:rPr>
              <a:t>Energy data: 2 MJ/f.u. heat (modelled as heavy fuel oil), 2.2 MJ/f.u. electricity (electricity mix, Greece), 0.92 MJ/f.u. cooling (water)</a:t>
            </a:r>
            <a:endParaRPr b="0" lang="en-US" sz="2400" spc="-1" strike="noStrike">
              <a:solidFill>
                <a:srgbClr val="000000"/>
              </a:solidFill>
              <a:latin typeface="Arial"/>
            </a:endParaRPr>
          </a:p>
          <a:p>
            <a:pPr indent="0" defTabSz="343080">
              <a:lnSpc>
                <a:spcPct val="100000"/>
              </a:lnSpc>
              <a:spcBef>
                <a:spcPts val="479"/>
              </a:spcBef>
              <a:buNone/>
              <a:tabLst>
                <a:tab algn="l" pos="0"/>
              </a:tabLst>
            </a:pPr>
            <a:endParaRPr b="0" lang="en-US" sz="2400" spc="-1" strike="noStrike">
              <a:solidFill>
                <a:srgbClr val="000000"/>
              </a:solidFill>
              <a:latin typeface="Arial"/>
            </a:endParaRPr>
          </a:p>
          <a:p>
            <a:pPr indent="0" defTabSz="343080">
              <a:lnSpc>
                <a:spcPct val="100000"/>
              </a:lnSpc>
              <a:spcBef>
                <a:spcPts val="479"/>
              </a:spcBef>
              <a:buNone/>
              <a:tabLst>
                <a:tab algn="l" pos="0"/>
              </a:tabLst>
            </a:pPr>
            <a:r>
              <a:rPr b="0" lang="en-US" sz="2400" spc="-1" strike="noStrike">
                <a:solidFill>
                  <a:schemeClr val="dk1"/>
                </a:solidFill>
                <a:latin typeface="Calibri"/>
              </a:rPr>
              <a:t>Emissions: 0.075 kg CO2/f.u., 0.048 kg SO2/f.u., 2.1 kg COD/f.u.</a:t>
            </a:r>
            <a:endParaRPr b="0" lang="en-US" sz="2400" spc="-1" strike="noStrike">
              <a:solidFill>
                <a:srgbClr val="000000"/>
              </a:solidFill>
              <a:latin typeface="Arial"/>
            </a:endParaRPr>
          </a:p>
        </p:txBody>
      </p:sp>
      <p:pic>
        <p:nvPicPr>
          <p:cNvPr id="197" name="Picture 1" descr="Life_Cycle_Inventory/2024-01-06_15-07-24_screenshot.png"/>
          <p:cNvPicPr/>
          <p:nvPr/>
        </p:nvPicPr>
        <p:blipFill>
          <a:blip r:embed="rId1"/>
          <a:stretch/>
        </p:blipFill>
        <p:spPr>
          <a:xfrm>
            <a:off x="1173240" y="2217240"/>
            <a:ext cx="7905240" cy="2063160"/>
          </a:xfrm>
          <a:prstGeom prst="rect">
            <a:avLst/>
          </a:prstGeom>
          <a:ln w="9525">
            <a:noFill/>
          </a:ln>
        </p:spPr>
      </p:pic>
      <p:sp>
        <p:nvSpPr>
          <p:cNvPr id="198" name=""/>
          <p:cNvSpPr/>
          <p:nvPr/>
        </p:nvSpPr>
        <p:spPr>
          <a:xfrm>
            <a:off x="546480" y="772920"/>
            <a:ext cx="10155600" cy="1153440"/>
          </a:xfrm>
          <a:prstGeom prst="rect">
            <a:avLst/>
          </a:prstGeom>
          <a:noFill/>
          <a:ln w="0">
            <a:noFill/>
          </a:ln>
        </p:spPr>
        <p:style>
          <a:lnRef idx="0"/>
          <a:fillRef idx="0"/>
          <a:effectRef idx="0"/>
          <a:fontRef idx="minor"/>
        </p:style>
        <p:txBody>
          <a:bodyPr lIns="90000" rIns="90000" tIns="45000" bIns="45000" anchor="t">
            <a:noAutofit/>
          </a:bodyPr>
          <a:p>
            <a:pPr defTabSz="343080">
              <a:lnSpc>
                <a:spcPct val="100000"/>
              </a:lnSpc>
              <a:spcBef>
                <a:spcPts val="210"/>
              </a:spcBef>
              <a:tabLst>
                <a:tab algn="l" pos="0"/>
              </a:tabLst>
            </a:pPr>
            <a:r>
              <a:rPr b="0" lang="en-US" sz="2400" spc="-1" strike="noStrike">
                <a:solidFill>
                  <a:schemeClr val="dk1"/>
                </a:solidFill>
                <a:latin typeface="Calibri"/>
              </a:rPr>
              <a:t>For modelling cyclopentanone production in CCalc, Ba(OH)2 was not found in the ecoinvent database, so its production from the mineral barite was modelled based on a patent describing the process </a:t>
            </a:r>
            <a:r>
              <a:rPr b="0" lang="en-US" sz="2400" spc="-1" strike="noStrike" u="sng" baseline="30000">
                <a:solidFill>
                  <a:schemeClr val="dk1"/>
                </a:solidFill>
                <a:uFillTx/>
                <a:latin typeface="Calibri"/>
                <a:hlinkClick r:id="rId2" action="ppaction://hlinksldjump"/>
              </a:rPr>
              <a:t>2</a:t>
            </a:r>
            <a:r>
              <a:rPr b="0" lang="en-US" sz="2400" spc="-1" strike="noStrike">
                <a:solidFill>
                  <a:schemeClr val="dk1"/>
                </a:solidFill>
                <a:latin typeface="Calibri"/>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609120" y="2743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Life Cycle Impact Assessment of our process</a:t>
            </a:r>
            <a:endParaRPr b="0" lang="en-US" sz="3300" spc="-1" strike="noStrike">
              <a:solidFill>
                <a:srgbClr val="000000"/>
              </a:solidFill>
              <a:latin typeface="Arial"/>
            </a:endParaRPr>
          </a:p>
        </p:txBody>
      </p:sp>
      <p:graphicFrame>
        <p:nvGraphicFramePr>
          <p:cNvPr id="200" name="Content Placeholder 5"/>
          <p:cNvGraphicFramePr/>
          <p:nvPr/>
        </p:nvGraphicFramePr>
        <p:xfrm>
          <a:off x="609120" y="1591560"/>
          <a:ext cx="10969200" cy="4294440"/>
        </p:xfrm>
        <a:graphic>
          <a:graphicData uri="http://schemas.openxmlformats.org/drawingml/2006/table">
            <a:tbl>
              <a:tblPr/>
              <a:tblGrid>
                <a:gridCol w="5484600"/>
                <a:gridCol w="5484960"/>
              </a:tblGrid>
              <a:tr h="715320">
                <a:tc>
                  <a:txBody>
                    <a:bodyPr anchor="t">
                      <a:noAutofit/>
                    </a:bodyPr>
                    <a:p>
                      <a:pPr defTabSz="343080">
                        <a:lnSpc>
                          <a:spcPct val="100000"/>
                        </a:lnSpc>
                        <a:tabLst>
                          <a:tab algn="l" pos="0"/>
                        </a:tabLst>
                      </a:pPr>
                      <a:r>
                        <a:rPr b="0" lang="en-US" sz="3000" spc="-1" strike="noStrike">
                          <a:solidFill>
                            <a:srgbClr val="ffffff"/>
                          </a:solidFill>
                          <a:latin typeface="Calibri"/>
                        </a:rPr>
                        <a:t>Impact Category</a:t>
                      </a:r>
                      <a:endParaRPr b="0" lang="en-US" sz="30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3000" spc="-1" strike="noStrike">
                          <a:solidFill>
                            <a:srgbClr val="ffffff"/>
                          </a:solidFill>
                          <a:latin typeface="Calibri"/>
                        </a:rPr>
                        <a:t>Assessment</a:t>
                      </a:r>
                      <a:endParaRPr b="0" lang="en-US" sz="30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carbon footprint</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0.370</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water usage</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0.020</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energy demand</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3000" spc="-1" strike="noStrike">
                          <a:solidFill>
                            <a:srgbClr val="000000"/>
                          </a:solidFill>
                          <a:latin typeface="Calibri"/>
                        </a:rPr>
                        <a:t>34.1</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15320">
                <a:tc>
                  <a:txBody>
                    <a:bodyPr anchor="t">
                      <a:noAutofit/>
                    </a:bodyPr>
                    <a:p>
                      <a:pPr defTabSz="343080">
                        <a:lnSpc>
                          <a:spcPct val="100000"/>
                        </a:lnSpc>
                        <a:tabLst>
                          <a:tab algn="l" pos="0"/>
                        </a:tabLst>
                      </a:pPr>
                      <a:r>
                        <a:rPr b="0" lang="en-US" sz="3000" spc="-1" strike="noStrike">
                          <a:solidFill>
                            <a:srgbClr val="000000"/>
                          </a:solidFill>
                          <a:latin typeface="Calibri"/>
                        </a:rPr>
                        <a:t>eutrophication</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0.017</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717840">
                <a:tc>
                  <a:txBody>
                    <a:bodyPr anchor="t">
                      <a:noAutofit/>
                    </a:bodyPr>
                    <a:p>
                      <a:pPr defTabSz="343080">
                        <a:lnSpc>
                          <a:spcPct val="100000"/>
                        </a:lnSpc>
                        <a:tabLst>
                          <a:tab algn="l" pos="0"/>
                        </a:tabLst>
                      </a:pPr>
                      <a:r>
                        <a:rPr b="0" lang="en-US" sz="3000" spc="-1" strike="noStrike">
                          <a:solidFill>
                            <a:srgbClr val="000000"/>
                          </a:solidFill>
                          <a:latin typeface="Calibri"/>
                        </a:rPr>
                        <a:t>human toxicity</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3000" spc="-1" strike="noStrike">
                          <a:solidFill>
                            <a:srgbClr val="000000"/>
                          </a:solidFill>
                          <a:latin typeface="Calibri"/>
                        </a:rPr>
                        <a:t>0.380</a:t>
                      </a:r>
                      <a:endParaRPr b="0" lang="en-US" sz="3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609120" y="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Uncertainty in input variables</a:t>
            </a:r>
            <a:endParaRPr b="0" lang="en-US" sz="3300" spc="-1" strike="noStrike">
              <a:solidFill>
                <a:srgbClr val="000000"/>
              </a:solidFill>
              <a:latin typeface="Arial"/>
            </a:endParaRPr>
          </a:p>
        </p:txBody>
      </p:sp>
      <p:sp>
        <p:nvSpPr>
          <p:cNvPr id="202" name="PlaceHolder 2"/>
          <p:cNvSpPr>
            <a:spLocks noGrp="1"/>
          </p:cNvSpPr>
          <p:nvPr>
            <p:ph/>
          </p:nvPr>
        </p:nvSpPr>
        <p:spPr>
          <a:xfrm>
            <a:off x="562320" y="1174680"/>
            <a:ext cx="10967760" cy="45234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000" spc="-1" strike="noStrike">
                <a:solidFill>
                  <a:schemeClr val="dk1"/>
                </a:solidFill>
                <a:latin typeface="Calibri"/>
              </a:rPr>
              <a:t>However, these results have a high amount of uncertainty because much of the LCI was built on assumptions and old data. The biggest factors of uncertainty are:</a:t>
            </a:r>
            <a:endParaRPr b="0" lang="en-US" sz="20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The olive kernel is highly uncertain because data for the steam explosion was taken from old literature. Furthermore, an assumption was made that all the hemicellulosic sugars are xylose making the yield a bit better than it should be.</a:t>
            </a:r>
            <a:endParaRPr b="0" lang="en-US" sz="20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The water used for steam explosion is based on a process on a much smaller scale and a linear scale-up was assumed. In reality, the analogy of olive kernel to water might be different.</a:t>
            </a:r>
            <a:endParaRPr b="0" lang="en-US" sz="20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The amount of hexane selected for extraction was arbitrarily calculated in Aspen Plus and gives decent results, but is not necessarily optimal.</a:t>
            </a:r>
            <a:endParaRPr b="0" lang="en-US" sz="20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Similarly, the distillation columns are potentially not optimally designed and seeing how changes in them will affect the LCIA is interesting.</a:t>
            </a:r>
            <a:endParaRPr b="0" lang="en-US" sz="20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000" spc="-1" strike="noStrike">
                <a:solidFill>
                  <a:schemeClr val="dk1"/>
                </a:solidFill>
                <a:latin typeface="Calibri"/>
              </a:rPr>
              <a:t>Lastly, we assume that the hydrogen needed has uncertainty. This is the least uncertain as it was modelled based on recent data. However, decreasing the amount of grey hydrogen shows the effect that using more green hydrogen technologies could have.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75120" y="218520"/>
            <a:ext cx="10459800" cy="62856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4000" spc="-1" strike="noStrike">
                <a:solidFill>
                  <a:schemeClr val="dk1"/>
                </a:solidFill>
                <a:latin typeface="Calibri"/>
              </a:rPr>
              <a:t>Input Range studied</a:t>
            </a:r>
            <a:endParaRPr b="0" lang="en-US" sz="4000" spc="-1" strike="noStrike">
              <a:solidFill>
                <a:srgbClr val="000000"/>
              </a:solidFill>
              <a:latin typeface="Arial"/>
            </a:endParaRPr>
          </a:p>
        </p:txBody>
      </p:sp>
      <p:sp>
        <p:nvSpPr>
          <p:cNvPr id="204" name="PlaceHolder 2"/>
          <p:cNvSpPr>
            <a:spLocks noGrp="1"/>
          </p:cNvSpPr>
          <p:nvPr>
            <p:ph/>
          </p:nvPr>
        </p:nvSpPr>
        <p:spPr>
          <a:xfrm>
            <a:off x="687240" y="848880"/>
            <a:ext cx="10147680" cy="165564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200" spc="-1" strike="noStrike">
                <a:solidFill>
                  <a:schemeClr val="dk1"/>
                </a:solidFill>
                <a:latin typeface="Calibri"/>
              </a:rPr>
              <a:t>By controlling these 6 design variables we can see how the process changes. To find the sensitivity of the process in each of these variables, we selected 5 values for each of the variables and ran the LCIA varying each one independently. Some of them, also directly cause changes to other parameters, so those were changed as well</a:t>
            </a:r>
            <a:r>
              <a:rPr b="0" lang="en-US" sz="1800" spc="-1" strike="noStrike">
                <a:solidFill>
                  <a:schemeClr val="dk1"/>
                </a:solidFill>
                <a:latin typeface="Calibri"/>
              </a:rPr>
              <a:t>. </a:t>
            </a:r>
            <a:endParaRPr b="0" lang="en-US" sz="1800" spc="-1" strike="noStrike">
              <a:solidFill>
                <a:srgbClr val="000000"/>
              </a:solidFill>
              <a:latin typeface="Arial"/>
            </a:endParaRPr>
          </a:p>
        </p:txBody>
      </p:sp>
      <p:graphicFrame>
        <p:nvGraphicFramePr>
          <p:cNvPr id="205" name="Content Placeholder 5"/>
          <p:cNvGraphicFramePr/>
          <p:nvPr/>
        </p:nvGraphicFramePr>
        <p:xfrm>
          <a:off x="856800" y="2834640"/>
          <a:ext cx="10206360" cy="3453120"/>
        </p:xfrm>
        <a:graphic>
          <a:graphicData uri="http://schemas.openxmlformats.org/drawingml/2006/table">
            <a:tbl>
              <a:tblPr/>
              <a:tblGrid>
                <a:gridCol w="1700640"/>
                <a:gridCol w="1700640"/>
                <a:gridCol w="1700640"/>
                <a:gridCol w="1700640"/>
                <a:gridCol w="1700640"/>
                <a:gridCol w="1703520"/>
              </a:tblGrid>
              <a:tr h="529920">
                <a:tc>
                  <a:txBody>
                    <a:bodyPr anchor="t">
                      <a:noAutofit/>
                    </a:bodyPr>
                    <a:p>
                      <a:pPr defTabSz="343080">
                        <a:lnSpc>
                          <a:spcPct val="100000"/>
                        </a:lnSpc>
                        <a:tabLst>
                          <a:tab algn="l" pos="0"/>
                        </a:tabLst>
                      </a:pPr>
                      <a:r>
                        <a:rPr b="0" lang="en-US" sz="2400" spc="-1" strike="noStrike">
                          <a:solidFill>
                            <a:srgbClr val="ffffff"/>
                          </a:solidFill>
                          <a:latin typeface="Calibri"/>
                        </a:rPr>
                        <a:t>Olive Kernel</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Water</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Hexane</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Heating</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Cooling</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Hydrogen</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3</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0.02</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8</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0.03</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2</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10</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2.5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9920">
                <a:tc>
                  <a:txBody>
                    <a:bodyPr anchor="t">
                      <a:noAutofit/>
                    </a:bodyPr>
                    <a:p>
                      <a:pPr defTabSz="343080">
                        <a:lnSpc>
                          <a:spcPct val="100000"/>
                        </a:lnSpc>
                        <a:tabLst>
                          <a:tab algn="l" pos="0"/>
                        </a:tabLst>
                      </a:pPr>
                      <a:r>
                        <a:rPr b="0" lang="en-US" sz="2400" spc="-1" strike="noStrike">
                          <a:solidFill>
                            <a:srgbClr val="000000"/>
                          </a:solidFill>
                          <a:latin typeface="Calibri"/>
                        </a:rPr>
                        <a:t>14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0.08</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3.5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2.5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31720">
                <a:tc>
                  <a:txBody>
                    <a:bodyPr anchor="t">
                      <a:noAutofit/>
                    </a:bodyPr>
                    <a:p>
                      <a:pPr defTabSz="343080">
                        <a:lnSpc>
                          <a:spcPct val="100000"/>
                        </a:lnSpc>
                        <a:tabLst>
                          <a:tab algn="l" pos="0"/>
                        </a:tabLst>
                      </a:pPr>
                      <a:r>
                        <a:rPr b="0" lang="en-US" sz="2400" spc="-1" strike="noStrike">
                          <a:solidFill>
                            <a:srgbClr val="000000"/>
                          </a:solidFill>
                          <a:latin typeface="Calibri"/>
                        </a:rPr>
                        <a:t>16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8</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4</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609120" y="172800"/>
            <a:ext cx="10967760" cy="1140480"/>
          </a:xfrm>
          <a:prstGeom prst="rect">
            <a:avLst/>
          </a:prstGeom>
          <a:noFill/>
          <a:ln w="0">
            <a:noFill/>
          </a:ln>
        </p:spPr>
        <p:txBody>
          <a:bodyPr lIns="91440" rIns="91440" tIns="45720" bIns="45720" anchor="ctr">
            <a:noAutofit/>
          </a:bodyPr>
          <a:p>
            <a:pPr indent="0">
              <a:lnSpc>
                <a:spcPct val="100000"/>
              </a:lnSpc>
              <a:buNone/>
              <a:tabLst>
                <a:tab algn="l" pos="0"/>
              </a:tabLst>
            </a:pPr>
            <a:r>
              <a:rPr b="0" lang="en-US" sz="4400" spc="-1" strike="noStrike">
                <a:solidFill>
                  <a:schemeClr val="dk1"/>
                </a:solidFill>
                <a:latin typeface="Calibri"/>
              </a:rPr>
              <a:t>Results of the uncertainty quantification</a:t>
            </a:r>
            <a:endParaRPr b="0" lang="en-US" sz="4400" spc="-1" strike="noStrike">
              <a:solidFill>
                <a:srgbClr val="000000"/>
              </a:solidFill>
              <a:latin typeface="Arial"/>
            </a:endParaRPr>
          </a:p>
        </p:txBody>
      </p:sp>
      <p:graphicFrame>
        <p:nvGraphicFramePr>
          <p:cNvPr id="207" name="Content Placeholder 5"/>
          <p:cNvGraphicFramePr/>
          <p:nvPr/>
        </p:nvGraphicFramePr>
        <p:xfrm>
          <a:off x="339840" y="3561480"/>
          <a:ext cx="11252520" cy="2680560"/>
        </p:xfrm>
        <a:graphic>
          <a:graphicData uri="http://schemas.openxmlformats.org/drawingml/2006/table">
            <a:tbl>
              <a:tblPr/>
              <a:tblGrid>
                <a:gridCol w="3750840"/>
                <a:gridCol w="3750840"/>
                <a:gridCol w="3751200"/>
              </a:tblGrid>
              <a:tr h="438480">
                <a:tc>
                  <a:txBody>
                    <a:bodyPr anchor="t">
                      <a:noAutofit/>
                    </a:bodyPr>
                    <a:p>
                      <a:pPr defTabSz="343080">
                        <a:lnSpc>
                          <a:spcPct val="100000"/>
                        </a:lnSpc>
                        <a:tabLst>
                          <a:tab algn="l" pos="0"/>
                        </a:tabLst>
                      </a:pPr>
                      <a:r>
                        <a:rPr b="0" lang="en-US" sz="2400" spc="-1" strike="noStrike">
                          <a:solidFill>
                            <a:srgbClr val="ffffff"/>
                          </a:solidFill>
                          <a:latin typeface="Calibri"/>
                        </a:rPr>
                        <a:t>Impact</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Minimum</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2400" spc="-1" strike="noStrike">
                          <a:solidFill>
                            <a:srgbClr val="ffffff"/>
                          </a:solidFill>
                          <a:latin typeface="Calibri"/>
                        </a:rPr>
                        <a:t>Maximum</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Carbon Footprint</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0.185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0.527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Water Usage</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0.0097</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0.0329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Energy Demand</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17.389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49.426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38480">
                <a:tc>
                  <a:txBody>
                    <a:bodyPr anchor="t">
                      <a:noAutofit/>
                    </a:bodyPr>
                    <a:p>
                      <a:pPr defTabSz="343080">
                        <a:lnSpc>
                          <a:spcPct val="100000"/>
                        </a:lnSpc>
                        <a:tabLst>
                          <a:tab algn="l" pos="0"/>
                        </a:tabLst>
                      </a:pPr>
                      <a:r>
                        <a:rPr b="0" lang="en-US" sz="2400" spc="-1" strike="noStrike">
                          <a:solidFill>
                            <a:srgbClr val="000000"/>
                          </a:solidFill>
                          <a:latin typeface="Calibri"/>
                        </a:rPr>
                        <a:t>Eutrophication Potential</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0.0119</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0.0235</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41360">
                <a:tc>
                  <a:txBody>
                    <a:bodyPr anchor="t">
                      <a:noAutofit/>
                    </a:bodyPr>
                    <a:p>
                      <a:pPr defTabSz="343080">
                        <a:lnSpc>
                          <a:spcPct val="100000"/>
                        </a:lnSpc>
                        <a:tabLst>
                          <a:tab algn="l" pos="0"/>
                        </a:tabLst>
                      </a:pPr>
                      <a:r>
                        <a:rPr b="0" lang="en-US" sz="2400" spc="-1" strike="noStrike">
                          <a:solidFill>
                            <a:srgbClr val="000000"/>
                          </a:solidFill>
                          <a:latin typeface="Calibri"/>
                        </a:rPr>
                        <a:t>Human Toxicity</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0.196</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2400" spc="-1" strike="noStrike">
                          <a:solidFill>
                            <a:srgbClr val="000000"/>
                          </a:solidFill>
                          <a:latin typeface="Calibri"/>
                        </a:rPr>
                        <a:t>0.562</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
        <p:nvSpPr>
          <p:cNvPr id="208" name="TextBox 3"/>
          <p:cNvSpPr/>
          <p:nvPr/>
        </p:nvSpPr>
        <p:spPr>
          <a:xfrm>
            <a:off x="499680" y="1315080"/>
            <a:ext cx="10967760" cy="675000"/>
          </a:xfrm>
          <a:prstGeom prst="rect">
            <a:avLst/>
          </a:prstGeom>
          <a:noFill/>
          <a:ln w="0">
            <a:noFill/>
          </a:ln>
        </p:spPr>
        <p:style>
          <a:lnRef idx="0"/>
          <a:fillRef idx="0"/>
          <a:effectRef idx="0"/>
          <a:fontRef idx="minor"/>
        </p:style>
        <p:txBody>
          <a:bodyPr lIns="90000" rIns="90000" tIns="45000" bIns="45000" anchor="t">
            <a:noAutofit/>
          </a:bodyPr>
          <a:p>
            <a:pPr defTabSz="343080">
              <a:lnSpc>
                <a:spcPct val="100000"/>
              </a:lnSpc>
              <a:spcBef>
                <a:spcPts val="479"/>
              </a:spcBef>
              <a:tabLst>
                <a:tab algn="l" pos="0"/>
              </a:tabLst>
            </a:pPr>
            <a:r>
              <a:rPr b="0" lang="en-US" sz="2400" spc="-1" strike="noStrike">
                <a:solidFill>
                  <a:schemeClr val="dk1"/>
                </a:solidFill>
                <a:latin typeface="Calibri"/>
              </a:rPr>
              <a:t>We noticed that the input variables we are controlling are linearly related with the output variables (impacts). Since the relation is linear, performing sensitivity analysis of the process is very easy as the sensitivity to each parameter is simply its coefficient in the linear relation. This relation can also give us the minimum and maximum we can expect in each impact.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09120" y="4788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Carbon Footprint</a:t>
            </a:r>
            <a:endParaRPr b="0" lang="en-US" sz="3300" spc="-1" strike="noStrike">
              <a:solidFill>
                <a:srgbClr val="000000"/>
              </a:solidFill>
              <a:latin typeface="Arial"/>
            </a:endParaRPr>
          </a:p>
        </p:txBody>
      </p:sp>
      <p:pic>
        <p:nvPicPr>
          <p:cNvPr id="210" name="Picture 1" descr="./plots/cf_plots.png"/>
          <p:cNvPicPr/>
          <p:nvPr/>
        </p:nvPicPr>
        <p:blipFill>
          <a:blip r:embed="rId1"/>
          <a:stretch/>
        </p:blipFill>
        <p:spPr>
          <a:xfrm>
            <a:off x="1623240" y="1130760"/>
            <a:ext cx="8508960" cy="5148360"/>
          </a:xfrm>
          <a:prstGeom prst="rect">
            <a:avLst/>
          </a:prstGeom>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37400" y="11844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Water Usage</a:t>
            </a:r>
            <a:endParaRPr b="0" lang="en-US" sz="3300" spc="-1" strike="noStrike">
              <a:solidFill>
                <a:srgbClr val="000000"/>
              </a:solidFill>
              <a:latin typeface="Arial"/>
            </a:endParaRPr>
          </a:p>
        </p:txBody>
      </p:sp>
      <p:pic>
        <p:nvPicPr>
          <p:cNvPr id="212" name="Picture 1" descr="./plots/wu_plots.png"/>
          <p:cNvPicPr/>
          <p:nvPr/>
        </p:nvPicPr>
        <p:blipFill>
          <a:blip r:embed="rId1"/>
          <a:stretch/>
        </p:blipFill>
        <p:spPr>
          <a:xfrm>
            <a:off x="2239920" y="1341720"/>
            <a:ext cx="7681320" cy="4992120"/>
          </a:xfrm>
          <a:prstGeom prst="rect">
            <a:avLst/>
          </a:prstGeom>
          <a:ln w="9525">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515520" y="1573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Energy Demand</a:t>
            </a:r>
            <a:endParaRPr b="0" lang="en-US" sz="3300" spc="-1" strike="noStrike">
              <a:solidFill>
                <a:srgbClr val="000000"/>
              </a:solidFill>
              <a:latin typeface="Arial"/>
            </a:endParaRPr>
          </a:p>
        </p:txBody>
      </p:sp>
      <p:pic>
        <p:nvPicPr>
          <p:cNvPr id="214" name="Picture 1" descr="./plots/ed_plots.png"/>
          <p:cNvPicPr/>
          <p:nvPr/>
        </p:nvPicPr>
        <p:blipFill>
          <a:blip r:embed="rId1"/>
          <a:stretch/>
        </p:blipFill>
        <p:spPr>
          <a:xfrm>
            <a:off x="2130480" y="1299600"/>
            <a:ext cx="7728480" cy="4960080"/>
          </a:xfrm>
          <a:prstGeom prst="rect">
            <a:avLst/>
          </a:prstGeom>
          <a:ln w="9525">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390600" y="2743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Human Toxicity</a:t>
            </a:r>
            <a:endParaRPr b="0" lang="en-US" sz="3300" spc="-1" strike="noStrike">
              <a:solidFill>
                <a:srgbClr val="000000"/>
              </a:solidFill>
              <a:latin typeface="Arial"/>
            </a:endParaRPr>
          </a:p>
        </p:txBody>
      </p:sp>
      <p:pic>
        <p:nvPicPr>
          <p:cNvPr id="216" name="Picture 1" descr="./plots/ht_plots.png"/>
          <p:cNvPicPr/>
          <p:nvPr/>
        </p:nvPicPr>
        <p:blipFill>
          <a:blip r:embed="rId1"/>
          <a:stretch/>
        </p:blipFill>
        <p:spPr>
          <a:xfrm>
            <a:off x="2130480" y="1357560"/>
            <a:ext cx="7837560" cy="4944960"/>
          </a:xfrm>
          <a:prstGeom prst="rect">
            <a:avLst/>
          </a:prstGeom>
          <a:ln w="9525">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609120" y="2275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Sensitivity and Hot Spot analysis for Eutrophication Potential</a:t>
            </a:r>
            <a:endParaRPr b="0" lang="en-US" sz="3300" spc="-1" strike="noStrike">
              <a:solidFill>
                <a:srgbClr val="000000"/>
              </a:solidFill>
              <a:latin typeface="Arial"/>
            </a:endParaRPr>
          </a:p>
        </p:txBody>
      </p:sp>
      <p:pic>
        <p:nvPicPr>
          <p:cNvPr id="218" name="Picture 1" descr="./plots/ep_plots.png"/>
          <p:cNvPicPr/>
          <p:nvPr/>
        </p:nvPicPr>
        <p:blipFill>
          <a:blip r:embed="rId1"/>
          <a:stretch/>
        </p:blipFill>
        <p:spPr>
          <a:xfrm>
            <a:off x="2278800" y="1369800"/>
            <a:ext cx="7619040" cy="4830480"/>
          </a:xfrm>
          <a:prstGeom prst="rect">
            <a:avLst/>
          </a:prstGeom>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609120" y="2743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4500" spc="-1" strike="noStrike">
                <a:solidFill>
                  <a:schemeClr val="dk1"/>
                </a:solidFill>
                <a:latin typeface="Calibri"/>
              </a:rPr>
              <a:t>Goal</a:t>
            </a:r>
            <a:endParaRPr b="0" lang="en-US" sz="4500" spc="-1" strike="noStrike">
              <a:solidFill>
                <a:srgbClr val="000000"/>
              </a:solidFill>
              <a:latin typeface="Arial"/>
            </a:endParaRPr>
          </a:p>
        </p:txBody>
      </p:sp>
      <p:sp>
        <p:nvSpPr>
          <p:cNvPr id="115" name="PlaceHolder 2"/>
          <p:cNvSpPr>
            <a:spLocks noGrp="1"/>
          </p:cNvSpPr>
          <p:nvPr>
            <p:ph/>
          </p:nvPr>
        </p:nvSpPr>
        <p:spPr>
          <a:xfrm>
            <a:off x="609120" y="1600200"/>
            <a:ext cx="10967760" cy="45234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3200" spc="-1" strike="noStrike">
                <a:solidFill>
                  <a:schemeClr val="dk1"/>
                </a:solidFill>
                <a:latin typeface="Calibri"/>
              </a:rPr>
              <a:t>The goal of this study is to assess the environmental impact of Cyclopentanone production from Olive Kernel. Cyclopentanone is a chemical used widely in pharmaeceuticals and its production from renewables and especially so waste, is interesting to compare with the production from petroleum sources.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609120" y="2743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Comparison with the conventional process</a:t>
            </a:r>
            <a:endParaRPr b="0" lang="en-US" sz="3300" spc="-1" strike="noStrike">
              <a:solidFill>
                <a:srgbClr val="000000"/>
              </a:solidFill>
              <a:latin typeface="Arial"/>
            </a:endParaRPr>
          </a:p>
        </p:txBody>
      </p:sp>
      <p:pic>
        <p:nvPicPr>
          <p:cNvPr id="220" name="Picture 1" descr="Life_Cycle_Impact_Assessment/2024-01-06_16-23-27_screenshot.png"/>
          <p:cNvPicPr/>
          <p:nvPr/>
        </p:nvPicPr>
        <p:blipFill>
          <a:blip r:embed="rId1"/>
          <a:stretch/>
        </p:blipFill>
        <p:spPr>
          <a:xfrm>
            <a:off x="3047040" y="1591560"/>
            <a:ext cx="6092280" cy="4518720"/>
          </a:xfrm>
          <a:prstGeom prst="rect">
            <a:avLst/>
          </a:prstGeom>
          <a:ln w="9525">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609120" y="157320"/>
            <a:ext cx="10967760" cy="11404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Water Reuse Prospects</a:t>
            </a:r>
            <a:endParaRPr b="0" lang="en-US" sz="4400" spc="-1" strike="noStrike">
              <a:solidFill>
                <a:srgbClr val="000000"/>
              </a:solidFill>
              <a:latin typeface="Arial"/>
            </a:endParaRPr>
          </a:p>
        </p:txBody>
      </p:sp>
      <p:sp>
        <p:nvSpPr>
          <p:cNvPr id="222" name="PlaceHolder 2"/>
          <p:cNvSpPr>
            <a:spLocks noGrp="1"/>
          </p:cNvSpPr>
          <p:nvPr>
            <p:ph/>
          </p:nvPr>
        </p:nvSpPr>
        <p:spPr>
          <a:xfrm>
            <a:off x="609120" y="1448280"/>
            <a:ext cx="10968120" cy="43822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3200" spc="-1" strike="noStrike">
                <a:solidFill>
                  <a:srgbClr val="000000"/>
                </a:solidFill>
                <a:latin typeface="Arial"/>
              </a:rPr>
              <a:t>To improve the large water usage of the process, we can look into water reuse prospects, such as integrating the distillation columns with a refrigerator cycle, which will reuse the water needed for the cooling, thus lowering the water needs of the process.</a:t>
            </a:r>
            <a:endParaRPr b="0" lang="en-US" sz="32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a:p>
            <a:pPr marL="432000" indent="0">
              <a:lnSpc>
                <a:spcPct val="100000"/>
              </a:lnSpc>
              <a:spcBef>
                <a:spcPts val="1417"/>
              </a:spcBef>
              <a:buNone/>
              <a:tabLst>
                <a:tab algn="l" pos="0"/>
              </a:tabLst>
            </a:pPr>
            <a:r>
              <a:rPr b="0" lang="en-US" sz="3200" spc="-1" strike="noStrike">
                <a:solidFill>
                  <a:srgbClr val="000000"/>
                </a:solidFill>
                <a:latin typeface="Arial"/>
              </a:rPr>
              <a:t>This could make the process worse in other aspects, but is something worth looking into</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609120" y="149400"/>
            <a:ext cx="10967760" cy="8798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LCIA with water reuse</a:t>
            </a:r>
            <a:endParaRPr b="0" lang="en-US" sz="4400" spc="-1" strike="noStrike">
              <a:solidFill>
                <a:srgbClr val="000000"/>
              </a:solidFill>
              <a:latin typeface="Arial"/>
            </a:endParaRPr>
          </a:p>
        </p:txBody>
      </p:sp>
      <p:pic>
        <p:nvPicPr>
          <p:cNvPr id="224" name="" descr=""/>
          <p:cNvPicPr/>
          <p:nvPr/>
        </p:nvPicPr>
        <p:blipFill>
          <a:blip r:embed="rId1"/>
          <a:stretch/>
        </p:blipFill>
        <p:spPr>
          <a:xfrm>
            <a:off x="2185200" y="1072080"/>
            <a:ext cx="8007120" cy="53373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609120" y="110520"/>
            <a:ext cx="10967760" cy="9889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Conclusions on water reuse</a:t>
            </a:r>
            <a:endParaRPr b="0" lang="en-US" sz="4400" spc="-1" strike="noStrike">
              <a:solidFill>
                <a:srgbClr val="000000"/>
              </a:solidFill>
              <a:latin typeface="Arial"/>
            </a:endParaRPr>
          </a:p>
        </p:txBody>
      </p:sp>
      <p:sp>
        <p:nvSpPr>
          <p:cNvPr id="226" name="PlaceHolder 2"/>
          <p:cNvSpPr>
            <a:spLocks noGrp="1"/>
          </p:cNvSpPr>
          <p:nvPr>
            <p:ph/>
          </p:nvPr>
        </p:nvSpPr>
        <p:spPr>
          <a:xfrm>
            <a:off x="609120" y="1253160"/>
            <a:ext cx="10968120" cy="4827240"/>
          </a:xfrm>
          <a:prstGeom prst="rect">
            <a:avLst/>
          </a:prstGeom>
          <a:noFill/>
          <a:ln w="0">
            <a:noFill/>
          </a:ln>
        </p:spPr>
        <p:txBody>
          <a:bodyPr lIns="0" rIns="0" tIns="0" bIns="0" anchor="t">
            <a:normAutofit/>
          </a:bodyPr>
          <a:p>
            <a:pPr marL="432000" indent="-324000" defTabSz="343080">
              <a:lnSpc>
                <a:spcPct val="100000"/>
              </a:lnSpc>
              <a:spcBef>
                <a:spcPts val="479"/>
              </a:spcBef>
              <a:buClr>
                <a:srgbClr val="000000"/>
              </a:buClr>
              <a:buSzPct val="45000"/>
              <a:buFont typeface="Wingdings" charset="2"/>
              <a:buChar char=""/>
              <a:tabLst>
                <a:tab algn="l" pos="0"/>
              </a:tabLst>
            </a:pPr>
            <a:r>
              <a:rPr b="0" lang="en-US" sz="2800" spc="-1" strike="noStrike">
                <a:solidFill>
                  <a:schemeClr val="dk1"/>
                </a:solidFill>
                <a:latin typeface="Calibri"/>
              </a:rPr>
              <a:t>The biggest problem of the process is water usage. The proposed scenario brings water usage to 40% of its original value, which is a significant improvement, without it increasing the other impacts of the process.</a:t>
            </a:r>
            <a:endParaRPr b="0" lang="en-US" sz="2800" spc="-1" strike="noStrike">
              <a:solidFill>
                <a:srgbClr val="000000"/>
              </a:solidFill>
              <a:latin typeface="Arial"/>
            </a:endParaRPr>
          </a:p>
          <a:p>
            <a:pPr marL="432000" indent="0" defTabSz="343080">
              <a:lnSpc>
                <a:spcPct val="100000"/>
              </a:lnSpc>
              <a:spcBef>
                <a:spcPts val="479"/>
              </a:spcBef>
              <a:buNone/>
              <a:tabLst>
                <a:tab algn="l" pos="0"/>
              </a:tabLst>
            </a:pPr>
            <a:endParaRPr b="0" lang="en-US" sz="2800" spc="-1" strike="noStrike">
              <a:solidFill>
                <a:srgbClr val="000000"/>
              </a:solidFill>
              <a:latin typeface="Arial"/>
            </a:endParaRPr>
          </a:p>
          <a:p>
            <a:pPr marL="432000" indent="-324000" defTabSz="343080">
              <a:lnSpc>
                <a:spcPct val="100000"/>
              </a:lnSpc>
              <a:spcBef>
                <a:spcPts val="479"/>
              </a:spcBef>
              <a:buClr>
                <a:srgbClr val="000000"/>
              </a:buClr>
              <a:buSzPct val="45000"/>
              <a:buFont typeface="Wingdings" charset="2"/>
              <a:buChar char=""/>
              <a:tabLst>
                <a:tab algn="l" pos="0"/>
              </a:tabLst>
            </a:pPr>
            <a:r>
              <a:rPr b="0" lang="en-US" sz="2800" spc="-1" strike="noStrike">
                <a:solidFill>
                  <a:schemeClr val="dk1"/>
                </a:solidFill>
                <a:latin typeface="Calibri"/>
              </a:rPr>
              <a:t>What this does affect significantly however is the economics of the process. Electricity is energy of higher quality compared to heat, indicating that this is potentially more taxing energetically. Moreover, an investment on some expensive equipment, such as the compressor of the cycle is necessary. To fully assess if this is worth, a techno-economic analysis would be necessary.</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765000" y="149400"/>
            <a:ext cx="10569960" cy="8798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Other reuse possibilities</a:t>
            </a:r>
            <a:endParaRPr b="0" lang="en-US" sz="4400" spc="-1" strike="noStrike">
              <a:solidFill>
                <a:srgbClr val="000000"/>
              </a:solidFill>
              <a:latin typeface="Arial"/>
            </a:endParaRPr>
          </a:p>
        </p:txBody>
      </p:sp>
      <p:sp>
        <p:nvSpPr>
          <p:cNvPr id="228" name=""/>
          <p:cNvSpPr/>
          <p:nvPr/>
        </p:nvSpPr>
        <p:spPr>
          <a:xfrm>
            <a:off x="273240" y="1233720"/>
            <a:ext cx="11272680" cy="5096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300" spc="-1" strike="noStrike">
                <a:solidFill>
                  <a:srgbClr val="000000"/>
                </a:solidFill>
                <a:latin typeface="Arial"/>
              </a:rPr>
              <a:t>The above process shows that it has potential as it doesn’t make the process significantly worse in any factor.  For this reason, we considered other possibilities of water reuse. The other important cooling need is the cooling after the reactors.</a:t>
            </a: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a:p>
            <a:pPr>
              <a:lnSpc>
                <a:spcPct val="100000"/>
              </a:lnSpc>
            </a:pPr>
            <a:r>
              <a:rPr b="0" lang="en-US" sz="2300" spc="-1" strike="noStrike">
                <a:solidFill>
                  <a:srgbClr val="000000"/>
                </a:solidFill>
                <a:latin typeface="Arial"/>
              </a:rPr>
              <a:t>A first thought was to integrate it in the above cycle. For this to be done, the use of Chloromethane (CH3-Cl) is necessary, because an evaporator temperature of 20 C, is very hard to achieve with water. Chloromethane is hazardous for both human and environment and for this reason, this wasn’t considered optimal.</a:t>
            </a: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a:p>
            <a:pPr>
              <a:lnSpc>
                <a:spcPct val="100000"/>
              </a:lnSpc>
            </a:pPr>
            <a:r>
              <a:rPr b="0" lang="en-US" sz="2300" spc="-1" strike="noStrike">
                <a:solidFill>
                  <a:srgbClr val="000000"/>
                </a:solidFill>
                <a:latin typeface="Arial"/>
              </a:rPr>
              <a:t>Another thought was to create a different cycle. This exacerbates the economic problems of the problem by needing more electricity and a second compressor. Furthermore, it still can’t use water for the cooling, but R-134, which may affect other impacts as well. This means that despite lowering water usage even further, it’s even more likely to make the process worth.</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609120" y="2743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Olive Kernel in improving the process</a:t>
            </a:r>
            <a:endParaRPr b="0" lang="en-US" sz="3300" spc="-1" strike="noStrike">
              <a:solidFill>
                <a:srgbClr val="000000"/>
              </a:solidFill>
              <a:latin typeface="Arial"/>
            </a:endParaRPr>
          </a:p>
        </p:txBody>
      </p:sp>
      <p:sp>
        <p:nvSpPr>
          <p:cNvPr id="230" name="PlaceHolder 2"/>
          <p:cNvSpPr>
            <a:spLocks noGrp="1"/>
          </p:cNvSpPr>
          <p:nvPr>
            <p:ph/>
          </p:nvPr>
        </p:nvSpPr>
        <p:spPr>
          <a:xfrm>
            <a:off x="609120" y="1600200"/>
            <a:ext cx="10967760" cy="45234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The second most important parameter is decreasing the amount of olive kernel necessary for the process as it will help in almost all impacts. It is the hot spot of the carbon footprint and human toxicity and plays a role in energy demand and eutrophication potential of the process. The process is not so sensitive to this change as it is to others, but the extraction of xylose from the kernel is highly inefficient so we believe that this variable has the largest range for improvement.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609120" y="2743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Steam</a:t>
            </a:r>
            <a:endParaRPr b="0" lang="en-US" sz="3300" spc="-1" strike="noStrike">
              <a:solidFill>
                <a:srgbClr val="000000"/>
              </a:solidFill>
              <a:latin typeface="Arial"/>
            </a:endParaRPr>
          </a:p>
        </p:txBody>
      </p:sp>
      <p:sp>
        <p:nvSpPr>
          <p:cNvPr id="232" name="PlaceHolder 2"/>
          <p:cNvSpPr>
            <a:spLocks noGrp="1"/>
          </p:cNvSpPr>
          <p:nvPr>
            <p:ph/>
          </p:nvPr>
        </p:nvSpPr>
        <p:spPr>
          <a:xfrm>
            <a:off x="687240" y="1560960"/>
            <a:ext cx="10967760" cy="45234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Decreasing the amount of steam needed for the steam explosion is also very impactful. This will be decreased by decreasing the olive kernel, but if we can find that less water than what was initially assumed (half of the kernel's mass) can be used, this will significantly improve the energy demand of the process (as it is sensitive to it and it is the hot spot of the process), it will improve the human toxicity of the process decently and also lower water usage, albeit it not being the most impactful parameter for this.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99680" y="1105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Hydrogen</a:t>
            </a:r>
            <a:endParaRPr b="0" lang="en-US" sz="3300" spc="-1" strike="noStrike">
              <a:solidFill>
                <a:srgbClr val="000000"/>
              </a:solidFill>
              <a:latin typeface="Arial"/>
            </a:endParaRPr>
          </a:p>
        </p:txBody>
      </p:sp>
      <p:sp>
        <p:nvSpPr>
          <p:cNvPr id="234" name="PlaceHolder 2"/>
          <p:cNvSpPr>
            <a:spLocks noGrp="1"/>
          </p:cNvSpPr>
          <p:nvPr>
            <p:ph/>
          </p:nvPr>
        </p:nvSpPr>
        <p:spPr>
          <a:xfrm>
            <a:off x="343800" y="1311120"/>
            <a:ext cx="10967760" cy="5081040"/>
          </a:xfrm>
          <a:prstGeom prst="rect">
            <a:avLst/>
          </a:prstGeom>
          <a:noFill/>
          <a:ln w="0">
            <a:noFill/>
          </a:ln>
        </p:spPr>
        <p:txBody>
          <a:bodyPr lIns="91440" rIns="91440" tIns="45720" bIns="45720" anchor="t">
            <a:noAutofit/>
          </a:bodyPr>
          <a:p>
            <a:pPr marL="432000" indent="0" defTabSz="343080">
              <a:lnSpc>
                <a:spcPct val="100000"/>
              </a:lnSpc>
              <a:spcBef>
                <a:spcPts val="479"/>
              </a:spcBef>
              <a:buNone/>
              <a:tabLst>
                <a:tab algn="l" pos="0"/>
              </a:tabLst>
            </a:pPr>
            <a:r>
              <a:rPr b="0" lang="en-US" sz="2800" spc="-1" strike="noStrike">
                <a:solidFill>
                  <a:schemeClr val="dk1"/>
                </a:solidFill>
                <a:latin typeface="Calibri"/>
              </a:rPr>
              <a:t>Using less hydrogen is the other parameter that can significantly affect the system. It plays a very significant role in the carbon footprint of the process and is the parameter to which the system is the most sensitive to. Decreasing the amount of hydrogen used is rather hard, but replacing the gray hydrogen with something like green hydrogen has the potential of improving the process.</a:t>
            </a:r>
            <a:endParaRPr b="0" lang="en-US" sz="2800" spc="-1" strike="noStrike">
              <a:solidFill>
                <a:srgbClr val="000000"/>
              </a:solidFill>
              <a:latin typeface="Arial"/>
            </a:endParaRPr>
          </a:p>
          <a:p>
            <a:pPr marL="432000" indent="0" defTabSz="343080">
              <a:lnSpc>
                <a:spcPct val="100000"/>
              </a:lnSpc>
              <a:spcBef>
                <a:spcPts val="479"/>
              </a:spcBef>
              <a:buNone/>
              <a:tabLst>
                <a:tab algn="l" pos="0"/>
              </a:tabLst>
            </a:pPr>
            <a:endParaRPr b="0" lang="en-US" sz="2400" spc="-1" strike="noStrike">
              <a:solidFill>
                <a:srgbClr val="000000"/>
              </a:solidFill>
              <a:latin typeface="Arial"/>
            </a:endParaRPr>
          </a:p>
          <a:p>
            <a:pPr marL="432000" indent="0" defTabSz="343080">
              <a:lnSpc>
                <a:spcPct val="100000"/>
              </a:lnSpc>
              <a:spcBef>
                <a:spcPts val="479"/>
              </a:spcBef>
              <a:buNone/>
              <a:tabLst>
                <a:tab algn="l" pos="0"/>
              </a:tabLst>
            </a:pPr>
            <a:endParaRPr b="0" lang="en-US" sz="2400" spc="-1" strike="noStrike">
              <a:solidFill>
                <a:srgbClr val="000000"/>
              </a:solidFill>
              <a:latin typeface="Arial"/>
            </a:endParaRPr>
          </a:p>
          <a:p>
            <a:pPr marL="432000" indent="0" defTabSz="343080">
              <a:lnSpc>
                <a:spcPct val="100000"/>
              </a:lnSpc>
              <a:spcBef>
                <a:spcPts val="479"/>
              </a:spcBef>
              <a:buNone/>
              <a:tabLst>
                <a:tab algn="l" pos="0"/>
              </a:tabLst>
            </a:pPr>
            <a:endParaRPr b="0" lang="en-US" sz="2400" spc="-1" strike="noStrike">
              <a:solidFill>
                <a:srgbClr val="000000"/>
              </a:solidFill>
              <a:latin typeface="Arial"/>
            </a:endParaRPr>
          </a:p>
          <a:p>
            <a:pPr marL="432000" indent="0" defTabSz="343080">
              <a:lnSpc>
                <a:spcPct val="100000"/>
              </a:lnSpc>
              <a:spcBef>
                <a:spcPts val="479"/>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609120" y="2743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The role of Hexane and Distillation Column Design</a:t>
            </a:r>
            <a:endParaRPr b="0" lang="en-US" sz="3300" spc="-1" strike="noStrike">
              <a:solidFill>
                <a:srgbClr val="000000"/>
              </a:solidFill>
              <a:latin typeface="Arial"/>
            </a:endParaRPr>
          </a:p>
        </p:txBody>
      </p:sp>
      <p:sp>
        <p:nvSpPr>
          <p:cNvPr id="236" name="PlaceHolder 2"/>
          <p:cNvSpPr>
            <a:spLocks noGrp="1"/>
          </p:cNvSpPr>
          <p:nvPr>
            <p:ph/>
          </p:nvPr>
        </p:nvSpPr>
        <p:spPr>
          <a:xfrm>
            <a:off x="609120" y="1416600"/>
            <a:ext cx="10967760" cy="4523400"/>
          </a:xfrm>
          <a:prstGeom prst="rect">
            <a:avLst/>
          </a:prstGeom>
          <a:noFill/>
          <a:ln w="0">
            <a:noFill/>
          </a:ln>
        </p:spPr>
        <p:txBody>
          <a:bodyPr lIns="91440" rIns="91440" tIns="45720" bIns="45720" anchor="t">
            <a:noAutofit/>
          </a:bodyPr>
          <a:p>
            <a:pPr marL="432000" indent="-324000" defTabSz="343080">
              <a:lnSpc>
                <a:spcPct val="100000"/>
              </a:lnSpc>
              <a:spcBef>
                <a:spcPts val="479"/>
              </a:spcBef>
              <a:buClr>
                <a:srgbClr val="000000"/>
              </a:buClr>
              <a:buSzPct val="45000"/>
              <a:buFont typeface="Wingdings" charset="2"/>
              <a:buChar char=""/>
              <a:tabLst>
                <a:tab algn="l" pos="0"/>
              </a:tabLst>
            </a:pPr>
            <a:r>
              <a:rPr b="0" lang="en-US" sz="2400" spc="-1" strike="noStrike">
                <a:solidFill>
                  <a:schemeClr val="dk1"/>
                </a:solidFill>
                <a:latin typeface="Calibri"/>
              </a:rPr>
              <a:t>Hexane is a parameter to which the system is very sensitive, showing that if we wrongly underestimated its value, we have wrongly assessed the process as much more environmentally friendly than it is. However, for improving the process, there is a very narrow range to which hexane can help, as the amount used is already very low. It is the hot spot in eutrophication, but its impact is low to begin with.</a:t>
            </a:r>
            <a:endParaRPr b="0" lang="en-US" sz="2400" spc="-1" strike="noStrike">
              <a:solidFill>
                <a:srgbClr val="000000"/>
              </a:solidFill>
              <a:latin typeface="Arial"/>
            </a:endParaRPr>
          </a:p>
          <a:p>
            <a:pPr marL="432000" indent="0" defTabSz="343080">
              <a:lnSpc>
                <a:spcPct val="100000"/>
              </a:lnSpc>
              <a:spcBef>
                <a:spcPts val="479"/>
              </a:spcBef>
              <a:buNone/>
              <a:tabLst>
                <a:tab algn="l" pos="0"/>
              </a:tabLst>
            </a:pPr>
            <a:endParaRPr b="0" lang="en-US" sz="2400" spc="-1" strike="noStrike">
              <a:solidFill>
                <a:srgbClr val="000000"/>
              </a:solidFill>
              <a:latin typeface="Arial"/>
            </a:endParaRPr>
          </a:p>
          <a:p>
            <a:pPr marL="432000" indent="-324000" defTabSz="343080">
              <a:lnSpc>
                <a:spcPct val="100000"/>
              </a:lnSpc>
              <a:spcBef>
                <a:spcPts val="479"/>
              </a:spcBef>
              <a:buClr>
                <a:srgbClr val="000000"/>
              </a:buClr>
              <a:buSzPct val="45000"/>
              <a:buFont typeface="Wingdings" charset="2"/>
              <a:buChar char=""/>
              <a:tabLst>
                <a:tab algn="l" pos="0"/>
              </a:tabLst>
            </a:pPr>
            <a:r>
              <a:rPr b="0" lang="en-US" sz="2400" spc="-1" strike="noStrike">
                <a:solidFill>
                  <a:schemeClr val="dk1"/>
                </a:solidFill>
                <a:latin typeface="Calibri"/>
              </a:rPr>
              <a:t>The distillation column design doesn’t seem to significantly impact the process, meaning that even if the columns can be designed better, it will not affect the environmental impact of the process significantly. It will help in decreasing the water usage, but not by a large margin.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609120" y="2743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Bibliography</a:t>
            </a:r>
            <a:endParaRPr b="0" lang="en-US" sz="3300" spc="-1" strike="noStrike">
              <a:solidFill>
                <a:srgbClr val="000000"/>
              </a:solidFill>
              <a:latin typeface="Arial"/>
            </a:endParaRPr>
          </a:p>
        </p:txBody>
      </p:sp>
      <p:sp>
        <p:nvSpPr>
          <p:cNvPr id="238" name="PlaceHolder 2"/>
          <p:cNvSpPr>
            <a:spLocks noGrp="1"/>
          </p:cNvSpPr>
          <p:nvPr>
            <p:ph/>
          </p:nvPr>
        </p:nvSpPr>
        <p:spPr>
          <a:xfrm>
            <a:off x="609120" y="1600200"/>
            <a:ext cx="10967760" cy="4523400"/>
          </a:xfrm>
          <a:prstGeom prst="rect">
            <a:avLst/>
          </a:prstGeom>
          <a:noFill/>
          <a:ln w="0">
            <a:noFill/>
          </a:ln>
        </p:spPr>
        <p:txBody>
          <a:bodyPr lIns="91440" rIns="91440" tIns="45720" bIns="45720" anchor="t">
            <a:noAutofit/>
          </a:bodyPr>
          <a:p>
            <a:pPr indent="0" defTabSz="343080">
              <a:lnSpc>
                <a:spcPct val="100000"/>
              </a:lnSpc>
              <a:spcBef>
                <a:spcPts val="360"/>
              </a:spcBef>
              <a:buNone/>
              <a:tabLst>
                <a:tab algn="l" pos="0"/>
              </a:tabLst>
            </a:pPr>
            <a:r>
              <a:rPr b="0" lang="en-US" sz="2800" spc="-1" strike="noStrike">
                <a:solidFill>
                  <a:schemeClr val="dk1"/>
                </a:solidFill>
                <a:latin typeface="Calibri"/>
              </a:rPr>
              <a:t>1. Thorpe, J. F., and G. A. R. Kon. “CYCLOPENTANONE.” Organic Syntheses 5 (1925): 37. </a:t>
            </a:r>
            <a:r>
              <a:rPr b="0" lang="en-US" sz="2800" spc="-1" strike="noStrike" u="sng">
                <a:solidFill>
                  <a:schemeClr val="dk1"/>
                </a:solidFill>
                <a:uFillTx/>
                <a:latin typeface="Calibri"/>
                <a:hlinkClick r:id="rId1"/>
              </a:rPr>
              <a:t>https://doi.org/10.15227/orgsyn.005.0037</a:t>
            </a:r>
            <a:r>
              <a:rPr b="0" lang="en-US" sz="2800" spc="-1" strike="noStrike">
                <a:solidFill>
                  <a:schemeClr val="dk1"/>
                </a:solidFill>
                <a:latin typeface="Calibri"/>
              </a:rPr>
              <a:t>.</a:t>
            </a:r>
            <a:endParaRPr b="0" lang="en-US" sz="2800" spc="-1" strike="noStrike">
              <a:solidFill>
                <a:srgbClr val="000000"/>
              </a:solidFill>
              <a:latin typeface="Arial"/>
            </a:endParaRPr>
          </a:p>
          <a:p>
            <a:pPr indent="0" defTabSz="343080">
              <a:lnSpc>
                <a:spcPct val="100000"/>
              </a:lnSpc>
              <a:spcBef>
                <a:spcPts val="360"/>
              </a:spcBef>
              <a:buNone/>
              <a:tabLst>
                <a:tab algn="l" pos="0"/>
              </a:tabLst>
            </a:pPr>
            <a:r>
              <a:rPr b="0" lang="en-US" sz="2800" spc="-1" strike="noStrike">
                <a:solidFill>
                  <a:schemeClr val="dk1"/>
                </a:solidFill>
                <a:latin typeface="Calibri"/>
              </a:rPr>
              <a:t>2. Rohrborn, Hans-Joachim. Process for producing barium hydroxide. United States US4060585A, filed February 20, 1976, and issued November 29, 1977. </a:t>
            </a:r>
            <a:r>
              <a:rPr b="0" lang="en-US" sz="2800" spc="-1" strike="noStrike" u="sng">
                <a:solidFill>
                  <a:schemeClr val="dk1"/>
                </a:solidFill>
                <a:uFillTx/>
                <a:latin typeface="Calibri"/>
                <a:hlinkClick r:id="rId2"/>
              </a:rPr>
              <a:t>https://patents.google.com/patent/US4060585A/en</a:t>
            </a:r>
            <a:r>
              <a:rPr b="0" lang="en-US" sz="2800" spc="-1" strike="noStrike">
                <a:solidFill>
                  <a:schemeClr val="dk1"/>
                </a:solidFill>
                <a:latin typeface="Calibri"/>
              </a:rPr>
              <a: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609120" y="2743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4400" spc="-1" strike="noStrike">
                <a:solidFill>
                  <a:schemeClr val="dk1"/>
                </a:solidFill>
                <a:latin typeface="Calibri"/>
              </a:rPr>
              <a:t>Process for comparison</a:t>
            </a:r>
            <a:endParaRPr b="0" lang="en-US" sz="4400" spc="-1" strike="noStrike">
              <a:solidFill>
                <a:srgbClr val="000000"/>
              </a:solidFill>
              <a:latin typeface="Arial"/>
            </a:endParaRPr>
          </a:p>
        </p:txBody>
      </p:sp>
      <p:sp>
        <p:nvSpPr>
          <p:cNvPr id="117" name="PlaceHolder 2"/>
          <p:cNvSpPr>
            <a:spLocks noGrp="1"/>
          </p:cNvSpPr>
          <p:nvPr>
            <p:ph/>
          </p:nvPr>
        </p:nvSpPr>
        <p:spPr>
          <a:xfrm>
            <a:off x="609120" y="1600200"/>
            <a:ext cx="10967760" cy="45234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3000" spc="-1" strike="noStrike">
                <a:solidFill>
                  <a:schemeClr val="dk1"/>
                </a:solidFill>
                <a:latin typeface="Calibri"/>
              </a:rPr>
              <a:t>The conventional production process for cyclopentanone is based on the heating of an aquatic solution of adipic acid with Ba(OH)2. The mixture slowly distills to cyclopentanone </a:t>
            </a:r>
            <a:r>
              <a:rPr b="0" lang="en-US" sz="3000" spc="-1" strike="noStrike" u="sng" baseline="30000">
                <a:solidFill>
                  <a:schemeClr val="dk1"/>
                </a:solidFill>
                <a:uFillTx/>
                <a:latin typeface="Calibri"/>
                <a:hlinkClick r:id="rId1" action="ppaction://hlinksldjump"/>
              </a:rPr>
              <a:t>1</a:t>
            </a:r>
            <a:r>
              <a:rPr b="0" lang="en-US" sz="3000" spc="-1" strike="noStrike">
                <a:solidFill>
                  <a:schemeClr val="dk1"/>
                </a:solidFill>
                <a:latin typeface="Calibri"/>
              </a:rPr>
              <a:t>. Adipic acid however uses benzene as its precursor which is very toxic for both human and environment. For this reason, we would like to replace this process with a different process and see how the two compare.</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538560" y="789480"/>
            <a:ext cx="10967760" cy="4993920"/>
          </a:xfrm>
          <a:prstGeom prst="rect">
            <a:avLst/>
          </a:prstGeom>
          <a:noFill/>
          <a:ln w="0">
            <a:noFill/>
          </a:ln>
        </p:spPr>
        <p:txBody>
          <a:bodyPr lIns="0" rIns="0" tIns="0" bIns="0" anchor="ctr">
            <a:noAutofit/>
          </a:bodyPr>
          <a:p>
            <a:pPr indent="0">
              <a:lnSpc>
                <a:spcPct val="100000"/>
              </a:lnSpc>
              <a:buNone/>
              <a:tabLst>
                <a:tab algn="l" pos="0"/>
              </a:tabLst>
            </a:pPr>
            <a:r>
              <a:rPr b="0" lang="en-US" sz="6000" spc="-1" strike="noStrike">
                <a:solidFill>
                  <a:schemeClr val="dk1"/>
                </a:solidFill>
                <a:latin typeface="Calibri"/>
              </a:rPr>
              <a:t>Thank you for your time</a:t>
            </a:r>
            <a:endParaRPr b="0" lang="en-US"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09120" y="7128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Impacts assessed</a:t>
            </a:r>
            <a:endParaRPr b="0" lang="en-US" sz="3300" spc="-1" strike="noStrike">
              <a:solidFill>
                <a:srgbClr val="000000"/>
              </a:solidFill>
              <a:latin typeface="Arial"/>
            </a:endParaRPr>
          </a:p>
        </p:txBody>
      </p:sp>
      <p:sp>
        <p:nvSpPr>
          <p:cNvPr id="119" name="PlaceHolder 2"/>
          <p:cNvSpPr>
            <a:spLocks noGrp="1"/>
          </p:cNvSpPr>
          <p:nvPr>
            <p:ph/>
          </p:nvPr>
        </p:nvSpPr>
        <p:spPr>
          <a:xfrm>
            <a:off x="609120" y="1155240"/>
            <a:ext cx="10967760" cy="45234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Impacts: Carbon Footprint as an important environmental metric and Energy Demand as an important process metric.</a:t>
            </a:r>
            <a:endParaRPr b="0" lang="en-US" sz="2800" spc="-1" strike="noStrike">
              <a:solidFill>
                <a:srgbClr val="000000"/>
              </a:solidFill>
              <a:latin typeface="Arial"/>
            </a:endParaRPr>
          </a:p>
          <a:p>
            <a:pPr indent="0" defTabSz="343080">
              <a:lnSpc>
                <a:spcPct val="100000"/>
              </a:lnSpc>
              <a:spcBef>
                <a:spcPts val="479"/>
              </a:spcBef>
              <a:buNone/>
              <a:tabLst>
                <a:tab algn="l" pos="0"/>
              </a:tabLst>
            </a:pPr>
            <a:endParaRPr b="0" lang="en-US" sz="2800" spc="-1" strike="noStrike">
              <a:solidFill>
                <a:srgbClr val="000000"/>
              </a:solidFill>
              <a:latin typeface="Arial"/>
            </a:endParaRPr>
          </a:p>
          <a:p>
            <a:pPr indent="0" defTabSz="343080">
              <a:lnSpc>
                <a:spcPct val="100000"/>
              </a:lnSpc>
              <a:spcBef>
                <a:spcPts val="479"/>
              </a:spcBef>
              <a:buNone/>
              <a:tabLst>
                <a:tab algn="l" pos="0"/>
              </a:tabLst>
            </a:pPr>
            <a:r>
              <a:rPr b="0" lang="en-US" sz="2800" spc="-1" strike="noStrike">
                <a:solidFill>
                  <a:schemeClr val="dk1"/>
                </a:solidFill>
                <a:latin typeface="Calibri"/>
              </a:rPr>
              <a:t>Human Toxicity due to the use of benzene in the petrelaic process.</a:t>
            </a:r>
            <a:endParaRPr b="0" lang="en-US" sz="2800" spc="-1" strike="noStrike">
              <a:solidFill>
                <a:srgbClr val="000000"/>
              </a:solidFill>
              <a:latin typeface="Arial"/>
            </a:endParaRPr>
          </a:p>
          <a:p>
            <a:pPr indent="0" defTabSz="343080">
              <a:lnSpc>
                <a:spcPct val="100000"/>
              </a:lnSpc>
              <a:spcBef>
                <a:spcPts val="479"/>
              </a:spcBef>
              <a:buNone/>
              <a:tabLst>
                <a:tab algn="l" pos="0"/>
              </a:tabLst>
            </a:pPr>
            <a:endParaRPr b="0" lang="en-US" sz="2800" spc="-1" strike="noStrike">
              <a:solidFill>
                <a:srgbClr val="000000"/>
              </a:solidFill>
              <a:latin typeface="Arial"/>
            </a:endParaRPr>
          </a:p>
          <a:p>
            <a:pPr indent="0" defTabSz="343080">
              <a:lnSpc>
                <a:spcPct val="100000"/>
              </a:lnSpc>
              <a:spcBef>
                <a:spcPts val="479"/>
              </a:spcBef>
              <a:buNone/>
              <a:tabLst>
                <a:tab algn="l" pos="0"/>
              </a:tabLst>
            </a:pPr>
            <a:r>
              <a:rPr b="0" lang="en-US" sz="2800" spc="-1" strike="noStrike">
                <a:solidFill>
                  <a:schemeClr val="dk1"/>
                </a:solidFill>
                <a:latin typeface="Calibri"/>
              </a:rPr>
              <a:t>Water usage due to the large water use in the olive kernel process.</a:t>
            </a:r>
            <a:endParaRPr b="0" lang="en-US" sz="2800" spc="-1" strike="noStrike">
              <a:solidFill>
                <a:srgbClr val="000000"/>
              </a:solidFill>
              <a:latin typeface="Arial"/>
            </a:endParaRPr>
          </a:p>
          <a:p>
            <a:pPr indent="0" defTabSz="343080">
              <a:lnSpc>
                <a:spcPct val="100000"/>
              </a:lnSpc>
              <a:spcBef>
                <a:spcPts val="479"/>
              </a:spcBef>
              <a:buNone/>
              <a:tabLst>
                <a:tab algn="l" pos="0"/>
              </a:tabLst>
            </a:pPr>
            <a:endParaRPr b="0" lang="en-US" sz="2800" spc="-1" strike="noStrike">
              <a:solidFill>
                <a:srgbClr val="000000"/>
              </a:solidFill>
              <a:latin typeface="Arial"/>
            </a:endParaRPr>
          </a:p>
          <a:p>
            <a:pPr indent="0" defTabSz="343080">
              <a:lnSpc>
                <a:spcPct val="100000"/>
              </a:lnSpc>
              <a:spcBef>
                <a:spcPts val="479"/>
              </a:spcBef>
              <a:buNone/>
              <a:tabLst>
                <a:tab algn="l" pos="0"/>
              </a:tabLst>
            </a:pPr>
            <a:r>
              <a:rPr b="0" lang="en-US" sz="2800" spc="-1" strike="noStrike">
                <a:solidFill>
                  <a:schemeClr val="dk1"/>
                </a:solidFill>
                <a:latin typeface="Calibri"/>
              </a:rPr>
              <a:t>If the approach was cradle-to-gate (starting from the cultivation of the olives), the assessment of eutrophication and land use would be more important. Now however, these will be rather low in our process and not necessarily important.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532440" y="268920"/>
            <a:ext cx="10782360" cy="503280"/>
          </a:xfrm>
          <a:prstGeom prst="rect">
            <a:avLst/>
          </a:prstGeom>
          <a:noFill/>
          <a:ln w="0">
            <a:noFill/>
          </a:ln>
        </p:spPr>
        <p:txBody>
          <a:bodyPr lIns="91440" rIns="91440" tIns="45720" bIns="45720" anchor="b">
            <a:noAutofit/>
          </a:bodyPr>
          <a:p>
            <a:pPr indent="0">
              <a:lnSpc>
                <a:spcPct val="100000"/>
              </a:lnSpc>
              <a:buNone/>
              <a:tabLst>
                <a:tab algn="l" pos="0"/>
              </a:tabLst>
            </a:pPr>
            <a:r>
              <a:rPr b="0" lang="en-US" sz="3000" spc="-1" strike="noStrike">
                <a:solidFill>
                  <a:schemeClr val="dk1"/>
                </a:solidFill>
                <a:latin typeface="Calibri"/>
              </a:rPr>
              <a:t>System Boundaries</a:t>
            </a:r>
            <a:endParaRPr b="0" lang="en-US" sz="3000" spc="-1" strike="noStrike">
              <a:solidFill>
                <a:srgbClr val="000000"/>
              </a:solidFill>
              <a:latin typeface="Arial"/>
            </a:endParaRPr>
          </a:p>
        </p:txBody>
      </p:sp>
      <p:sp>
        <p:nvSpPr>
          <p:cNvPr id="121" name="Flowchart: Process 207"/>
          <p:cNvSpPr/>
          <p:nvPr/>
        </p:nvSpPr>
        <p:spPr>
          <a:xfrm>
            <a:off x="6128280" y="2052000"/>
            <a:ext cx="5966280" cy="4219920"/>
          </a:xfrm>
          <a:prstGeom prst="flowChartProcess">
            <a:avLst/>
          </a:prstGeom>
          <a:solidFill>
            <a:schemeClr val="bg1"/>
          </a:solidFill>
          <a:ln w="76200">
            <a:solidFill>
              <a:srgbClr val="00b0f0"/>
            </a:solidFill>
          </a:ln>
        </p:spPr>
        <p:style>
          <a:lnRef idx="2">
            <a:schemeClr val="accent6"/>
          </a:lnRef>
          <a:fillRef idx="1">
            <a:schemeClr val="lt1"/>
          </a:fillRef>
          <a:effectRef idx="0">
            <a:schemeClr val="accent6"/>
          </a:effectRef>
          <a:fontRef idx="minor"/>
        </p:style>
        <p:txBody>
          <a:bodyPr lIns="90000" rIns="90000" tIns="45000" bIns="45000" anchor="ctr">
            <a:noAutofit/>
          </a:bodyPr>
          <a:p>
            <a:endParaRPr b="0" lang="el-GR" sz="1800" spc="-1" strike="noStrike">
              <a:solidFill>
                <a:schemeClr val="dk1"/>
              </a:solidFill>
              <a:latin typeface="Calibri"/>
            </a:endParaRPr>
          </a:p>
        </p:txBody>
      </p:sp>
      <p:sp>
        <p:nvSpPr>
          <p:cNvPr id="122" name="TextBox 4"/>
          <p:cNvSpPr/>
          <p:nvPr/>
        </p:nvSpPr>
        <p:spPr>
          <a:xfrm>
            <a:off x="817920" y="882000"/>
            <a:ext cx="1497960" cy="821160"/>
          </a:xfrm>
          <a:prstGeom prst="rect">
            <a:avLst/>
          </a:prstGeom>
          <a:solidFill>
            <a:schemeClr val="accent6"/>
          </a:solid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Olive seed</a:t>
            </a:r>
            <a:endParaRPr b="0" lang="en-US" sz="2400" spc="-1" strike="noStrike">
              <a:solidFill>
                <a:srgbClr val="ffffff"/>
              </a:solidFill>
              <a:latin typeface="Arial"/>
            </a:endParaRPr>
          </a:p>
        </p:txBody>
      </p:sp>
      <p:cxnSp>
        <p:nvCxnSpPr>
          <p:cNvPr id="123" name="Straight Arrow Connector 6"/>
          <p:cNvCxnSpPr/>
          <p:nvPr/>
        </p:nvCxnSpPr>
        <p:spPr>
          <a:xfrm>
            <a:off x="2282760" y="1206000"/>
            <a:ext cx="436680" cy="360"/>
          </a:xfrm>
          <a:prstGeom prst="straightConnector1">
            <a:avLst/>
          </a:prstGeom>
          <a:ln>
            <a:solidFill>
              <a:srgbClr val="4472c4"/>
            </a:solidFill>
            <a:tailEnd len="med" type="triangle" w="med"/>
          </a:ln>
        </p:spPr>
      </p:cxnSp>
      <p:sp>
        <p:nvSpPr>
          <p:cNvPr id="124" name="TextBox 7"/>
          <p:cNvSpPr/>
          <p:nvPr/>
        </p:nvSpPr>
        <p:spPr>
          <a:xfrm>
            <a:off x="2719080" y="958680"/>
            <a:ext cx="1682280" cy="456120"/>
          </a:xfrm>
          <a:prstGeom prst="rect">
            <a:avLst/>
          </a:prstGeom>
          <a:solidFill>
            <a:schemeClr val="accent6"/>
          </a:solid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Cultivation</a:t>
            </a:r>
            <a:endParaRPr b="0" lang="en-US" sz="2400" spc="-1" strike="noStrike">
              <a:solidFill>
                <a:srgbClr val="ffffff"/>
              </a:solidFill>
              <a:latin typeface="Arial"/>
            </a:endParaRPr>
          </a:p>
        </p:txBody>
      </p:sp>
      <p:cxnSp>
        <p:nvCxnSpPr>
          <p:cNvPr id="125" name="Straight Arrow Connector 9"/>
          <p:cNvCxnSpPr>
            <a:stCxn id="124" idx="3"/>
            <a:endCxn id="126" idx="1"/>
          </p:cNvCxnSpPr>
          <p:nvPr/>
        </p:nvCxnSpPr>
        <p:spPr>
          <a:xfrm flipV="1">
            <a:off x="4401360" y="1131480"/>
            <a:ext cx="218880" cy="55440"/>
          </a:xfrm>
          <a:prstGeom prst="straightConnector1">
            <a:avLst/>
          </a:prstGeom>
          <a:ln>
            <a:solidFill>
              <a:srgbClr val="4472c4"/>
            </a:solidFill>
            <a:tailEnd len="med" type="triangle" w="med"/>
          </a:ln>
        </p:spPr>
      </p:cxnSp>
      <p:sp>
        <p:nvSpPr>
          <p:cNvPr id="126" name="TextBox 10"/>
          <p:cNvSpPr/>
          <p:nvPr/>
        </p:nvSpPr>
        <p:spPr>
          <a:xfrm>
            <a:off x="4619880" y="720720"/>
            <a:ext cx="1609920" cy="821880"/>
          </a:xfrm>
          <a:prstGeom prst="rect">
            <a:avLst/>
          </a:prstGeom>
          <a:solidFill>
            <a:schemeClr val="accent6"/>
          </a:solid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Olive oil </a:t>
            </a:r>
            <a:r>
              <a:rPr b="0" lang="en-US" sz="2400" spc="-1" strike="noStrike">
                <a:solidFill>
                  <a:schemeClr val="dk1"/>
                </a:solidFill>
                <a:latin typeface="Calibri"/>
              </a:rPr>
              <a:t>extraction</a:t>
            </a:r>
            <a:endParaRPr b="0" lang="en-US" sz="2400" spc="-1" strike="noStrike">
              <a:solidFill>
                <a:srgbClr val="ffffff"/>
              </a:solidFill>
              <a:latin typeface="Arial"/>
            </a:endParaRPr>
          </a:p>
        </p:txBody>
      </p:sp>
      <p:sp>
        <p:nvSpPr>
          <p:cNvPr id="127" name="TextBox 13"/>
          <p:cNvSpPr/>
          <p:nvPr/>
        </p:nvSpPr>
        <p:spPr>
          <a:xfrm>
            <a:off x="4591080" y="1838520"/>
            <a:ext cx="1284480" cy="455400"/>
          </a:xfrm>
          <a:prstGeom prst="rect">
            <a:avLst/>
          </a:prstGeom>
          <a:solidFill>
            <a:schemeClr val="accent4">
              <a:lumMod val="50000"/>
            </a:schemeClr>
          </a:solid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pc="-1" strike="noStrike">
                <a:solidFill>
                  <a:schemeClr val="dk1"/>
                </a:solidFill>
                <a:latin typeface="Calibri"/>
              </a:rPr>
              <a:t>Olive oil</a:t>
            </a:r>
            <a:endParaRPr b="0" lang="en-US" sz="2400" spc="-1" strike="noStrike">
              <a:solidFill>
                <a:srgbClr val="ffffff"/>
              </a:solidFill>
              <a:latin typeface="Arial"/>
            </a:endParaRPr>
          </a:p>
        </p:txBody>
      </p:sp>
      <p:cxnSp>
        <p:nvCxnSpPr>
          <p:cNvPr id="128" name="Straight Arrow Connector 15"/>
          <p:cNvCxnSpPr>
            <a:stCxn id="126" idx="3"/>
            <a:endCxn id="129" idx="1"/>
          </p:cNvCxnSpPr>
          <p:nvPr/>
        </p:nvCxnSpPr>
        <p:spPr>
          <a:xfrm>
            <a:off x="6229800" y="1131480"/>
            <a:ext cx="713880" cy="84600"/>
          </a:xfrm>
          <a:prstGeom prst="straightConnector1">
            <a:avLst/>
          </a:prstGeom>
          <a:ln>
            <a:solidFill>
              <a:srgbClr val="4472c4"/>
            </a:solidFill>
            <a:tailEnd len="med" type="triangle" w="med"/>
          </a:ln>
        </p:spPr>
      </p:cxnSp>
      <p:sp>
        <p:nvSpPr>
          <p:cNvPr id="129" name="TextBox 16"/>
          <p:cNvSpPr/>
          <p:nvPr/>
        </p:nvSpPr>
        <p:spPr>
          <a:xfrm>
            <a:off x="6943320" y="622440"/>
            <a:ext cx="1604160" cy="1186920"/>
          </a:xfrm>
          <a:prstGeom prst="rect">
            <a:avLst/>
          </a:prstGeom>
          <a:solidFill>
            <a:schemeClr val="accent6"/>
          </a:solid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Residual oil </a:t>
            </a:r>
            <a:r>
              <a:rPr b="0" lang="en-US" sz="2400" spc="-1" strike="noStrike">
                <a:solidFill>
                  <a:schemeClr val="dk1"/>
                </a:solidFill>
                <a:latin typeface="Calibri"/>
              </a:rPr>
              <a:t>extraction</a:t>
            </a:r>
            <a:endParaRPr b="0" lang="en-US" sz="2400" spc="-1" strike="noStrike">
              <a:solidFill>
                <a:srgbClr val="ffffff"/>
              </a:solidFill>
              <a:latin typeface="Arial"/>
            </a:endParaRPr>
          </a:p>
        </p:txBody>
      </p:sp>
      <p:sp>
        <p:nvSpPr>
          <p:cNvPr id="130" name="TextBox 19"/>
          <p:cNvSpPr/>
          <p:nvPr/>
        </p:nvSpPr>
        <p:spPr>
          <a:xfrm>
            <a:off x="8876520" y="938520"/>
            <a:ext cx="1749240" cy="455400"/>
          </a:xfrm>
          <a:prstGeom prst="rect">
            <a:avLst/>
          </a:prstGeom>
          <a:solidFill>
            <a:schemeClr val="accent4">
              <a:lumMod val="50000"/>
            </a:schemeClr>
          </a:solid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pc="-1" strike="noStrike">
                <a:solidFill>
                  <a:schemeClr val="dk1"/>
                </a:solidFill>
                <a:latin typeface="Calibri"/>
              </a:rPr>
              <a:t>Residual oil</a:t>
            </a:r>
            <a:endParaRPr b="0" lang="en-US" sz="2400" spc="-1" strike="noStrike">
              <a:solidFill>
                <a:srgbClr val="ffffff"/>
              </a:solidFill>
              <a:latin typeface="Arial"/>
            </a:endParaRPr>
          </a:p>
        </p:txBody>
      </p:sp>
      <p:sp>
        <p:nvSpPr>
          <p:cNvPr id="131" name="TextBox 66"/>
          <p:cNvSpPr/>
          <p:nvPr/>
        </p:nvSpPr>
        <p:spPr>
          <a:xfrm>
            <a:off x="3986280" y="3358080"/>
            <a:ext cx="1667160" cy="1187640"/>
          </a:xfrm>
          <a:prstGeom prst="rect">
            <a:avLst/>
          </a:prstGeom>
          <a:solidFill>
            <a:schemeClr val="accent6"/>
          </a:solid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Lignin-cellulose </a:t>
            </a:r>
            <a:r>
              <a:rPr b="0" lang="en-US" sz="2400" spc="-1" strike="noStrike">
                <a:solidFill>
                  <a:schemeClr val="dk1"/>
                </a:solidFill>
                <a:latin typeface="Calibri"/>
              </a:rPr>
              <a:t>separation</a:t>
            </a:r>
            <a:endParaRPr b="0" lang="en-US" sz="2400" spc="-1" strike="noStrike">
              <a:solidFill>
                <a:srgbClr val="ffffff"/>
              </a:solidFill>
              <a:latin typeface="Arial"/>
            </a:endParaRPr>
          </a:p>
        </p:txBody>
      </p:sp>
      <p:sp>
        <p:nvSpPr>
          <p:cNvPr id="132" name="TextBox 69"/>
          <p:cNvSpPr/>
          <p:nvPr/>
        </p:nvSpPr>
        <p:spPr>
          <a:xfrm>
            <a:off x="1863000" y="3410280"/>
            <a:ext cx="1716480" cy="821880"/>
          </a:xfrm>
          <a:prstGeom prst="rect">
            <a:avLst/>
          </a:prstGeom>
          <a:solidFill>
            <a:schemeClr val="accent6"/>
          </a:solid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Glycerol </a:t>
            </a:r>
            <a:r>
              <a:rPr b="0" lang="en-US" sz="2400" spc="-1" strike="noStrike">
                <a:solidFill>
                  <a:schemeClr val="dk1"/>
                </a:solidFill>
                <a:latin typeface="Calibri"/>
              </a:rPr>
              <a:t>production</a:t>
            </a:r>
            <a:endParaRPr b="0" lang="en-US" sz="2400" spc="-1" strike="noStrike">
              <a:solidFill>
                <a:srgbClr val="ffffff"/>
              </a:solidFill>
              <a:latin typeface="Arial"/>
            </a:endParaRPr>
          </a:p>
        </p:txBody>
      </p:sp>
      <p:sp>
        <p:nvSpPr>
          <p:cNvPr id="133" name="TextBox 73"/>
          <p:cNvSpPr/>
          <p:nvPr/>
        </p:nvSpPr>
        <p:spPr>
          <a:xfrm>
            <a:off x="106200" y="3604320"/>
            <a:ext cx="1414440" cy="456120"/>
          </a:xfrm>
          <a:prstGeom prst="rect">
            <a:avLst/>
          </a:prstGeom>
          <a:solidFill>
            <a:schemeClr val="accent4">
              <a:lumMod val="50000"/>
            </a:schemeClr>
          </a:solid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Glycerol</a:t>
            </a:r>
            <a:endParaRPr b="0" lang="en-US" sz="2400" spc="-1" strike="noStrike">
              <a:solidFill>
                <a:srgbClr val="ffffff"/>
              </a:solidFill>
              <a:latin typeface="Arial"/>
            </a:endParaRPr>
          </a:p>
        </p:txBody>
      </p:sp>
      <p:sp>
        <p:nvSpPr>
          <p:cNvPr id="134" name="TextBox 76"/>
          <p:cNvSpPr/>
          <p:nvPr/>
        </p:nvSpPr>
        <p:spPr>
          <a:xfrm>
            <a:off x="3707640" y="4862160"/>
            <a:ext cx="2271600" cy="1186920"/>
          </a:xfrm>
          <a:prstGeom prst="rect">
            <a:avLst/>
          </a:prstGeom>
          <a:solidFill>
            <a:schemeClr val="accent6"/>
          </a:solid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Combined Heat </a:t>
            </a:r>
            <a:r>
              <a:rPr b="0" lang="en-US" sz="2400" spc="-1" strike="noStrike">
                <a:solidFill>
                  <a:schemeClr val="dk1"/>
                </a:solidFill>
                <a:latin typeface="Calibri"/>
              </a:rPr>
              <a:t>&amp; Power system</a:t>
            </a:r>
            <a:endParaRPr b="0" lang="en-US" sz="2400" spc="-1" strike="noStrike">
              <a:solidFill>
                <a:srgbClr val="ffffff"/>
              </a:solidFill>
              <a:latin typeface="Arial"/>
            </a:endParaRPr>
          </a:p>
        </p:txBody>
      </p:sp>
      <p:sp>
        <p:nvSpPr>
          <p:cNvPr id="135" name="TextBox 80"/>
          <p:cNvSpPr/>
          <p:nvPr/>
        </p:nvSpPr>
        <p:spPr>
          <a:xfrm>
            <a:off x="1636920" y="4862160"/>
            <a:ext cx="1535400" cy="821880"/>
          </a:xfrm>
          <a:prstGeom prst="rect">
            <a:avLst/>
          </a:prstGeom>
          <a:solidFill>
            <a:schemeClr val="accent4">
              <a:lumMod val="50000"/>
            </a:schemeClr>
          </a:solid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Heat &amp; </a:t>
            </a:r>
            <a:r>
              <a:rPr b="0" lang="en-US" sz="2400" spc="-1" strike="noStrike">
                <a:solidFill>
                  <a:schemeClr val="dk1"/>
                </a:solidFill>
                <a:latin typeface="Calibri"/>
              </a:rPr>
              <a:t>Electricity</a:t>
            </a:r>
            <a:endParaRPr b="0" lang="en-US" sz="2400" spc="-1" strike="noStrike">
              <a:solidFill>
                <a:srgbClr val="ffffff"/>
              </a:solidFill>
              <a:latin typeface="Arial"/>
            </a:endParaRPr>
          </a:p>
        </p:txBody>
      </p:sp>
      <p:cxnSp>
        <p:nvCxnSpPr>
          <p:cNvPr id="136" name="Straight Arrow Connector 110"/>
          <p:cNvCxnSpPr/>
          <p:nvPr/>
        </p:nvCxnSpPr>
        <p:spPr>
          <a:xfrm>
            <a:off x="8492760" y="1184760"/>
            <a:ext cx="456120" cy="360"/>
          </a:xfrm>
          <a:prstGeom prst="straightConnector1">
            <a:avLst/>
          </a:prstGeom>
          <a:ln>
            <a:solidFill>
              <a:srgbClr val="4472c4"/>
            </a:solidFill>
            <a:tailEnd len="med" type="triangle" w="med"/>
          </a:ln>
        </p:spPr>
      </p:cxnSp>
      <p:cxnSp>
        <p:nvCxnSpPr>
          <p:cNvPr id="137" name="Straight Arrow Connector 140"/>
          <p:cNvCxnSpPr/>
          <p:nvPr/>
        </p:nvCxnSpPr>
        <p:spPr>
          <a:xfrm>
            <a:off x="5340960" y="1503000"/>
            <a:ext cx="360" cy="314640"/>
          </a:xfrm>
          <a:prstGeom prst="straightConnector1">
            <a:avLst/>
          </a:prstGeom>
          <a:ln>
            <a:solidFill>
              <a:srgbClr val="4472c4"/>
            </a:solidFill>
            <a:tailEnd len="med" type="triangle" w="med"/>
          </a:ln>
        </p:spPr>
      </p:cxnSp>
      <p:sp>
        <p:nvSpPr>
          <p:cNvPr id="138" name="TextBox 208"/>
          <p:cNvSpPr/>
          <p:nvPr/>
        </p:nvSpPr>
        <p:spPr>
          <a:xfrm>
            <a:off x="6210360" y="5147280"/>
            <a:ext cx="3026520" cy="821160"/>
          </a:xfrm>
          <a:prstGeom prst="rect">
            <a:avLst/>
          </a:prstGeom>
          <a:solidFill>
            <a:schemeClr val="accent4">
              <a:lumMod val="50000"/>
            </a:schemeClr>
          </a:solid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pc="-1" strike="noStrike">
                <a:solidFill>
                  <a:schemeClr val="dk1"/>
                </a:solidFill>
                <a:latin typeface="Calibri"/>
              </a:rPr>
              <a:t>1 kg </a:t>
            </a:r>
            <a:r>
              <a:rPr b="0" lang="en-US" sz="2400" spc="-1" strike="noStrike">
                <a:solidFill>
                  <a:schemeClr val="dk1"/>
                </a:solidFill>
                <a:latin typeface="Calibri"/>
              </a:rPr>
              <a:t>Cyclopentanon</a:t>
            </a:r>
            <a:r>
              <a:rPr b="0" lang="en-US" sz="2400" spc="-1" strike="noStrike">
                <a:solidFill>
                  <a:schemeClr val="dk1"/>
                </a:solidFill>
                <a:latin typeface="Calibri"/>
              </a:rPr>
              <a:t>e</a:t>
            </a:r>
            <a:endParaRPr b="0" lang="en-US" sz="2400" spc="-1" strike="noStrike">
              <a:solidFill>
                <a:srgbClr val="ffffff"/>
              </a:solidFill>
              <a:latin typeface="Arial"/>
            </a:endParaRPr>
          </a:p>
          <a:p>
            <a:pPr algn="ctr" defTabSz="914400">
              <a:lnSpc>
                <a:spcPct val="100000"/>
              </a:lnSpc>
            </a:pPr>
            <a:r>
              <a:rPr b="0" lang="en-US" sz="2400" spc="-1" strike="noStrike">
                <a:solidFill>
                  <a:schemeClr val="dk1"/>
                </a:solidFill>
                <a:latin typeface="Calibri"/>
              </a:rPr>
              <a:t>99% Purity</a:t>
            </a:r>
            <a:endParaRPr b="0" lang="en-US" sz="2400" spc="-1" strike="noStrike">
              <a:solidFill>
                <a:srgbClr val="ffffff"/>
              </a:solidFill>
              <a:latin typeface="Arial"/>
            </a:endParaRPr>
          </a:p>
        </p:txBody>
      </p:sp>
      <p:sp>
        <p:nvSpPr>
          <p:cNvPr id="139" name="TextBox 209"/>
          <p:cNvSpPr/>
          <p:nvPr/>
        </p:nvSpPr>
        <p:spPr>
          <a:xfrm>
            <a:off x="6806880" y="2517480"/>
            <a:ext cx="1833120" cy="455400"/>
          </a:xfrm>
          <a:prstGeom prst="rect">
            <a:avLst/>
          </a:prstGeom>
          <a:solidFill>
            <a:schemeClr val="accent4">
              <a:lumMod val="50000"/>
            </a:schemeClr>
          </a:solid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pc="-1" strike="noStrike">
                <a:solidFill>
                  <a:schemeClr val="dk1"/>
                </a:solidFill>
                <a:latin typeface="Calibri"/>
              </a:rPr>
              <a:t>Olive Kernel</a:t>
            </a:r>
            <a:endParaRPr b="0" lang="en-US" sz="2400" spc="-1" strike="noStrike">
              <a:solidFill>
                <a:srgbClr val="ffffff"/>
              </a:solidFill>
              <a:latin typeface="Arial"/>
            </a:endParaRPr>
          </a:p>
        </p:txBody>
      </p:sp>
      <p:cxnSp>
        <p:nvCxnSpPr>
          <p:cNvPr id="140" name="Straight Arrow Connector 210"/>
          <p:cNvCxnSpPr>
            <a:stCxn id="139" idx="2"/>
          </p:cNvCxnSpPr>
          <p:nvPr/>
        </p:nvCxnSpPr>
        <p:spPr>
          <a:xfrm>
            <a:off x="7723440" y="2972880"/>
            <a:ext cx="360" cy="443880"/>
          </a:xfrm>
          <a:prstGeom prst="straightConnector1">
            <a:avLst/>
          </a:prstGeom>
          <a:ln>
            <a:solidFill>
              <a:srgbClr val="4472c4"/>
            </a:solidFill>
            <a:tailEnd len="med" type="triangle" w="med"/>
          </a:ln>
        </p:spPr>
      </p:cxnSp>
      <p:sp>
        <p:nvSpPr>
          <p:cNvPr id="141" name="TextBox 211"/>
          <p:cNvSpPr/>
          <p:nvPr/>
        </p:nvSpPr>
        <p:spPr>
          <a:xfrm>
            <a:off x="6438600" y="3419640"/>
            <a:ext cx="2570040" cy="1186920"/>
          </a:xfrm>
          <a:prstGeom prst="rect">
            <a:avLst/>
          </a:prstGeom>
          <a:solidFill>
            <a:srgbClr val="00b0f0"/>
          </a:solid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Cyclopentanon</a:t>
            </a:r>
            <a:r>
              <a:rPr b="0" lang="en-US" sz="2400" spc="-1" strike="noStrike">
                <a:solidFill>
                  <a:schemeClr val="dk1"/>
                </a:solidFill>
                <a:latin typeface="Calibri"/>
              </a:rPr>
              <a:t>e Production </a:t>
            </a:r>
            <a:r>
              <a:rPr b="0" lang="en-US" sz="2400" spc="-1" strike="noStrike">
                <a:solidFill>
                  <a:schemeClr val="dk1"/>
                </a:solidFill>
                <a:latin typeface="Calibri"/>
              </a:rPr>
              <a:t>Process</a:t>
            </a:r>
            <a:endParaRPr b="0" lang="en-US" sz="2400" spc="-1" strike="noStrike">
              <a:solidFill>
                <a:srgbClr val="ffffff"/>
              </a:solidFill>
              <a:latin typeface="Arial"/>
            </a:endParaRPr>
          </a:p>
        </p:txBody>
      </p:sp>
      <p:cxnSp>
        <p:nvCxnSpPr>
          <p:cNvPr id="142" name="Straight Arrow Connector 212"/>
          <p:cNvCxnSpPr>
            <a:stCxn id="141" idx="2"/>
            <a:endCxn id="138" idx="0"/>
          </p:cNvCxnSpPr>
          <p:nvPr/>
        </p:nvCxnSpPr>
        <p:spPr>
          <a:xfrm>
            <a:off x="7723440" y="4606560"/>
            <a:ext cx="360" cy="541080"/>
          </a:xfrm>
          <a:prstGeom prst="straightConnector1">
            <a:avLst/>
          </a:prstGeom>
          <a:ln>
            <a:solidFill>
              <a:srgbClr val="4472c4"/>
            </a:solidFill>
            <a:tailEnd len="med" type="triangle" w="med"/>
          </a:ln>
        </p:spPr>
      </p:cxnSp>
      <p:cxnSp>
        <p:nvCxnSpPr>
          <p:cNvPr id="143" name="Straight Arrow Connector 213"/>
          <p:cNvCxnSpPr>
            <a:stCxn id="141" idx="1"/>
            <a:endCxn id="131" idx="3"/>
          </p:cNvCxnSpPr>
          <p:nvPr/>
        </p:nvCxnSpPr>
        <p:spPr>
          <a:xfrm flipH="1" flipV="1">
            <a:off x="5653440" y="3951720"/>
            <a:ext cx="785520" cy="61560"/>
          </a:xfrm>
          <a:prstGeom prst="straightConnector1">
            <a:avLst/>
          </a:prstGeom>
          <a:ln>
            <a:solidFill>
              <a:srgbClr val="4472c4"/>
            </a:solidFill>
            <a:tailEnd len="med" type="triangle" w="med"/>
          </a:ln>
        </p:spPr>
      </p:cxnSp>
      <p:sp>
        <p:nvSpPr>
          <p:cNvPr id="144" name="TextBox 214"/>
          <p:cNvSpPr/>
          <p:nvPr/>
        </p:nvSpPr>
        <p:spPr>
          <a:xfrm>
            <a:off x="9244080" y="3419640"/>
            <a:ext cx="2763000" cy="821160"/>
          </a:xfrm>
          <a:prstGeom prst="rect">
            <a:avLst/>
          </a:prstGeom>
          <a:solidFill>
            <a:schemeClr val="accent4">
              <a:lumMod val="50000"/>
            </a:schemeClr>
          </a:solid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2400" spc="-1" strike="noStrike">
                <a:solidFill>
                  <a:schemeClr val="dk1"/>
                </a:solidFill>
                <a:latin typeface="Calibri"/>
              </a:rPr>
              <a:t>Co-products:</a:t>
            </a:r>
            <a:endParaRPr b="0" lang="en-US" sz="2400" spc="-1" strike="noStrike">
              <a:solidFill>
                <a:srgbClr val="ffffff"/>
              </a:solidFill>
              <a:latin typeface="Arial"/>
            </a:endParaRPr>
          </a:p>
          <a:p>
            <a:pPr defTabSz="914400">
              <a:lnSpc>
                <a:spcPct val="100000"/>
              </a:lnSpc>
            </a:pPr>
            <a:r>
              <a:rPr b="0" lang="en-US" sz="2400" spc="-1" strike="noStrike">
                <a:solidFill>
                  <a:schemeClr val="dk1"/>
                </a:solidFill>
                <a:latin typeface="Calibri"/>
              </a:rPr>
              <a:t>Hydrogen, </a:t>
            </a:r>
            <a:r>
              <a:rPr b="0" lang="en-US" sz="2400" spc="-1" strike="noStrike">
                <a:solidFill>
                  <a:schemeClr val="dk1"/>
                </a:solidFill>
                <a:latin typeface="Calibri"/>
              </a:rPr>
              <a:t>Furfural</a:t>
            </a:r>
            <a:endParaRPr b="0" lang="en-US" sz="2400" spc="-1" strike="noStrike">
              <a:solidFill>
                <a:srgbClr val="ffffff"/>
              </a:solidFill>
              <a:latin typeface="Arial"/>
            </a:endParaRPr>
          </a:p>
        </p:txBody>
      </p:sp>
      <p:cxnSp>
        <p:nvCxnSpPr>
          <p:cNvPr id="145" name="Straight Arrow Connector 218"/>
          <p:cNvCxnSpPr>
            <a:stCxn id="129" idx="2"/>
            <a:endCxn id="139" idx="0"/>
          </p:cNvCxnSpPr>
          <p:nvPr/>
        </p:nvCxnSpPr>
        <p:spPr>
          <a:xfrm flipH="1">
            <a:off x="7723440" y="1809360"/>
            <a:ext cx="22320" cy="708480"/>
          </a:xfrm>
          <a:prstGeom prst="straightConnector1">
            <a:avLst/>
          </a:prstGeom>
          <a:ln>
            <a:solidFill>
              <a:srgbClr val="4472c4"/>
            </a:solidFill>
            <a:tailEnd len="med" type="triangle" w="med"/>
          </a:ln>
        </p:spPr>
      </p:cxnSp>
      <p:cxnSp>
        <p:nvCxnSpPr>
          <p:cNvPr id="146" name="Straight Arrow Connector 225"/>
          <p:cNvCxnSpPr>
            <a:stCxn id="141" idx="3"/>
            <a:endCxn id="144" idx="1"/>
          </p:cNvCxnSpPr>
          <p:nvPr/>
        </p:nvCxnSpPr>
        <p:spPr>
          <a:xfrm flipV="1">
            <a:off x="9008640" y="3830040"/>
            <a:ext cx="235800" cy="183240"/>
          </a:xfrm>
          <a:prstGeom prst="straightConnector1">
            <a:avLst/>
          </a:prstGeom>
          <a:ln>
            <a:solidFill>
              <a:srgbClr val="4472c4"/>
            </a:solidFill>
            <a:tailEnd len="med" type="triangle" w="med"/>
          </a:ln>
        </p:spPr>
      </p:cxnSp>
      <p:cxnSp>
        <p:nvCxnSpPr>
          <p:cNvPr id="147" name="Straight Arrow Connector 231"/>
          <p:cNvCxnSpPr>
            <a:stCxn id="131" idx="-1"/>
            <a:endCxn id="132" idx="3"/>
          </p:cNvCxnSpPr>
          <p:nvPr/>
        </p:nvCxnSpPr>
        <p:spPr>
          <a:xfrm flipH="1" flipV="1">
            <a:off x="3579480" y="3821040"/>
            <a:ext cx="407160" cy="131040"/>
          </a:xfrm>
          <a:prstGeom prst="straightConnector1">
            <a:avLst/>
          </a:prstGeom>
          <a:ln>
            <a:solidFill>
              <a:srgbClr val="4472c4"/>
            </a:solidFill>
            <a:tailEnd len="med" type="triangle" w="med"/>
          </a:ln>
        </p:spPr>
      </p:cxnSp>
      <p:cxnSp>
        <p:nvCxnSpPr>
          <p:cNvPr id="148" name="Straight Arrow Connector 236"/>
          <p:cNvCxnSpPr>
            <a:stCxn id="132" idx="1"/>
            <a:endCxn id="133" idx="3"/>
          </p:cNvCxnSpPr>
          <p:nvPr/>
        </p:nvCxnSpPr>
        <p:spPr>
          <a:xfrm flipH="1">
            <a:off x="1520640" y="3821040"/>
            <a:ext cx="342720" cy="11520"/>
          </a:xfrm>
          <a:prstGeom prst="straightConnector1">
            <a:avLst/>
          </a:prstGeom>
          <a:ln>
            <a:solidFill>
              <a:srgbClr val="4472c4"/>
            </a:solidFill>
            <a:tailEnd len="med" type="triangle" w="med"/>
          </a:ln>
        </p:spPr>
      </p:cxnSp>
      <p:cxnSp>
        <p:nvCxnSpPr>
          <p:cNvPr id="149" name="Straight Arrow Connector 239"/>
          <p:cNvCxnSpPr>
            <a:stCxn id="131" idx="2"/>
          </p:cNvCxnSpPr>
          <p:nvPr/>
        </p:nvCxnSpPr>
        <p:spPr>
          <a:xfrm>
            <a:off x="4819680" y="4545720"/>
            <a:ext cx="24120" cy="324720"/>
          </a:xfrm>
          <a:prstGeom prst="straightConnector1">
            <a:avLst/>
          </a:prstGeom>
          <a:ln>
            <a:solidFill>
              <a:srgbClr val="4472c4"/>
            </a:solidFill>
            <a:tailEnd len="med" type="triangle" w="med"/>
          </a:ln>
        </p:spPr>
      </p:cxnSp>
      <p:cxnSp>
        <p:nvCxnSpPr>
          <p:cNvPr id="150" name="Straight Arrow Connector 243"/>
          <p:cNvCxnSpPr/>
          <p:nvPr/>
        </p:nvCxnSpPr>
        <p:spPr>
          <a:xfrm flipH="1">
            <a:off x="3209040" y="5277600"/>
            <a:ext cx="453960" cy="360"/>
          </a:xfrm>
          <a:prstGeom prst="straightConnector1">
            <a:avLst/>
          </a:prstGeom>
          <a:ln>
            <a:solidFill>
              <a:srgbClr val="4472c4"/>
            </a:solidFill>
            <a:tailEnd len="med" type="triangle" w="med"/>
          </a:ln>
        </p:spPr>
      </p:cxn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7720" y="-290160"/>
            <a:ext cx="10512360" cy="1325160"/>
          </a:xfrm>
          <a:prstGeom prst="rect">
            <a:avLst/>
          </a:prstGeom>
          <a:noFill/>
          <a:ln w="0">
            <a:noFill/>
          </a:ln>
        </p:spPr>
        <p:txBody>
          <a:bodyPr lIns="91440" rIns="91440" tIns="45720" bIns="45720" anchor="ctr">
            <a:noAutofit/>
          </a:bodyPr>
          <a:p>
            <a:pPr indent="0" algn="ctr" defTabSz="914400">
              <a:lnSpc>
                <a:spcPct val="90000"/>
              </a:lnSpc>
              <a:buNone/>
            </a:pPr>
            <a:r>
              <a:rPr b="0" lang="en-US" sz="4400" spc="-1" strike="noStrike">
                <a:solidFill>
                  <a:schemeClr val="dk1"/>
                </a:solidFill>
                <a:latin typeface="Calibri Light"/>
              </a:rPr>
              <a:t>Process Summary-LCI</a:t>
            </a:r>
            <a:endParaRPr b="0" lang="el-GR" sz="4400" spc="-1" strike="noStrike">
              <a:solidFill>
                <a:schemeClr val="dk1"/>
              </a:solidFill>
              <a:latin typeface="Calibri"/>
            </a:endParaRPr>
          </a:p>
        </p:txBody>
      </p:sp>
      <p:sp>
        <p:nvSpPr>
          <p:cNvPr id="152" name="TextBox 5"/>
          <p:cNvSpPr/>
          <p:nvPr/>
        </p:nvSpPr>
        <p:spPr>
          <a:xfrm>
            <a:off x="5142960" y="792720"/>
            <a:ext cx="1833120" cy="455400"/>
          </a:xfrm>
          <a:prstGeom prst="rect">
            <a:avLst/>
          </a:prstGeom>
          <a:solidFill>
            <a:schemeClr val="accent4">
              <a:lumMod val="50000"/>
            </a:schemeClr>
          </a:solid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2400" spc="-1" strike="noStrike">
                <a:solidFill>
                  <a:schemeClr val="dk1"/>
                </a:solidFill>
                <a:latin typeface="Calibri"/>
              </a:rPr>
              <a:t>Olive Kernel</a:t>
            </a:r>
            <a:endParaRPr b="0" lang="en-US" sz="2400" spc="-1" strike="noStrike">
              <a:solidFill>
                <a:srgbClr val="ffffff"/>
              </a:solidFill>
              <a:latin typeface="Arial"/>
            </a:endParaRPr>
          </a:p>
        </p:txBody>
      </p:sp>
      <p:sp>
        <p:nvSpPr>
          <p:cNvPr id="153" name="TextBox 9"/>
          <p:cNvSpPr/>
          <p:nvPr/>
        </p:nvSpPr>
        <p:spPr>
          <a:xfrm>
            <a:off x="4864680" y="1184040"/>
            <a:ext cx="2220480" cy="4554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l-GR" sz="2400" spc="-1" strike="noStrike">
                <a:solidFill>
                  <a:srgbClr val="000000"/>
                </a:solidFill>
                <a:latin typeface="Calibri"/>
              </a:rPr>
              <a:t>11,6894</a:t>
            </a:r>
            <a:r>
              <a:rPr b="1" lang="el-GR" sz="2400" spc="-1" strike="noStrike">
                <a:solidFill>
                  <a:schemeClr val="dk1"/>
                </a:solidFill>
                <a:latin typeface="Calibri"/>
              </a:rPr>
              <a:t> </a:t>
            </a:r>
            <a:r>
              <a:rPr b="1" lang="en-US" sz="2400" spc="-1" strike="noStrike">
                <a:solidFill>
                  <a:schemeClr val="dk1"/>
                </a:solidFill>
                <a:latin typeface="Calibri"/>
              </a:rPr>
              <a:t>kg/f.u</a:t>
            </a:r>
            <a:endParaRPr b="0" lang="en-US" sz="2400" spc="-1" strike="noStrike">
              <a:solidFill>
                <a:srgbClr val="000000"/>
              </a:solidFill>
              <a:latin typeface="Arial"/>
            </a:endParaRPr>
          </a:p>
        </p:txBody>
      </p:sp>
      <p:sp>
        <p:nvSpPr>
          <p:cNvPr id="154" name="TextBox 11"/>
          <p:cNvSpPr/>
          <p:nvPr/>
        </p:nvSpPr>
        <p:spPr>
          <a:xfrm>
            <a:off x="4978800" y="1678320"/>
            <a:ext cx="2162160" cy="821160"/>
          </a:xfrm>
          <a:prstGeom prst="rect">
            <a:avLst/>
          </a:prstGeom>
          <a:solidFill>
            <a:srgbClr val="00b0f0"/>
          </a:solidFill>
          <a:ln w="0">
            <a:noFill/>
          </a:ln>
        </p:spPr>
        <p:style>
          <a:lnRef idx="0"/>
          <a:fillRef idx="0"/>
          <a:effectRef idx="0"/>
          <a:fontRef idx="minor"/>
        </p:style>
        <p:txBody>
          <a:bodyPr lIns="90000" rIns="90000" tIns="45000" bIns="45000" anchor="t">
            <a:spAutoFit/>
          </a:bodyPr>
          <a:p>
            <a:pPr algn="ctr" defTabSz="914400">
              <a:lnSpc>
                <a:spcPct val="100000"/>
              </a:lnSpc>
            </a:pPr>
            <a:r>
              <a:rPr b="0" lang="en-US" sz="2400" spc="-1" strike="noStrike">
                <a:solidFill>
                  <a:schemeClr val="dk1"/>
                </a:solidFill>
                <a:latin typeface="Calibri"/>
              </a:rPr>
              <a:t>Steam explosion</a:t>
            </a:r>
            <a:endParaRPr b="0" lang="en-US" sz="2400" spc="-1" strike="noStrike">
              <a:solidFill>
                <a:srgbClr val="ffffff"/>
              </a:solidFill>
              <a:latin typeface="Arial"/>
            </a:endParaRPr>
          </a:p>
        </p:txBody>
      </p:sp>
      <p:sp>
        <p:nvSpPr>
          <p:cNvPr id="155" name="TextBox 15"/>
          <p:cNvSpPr/>
          <p:nvPr/>
        </p:nvSpPr>
        <p:spPr>
          <a:xfrm>
            <a:off x="6981480" y="1667160"/>
            <a:ext cx="3185280" cy="4554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2400" spc="-1" strike="noStrike">
                <a:solidFill>
                  <a:schemeClr val="dk1"/>
                </a:solidFill>
                <a:latin typeface="Calibri"/>
              </a:rPr>
              <a:t>Water </a:t>
            </a:r>
            <a:r>
              <a:rPr b="1" lang="el-GR" sz="2400" spc="-1" strike="noStrike">
                <a:solidFill>
                  <a:srgbClr val="000000"/>
                </a:solidFill>
                <a:latin typeface="Calibri"/>
              </a:rPr>
              <a:t>5,84471</a:t>
            </a:r>
            <a:r>
              <a:rPr b="1" lang="el-GR" sz="2400" spc="-1" strike="noStrike">
                <a:solidFill>
                  <a:schemeClr val="dk1"/>
                </a:solidFill>
                <a:latin typeface="Calibri"/>
              </a:rPr>
              <a:t> </a:t>
            </a:r>
            <a:r>
              <a:rPr b="1" lang="en-US" sz="2400" spc="-1" strike="noStrike">
                <a:solidFill>
                  <a:schemeClr val="dk1"/>
                </a:solidFill>
                <a:latin typeface="Calibri"/>
              </a:rPr>
              <a:t>kg/f.u</a:t>
            </a:r>
            <a:endParaRPr b="0" lang="en-US" sz="2400" spc="-1" strike="noStrike">
              <a:solidFill>
                <a:srgbClr val="000000"/>
              </a:solidFill>
              <a:latin typeface="Arial"/>
            </a:endParaRPr>
          </a:p>
        </p:txBody>
      </p:sp>
      <p:cxnSp>
        <p:nvCxnSpPr>
          <p:cNvPr id="156" name="Straight Arrow Connector 10"/>
          <p:cNvCxnSpPr/>
          <p:nvPr/>
        </p:nvCxnSpPr>
        <p:spPr>
          <a:xfrm>
            <a:off x="2714760" y="2036880"/>
            <a:ext cx="2162880" cy="360"/>
          </a:xfrm>
          <a:prstGeom prst="straightConnector1">
            <a:avLst/>
          </a:prstGeom>
          <a:ln>
            <a:solidFill>
              <a:srgbClr val="4472c4"/>
            </a:solidFill>
            <a:tailEnd len="med" type="triangle" w="med"/>
          </a:ln>
        </p:spPr>
      </p:cxnSp>
      <p:sp>
        <p:nvSpPr>
          <p:cNvPr id="157" name="TextBox 17"/>
          <p:cNvSpPr/>
          <p:nvPr/>
        </p:nvSpPr>
        <p:spPr>
          <a:xfrm>
            <a:off x="2509200" y="1663200"/>
            <a:ext cx="2608920" cy="4554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2400" spc="-1" strike="noStrike">
                <a:solidFill>
                  <a:schemeClr val="dk1"/>
                </a:solidFill>
                <a:latin typeface="Calibri"/>
              </a:rPr>
              <a:t>Heat 5,18 MJ/f.u </a:t>
            </a:r>
            <a:endParaRPr b="0" lang="en-US" sz="2400" spc="-1" strike="noStrike">
              <a:solidFill>
                <a:srgbClr val="000000"/>
              </a:solidFill>
              <a:latin typeface="Arial"/>
            </a:endParaRPr>
          </a:p>
        </p:txBody>
      </p:sp>
      <p:sp>
        <p:nvSpPr>
          <p:cNvPr id="158" name="TextBox 21"/>
          <p:cNvSpPr/>
          <p:nvPr/>
        </p:nvSpPr>
        <p:spPr>
          <a:xfrm>
            <a:off x="4630680" y="2460960"/>
            <a:ext cx="2857320" cy="455400"/>
          </a:xfrm>
          <a:prstGeom prst="rect">
            <a:avLst/>
          </a:prstGeom>
          <a:solidFill>
            <a:srgbClr val="00b0f0"/>
          </a:solid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2400" spc="-1" strike="noStrike">
                <a:solidFill>
                  <a:schemeClr val="dk1"/>
                </a:solidFill>
                <a:latin typeface="Calibri"/>
              </a:rPr>
              <a:t>Furfural Production</a:t>
            </a:r>
            <a:endParaRPr b="0" lang="en-US" sz="2400" spc="-1" strike="noStrike">
              <a:solidFill>
                <a:srgbClr val="ffffff"/>
              </a:solidFill>
              <a:latin typeface="Arial"/>
            </a:endParaRPr>
          </a:p>
        </p:txBody>
      </p:sp>
      <p:cxnSp>
        <p:nvCxnSpPr>
          <p:cNvPr id="159" name="Straight Arrow Connector 14"/>
          <p:cNvCxnSpPr/>
          <p:nvPr/>
        </p:nvCxnSpPr>
        <p:spPr>
          <a:xfrm>
            <a:off x="2530080" y="2861640"/>
            <a:ext cx="2262960" cy="360"/>
          </a:xfrm>
          <a:prstGeom prst="straightConnector1">
            <a:avLst/>
          </a:prstGeom>
          <a:ln>
            <a:solidFill>
              <a:srgbClr val="4472c4"/>
            </a:solidFill>
            <a:tailEnd len="med" type="triangle" w="med"/>
          </a:ln>
        </p:spPr>
      </p:cxnSp>
      <p:sp>
        <p:nvSpPr>
          <p:cNvPr id="160" name="TextBox 23"/>
          <p:cNvSpPr/>
          <p:nvPr/>
        </p:nvSpPr>
        <p:spPr>
          <a:xfrm>
            <a:off x="2026080" y="2446200"/>
            <a:ext cx="2697120" cy="4554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2400" spc="-1" strike="noStrike">
                <a:solidFill>
                  <a:schemeClr val="dk1"/>
                </a:solidFill>
                <a:latin typeface="Calibri"/>
              </a:rPr>
              <a:t>Heat 0,026 MJ/f.u</a:t>
            </a:r>
            <a:endParaRPr b="0" lang="en-US" sz="2400" spc="-1" strike="noStrike">
              <a:solidFill>
                <a:srgbClr val="000000"/>
              </a:solidFill>
              <a:latin typeface="Arial"/>
            </a:endParaRPr>
          </a:p>
        </p:txBody>
      </p:sp>
      <p:sp>
        <p:nvSpPr>
          <p:cNvPr id="161" name="TextBox 25"/>
          <p:cNvSpPr/>
          <p:nvPr/>
        </p:nvSpPr>
        <p:spPr>
          <a:xfrm>
            <a:off x="4287960" y="3022920"/>
            <a:ext cx="3542040" cy="821160"/>
          </a:xfrm>
          <a:prstGeom prst="rect">
            <a:avLst/>
          </a:prstGeom>
          <a:solidFill>
            <a:srgbClr val="00b0f0"/>
          </a:solidFill>
          <a:ln w="0">
            <a:noFill/>
          </a:ln>
        </p:spPr>
        <p:style>
          <a:lnRef idx="0"/>
          <a:fillRef idx="0"/>
          <a:effectRef idx="0"/>
          <a:fontRef idx="minor"/>
        </p:style>
        <p:txBody>
          <a:bodyPr lIns="90000" rIns="90000" tIns="45000" bIns="45000" anchor="t">
            <a:spAutoFit/>
          </a:bodyPr>
          <a:p>
            <a:pPr algn="ctr" defTabSz="914400">
              <a:lnSpc>
                <a:spcPct val="100000"/>
              </a:lnSpc>
            </a:pPr>
            <a:r>
              <a:rPr b="0" lang="en-US" sz="2400" spc="-1" strike="noStrike">
                <a:solidFill>
                  <a:schemeClr val="dk1"/>
                </a:solidFill>
                <a:latin typeface="Calibri"/>
              </a:rPr>
              <a:t>Cyclopentanone Production</a:t>
            </a:r>
            <a:endParaRPr b="0" lang="en-US" sz="2400" spc="-1" strike="noStrike">
              <a:solidFill>
                <a:srgbClr val="ffffff"/>
              </a:solidFill>
              <a:latin typeface="Arial"/>
            </a:endParaRPr>
          </a:p>
        </p:txBody>
      </p:sp>
      <p:sp>
        <p:nvSpPr>
          <p:cNvPr id="162" name="TextBox 27"/>
          <p:cNvSpPr/>
          <p:nvPr/>
        </p:nvSpPr>
        <p:spPr>
          <a:xfrm>
            <a:off x="7827480" y="3161160"/>
            <a:ext cx="3389040" cy="4554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2400" spc="-1" strike="noStrike">
                <a:solidFill>
                  <a:schemeClr val="dk1"/>
                </a:solidFill>
                <a:latin typeface="Calibri"/>
              </a:rPr>
              <a:t>Hydrogen 0,082 kg/f.u</a:t>
            </a:r>
            <a:endParaRPr b="0" lang="en-US" sz="2400" spc="-1" strike="noStrike">
              <a:solidFill>
                <a:srgbClr val="000000"/>
              </a:solidFill>
              <a:latin typeface="Arial"/>
            </a:endParaRPr>
          </a:p>
        </p:txBody>
      </p:sp>
      <p:sp>
        <p:nvSpPr>
          <p:cNvPr id="163" name="TextBox 30"/>
          <p:cNvSpPr/>
          <p:nvPr/>
        </p:nvSpPr>
        <p:spPr>
          <a:xfrm>
            <a:off x="5615640" y="3877920"/>
            <a:ext cx="886680" cy="455400"/>
          </a:xfrm>
          <a:prstGeom prst="rect">
            <a:avLst/>
          </a:prstGeom>
          <a:solidFill>
            <a:srgbClr val="00b0f0"/>
          </a:solid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2400" spc="-1" strike="noStrike">
                <a:solidFill>
                  <a:schemeClr val="dk1"/>
                </a:solidFill>
                <a:latin typeface="Calibri"/>
              </a:rPr>
              <a:t>Flash</a:t>
            </a:r>
            <a:endParaRPr b="0" lang="en-US" sz="2400" spc="-1" strike="noStrike">
              <a:solidFill>
                <a:srgbClr val="ffffff"/>
              </a:solidFill>
              <a:latin typeface="Arial"/>
            </a:endParaRPr>
          </a:p>
        </p:txBody>
      </p:sp>
      <p:cxnSp>
        <p:nvCxnSpPr>
          <p:cNvPr id="164" name="Straight Arrow Connector 19"/>
          <p:cNvCxnSpPr/>
          <p:nvPr/>
        </p:nvCxnSpPr>
        <p:spPr>
          <a:xfrm>
            <a:off x="2592720" y="4293000"/>
            <a:ext cx="3012480" cy="360"/>
          </a:xfrm>
          <a:prstGeom prst="straightConnector1">
            <a:avLst/>
          </a:prstGeom>
          <a:ln>
            <a:solidFill>
              <a:srgbClr val="4472c4"/>
            </a:solidFill>
            <a:tailEnd len="med" type="triangle" w="med"/>
          </a:ln>
        </p:spPr>
      </p:cxnSp>
      <p:sp>
        <p:nvSpPr>
          <p:cNvPr id="165" name="TextBox 33"/>
          <p:cNvSpPr/>
          <p:nvPr/>
        </p:nvSpPr>
        <p:spPr>
          <a:xfrm>
            <a:off x="2041560" y="3892680"/>
            <a:ext cx="3689280" cy="4554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2400" spc="-1" strike="noStrike">
                <a:solidFill>
                  <a:schemeClr val="dk1"/>
                </a:solidFill>
                <a:latin typeface="Calibri"/>
              </a:rPr>
              <a:t>Water (cooling) 5 kg/f.u </a:t>
            </a:r>
            <a:endParaRPr b="0" lang="en-US" sz="2400" spc="-1" strike="noStrike">
              <a:solidFill>
                <a:srgbClr val="000000"/>
              </a:solidFill>
              <a:latin typeface="Arial"/>
            </a:endParaRPr>
          </a:p>
        </p:txBody>
      </p:sp>
      <p:sp>
        <p:nvSpPr>
          <p:cNvPr id="166" name="TextBox 34"/>
          <p:cNvSpPr/>
          <p:nvPr/>
        </p:nvSpPr>
        <p:spPr>
          <a:xfrm>
            <a:off x="5281920" y="4590000"/>
            <a:ext cx="1554120" cy="455400"/>
          </a:xfrm>
          <a:prstGeom prst="rect">
            <a:avLst/>
          </a:prstGeom>
          <a:solidFill>
            <a:srgbClr val="00b0f0"/>
          </a:solid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2400" spc="-1" strike="noStrike">
                <a:solidFill>
                  <a:schemeClr val="dk1"/>
                </a:solidFill>
                <a:latin typeface="Calibri"/>
              </a:rPr>
              <a:t>Extraction</a:t>
            </a:r>
            <a:endParaRPr b="0" lang="en-US" sz="2400" spc="-1" strike="noStrike">
              <a:solidFill>
                <a:srgbClr val="ffffff"/>
              </a:solidFill>
              <a:latin typeface="Arial"/>
            </a:endParaRPr>
          </a:p>
        </p:txBody>
      </p:sp>
      <p:cxnSp>
        <p:nvCxnSpPr>
          <p:cNvPr id="167" name="Straight Arrow Connector 20"/>
          <p:cNvCxnSpPr/>
          <p:nvPr/>
        </p:nvCxnSpPr>
        <p:spPr>
          <a:xfrm>
            <a:off x="3042360" y="4955400"/>
            <a:ext cx="2261160" cy="360"/>
          </a:xfrm>
          <a:prstGeom prst="straightConnector1">
            <a:avLst/>
          </a:prstGeom>
          <a:ln>
            <a:solidFill>
              <a:srgbClr val="4472c4"/>
            </a:solidFill>
            <a:tailEnd len="med" type="triangle" w="med"/>
          </a:ln>
        </p:spPr>
      </p:cxnSp>
      <p:sp>
        <p:nvSpPr>
          <p:cNvPr id="168" name="TextBox 35"/>
          <p:cNvSpPr/>
          <p:nvPr/>
        </p:nvSpPr>
        <p:spPr>
          <a:xfrm>
            <a:off x="2547720" y="4464720"/>
            <a:ext cx="2806920" cy="45540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2400" spc="-1" strike="noStrike">
                <a:solidFill>
                  <a:schemeClr val="dk1"/>
                </a:solidFill>
                <a:latin typeface="Calibri"/>
              </a:rPr>
              <a:t>Hexane (recycled)</a:t>
            </a:r>
            <a:endParaRPr b="0" lang="en-US" sz="2400" spc="-1" strike="noStrike">
              <a:solidFill>
                <a:srgbClr val="000000"/>
              </a:solidFill>
              <a:latin typeface="Arial"/>
            </a:endParaRPr>
          </a:p>
        </p:txBody>
      </p:sp>
      <p:cxnSp>
        <p:nvCxnSpPr>
          <p:cNvPr id="169" name="Straight Arrow Connector 21"/>
          <p:cNvCxnSpPr/>
          <p:nvPr/>
        </p:nvCxnSpPr>
        <p:spPr>
          <a:xfrm>
            <a:off x="87120" y="5534640"/>
            <a:ext cx="4682160" cy="360"/>
          </a:xfrm>
          <a:prstGeom prst="straightConnector1">
            <a:avLst/>
          </a:prstGeom>
          <a:ln>
            <a:solidFill>
              <a:srgbClr val="4472c4"/>
            </a:solidFill>
            <a:tailEnd len="med" type="triangle" w="med"/>
          </a:ln>
        </p:spPr>
      </p:cxnSp>
      <p:sp>
        <p:nvSpPr>
          <p:cNvPr id="170" name="TextBox 36"/>
          <p:cNvSpPr/>
          <p:nvPr/>
        </p:nvSpPr>
        <p:spPr>
          <a:xfrm>
            <a:off x="383400" y="5128200"/>
            <a:ext cx="4000320" cy="759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1" lang="en-US" sz="2200" spc="-1" strike="noStrike">
                <a:solidFill>
                  <a:schemeClr val="dk1"/>
                </a:solidFill>
                <a:latin typeface="Calibri"/>
              </a:rPr>
              <a:t>Cooling &amp; </a:t>
            </a:r>
            <a:r>
              <a:rPr b="1" lang="en-US" sz="2200" spc="-1" strike="noStrike">
                <a:solidFill>
                  <a:schemeClr val="dk1"/>
                </a:solidFill>
                <a:latin typeface="Calibri"/>
              </a:rPr>
              <a:t>Electricity: </a:t>
            </a:r>
            <a:endParaRPr b="0" lang="en-US" sz="2200" spc="-1" strike="noStrike">
              <a:solidFill>
                <a:srgbClr val="000000"/>
              </a:solidFill>
              <a:latin typeface="Arial"/>
            </a:endParaRPr>
          </a:p>
          <a:p>
            <a:pPr algn="ctr" defTabSz="914400">
              <a:lnSpc>
                <a:spcPct val="100000"/>
              </a:lnSpc>
            </a:pPr>
            <a:r>
              <a:rPr b="1" lang="en-US" sz="2200" spc="-1" strike="noStrike">
                <a:solidFill>
                  <a:schemeClr val="dk1"/>
                </a:solidFill>
                <a:latin typeface="Calibri"/>
              </a:rPr>
              <a:t>0,54 MJ/f.u. </a:t>
            </a:r>
            <a:r>
              <a:rPr b="1" lang="en-US" sz="2200" spc="-1" strike="noStrike">
                <a:solidFill>
                  <a:schemeClr val="dk1"/>
                </a:solidFill>
                <a:latin typeface="Calibri"/>
              </a:rPr>
              <a:t>Heat: 0,42 </a:t>
            </a:r>
            <a:r>
              <a:rPr b="1" lang="en-US" sz="2200" spc="-1" strike="noStrike">
                <a:solidFill>
                  <a:schemeClr val="dk1"/>
                </a:solidFill>
                <a:latin typeface="Calibri"/>
              </a:rPr>
              <a:t>MJ/f.u</a:t>
            </a:r>
            <a:endParaRPr b="0" lang="en-US" sz="2200" spc="-1" strike="noStrike">
              <a:solidFill>
                <a:srgbClr val="000000"/>
              </a:solidFill>
              <a:latin typeface="Arial"/>
            </a:endParaRPr>
          </a:p>
        </p:txBody>
      </p:sp>
      <p:sp>
        <p:nvSpPr>
          <p:cNvPr id="171" name="TextBox 37"/>
          <p:cNvSpPr/>
          <p:nvPr/>
        </p:nvSpPr>
        <p:spPr>
          <a:xfrm>
            <a:off x="4768920" y="5119200"/>
            <a:ext cx="2580480" cy="821160"/>
          </a:xfrm>
          <a:prstGeom prst="rect">
            <a:avLst/>
          </a:prstGeom>
          <a:solidFill>
            <a:srgbClr val="00b0f0"/>
          </a:solidFill>
          <a:ln w="0">
            <a:noFill/>
          </a:ln>
        </p:spPr>
        <p:style>
          <a:lnRef idx="0"/>
          <a:fillRef idx="0"/>
          <a:effectRef idx="0"/>
          <a:fontRef idx="minor"/>
        </p:style>
        <p:txBody>
          <a:bodyPr lIns="90000" rIns="90000" tIns="45000" bIns="45000" anchor="t">
            <a:spAutoFit/>
          </a:bodyPr>
          <a:p>
            <a:pPr algn="ctr" defTabSz="914400">
              <a:lnSpc>
                <a:spcPct val="100000"/>
              </a:lnSpc>
            </a:pPr>
            <a:r>
              <a:rPr b="0" lang="en-US" sz="2400" spc="-1" strike="noStrike">
                <a:solidFill>
                  <a:schemeClr val="dk1"/>
                </a:solidFill>
                <a:latin typeface="Calibri"/>
              </a:rPr>
              <a:t>Distillation Columns</a:t>
            </a:r>
            <a:endParaRPr b="0" lang="en-US" sz="2400" spc="-1" strike="noStrike">
              <a:solidFill>
                <a:srgbClr val="ffffff"/>
              </a:solidFill>
              <a:latin typeface="Arial"/>
            </a:endParaRPr>
          </a:p>
        </p:txBody>
      </p:sp>
      <p:sp>
        <p:nvSpPr>
          <p:cNvPr id="172" name="TextBox 38"/>
          <p:cNvSpPr/>
          <p:nvPr/>
        </p:nvSpPr>
        <p:spPr>
          <a:xfrm>
            <a:off x="8478720" y="5098680"/>
            <a:ext cx="3026520" cy="821160"/>
          </a:xfrm>
          <a:prstGeom prst="rect">
            <a:avLst/>
          </a:prstGeom>
          <a:solidFill>
            <a:schemeClr val="accent4">
              <a:lumMod val="50000"/>
            </a:schemeClr>
          </a:solid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2400" spc="-1" strike="noStrike">
                <a:solidFill>
                  <a:schemeClr val="dk1"/>
                </a:solidFill>
                <a:latin typeface="Calibri"/>
              </a:rPr>
              <a:t>1 kg Cyclopentanone</a:t>
            </a:r>
            <a:endParaRPr b="0" lang="en-US" sz="2400" spc="-1" strike="noStrike">
              <a:solidFill>
                <a:srgbClr val="ffffff"/>
              </a:solidFill>
              <a:latin typeface="Arial"/>
            </a:endParaRPr>
          </a:p>
          <a:p>
            <a:pPr algn="ctr" defTabSz="914400">
              <a:lnSpc>
                <a:spcPct val="100000"/>
              </a:lnSpc>
            </a:pPr>
            <a:r>
              <a:rPr b="0" lang="en-US" sz="2400" spc="-1" strike="noStrike">
                <a:solidFill>
                  <a:schemeClr val="dk1"/>
                </a:solidFill>
                <a:latin typeface="Calibri"/>
              </a:rPr>
              <a:t>99% Purity</a:t>
            </a:r>
            <a:endParaRPr b="0" lang="en-US" sz="2400" spc="-1" strike="noStrike">
              <a:solidFill>
                <a:srgbClr val="ffffff"/>
              </a:solidFill>
              <a:latin typeface="Arial"/>
            </a:endParaRPr>
          </a:p>
        </p:txBody>
      </p:sp>
      <p:cxnSp>
        <p:nvCxnSpPr>
          <p:cNvPr id="173" name="Straight Arrow Connector 22"/>
          <p:cNvCxnSpPr>
            <a:stCxn id="152" idx="2"/>
            <a:endCxn id="154" idx="0"/>
          </p:cNvCxnSpPr>
          <p:nvPr/>
        </p:nvCxnSpPr>
        <p:spPr>
          <a:xfrm>
            <a:off x="6059520" y="1248120"/>
            <a:ext cx="720" cy="430560"/>
          </a:xfrm>
          <a:prstGeom prst="straightConnector1">
            <a:avLst/>
          </a:prstGeom>
          <a:ln>
            <a:solidFill>
              <a:srgbClr val="4472c4"/>
            </a:solidFill>
            <a:tailEnd len="med" type="triangle" w="med"/>
          </a:ln>
        </p:spPr>
      </p:cxnSp>
      <p:cxnSp>
        <p:nvCxnSpPr>
          <p:cNvPr id="174" name="Straight Arrow Connector 23"/>
          <p:cNvCxnSpPr/>
          <p:nvPr/>
        </p:nvCxnSpPr>
        <p:spPr>
          <a:xfrm flipH="1">
            <a:off x="7157880" y="2053080"/>
            <a:ext cx="2836800" cy="360"/>
          </a:xfrm>
          <a:prstGeom prst="straightConnector1">
            <a:avLst/>
          </a:prstGeom>
          <a:ln>
            <a:solidFill>
              <a:srgbClr val="4472c4"/>
            </a:solidFill>
            <a:tailEnd len="med" type="triangle" w="med"/>
          </a:ln>
        </p:spPr>
      </p:cxnSp>
      <p:cxnSp>
        <p:nvCxnSpPr>
          <p:cNvPr id="175" name="Straight Arrow Connector 24"/>
          <p:cNvCxnSpPr>
            <a:stCxn id="154" idx="2"/>
            <a:endCxn id="158" idx="0"/>
          </p:cNvCxnSpPr>
          <p:nvPr/>
        </p:nvCxnSpPr>
        <p:spPr>
          <a:xfrm flipH="1" flipV="1">
            <a:off x="6059160" y="2460960"/>
            <a:ext cx="1080" cy="38880"/>
          </a:xfrm>
          <a:prstGeom prst="straightConnector1">
            <a:avLst/>
          </a:prstGeom>
          <a:ln>
            <a:solidFill>
              <a:srgbClr val="4472c4"/>
            </a:solidFill>
            <a:tailEnd len="med" type="triangle" w="med"/>
          </a:ln>
        </p:spPr>
      </p:cxnSp>
      <p:cxnSp>
        <p:nvCxnSpPr>
          <p:cNvPr id="176" name="Straight Arrow Connector 25"/>
          <p:cNvCxnSpPr>
            <a:stCxn id="158" idx="2"/>
            <a:endCxn id="161" idx="0"/>
          </p:cNvCxnSpPr>
          <p:nvPr/>
        </p:nvCxnSpPr>
        <p:spPr>
          <a:xfrm flipH="1">
            <a:off x="6058800" y="2916360"/>
            <a:ext cx="720" cy="106920"/>
          </a:xfrm>
          <a:prstGeom prst="straightConnector1">
            <a:avLst/>
          </a:prstGeom>
          <a:ln>
            <a:solidFill>
              <a:srgbClr val="4472c4"/>
            </a:solidFill>
            <a:tailEnd len="med" type="triangle" w="med"/>
          </a:ln>
        </p:spPr>
      </p:cxnSp>
      <p:cxnSp>
        <p:nvCxnSpPr>
          <p:cNvPr id="177" name="Straight Arrow Connector 26"/>
          <p:cNvCxnSpPr/>
          <p:nvPr/>
        </p:nvCxnSpPr>
        <p:spPr>
          <a:xfrm flipH="1">
            <a:off x="7832520" y="3576600"/>
            <a:ext cx="2738160" cy="360"/>
          </a:xfrm>
          <a:prstGeom prst="straightConnector1">
            <a:avLst/>
          </a:prstGeom>
          <a:ln>
            <a:solidFill>
              <a:srgbClr val="4472c4"/>
            </a:solidFill>
            <a:tailEnd len="med" type="triangle" w="med"/>
          </a:ln>
        </p:spPr>
      </p:cxnSp>
      <p:cxnSp>
        <p:nvCxnSpPr>
          <p:cNvPr id="178" name="Straight Arrow Connector 27"/>
          <p:cNvCxnSpPr>
            <a:stCxn id="161" idx="2"/>
            <a:endCxn id="163" idx="0"/>
          </p:cNvCxnSpPr>
          <p:nvPr/>
        </p:nvCxnSpPr>
        <p:spPr>
          <a:xfrm>
            <a:off x="6058800" y="3844080"/>
            <a:ext cx="360" cy="34200"/>
          </a:xfrm>
          <a:prstGeom prst="straightConnector1">
            <a:avLst/>
          </a:prstGeom>
          <a:ln>
            <a:solidFill>
              <a:srgbClr val="4472c4"/>
            </a:solidFill>
            <a:tailEnd len="med" type="triangle" w="med"/>
          </a:ln>
        </p:spPr>
      </p:cxnSp>
      <p:cxnSp>
        <p:nvCxnSpPr>
          <p:cNvPr id="179" name="Straight Arrow Connector 28"/>
          <p:cNvCxnSpPr>
            <a:stCxn id="163" idx="2"/>
            <a:endCxn id="166" idx="0"/>
          </p:cNvCxnSpPr>
          <p:nvPr/>
        </p:nvCxnSpPr>
        <p:spPr>
          <a:xfrm>
            <a:off x="6058800" y="4333320"/>
            <a:ext cx="360" cy="257040"/>
          </a:xfrm>
          <a:prstGeom prst="straightConnector1">
            <a:avLst/>
          </a:prstGeom>
          <a:ln>
            <a:solidFill>
              <a:srgbClr val="4472c4"/>
            </a:solidFill>
            <a:tailEnd len="med" type="triangle" w="med"/>
          </a:ln>
        </p:spPr>
      </p:cxnSp>
      <p:cxnSp>
        <p:nvCxnSpPr>
          <p:cNvPr id="180" name="Straight Arrow Connector 29"/>
          <p:cNvCxnSpPr>
            <a:stCxn id="166" idx="2"/>
            <a:endCxn id="171" idx="0"/>
          </p:cNvCxnSpPr>
          <p:nvPr/>
        </p:nvCxnSpPr>
        <p:spPr>
          <a:xfrm>
            <a:off x="6058800" y="5045400"/>
            <a:ext cx="720" cy="74160"/>
          </a:xfrm>
          <a:prstGeom prst="straightConnector1">
            <a:avLst/>
          </a:prstGeom>
          <a:ln>
            <a:solidFill>
              <a:srgbClr val="4472c4"/>
            </a:solidFill>
            <a:tailEnd len="med" type="triangle" w="med"/>
          </a:ln>
        </p:spPr>
      </p:cxnSp>
      <p:cxnSp>
        <p:nvCxnSpPr>
          <p:cNvPr id="181" name="Straight Arrow Connector 30"/>
          <p:cNvCxnSpPr>
            <a:stCxn id="171" idx="3"/>
            <a:endCxn id="172" idx="1"/>
          </p:cNvCxnSpPr>
          <p:nvPr/>
        </p:nvCxnSpPr>
        <p:spPr>
          <a:xfrm flipV="1">
            <a:off x="7349400" y="5509080"/>
            <a:ext cx="1129680" cy="20880"/>
          </a:xfrm>
          <a:prstGeom prst="straightConnector1">
            <a:avLst/>
          </a:prstGeom>
          <a:ln>
            <a:solidFill>
              <a:srgbClr val="4472c4"/>
            </a:solidFill>
            <a:tailEnd len="med" type="triangle" w="med"/>
          </a:ln>
        </p:spPr>
      </p:cxnSp>
      <p:sp>
        <p:nvSpPr>
          <p:cNvPr id="182" name="TextBox 39"/>
          <p:cNvSpPr/>
          <p:nvPr/>
        </p:nvSpPr>
        <p:spPr>
          <a:xfrm>
            <a:off x="6686280" y="3953880"/>
            <a:ext cx="4965120" cy="455400"/>
          </a:xfrm>
          <a:prstGeom prst="rect">
            <a:avLst/>
          </a:prstGeom>
          <a:solidFill>
            <a:schemeClr val="accent4">
              <a:lumMod val="50000"/>
            </a:schemeClr>
          </a:solid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pc="-1" strike="noStrike">
                <a:solidFill>
                  <a:schemeClr val="dk1"/>
                </a:solidFill>
                <a:latin typeface="Calibri"/>
              </a:rPr>
              <a:t>Hydrogen (co-product) 0,027 kg/f.u</a:t>
            </a:r>
            <a:endParaRPr b="0" lang="en-US" sz="2400" spc="-1" strike="noStrike">
              <a:solidFill>
                <a:srgbClr val="ffffff"/>
              </a:solidFill>
              <a:latin typeface="Arial"/>
            </a:endParaRPr>
          </a:p>
        </p:txBody>
      </p:sp>
      <p:cxnSp>
        <p:nvCxnSpPr>
          <p:cNvPr id="183" name="Straight Arrow Connector 31"/>
          <p:cNvCxnSpPr>
            <a:stCxn id="163" idx="3"/>
            <a:endCxn id="182" idx="1"/>
          </p:cNvCxnSpPr>
          <p:nvPr/>
        </p:nvCxnSpPr>
        <p:spPr>
          <a:xfrm>
            <a:off x="6502320" y="4105440"/>
            <a:ext cx="184320" cy="76320"/>
          </a:xfrm>
          <a:prstGeom prst="straightConnector1">
            <a:avLst/>
          </a:prstGeom>
          <a:ln>
            <a:solidFill>
              <a:srgbClr val="4472c4"/>
            </a:solidFill>
            <a:tailEnd len="med" type="triangle" w="med"/>
          </a:ln>
        </p:spPr>
      </p:cxnSp>
      <p:sp>
        <p:nvSpPr>
          <p:cNvPr id="184" name="TextBox 40"/>
          <p:cNvSpPr/>
          <p:nvPr/>
        </p:nvSpPr>
        <p:spPr>
          <a:xfrm>
            <a:off x="3543120" y="6138360"/>
            <a:ext cx="5050440" cy="455400"/>
          </a:xfrm>
          <a:prstGeom prst="rect">
            <a:avLst/>
          </a:prstGeom>
          <a:solidFill>
            <a:schemeClr val="accent4">
              <a:lumMod val="50000"/>
            </a:schemeClr>
          </a:solid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pc="-1" strike="noStrike">
                <a:solidFill>
                  <a:schemeClr val="dk1"/>
                </a:solidFill>
                <a:latin typeface="Calibri"/>
              </a:rPr>
              <a:t>Furfural (co-product) 0,00167 kg/f.u</a:t>
            </a:r>
            <a:endParaRPr b="0" lang="en-US" sz="2400" spc="-1" strike="noStrike">
              <a:solidFill>
                <a:srgbClr val="ffffff"/>
              </a:solidFill>
              <a:latin typeface="Arial"/>
            </a:endParaRPr>
          </a:p>
        </p:txBody>
      </p:sp>
      <p:cxnSp>
        <p:nvCxnSpPr>
          <p:cNvPr id="185" name="Straight Arrow Connector 32"/>
          <p:cNvCxnSpPr>
            <a:stCxn id="171" idx="2"/>
            <a:endCxn id="184" idx="0"/>
          </p:cNvCxnSpPr>
          <p:nvPr/>
        </p:nvCxnSpPr>
        <p:spPr>
          <a:xfrm>
            <a:off x="6059160" y="5940360"/>
            <a:ext cx="9360" cy="198360"/>
          </a:xfrm>
          <a:prstGeom prst="straightConnector1">
            <a:avLst/>
          </a:prstGeom>
          <a:ln>
            <a:solidFill>
              <a:srgbClr val="4472c4"/>
            </a:solidFill>
            <a:tailEnd len="med" type="triangle" w="med"/>
          </a:ln>
        </p:spPr>
      </p:cxnSp>
      <p:sp>
        <p:nvSpPr>
          <p:cNvPr id="186" name=""/>
          <p:cNvSpPr txBox="1"/>
          <p:nvPr/>
        </p:nvSpPr>
        <p:spPr>
          <a:xfrm>
            <a:off x="122760" y="552240"/>
            <a:ext cx="2650320" cy="1566360"/>
          </a:xfrm>
          <a:prstGeom prst="rect">
            <a:avLst/>
          </a:prstGeom>
          <a:noFill/>
          <a:ln w="0">
            <a:noFill/>
          </a:ln>
        </p:spPr>
        <p:txBody>
          <a:bodyPr lIns="90000" rIns="90000" tIns="45000" bIns="45000" anchor="t">
            <a:noAutofit/>
          </a:bodyPr>
          <a:p>
            <a:r>
              <a:rPr b="0" lang="en-US" sz="2600" spc="-1" strike="noStrike">
                <a:solidFill>
                  <a:srgbClr val="000000"/>
                </a:solidFill>
                <a:latin typeface="Arial"/>
              </a:rPr>
              <a:t>Functional Unit:</a:t>
            </a:r>
            <a:endParaRPr b="0" lang="en-US" sz="2600" spc="-1" strike="noStrike">
              <a:solidFill>
                <a:srgbClr val="000000"/>
              </a:solidFill>
              <a:latin typeface="Arial"/>
            </a:endParaRPr>
          </a:p>
          <a:p>
            <a:r>
              <a:rPr b="0" lang="en-US" sz="2600" spc="-1" strike="noStrike">
                <a:solidFill>
                  <a:srgbClr val="000000"/>
                </a:solidFill>
                <a:latin typeface="Arial"/>
              </a:rPr>
              <a:t>1 kg Cyclopentanone</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7" name="PlaceHolder 1"/>
          <p:cNvSpPr>
            <a:spLocks noGrp="1"/>
          </p:cNvSpPr>
          <p:nvPr>
            <p:ph type="title"/>
          </p:nvPr>
        </p:nvSpPr>
        <p:spPr>
          <a:xfrm>
            <a:off x="609120" y="61560"/>
            <a:ext cx="10967760" cy="7988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Life Cycle Inventory</a:t>
            </a:r>
            <a:endParaRPr b="0" lang="en-US" sz="3300" spc="-1" strike="noStrike">
              <a:solidFill>
                <a:srgbClr val="000000"/>
              </a:solidFill>
              <a:latin typeface="Arial"/>
            </a:endParaRPr>
          </a:p>
        </p:txBody>
      </p:sp>
      <p:graphicFrame>
        <p:nvGraphicFramePr>
          <p:cNvPr id="188" name="Table 3"/>
          <p:cNvGraphicFramePr/>
          <p:nvPr/>
        </p:nvGraphicFramePr>
        <p:xfrm>
          <a:off x="293400" y="965880"/>
          <a:ext cx="6251400" cy="5015160"/>
        </p:xfrm>
        <a:graphic>
          <a:graphicData uri="http://schemas.openxmlformats.org/drawingml/2006/table">
            <a:tbl>
              <a:tblPr/>
              <a:tblGrid>
                <a:gridCol w="2341440"/>
                <a:gridCol w="1454760"/>
                <a:gridCol w="1164240"/>
                <a:gridCol w="1291320"/>
              </a:tblGrid>
              <a:tr h="273240">
                <a:tc>
                  <a:txBody>
                    <a:bodyPr lIns="66600" rIns="66600" anchor="t">
                      <a:noAutofit/>
                    </a:bodyPr>
                    <a:p>
                      <a:pPr defTabSz="914400">
                        <a:lnSpc>
                          <a:spcPct val="107000"/>
                        </a:lnSpc>
                        <a:spcAft>
                          <a:spcPts val="799"/>
                        </a:spcAft>
                      </a:pPr>
                      <a:r>
                        <a:rPr b="1" lang="en-US" sz="2400" spc="-1" strike="noStrike">
                          <a:solidFill>
                            <a:schemeClr val="lt1"/>
                          </a:solidFill>
                          <a:latin typeface="Calibri"/>
                        </a:rPr>
                        <a:t>Stages</a:t>
                      </a:r>
                      <a:endParaRPr b="0" lang="en-US" sz="24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2200" spc="-1" strike="noStrike">
                          <a:solidFill>
                            <a:schemeClr val="lt1"/>
                          </a:solidFill>
                          <a:latin typeface="Calibri"/>
                        </a:rPr>
                        <a:t>Materials</a:t>
                      </a:r>
                      <a:endParaRPr b="0" lang="en-US" sz="22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2000" spc="-1" strike="noStrike">
                          <a:solidFill>
                            <a:schemeClr val="lt1"/>
                          </a:solidFill>
                          <a:latin typeface="Calibri"/>
                        </a:rPr>
                        <a:t>Input (kg/fu)</a:t>
                      </a:r>
                      <a:endParaRPr b="0" lang="en-US" sz="20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2000" spc="-1" strike="noStrike">
                          <a:solidFill>
                            <a:schemeClr val="lt1"/>
                          </a:solidFill>
                          <a:latin typeface="Calibri"/>
                        </a:rPr>
                        <a:t>Output (kg/fu)</a:t>
                      </a:r>
                      <a:endParaRPr b="0" lang="en-US" sz="20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273240">
                <a:tc rowSpan="8">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ffffff"/>
                        </a:solidFill>
                        <a:latin typeface="Arial"/>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ffffff"/>
                        </a:solidFill>
                        <a:latin typeface="Arial"/>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ffffff"/>
                        </a:solidFill>
                        <a:latin typeface="Arial"/>
                      </a:endParaRPr>
                    </a:p>
                    <a:p>
                      <a:pPr defTabSz="914400">
                        <a:lnSpc>
                          <a:spcPct val="107000"/>
                        </a:lnSpc>
                        <a:spcAft>
                          <a:spcPts val="799"/>
                        </a:spcAft>
                      </a:pPr>
                      <a:r>
                        <a:rPr b="1" lang="en-US" sz="2400" spc="-1" strike="noStrike">
                          <a:solidFill>
                            <a:schemeClr val="lt1"/>
                          </a:solidFill>
                          <a:latin typeface="Calibri"/>
                        </a:rPr>
                        <a:t>Steam Explosion</a:t>
                      </a:r>
                      <a:endParaRPr b="0" lang="en-US" sz="24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Olive Kernels</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11.7</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Xylose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Solids (co-prod)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6.18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16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Steam (co-prod)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5.70</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984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0.018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5.85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984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2.76</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984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NO</a:t>
                      </a:r>
                      <a:r>
                        <a:rPr b="0" lang="en-US" sz="1100" spc="-1" strike="noStrike" baseline="-25000">
                          <a:solidFill>
                            <a:schemeClr val="dk1"/>
                          </a:solidFill>
                          <a:latin typeface="Calibri"/>
                        </a:rPr>
                        <a:t>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0.048</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rowSpan="3">
                  <a:txBody>
                    <a:bodyPr lIns="66600" rIns="66600" anchor="t">
                      <a:noAutofit/>
                    </a:bodyPr>
                    <a:p>
                      <a:pPr defTabSz="914400">
                        <a:lnSpc>
                          <a:spcPct val="107000"/>
                        </a:lnSpc>
                        <a:spcAft>
                          <a:spcPts val="799"/>
                        </a:spcAft>
                      </a:pPr>
                      <a:r>
                        <a:rPr b="1" lang="en-US" sz="2400" spc="-1" strike="noStrike">
                          <a:solidFill>
                            <a:schemeClr val="lt1"/>
                          </a:solidFill>
                          <a:latin typeface="Calibri"/>
                        </a:rPr>
                        <a:t>Furfural Production</a:t>
                      </a:r>
                      <a:endParaRPr b="0" lang="en-US" sz="24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Xylose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24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98440">
                <a:tc vMerge="1">
                  <a:txBody>
                    <a:bodyPr lIns="90000" rIns="90000" tIns="45000" bIns="45000" anchor="t">
                      <a:noAutofit/>
                    </a:bodyPr>
                    <a:p>
                      <a:endParaRPr b="0" lang="en-US" sz="24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8.84E-5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rowSpan="3">
                  <a:txBody>
                    <a:bodyPr lIns="66600" rIns="66600" anchor="t">
                      <a:noAutofit/>
                    </a:bodyPr>
                    <a:p>
                      <a:pPr defTabSz="914400">
                        <a:lnSpc>
                          <a:spcPct val="107000"/>
                        </a:lnSpc>
                        <a:spcAft>
                          <a:spcPts val="799"/>
                        </a:spcAft>
                      </a:pPr>
                      <a:r>
                        <a:rPr b="1" lang="en-US" sz="2200" spc="-1" strike="noStrike">
                          <a:solidFill>
                            <a:schemeClr val="lt1"/>
                          </a:solidFill>
                          <a:latin typeface="Calibri"/>
                        </a:rPr>
                        <a:t>Cyclopentanone Production</a:t>
                      </a:r>
                      <a:endParaRPr b="0" lang="en-US" sz="22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Hydrogen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0.082</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vMerge="1">
                  <a:txBody>
                    <a:bodyPr lIns="90000" rIns="90000" tIns="45000" bIns="45000" anchor="t">
                      <a:noAutofit/>
                    </a:bodyPr>
                    <a:p>
                      <a:endParaRPr b="0" lang="en-US" sz="22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2.03</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22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732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ffffff"/>
                        </a:solidFill>
                        <a:latin typeface="Arial"/>
                      </a:endParaRPr>
                    </a:p>
                    <a:p>
                      <a:pPr defTabSz="914400">
                        <a:lnSpc>
                          <a:spcPct val="107000"/>
                        </a:lnSpc>
                        <a:spcAft>
                          <a:spcPts val="799"/>
                        </a:spcAft>
                      </a:pPr>
                      <a:r>
                        <a:rPr b="1" lang="en-US" sz="2400" spc="-1" strike="noStrike">
                          <a:solidFill>
                            <a:schemeClr val="lt1"/>
                          </a:solidFill>
                          <a:latin typeface="Calibri"/>
                        </a:rPr>
                        <a:t>Flash</a:t>
                      </a:r>
                      <a:endParaRPr b="0" lang="en-US" sz="24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 (Cooling)</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5</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732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69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Hydrogen</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0.027</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189" name="Table 1"/>
          <p:cNvGraphicFramePr/>
          <p:nvPr/>
        </p:nvGraphicFramePr>
        <p:xfrm>
          <a:off x="6779160" y="2216520"/>
          <a:ext cx="4871160" cy="3123000"/>
        </p:xfrm>
        <a:graphic>
          <a:graphicData uri="http://schemas.openxmlformats.org/drawingml/2006/table">
            <a:tbl>
              <a:tblPr/>
              <a:tblGrid>
                <a:gridCol w="2074320"/>
                <a:gridCol w="1194480"/>
                <a:gridCol w="991440"/>
                <a:gridCol w="827640"/>
              </a:tblGrid>
              <a:tr h="266040">
                <a:tc rowSpan="3">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ffffff"/>
                        </a:solidFill>
                        <a:latin typeface="Arial"/>
                      </a:endParaRPr>
                    </a:p>
                    <a:p>
                      <a:pPr defTabSz="914400">
                        <a:lnSpc>
                          <a:spcPct val="107000"/>
                        </a:lnSpc>
                        <a:spcAft>
                          <a:spcPts val="799"/>
                        </a:spcAft>
                      </a:pPr>
                      <a:r>
                        <a:rPr b="1" lang="en-US" sz="2400" spc="-1" strike="noStrike">
                          <a:solidFill>
                            <a:schemeClr val="lt1"/>
                          </a:solidFill>
                          <a:latin typeface="Calibri"/>
                        </a:rPr>
                        <a:t>Extraction</a:t>
                      </a:r>
                      <a:endParaRPr b="0" lang="en-US" sz="24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Hexane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0.044</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0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2.11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1.21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418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0.076</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0280">
                <a:tc rowSpan="5">
                  <a:txBody>
                    <a:bodyPr lIns="66600" rIns="66600" anchor="t">
                      <a:noAutofit/>
                    </a:bodyPr>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ffffff"/>
                        </a:solidFill>
                        <a:latin typeface="Arial"/>
                      </a:endParaRPr>
                    </a:p>
                    <a:p>
                      <a:pPr defTabSz="914400">
                        <a:lnSpc>
                          <a:spcPct val="107000"/>
                        </a:lnSpc>
                        <a:spcAft>
                          <a:spcPts val="799"/>
                        </a:spcAft>
                      </a:pPr>
                      <a:r>
                        <a:rPr b="1" lang="en-US" sz="1100" spc="-1" strike="noStrike">
                          <a:solidFill>
                            <a:schemeClr val="lt1"/>
                          </a:solidFill>
                          <a:latin typeface="Calibri"/>
                        </a:rPr>
                        <a:t> </a:t>
                      </a:r>
                      <a:endParaRPr b="0" lang="en-US" sz="1100" spc="-1" strike="noStrike">
                        <a:solidFill>
                          <a:srgbClr val="ffffff"/>
                        </a:solidFill>
                        <a:latin typeface="Arial"/>
                      </a:endParaRPr>
                    </a:p>
                    <a:p>
                      <a:pPr defTabSz="914400">
                        <a:lnSpc>
                          <a:spcPct val="107000"/>
                        </a:lnSpc>
                        <a:spcAft>
                          <a:spcPts val="799"/>
                        </a:spcAft>
                      </a:pPr>
                      <a:r>
                        <a:rPr b="1" lang="en-US" sz="2400" spc="-1" strike="noStrike">
                          <a:solidFill>
                            <a:schemeClr val="lt1"/>
                          </a:solidFill>
                          <a:latin typeface="Calibri"/>
                        </a:rPr>
                        <a:t>Distillation</a:t>
                      </a:r>
                      <a:endParaRPr b="0" lang="en-US" sz="24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Water</a:t>
                      </a:r>
                      <a:r>
                        <a:rPr b="0" lang="el-GR" sz="1100" spc="-1" strike="noStrike">
                          <a:solidFill>
                            <a:schemeClr val="dk1"/>
                          </a:solidFill>
                          <a:latin typeface="Calibri"/>
                        </a:rPr>
                        <a:t> (</a:t>
                      </a:r>
                      <a:r>
                        <a:rPr b="0" lang="en-US" sz="1100" spc="-1" strike="noStrike">
                          <a:solidFill>
                            <a:schemeClr val="dk1"/>
                          </a:solidFill>
                          <a:latin typeface="Calibri"/>
                        </a:rPr>
                        <a:t>Cooling)</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9</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40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Cyclopentanone</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1.21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8800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a:t>
                      </a:r>
                      <a:r>
                        <a:rPr b="0" lang="en-US" sz="1100" spc="-1" strike="noStrike" baseline="-25000">
                          <a:solidFill>
                            <a:schemeClr val="dk1"/>
                          </a:solidFill>
                          <a:latin typeface="Calibri"/>
                        </a:rPr>
                        <a:t>2</a:t>
                      </a:r>
                      <a:r>
                        <a:rPr b="0" lang="en-US" sz="1100" spc="-1" strike="noStrike">
                          <a:solidFill>
                            <a:schemeClr val="dk1"/>
                          </a:solidFill>
                          <a:latin typeface="Calibri"/>
                        </a:rPr>
                        <a:t> eq</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0.01</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604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COD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3.54</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40280">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Furfural (co-prod)</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l-GR" sz="1100" spc="-1" strike="noStrike">
                          <a:solidFill>
                            <a:schemeClr val="dk1"/>
                          </a:solidFill>
                          <a:latin typeface="Calibri"/>
                        </a:rPr>
                        <a:t> </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lIns="66600" rIns="66600" anchor="t">
                      <a:noAutofit/>
                    </a:bodyPr>
                    <a:p>
                      <a:pPr defTabSz="914400">
                        <a:lnSpc>
                          <a:spcPct val="107000"/>
                        </a:lnSpc>
                        <a:spcAft>
                          <a:spcPts val="799"/>
                        </a:spcAft>
                      </a:pPr>
                      <a:r>
                        <a:rPr b="0" lang="en-US" sz="1100" spc="-1" strike="noStrike">
                          <a:solidFill>
                            <a:schemeClr val="dk1"/>
                          </a:solidFill>
                          <a:latin typeface="Calibri"/>
                        </a:rPr>
                        <a:t>0.00167</a:t>
                      </a:r>
                      <a:endParaRPr b="0" lang="en-US" sz="1100" spc="-1" strike="noStrike">
                        <a:solidFill>
                          <a:srgbClr val="000000"/>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190" name="Table 2"/>
          <p:cNvGraphicFramePr/>
          <p:nvPr/>
        </p:nvGraphicFramePr>
        <p:xfrm>
          <a:off x="6789240" y="1595520"/>
          <a:ext cx="5093280" cy="844200"/>
        </p:xfrm>
        <a:graphic>
          <a:graphicData uri="http://schemas.openxmlformats.org/drawingml/2006/table">
            <a:tbl>
              <a:tblPr/>
              <a:tblGrid>
                <a:gridCol w="2025720"/>
                <a:gridCol w="1235880"/>
                <a:gridCol w="992160"/>
                <a:gridCol w="839520"/>
              </a:tblGrid>
              <a:tr h="440280">
                <a:tc>
                  <a:txBody>
                    <a:bodyPr lIns="66600" rIns="66600" anchor="t">
                      <a:noAutofit/>
                    </a:bodyPr>
                    <a:p>
                      <a:pPr defTabSz="914400">
                        <a:lnSpc>
                          <a:spcPct val="107000"/>
                        </a:lnSpc>
                        <a:spcAft>
                          <a:spcPts val="799"/>
                        </a:spcAft>
                      </a:pPr>
                      <a:r>
                        <a:rPr b="1" lang="en-US" sz="2400" spc="-1" strike="noStrike">
                          <a:solidFill>
                            <a:schemeClr val="lt1"/>
                          </a:solidFill>
                          <a:latin typeface="Calibri"/>
                        </a:rPr>
                        <a:t>Stages</a:t>
                      </a:r>
                      <a:endParaRPr b="0" lang="en-US" sz="24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800" spc="-1" strike="noStrike">
                          <a:solidFill>
                            <a:schemeClr val="lt1"/>
                          </a:solidFill>
                          <a:latin typeface="Calibri"/>
                        </a:rPr>
                        <a:t>Materials</a:t>
                      </a:r>
                      <a:endParaRPr b="0" lang="en-US" sz="18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600" spc="-1" strike="noStrike">
                          <a:solidFill>
                            <a:schemeClr val="lt1"/>
                          </a:solidFill>
                          <a:latin typeface="Calibri"/>
                        </a:rPr>
                        <a:t>Input (kg/fu)</a:t>
                      </a:r>
                      <a:endParaRPr b="0" lang="en-US" sz="16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6600" rIns="66600" anchor="t">
                      <a:noAutofit/>
                    </a:bodyPr>
                    <a:p>
                      <a:pPr defTabSz="914400">
                        <a:lnSpc>
                          <a:spcPct val="107000"/>
                        </a:lnSpc>
                        <a:spcAft>
                          <a:spcPts val="799"/>
                        </a:spcAft>
                      </a:pPr>
                      <a:r>
                        <a:rPr b="1" lang="en-US" sz="1600" spc="-1" strike="noStrike">
                          <a:solidFill>
                            <a:schemeClr val="lt1"/>
                          </a:solidFill>
                          <a:latin typeface="Calibri"/>
                        </a:rPr>
                        <a:t>Output (kg/fu)</a:t>
                      </a:r>
                      <a:endParaRPr b="0" lang="en-US" sz="1600" spc="-1" strike="noStrike">
                        <a:solidFill>
                          <a:srgbClr val="ffffff"/>
                        </a:solidFill>
                        <a:latin typeface="Arial"/>
                      </a:endParaRPr>
                    </a:p>
                  </a:txBody>
                  <a:tcPr anchor="t" marL="66600" marR="666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507600" y="-457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Assumptions</a:t>
            </a:r>
            <a:endParaRPr b="0" lang="en-US" sz="3300" spc="-1" strike="noStrike">
              <a:solidFill>
                <a:srgbClr val="000000"/>
              </a:solidFill>
              <a:latin typeface="Arial"/>
            </a:endParaRPr>
          </a:p>
        </p:txBody>
      </p:sp>
      <p:sp>
        <p:nvSpPr>
          <p:cNvPr id="192" name="PlaceHolder 2"/>
          <p:cNvSpPr>
            <a:spLocks noGrp="1"/>
          </p:cNvSpPr>
          <p:nvPr>
            <p:ph/>
          </p:nvPr>
        </p:nvSpPr>
        <p:spPr>
          <a:xfrm>
            <a:off x="609120" y="1014840"/>
            <a:ext cx="10967760" cy="45234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100" spc="-1" strike="noStrike">
                <a:solidFill>
                  <a:schemeClr val="dk1"/>
                </a:solidFill>
                <a:latin typeface="Calibri"/>
              </a:rPr>
              <a:t>To model this process in CCalc, some assumptions were necessary, which are listed below:</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For cooling needs, tap water is used and no additional energy requirements are listed.</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For furfural production, catalytic amount of sulfuric acid is used, which isn't included in the LCI</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The waste streams containing organic compounds are assessed cumulatively as Chemical Oxygen Demand, which in CCalc is reflected only in the eutrophication impact.</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The vapor stream of the Flash is considered pure enough in hydrogen to be a co-product and not a waste material</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The electricity requirements of the pumps is negligible, while other electricity needs of the factory were not assessed due to difficulty in finding them.</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Olive kernel was modelled as residual wood chopping.</a:t>
            </a:r>
            <a:endParaRPr b="0" lang="en-US" sz="2100" spc="-1" strike="noStrike">
              <a:solidFill>
                <a:srgbClr val="000000"/>
              </a:solidFill>
              <a:latin typeface="Arial"/>
            </a:endParaRPr>
          </a:p>
          <a:p>
            <a:pPr marL="343080" indent="-343080" defTabSz="343080">
              <a:lnSpc>
                <a:spcPct val="100000"/>
              </a:lnSpc>
              <a:spcBef>
                <a:spcPts val="479"/>
              </a:spcBef>
              <a:buClr>
                <a:srgbClr val="000000"/>
              </a:buClr>
              <a:buFont typeface="Arial"/>
              <a:buChar char="•"/>
              <a:tabLst>
                <a:tab algn="l" pos="0"/>
              </a:tabLst>
            </a:pPr>
            <a:r>
              <a:rPr b="0" lang="en-US" sz="2100" spc="-1" strike="noStrike">
                <a:solidFill>
                  <a:schemeClr val="dk1"/>
                </a:solidFill>
                <a:latin typeface="Calibri"/>
              </a:rPr>
              <a:t>Heat was modelled as Heat at cogen 1400 kWh, wood as in the original aspen, heat was produced from lignin.</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609120" y="274320"/>
            <a:ext cx="10967760" cy="11404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Allocations</a:t>
            </a:r>
            <a:endParaRPr b="0" lang="en-US" sz="3300" spc="-1" strike="noStrike">
              <a:solidFill>
                <a:srgbClr val="000000"/>
              </a:solidFill>
              <a:latin typeface="Arial"/>
            </a:endParaRPr>
          </a:p>
        </p:txBody>
      </p:sp>
      <p:sp>
        <p:nvSpPr>
          <p:cNvPr id="194" name="PlaceHolder 2"/>
          <p:cNvSpPr>
            <a:spLocks noGrp="1"/>
          </p:cNvSpPr>
          <p:nvPr>
            <p:ph/>
          </p:nvPr>
        </p:nvSpPr>
        <p:spPr>
          <a:xfrm>
            <a:off x="609120" y="1600200"/>
            <a:ext cx="10967760" cy="45234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400" spc="-1" strike="noStrike">
                <a:solidFill>
                  <a:schemeClr val="dk1"/>
                </a:solidFill>
                <a:latin typeface="Calibri"/>
              </a:rPr>
              <a:t>Besides the final product of cyclopentanone, some other streams were considered co-product streams and should somehow be included in the impact assessment. These streams are: The solid stream of steam explosion, which contains cellulose and lignin, the hydrogen rich stream of the flash and the furfural rich stream of the distillation process.</a:t>
            </a:r>
            <a:endParaRPr b="0" lang="en-US" sz="2400" spc="-1" strike="noStrike">
              <a:solidFill>
                <a:srgbClr val="000000"/>
              </a:solidFill>
              <a:latin typeface="Arial"/>
            </a:endParaRPr>
          </a:p>
          <a:p>
            <a:pPr indent="0" defTabSz="343080">
              <a:lnSpc>
                <a:spcPct val="100000"/>
              </a:lnSpc>
              <a:spcBef>
                <a:spcPts val="479"/>
              </a:spcBef>
              <a:buNone/>
              <a:tabLst>
                <a:tab algn="l" pos="0"/>
              </a:tabLst>
            </a:pPr>
            <a:r>
              <a:rPr b="0" lang="en-US" sz="2400" spc="-1" strike="noStrike">
                <a:solidFill>
                  <a:schemeClr val="dk1"/>
                </a:solidFill>
                <a:latin typeface="Calibri"/>
              </a:rPr>
              <a:t>For the first stream, it is hard to assess the economic value of the three components of the kernel (hemicellulose, cellulose and lignin) to do economic allocation and energy allocation isn't very useful, therefore, the allocation methodology followed is mass allocation. The other two streams are very low in quantity and therefore impacts should be allocated to them with mass allocation.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TotalTime>
  <Application>LibreOffice/24.2.3.2$Linux_X86_64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2024-01-08T13:21:18Z</dcterms:created>
  <dc:creator>Vidianos Giannitsis, Nikos Stavrou</dc:creator>
  <dc:description/>
  <dc:language>en-US</dc:language>
  <cp:lastModifiedBy/>
  <dcterms:modified xsi:type="dcterms:W3CDTF">2024-05-14T15:28:25Z</dcterms:modified>
  <cp:revision>6</cp:revision>
  <dc:subject/>
  <dc:title>Life Cycle Assessment of Cyclopentanone production from Olive Kernels</dc:title>
</cp:coreProperties>
</file>

<file path=docProps/custom.xml><?xml version="1.0" encoding="utf-8"?>
<Properties xmlns="http://schemas.openxmlformats.org/officeDocument/2006/custom-properties" xmlns:vt="http://schemas.openxmlformats.org/officeDocument/2006/docPropsVTypes"/>
</file>