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88825"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petrelaic</c:v>
                </c:pt>
              </c:strCache>
            </c:strRef>
          </c:tx>
          <c:spPr>
            <a:solidFill>
              <a:srgbClr val="004586"/>
            </a:solidFill>
            <a:ln w="0">
              <a:noFill/>
            </a:ln>
          </c:spPr>
          <c:invertIfNegative val="0"/>
          <c:dLbls>
            <c:txPr>
              <a:bodyPr wrap="none"/>
              <a:lstStyle/>
              <a:p>
                <a:pPr>
                  <a:defRPr b="0" sz="1000" spc="-1" strike="noStrike">
                    <a:solidFill>
                      <a:srgbClr val="000000"/>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Carbon footprint (kg CO2 eq./f.u.) x10^ -1</c:v>
                </c:pt>
                <c:pt idx="1">
                  <c:v>Acidification potential (kg SO2 eq./f.u.) x 10^ 3</c:v>
                </c:pt>
                <c:pt idx="2">
                  <c:v>Eutrophication potential (kg PO4 eq./f.u.) x 10^ 3</c:v>
                </c:pt>
                <c:pt idx="3">
                  <c:v>Energy Demand (MJ/f.u.)</c:v>
                </c:pt>
                <c:pt idx="4">
                  <c:v>Human toxicity potential (kg DCB eq./f.u.) x 10^ 3</c:v>
                </c:pt>
                <c:pt idx="5">
                  <c:v>Water usage (m3/f.u.)</c:v>
                </c:pt>
              </c:strCache>
            </c:strRef>
          </c:cat>
          <c:val>
            <c:numRef>
              <c:f>0</c:f>
              <c:numCache>
                <c:formatCode>General</c:formatCode>
                <c:ptCount val="6"/>
                <c:pt idx="0">
                  <c:v>1</c:v>
                </c:pt>
                <c:pt idx="1">
                  <c:v>1</c:v>
                </c:pt>
                <c:pt idx="2">
                  <c:v>1</c:v>
                </c:pt>
                <c:pt idx="3">
                  <c:v>1</c:v>
                </c:pt>
                <c:pt idx="4">
                  <c:v>1</c:v>
                </c:pt>
                <c:pt idx="5">
                  <c:v>0.161764705882353</c:v>
                </c:pt>
              </c:numCache>
            </c:numRef>
          </c:val>
        </c:ser>
        <c:ser>
          <c:idx val="1"/>
          <c:order val="1"/>
          <c:tx>
            <c:strRef>
              <c:f>label 1</c:f>
              <c:strCache>
                <c:ptCount val="1"/>
                <c:pt idx="0">
                  <c:v>biomass</c:v>
                </c:pt>
              </c:strCache>
            </c:strRef>
          </c:tx>
          <c:spPr>
            <a:solidFill>
              <a:srgbClr val="ff420e"/>
            </a:solidFill>
            <a:ln w="0">
              <a:noFill/>
            </a:ln>
          </c:spPr>
          <c:invertIfNegative val="0"/>
          <c:dLbls>
            <c:txPr>
              <a:bodyPr wrap="none"/>
              <a:lstStyle/>
              <a:p>
                <a:pPr>
                  <a:defRPr b="0" sz="1000" spc="-1" strike="noStrike">
                    <a:solidFill>
                      <a:srgbClr val="000000"/>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Carbon footprint (kg CO2 eq./f.u.) x10^ -1</c:v>
                </c:pt>
                <c:pt idx="1">
                  <c:v>Acidification potential (kg SO2 eq./f.u.) x 10^ 3</c:v>
                </c:pt>
                <c:pt idx="2">
                  <c:v>Eutrophication potential (kg PO4 eq./f.u.) x 10^ 3</c:v>
                </c:pt>
                <c:pt idx="3">
                  <c:v>Energy Demand (MJ/f.u.)</c:v>
                </c:pt>
                <c:pt idx="4">
                  <c:v>Human toxicity potential (kg DCB eq./f.u.) x 10^ 3</c:v>
                </c:pt>
                <c:pt idx="5">
                  <c:v>Water usage (m3/f.u.)</c:v>
                </c:pt>
              </c:strCache>
            </c:strRef>
          </c:cat>
          <c:val>
            <c:numRef>
              <c:f>1</c:f>
              <c:numCache>
                <c:formatCode>General</c:formatCode>
                <c:ptCount val="6"/>
                <c:pt idx="0">
                  <c:v>0.0089119170984456</c:v>
                </c:pt>
                <c:pt idx="1">
                  <c:v>0.037</c:v>
                </c:pt>
                <c:pt idx="2">
                  <c:v>0.0150333333333333</c:v>
                </c:pt>
                <c:pt idx="3">
                  <c:v>0.0628099173553719</c:v>
                </c:pt>
                <c:pt idx="4">
                  <c:v>0.0111785714285714</c:v>
                </c:pt>
                <c:pt idx="5">
                  <c:v>1</c:v>
                </c:pt>
              </c:numCache>
            </c:numRef>
          </c:val>
        </c:ser>
        <c:gapWidth val="100"/>
        <c:overlap val="0"/>
        <c:axId val="63063814"/>
        <c:axId val="3270684"/>
      </c:barChart>
      <c:catAx>
        <c:axId val="63063814"/>
        <c:scaling>
          <c:orientation val="minMax"/>
        </c:scaling>
        <c:delete val="0"/>
        <c:axPos val="b"/>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3270684"/>
        <c:crosses val="autoZero"/>
        <c:auto val="1"/>
        <c:lblAlgn val="ctr"/>
        <c:lblOffset val="100"/>
        <c:noMultiLvlLbl val="0"/>
      </c:catAx>
      <c:valAx>
        <c:axId val="3270684"/>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63063814"/>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defRPr>
          </a:pPr>
        </a:p>
      </c:txPr>
    </c:legend>
    <c:plotVisOnly val="1"/>
    <c:dispBlanksAs val="gap"/>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25B0ED1-965A-4DBB-9163-7D35F4019B9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120" y="160452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120" y="259524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ED52075-FC86-41E0-8326-B218B69E2D2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12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335196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1805AF2-387D-49C6-A500-3A07139F093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12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241884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4228920" y="160452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12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241884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4228920" y="2595240"/>
            <a:ext cx="1723320" cy="904320"/>
          </a:xfrm>
          <a:prstGeom prst="rect">
            <a:avLst/>
          </a:prstGeom>
          <a:noFill/>
          <a:ln w="0">
            <a:noFill/>
          </a:ln>
        </p:spPr>
        <p:txBody>
          <a:bodyPr lIns="0" rIns="0" tIns="0" bIns="0" anchor="t">
            <a:normAutofit fontScale="84366"/>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1F69924-2EA6-4E21-B6FB-06A7CB28E2D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120" y="1604520"/>
            <a:ext cx="5352480" cy="18964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E77D3DF-CB11-4096-883E-92C6DA79A68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120" y="1604520"/>
            <a:ext cx="535248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BCB5F24-7B1D-43E7-9C5E-4896A85695B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12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335196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1C7BE4D-D913-4F71-941C-B8355141A39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A0D072F-DD40-45CA-BDBD-0572F6C5ABE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3600"/>
            <a:ext cx="10968840" cy="5304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CBB776A-F069-461F-BB3E-7CDD6FF25CB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335196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12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37CC7C6-33A5-4EE1-93CE-16E4B4EFDC7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120" y="1604520"/>
            <a:ext cx="2611800" cy="1896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3351960" y="259524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BAE0B5-9988-4E4A-B7E0-357E660BE55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12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3351960" y="1604520"/>
            <a:ext cx="261180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120" y="2595240"/>
            <a:ext cx="5352480" cy="904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644AFB-454A-4C69-8FCD-C3E1D87A48E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120" y="1604520"/>
            <a:ext cx="53524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6230160" y="1604520"/>
            <a:ext cx="53524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609120" y="3682080"/>
            <a:ext cx="1096884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ftr" idx="1"/>
          </p:nvPr>
        </p:nvSpPr>
        <p:spPr>
          <a:xfrm>
            <a:off x="4037400" y="6356520"/>
            <a:ext cx="41126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6"/>
          <p:cNvSpPr>
            <a:spLocks noGrp="1"/>
          </p:cNvSpPr>
          <p:nvPr>
            <p:ph type="sldNum" idx="2"/>
          </p:nvPr>
        </p:nvSpPr>
        <p:spPr>
          <a:xfrm>
            <a:off x="8607960" y="6356520"/>
            <a:ext cx="274140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0896B86F-292E-4FF4-B908-18219C7B2E55}"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6" name="PlaceHolder 7"/>
          <p:cNvSpPr>
            <a:spLocks noGrp="1"/>
          </p:cNvSpPr>
          <p:nvPr>
            <p:ph type="dt" idx="3"/>
          </p:nvPr>
        </p:nvSpPr>
        <p:spPr>
          <a:xfrm>
            <a:off x="837720" y="6356520"/>
            <a:ext cx="274140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499680" y="304200"/>
            <a:ext cx="10968840" cy="31694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Life Cycle Impact Assessment of Cyclopentanone Production from a biomass and a petrelaic route</a:t>
            </a:r>
            <a:endParaRPr b="0" lang="en-US" sz="4400" spc="-1" strike="noStrike">
              <a:solidFill>
                <a:srgbClr val="000000"/>
              </a:solidFill>
              <a:latin typeface="Arial"/>
            </a:endParaRPr>
          </a:p>
        </p:txBody>
      </p:sp>
      <p:sp>
        <p:nvSpPr>
          <p:cNvPr id="44" name="PlaceHolder 2"/>
          <p:cNvSpPr>
            <a:spLocks noGrp="1"/>
          </p:cNvSpPr>
          <p:nvPr>
            <p:ph/>
          </p:nvPr>
        </p:nvSpPr>
        <p:spPr>
          <a:xfrm>
            <a:off x="2271600" y="4145760"/>
            <a:ext cx="7804800" cy="10771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Vidianos Giannitsis, Nikos Stavrou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609120" y="27324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Ba(OH)2 Production</a:t>
            </a:r>
            <a:endParaRPr b="0" lang="en-US" sz="4400" spc="-1" strike="noStrike">
              <a:solidFill>
                <a:srgbClr val="000000"/>
              </a:solidFill>
              <a:latin typeface="Arial"/>
            </a:endParaRPr>
          </a:p>
        </p:txBody>
      </p:sp>
      <p:sp>
        <p:nvSpPr>
          <p:cNvPr id="69" name="PlaceHolder 2"/>
          <p:cNvSpPr>
            <a:spLocks noGrp="1"/>
          </p:cNvSpPr>
          <p:nvPr>
            <p:ph/>
          </p:nvPr>
        </p:nvSpPr>
        <p:spPr>
          <a:xfrm>
            <a:off x="609120" y="1604520"/>
            <a:ext cx="1096884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Barium hydroxide does not exist in the database used. To assess the environmental impact of the process, data for this is necessary. For this reason, the process was modelled based on a patent describing the production process of barium hydroxide from barite mineral [2].</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LCI of the process</a:t>
            </a:r>
            <a:endParaRPr b="0" lang="en-US" sz="4400" spc="-1" strike="noStrike">
              <a:solidFill>
                <a:srgbClr val="000000"/>
              </a:solidFill>
              <a:latin typeface="Arial"/>
            </a:endParaRPr>
          </a:p>
        </p:txBody>
      </p:sp>
      <p:pic>
        <p:nvPicPr>
          <p:cNvPr id="71" name="" descr=""/>
          <p:cNvPicPr/>
          <p:nvPr/>
        </p:nvPicPr>
        <p:blipFill>
          <a:blip r:embed="rId1"/>
          <a:stretch/>
        </p:blipFill>
        <p:spPr>
          <a:xfrm>
            <a:off x="860400" y="1331640"/>
            <a:ext cx="10335240" cy="2696760"/>
          </a:xfrm>
          <a:prstGeom prst="rect">
            <a:avLst/>
          </a:prstGeom>
          <a:ln w="0">
            <a:noFill/>
          </a:ln>
        </p:spPr>
      </p:pic>
      <p:sp>
        <p:nvSpPr>
          <p:cNvPr id="72" name=""/>
          <p:cNvSpPr/>
          <p:nvPr/>
        </p:nvSpPr>
        <p:spPr>
          <a:xfrm>
            <a:off x="1085040" y="4387680"/>
            <a:ext cx="9865440" cy="1449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Arial"/>
              </a:rPr>
              <a:t>Energy data: 2 MJ/f.u. heat (modelled as heavy fuel oil), 2.2 MJ/f.u. electricity (electricity mix, Greece), 0.92 MJ/f.u. cooling (water)</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Emissions: 0.075 kg CO2/f.u., 0.048 kg SO2/f.u., 2.1 kg COD/f.u.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24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Comparative LCIA</a:t>
            </a:r>
            <a:endParaRPr b="0" lang="en-US" sz="4400" spc="-1" strike="noStrike">
              <a:solidFill>
                <a:srgbClr val="000000"/>
              </a:solidFill>
              <a:latin typeface="Arial"/>
            </a:endParaRPr>
          </a:p>
        </p:txBody>
      </p:sp>
      <p:graphicFrame>
        <p:nvGraphicFramePr>
          <p:cNvPr id="74" name=""/>
          <p:cNvGraphicFramePr/>
          <p:nvPr/>
        </p:nvGraphicFramePr>
        <p:xfrm>
          <a:off x="2869200" y="1822680"/>
          <a:ext cx="6674760" cy="375156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609120" y="27324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Conclusion</a:t>
            </a:r>
            <a:endParaRPr b="0" lang="en-US" sz="4400" spc="-1" strike="noStrike">
              <a:solidFill>
                <a:srgbClr val="000000"/>
              </a:solidFill>
              <a:latin typeface="Arial"/>
            </a:endParaRPr>
          </a:p>
        </p:txBody>
      </p:sp>
      <p:sp>
        <p:nvSpPr>
          <p:cNvPr id="76" name="PlaceHolder 2"/>
          <p:cNvSpPr>
            <a:spLocks noGrp="1"/>
          </p:cNvSpPr>
          <p:nvPr>
            <p:ph/>
          </p:nvPr>
        </p:nvSpPr>
        <p:spPr>
          <a:xfrm>
            <a:off x="609120" y="1604520"/>
            <a:ext cx="10968840" cy="440676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The conventional process has a very a bad environmental impact due to the existence of adipic acid, whose precursor is benzene. Our proposed process has a much lower environmental impact in every factor besides water usage. Another factor that may affect our process is that it uses the waste material of olive processing and as such, in a cradle to gate approach, it might have an adverse impact in land use. However, this was not assessed at all in our study.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Bibliography</a:t>
            </a:r>
            <a:endParaRPr b="0" lang="en-US" sz="4400" spc="-1" strike="noStrike">
              <a:solidFill>
                <a:srgbClr val="000000"/>
              </a:solidFill>
              <a:latin typeface="Arial"/>
            </a:endParaRPr>
          </a:p>
        </p:txBody>
      </p:sp>
      <p:sp>
        <p:nvSpPr>
          <p:cNvPr id="78" name="PlaceHolder 2"/>
          <p:cNvSpPr>
            <a:spLocks noGrp="1"/>
          </p:cNvSpPr>
          <p:nvPr>
            <p:ph/>
          </p:nvPr>
        </p:nvSpPr>
        <p:spPr>
          <a:xfrm>
            <a:off x="609120" y="1604520"/>
            <a:ext cx="10968840" cy="397656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[1] Thorpe, J. F., and G. A. R. Kon. “CYCLOPENTANONE.” Organic Syntheses 5 (1925): 37. https://doi.org/10.15227/orgsyn.005.0037.</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Arial"/>
              </a:rPr>
              <a:t>[2] Rohrborn, Hans-Joachim. Process for producing barium hydroxide. United States US4060585A, filed February 20, 1976, and issued November 29, 1977. https://patents.google.com/patent/US4060585A/en.</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3600" y="829440"/>
            <a:ext cx="11245320" cy="4699800"/>
          </a:xfrm>
          <a:prstGeom prst="rect">
            <a:avLst/>
          </a:prstGeom>
          <a:noFill/>
          <a:ln w="0">
            <a:noFill/>
          </a:ln>
        </p:spPr>
        <p:txBody>
          <a:bodyPr lIns="0" rIns="0" tIns="0" bIns="0" anchor="ctr">
            <a:noAutofit/>
          </a:bodyPr>
          <a:p>
            <a:pPr indent="0" algn="ctr">
              <a:lnSpc>
                <a:spcPct val="100000"/>
              </a:lnSpc>
              <a:buNone/>
              <a:tabLst>
                <a:tab algn="l" pos="0"/>
              </a:tabLst>
            </a:pPr>
            <a:r>
              <a:rPr b="0" lang="en-US" sz="5600" spc="-1" strike="noStrike">
                <a:solidFill>
                  <a:srgbClr val="000000"/>
                </a:solidFill>
                <a:latin typeface="Arial"/>
              </a:rPr>
              <a:t>Thank you for your attention</a:t>
            </a:r>
            <a:endParaRPr b="0" lang="en-US" sz="5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257760" y="-429120"/>
            <a:ext cx="11606040" cy="183780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US" sz="4000" spc="-1" strike="noStrike">
                <a:solidFill>
                  <a:schemeClr val="dk1"/>
                </a:solidFill>
                <a:latin typeface="Calibri Light"/>
              </a:rPr>
              <a:t>Life Cycle Inventory of Cyclopentanone Production </a:t>
            </a:r>
            <a:r>
              <a:rPr b="0" lang="en-US" sz="4000" spc="-1" strike="noStrike">
                <a:solidFill>
                  <a:srgbClr val="000000"/>
                </a:solidFill>
                <a:latin typeface="Calibri Light"/>
              </a:rPr>
              <a:t>(</a:t>
            </a:r>
            <a:r>
              <a:rPr b="0" lang="en-US" sz="4000" spc="-1" strike="noStrike">
                <a:solidFill>
                  <a:schemeClr val="dk1"/>
                </a:solidFill>
                <a:latin typeface="Calibri Light"/>
              </a:rPr>
              <a:t>gate to gate)</a:t>
            </a:r>
            <a:endParaRPr b="0" lang="en-US" sz="4000" spc="-1" strike="noStrike">
              <a:solidFill>
                <a:srgbClr val="000000"/>
              </a:solidFill>
              <a:latin typeface="Arial"/>
            </a:endParaRPr>
          </a:p>
        </p:txBody>
      </p:sp>
      <p:graphicFrame>
        <p:nvGraphicFramePr>
          <p:cNvPr id="46" name="Table 3"/>
          <p:cNvGraphicFramePr/>
          <p:nvPr/>
        </p:nvGraphicFramePr>
        <p:xfrm>
          <a:off x="317160" y="1679400"/>
          <a:ext cx="5373000" cy="4876560"/>
        </p:xfrm>
        <a:graphic>
          <a:graphicData uri="http://schemas.openxmlformats.org/drawingml/2006/table">
            <a:tbl>
              <a:tblPr/>
              <a:tblGrid>
                <a:gridCol w="2012400"/>
                <a:gridCol w="1250280"/>
                <a:gridCol w="1000800"/>
                <a:gridCol w="1109520"/>
              </a:tblGrid>
              <a:tr h="26604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66040">
                <a:tc rowSpan="8">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Steam Explosion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Olive Kernels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11.7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Solids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6.18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Steam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5.70</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5.85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NO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Furfural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8.84E-5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Cyclopentanone Production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0.082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Flash</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 (Cooling)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0.027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47" name="Table 1"/>
          <p:cNvGraphicFramePr/>
          <p:nvPr/>
        </p:nvGraphicFramePr>
        <p:xfrm>
          <a:off x="6159240" y="1959840"/>
          <a:ext cx="5373000" cy="2600280"/>
        </p:xfrm>
        <a:graphic>
          <a:graphicData uri="http://schemas.openxmlformats.org/drawingml/2006/table">
            <a:tbl>
              <a:tblPr/>
              <a:tblGrid>
                <a:gridCol w="2012400"/>
                <a:gridCol w="1250280"/>
                <a:gridCol w="1000800"/>
                <a:gridCol w="1109520"/>
              </a:tblGrid>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Extraction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Hexane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6040">
                <a:tc rowSpan="5">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Arial"/>
                      </a:endParaRPr>
                    </a:p>
                    <a:p>
                      <a:pPr defTabSz="914400">
                        <a:lnSpc>
                          <a:spcPct val="107000"/>
                        </a:lnSpc>
                        <a:spcAft>
                          <a:spcPts val="799"/>
                        </a:spcAft>
                      </a:pPr>
                      <a:r>
                        <a:rPr b="1" lang="en-US" sz="1100" spc="-1" strike="noStrike">
                          <a:solidFill>
                            <a:schemeClr val="lt1"/>
                          </a:solidFill>
                          <a:latin typeface="Calibri"/>
                        </a:rPr>
                        <a:t>Distillation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r>
                        <a:rPr b="0" lang="el-GR" sz="1100" spc="-1" strike="noStrike">
                          <a:solidFill>
                            <a:schemeClr val="dk1"/>
                          </a:solidFill>
                          <a:latin typeface="Calibri"/>
                        </a:rPr>
                        <a:t> (</a:t>
                      </a:r>
                      <a:r>
                        <a:rPr b="0" lang="en-US" sz="1100" spc="-1" strike="noStrike">
                          <a:solidFill>
                            <a:schemeClr val="dk1"/>
                          </a:solidFill>
                          <a:latin typeface="Calibri"/>
                        </a:rPr>
                        <a:t>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9</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3.54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0.00167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48" name="Table 2"/>
          <p:cNvGraphicFramePr/>
          <p:nvPr/>
        </p:nvGraphicFramePr>
        <p:xfrm>
          <a:off x="6144840" y="1710000"/>
          <a:ext cx="5373000" cy="266040"/>
        </p:xfrm>
        <a:graphic>
          <a:graphicData uri="http://schemas.openxmlformats.org/drawingml/2006/table">
            <a:tbl>
              <a:tblPr/>
              <a:tblGrid>
                <a:gridCol w="2012400"/>
                <a:gridCol w="1250280"/>
                <a:gridCol w="1000800"/>
                <a:gridCol w="1109520"/>
              </a:tblGrid>
              <a:tr h="41328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884520" y="-48600"/>
            <a:ext cx="10511640" cy="132444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4400" spc="-1" strike="noStrike">
                <a:solidFill>
                  <a:schemeClr val="dk1"/>
                </a:solidFill>
                <a:latin typeface="Calibri Light"/>
              </a:rPr>
              <a:t>Cyclopentanone Production in CCaLC</a:t>
            </a:r>
            <a:endParaRPr b="0" lang="en-US" sz="4400" spc="-1" strike="noStrike">
              <a:solidFill>
                <a:srgbClr val="000000"/>
              </a:solidFill>
              <a:latin typeface="Arial"/>
            </a:endParaRPr>
          </a:p>
        </p:txBody>
      </p:sp>
      <p:pic>
        <p:nvPicPr>
          <p:cNvPr id="50" name="Content Placeholder 8" descr=""/>
          <p:cNvPicPr/>
          <p:nvPr/>
        </p:nvPicPr>
        <p:blipFill>
          <a:blip r:embed="rId1"/>
          <a:srcRect l="0" t="5891" r="0" b="5522"/>
          <a:stretch/>
        </p:blipFill>
        <p:spPr>
          <a:xfrm>
            <a:off x="1757880" y="1198440"/>
            <a:ext cx="8971560" cy="5166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837720" y="169920"/>
            <a:ext cx="10511640" cy="132444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4400" spc="-1" strike="noStrike">
                <a:solidFill>
                  <a:schemeClr val="dk1"/>
                </a:solidFill>
                <a:latin typeface="Calibri Light"/>
              </a:rPr>
              <a:t>Assumptions for Cyclopentanone Production from Olive Kernels</a:t>
            </a:r>
            <a:endParaRPr b="0" lang="en-US" sz="4400" spc="-1" strike="noStrike">
              <a:solidFill>
                <a:srgbClr val="000000"/>
              </a:solidFill>
              <a:latin typeface="Arial"/>
            </a:endParaRPr>
          </a:p>
        </p:txBody>
      </p:sp>
      <p:sp>
        <p:nvSpPr>
          <p:cNvPr id="52" name="PlaceHolder 2"/>
          <p:cNvSpPr>
            <a:spLocks noGrp="1"/>
          </p:cNvSpPr>
          <p:nvPr>
            <p:ph/>
          </p:nvPr>
        </p:nvSpPr>
        <p:spPr>
          <a:xfrm>
            <a:off x="1290960" y="1974600"/>
            <a:ext cx="10511640" cy="4350240"/>
          </a:xfrm>
          <a:prstGeom prst="rect">
            <a:avLst/>
          </a:prstGeom>
          <a:noFill/>
          <a:ln w="0">
            <a:noFill/>
          </a:ln>
        </p:spPr>
        <p:txBody>
          <a:bodyPr lIns="91440" rIns="91440" tIns="45720" bIns="45720" anchor="t">
            <a:normAutofit fontScale="81111"/>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For the cooling needs it is assumed that regural water is used with no additional energy requirements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Furfural Production: Xylose </a:t>
            </a:r>
            <a:r>
              <a:rPr b="0" lang="en-US" sz="1800" spc="-1" strike="noStrike">
                <a:solidFill>
                  <a:schemeClr val="dk1"/>
                </a:solidFill>
                <a:latin typeface="Calibri"/>
              </a:rPr>
              <a:t>Acid Catalysis </a:t>
            </a:r>
            <a:r>
              <a:rPr b="0" lang="en-US" sz="2400" spc="-1" strike="noStrike">
                <a:solidFill>
                  <a:schemeClr val="dk1"/>
                </a:solidFill>
                <a:latin typeface="Calibri"/>
              </a:rPr>
              <a:t>Furfural. The acid used is in catalytic amount and wasn’t included in the LCI</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waste streams of the Extraction and Distillation stages are assessed cumulatively as Chemical Oxygen Demand</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“waste” stream of the Flash stage is considered pure enough in hydrogen to be modeled as a co-product.</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 electricity needed for the pumps is negligible. The electricity needed for the stirring of the CSTRs and other potential needs of the factory were not assessed.</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Olive kernel was modelled as residual wood chopping.</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Heat was modelled as Heat at cogen 1400 kWh, wood as in the original aspen process heat was produced from lignin in a CHP cycle.</a:t>
            </a:r>
            <a:endParaRPr b="0" lang="en-US" sz="2400" spc="-1" strike="noStrike">
              <a:solidFill>
                <a:srgbClr val="000000"/>
              </a:solidFill>
              <a:latin typeface="Arial"/>
            </a:endParaRPr>
          </a:p>
          <a:p>
            <a:pPr indent="0" defTabSz="914400">
              <a:lnSpc>
                <a:spcPct val="90000"/>
              </a:lnSpc>
              <a:spcBef>
                <a:spcPts val="1001"/>
              </a:spcBef>
              <a:buNone/>
              <a:tabLst>
                <a:tab algn="l" pos="0"/>
              </a:tabLst>
            </a:pPr>
            <a:endParaRPr b="0" lang="en-US" sz="2400" spc="-1" strike="noStrike">
              <a:solidFill>
                <a:srgbClr val="000000"/>
              </a:solidFill>
              <a:latin typeface="Arial"/>
            </a:endParaRPr>
          </a:p>
          <a:p>
            <a:pPr indent="0" defTabSz="914400">
              <a:lnSpc>
                <a:spcPct val="90000"/>
              </a:lnSpc>
              <a:spcBef>
                <a:spcPts val="1001"/>
              </a:spcBef>
              <a:buNone/>
              <a:tabLst>
                <a:tab algn="l" pos="0"/>
              </a:tabLst>
            </a:pPr>
            <a:endParaRPr b="0" lang="en-US" sz="2400" spc="-1" strike="noStrike">
              <a:solidFill>
                <a:srgbClr val="000000"/>
              </a:solidFill>
              <a:latin typeface="Arial"/>
            </a:endParaRPr>
          </a:p>
        </p:txBody>
      </p:sp>
      <p:cxnSp>
        <p:nvCxnSpPr>
          <p:cNvPr id="53" name="Straight Arrow Connector 6"/>
          <p:cNvCxnSpPr/>
          <p:nvPr/>
        </p:nvCxnSpPr>
        <p:spPr>
          <a:xfrm>
            <a:off x="4586040" y="2968200"/>
            <a:ext cx="1267200" cy="1080"/>
          </a:xfrm>
          <a:prstGeom prst="straightConnector1">
            <a:avLst/>
          </a:prstGeom>
          <a:ln w="0">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Carbon Footprint of the process I</a:t>
            </a:r>
            <a:endParaRPr b="0" lang="en-US" sz="4400" spc="-1" strike="noStrike">
              <a:solidFill>
                <a:srgbClr val="000000"/>
              </a:solidFill>
              <a:latin typeface="Arial"/>
            </a:endParaRPr>
          </a:p>
        </p:txBody>
      </p:sp>
      <p:pic>
        <p:nvPicPr>
          <p:cNvPr id="55" name="" descr=""/>
          <p:cNvPicPr/>
          <p:nvPr/>
        </p:nvPicPr>
        <p:blipFill>
          <a:blip r:embed="rId1"/>
          <a:stretch/>
        </p:blipFill>
        <p:spPr>
          <a:xfrm>
            <a:off x="2003040" y="1663200"/>
            <a:ext cx="8442360" cy="4004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Carbon Footprint of the process II</a:t>
            </a:r>
            <a:endParaRPr b="0" lang="en-US" sz="4400" spc="-1" strike="noStrike">
              <a:solidFill>
                <a:srgbClr val="000000"/>
              </a:solidFill>
              <a:latin typeface="Arial"/>
            </a:endParaRPr>
          </a:p>
        </p:txBody>
      </p:sp>
      <p:pic>
        <p:nvPicPr>
          <p:cNvPr id="57" name="" descr=""/>
          <p:cNvPicPr/>
          <p:nvPr/>
        </p:nvPicPr>
        <p:blipFill>
          <a:blip r:embed="rId1"/>
          <a:stretch/>
        </p:blipFill>
        <p:spPr>
          <a:xfrm>
            <a:off x="6601320" y="2045520"/>
            <a:ext cx="5343480" cy="2772000"/>
          </a:xfrm>
          <a:prstGeom prst="rect">
            <a:avLst/>
          </a:prstGeom>
          <a:ln w="0">
            <a:noFill/>
          </a:ln>
        </p:spPr>
      </p:pic>
      <p:pic>
        <p:nvPicPr>
          <p:cNvPr id="58" name="" descr=""/>
          <p:cNvPicPr/>
          <p:nvPr/>
        </p:nvPicPr>
        <p:blipFill>
          <a:blip r:embed="rId2"/>
          <a:stretch/>
        </p:blipFill>
        <p:spPr>
          <a:xfrm>
            <a:off x="362520" y="1559160"/>
            <a:ext cx="5734080" cy="3273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10152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Other Impacts</a:t>
            </a:r>
            <a:endParaRPr b="0" lang="en-US" sz="4400" spc="-1" strike="noStrike">
              <a:solidFill>
                <a:srgbClr val="000000"/>
              </a:solidFill>
              <a:latin typeface="Arial"/>
            </a:endParaRPr>
          </a:p>
        </p:txBody>
      </p:sp>
      <p:pic>
        <p:nvPicPr>
          <p:cNvPr id="60" name="" descr=""/>
          <p:cNvPicPr/>
          <p:nvPr/>
        </p:nvPicPr>
        <p:blipFill>
          <a:blip r:embed="rId1"/>
          <a:stretch/>
        </p:blipFill>
        <p:spPr>
          <a:xfrm>
            <a:off x="406080" y="964800"/>
            <a:ext cx="5339880" cy="2813760"/>
          </a:xfrm>
          <a:prstGeom prst="rect">
            <a:avLst/>
          </a:prstGeom>
          <a:ln w="0">
            <a:noFill/>
          </a:ln>
        </p:spPr>
      </p:pic>
      <p:pic>
        <p:nvPicPr>
          <p:cNvPr id="61" name="" descr=""/>
          <p:cNvPicPr/>
          <p:nvPr/>
        </p:nvPicPr>
        <p:blipFill>
          <a:blip r:embed="rId2"/>
          <a:stretch/>
        </p:blipFill>
        <p:spPr>
          <a:xfrm>
            <a:off x="6225480" y="1042920"/>
            <a:ext cx="5509080" cy="2774520"/>
          </a:xfrm>
          <a:prstGeom prst="rect">
            <a:avLst/>
          </a:prstGeom>
          <a:ln w="0">
            <a:noFill/>
          </a:ln>
        </p:spPr>
      </p:pic>
      <p:pic>
        <p:nvPicPr>
          <p:cNvPr id="62" name="" descr=""/>
          <p:cNvPicPr/>
          <p:nvPr/>
        </p:nvPicPr>
        <p:blipFill>
          <a:blip r:embed="rId3"/>
          <a:stretch/>
        </p:blipFill>
        <p:spPr>
          <a:xfrm>
            <a:off x="549000" y="3911760"/>
            <a:ext cx="5286960" cy="2871720"/>
          </a:xfrm>
          <a:prstGeom prst="rect">
            <a:avLst/>
          </a:prstGeom>
          <a:ln w="0">
            <a:noFill/>
          </a:ln>
        </p:spPr>
      </p:pic>
      <p:pic>
        <p:nvPicPr>
          <p:cNvPr id="63" name="" descr=""/>
          <p:cNvPicPr/>
          <p:nvPr/>
        </p:nvPicPr>
        <p:blipFill>
          <a:blip r:embed="rId4"/>
          <a:stretch/>
        </p:blipFill>
        <p:spPr>
          <a:xfrm>
            <a:off x="6077880" y="3950640"/>
            <a:ext cx="5775840" cy="2566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Energy Demand</a:t>
            </a:r>
            <a:endParaRPr b="0" lang="en-US" sz="4400" spc="-1" strike="noStrike">
              <a:solidFill>
                <a:srgbClr val="000000"/>
              </a:solidFill>
              <a:latin typeface="Arial"/>
            </a:endParaRPr>
          </a:p>
        </p:txBody>
      </p:sp>
      <p:pic>
        <p:nvPicPr>
          <p:cNvPr id="65" name="" descr=""/>
          <p:cNvPicPr/>
          <p:nvPr/>
        </p:nvPicPr>
        <p:blipFill>
          <a:blip r:embed="rId1"/>
          <a:stretch/>
        </p:blipFill>
        <p:spPr>
          <a:xfrm>
            <a:off x="1581840" y="1619280"/>
            <a:ext cx="8925120" cy="4305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240"/>
            <a:ext cx="10968840" cy="1144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Process for comparison</a:t>
            </a:r>
            <a:endParaRPr b="0" lang="en-US" sz="4400" spc="-1" strike="noStrike">
              <a:solidFill>
                <a:srgbClr val="000000"/>
              </a:solidFill>
              <a:latin typeface="Arial"/>
            </a:endParaRPr>
          </a:p>
        </p:txBody>
      </p:sp>
      <p:sp>
        <p:nvSpPr>
          <p:cNvPr id="67" name="PlaceHolder 2"/>
          <p:cNvSpPr>
            <a:spLocks noGrp="1"/>
          </p:cNvSpPr>
          <p:nvPr>
            <p:ph type="subTitle"/>
          </p:nvPr>
        </p:nvSpPr>
        <p:spPr>
          <a:xfrm>
            <a:off x="829080" y="1552680"/>
            <a:ext cx="10968840" cy="3976560"/>
          </a:xfrm>
          <a:prstGeom prst="rect">
            <a:avLst/>
          </a:prstGeom>
          <a:noFill/>
          <a:ln w="0">
            <a:noFill/>
          </a:ln>
        </p:spPr>
        <p:txBody>
          <a:bodyPr lIns="0" rIns="0" tIns="0" bIns="0" anchor="ctr">
            <a:noAutofit/>
          </a:bodyPr>
          <a:p>
            <a:pPr indent="0" algn="ctr">
              <a:lnSpc>
                <a:spcPct val="100000"/>
              </a:lnSpc>
              <a:buNone/>
              <a:tabLst>
                <a:tab algn="l" pos="0"/>
              </a:tabLst>
            </a:pPr>
            <a:r>
              <a:rPr b="0" lang="en-US" sz="3870" spc="-1" strike="noStrike">
                <a:solidFill>
                  <a:srgbClr val="000000"/>
                </a:solidFill>
                <a:latin typeface="Arial"/>
              </a:rPr>
              <a:t>We compared our process with a conventional cyclopentanone production process [1], based on petrelaic feedstock and more specifically on the conversion of adipic acid to cyclopentanone when heated with Ba(OH)2 in the mixture. </a:t>
            </a:r>
            <a:endParaRPr b="0" lang="en-US" sz="38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LibreOffice/7.6.4.1$Linux_X86_64 LibreOffice_project/60$Build-1</Application>
  <AppVersion>15.0000</AppVersion>
  <Words>205</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2023-12-19T21:12:15Z</dcterms:created>
  <dc:creator>ΕΛΕΝΑ</dc:creator>
  <dc:description/>
  <dc:language>en-US</dc:language>
  <cp:lastModifiedBy/>
  <dcterms:modified xsi:type="dcterms:W3CDTF">2024-01-08T15:25:18Z</dcterms:modified>
  <cp:revision>4</cp:revision>
  <dc:subject/>
  <dc:title>Life Cycle Inventory of Cyclopentanone Production  (gate to gate)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vt:i4>
  </property>
</Properties>
</file>