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88825"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FB2B713-30E6-4B42-8269-B2F7A0EE52E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27" name="PlaceHolder 2"/>
          <p:cNvSpPr>
            <a:spLocks noGrp="1"/>
          </p:cNvSpPr>
          <p:nvPr>
            <p:ph/>
          </p:nvPr>
        </p:nvSpPr>
        <p:spPr>
          <a:xfrm>
            <a:off x="609120" y="1600200"/>
            <a:ext cx="109695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28" name="PlaceHolder 3"/>
          <p:cNvSpPr>
            <a:spLocks noGrp="1"/>
          </p:cNvSpPr>
          <p:nvPr>
            <p:ph/>
          </p:nvPr>
        </p:nvSpPr>
        <p:spPr>
          <a:xfrm>
            <a:off x="609120" y="3963960"/>
            <a:ext cx="109695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B3740B9-70E7-45EA-AB2F-170BF8D7815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0" name="PlaceHolder 2"/>
          <p:cNvSpPr>
            <a:spLocks noGrp="1"/>
          </p:cNvSpPr>
          <p:nvPr>
            <p:ph/>
          </p:nvPr>
        </p:nvSpPr>
        <p:spPr>
          <a:xfrm>
            <a:off x="60912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1" name="PlaceHolder 3"/>
          <p:cNvSpPr>
            <a:spLocks noGrp="1"/>
          </p:cNvSpPr>
          <p:nvPr>
            <p:ph/>
          </p:nvPr>
        </p:nvSpPr>
        <p:spPr>
          <a:xfrm>
            <a:off x="623016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2" name="PlaceHolder 4"/>
          <p:cNvSpPr>
            <a:spLocks noGrp="1"/>
          </p:cNvSpPr>
          <p:nvPr>
            <p:ph/>
          </p:nvPr>
        </p:nvSpPr>
        <p:spPr>
          <a:xfrm>
            <a:off x="609120" y="396396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3" name="PlaceHolder 5"/>
          <p:cNvSpPr>
            <a:spLocks noGrp="1"/>
          </p:cNvSpPr>
          <p:nvPr>
            <p:ph/>
          </p:nvPr>
        </p:nvSpPr>
        <p:spPr>
          <a:xfrm>
            <a:off x="6230160" y="396396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8F4E509-45B1-4FDB-8435-BFDDE083384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5" name="PlaceHolder 2"/>
          <p:cNvSpPr>
            <a:spLocks noGrp="1"/>
          </p:cNvSpPr>
          <p:nvPr>
            <p:ph/>
          </p:nvPr>
        </p:nvSpPr>
        <p:spPr>
          <a:xfrm>
            <a:off x="609120" y="160020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6" name="PlaceHolder 3"/>
          <p:cNvSpPr>
            <a:spLocks noGrp="1"/>
          </p:cNvSpPr>
          <p:nvPr>
            <p:ph/>
          </p:nvPr>
        </p:nvSpPr>
        <p:spPr>
          <a:xfrm>
            <a:off x="4318200" y="160020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7" name="PlaceHolder 4"/>
          <p:cNvSpPr>
            <a:spLocks noGrp="1"/>
          </p:cNvSpPr>
          <p:nvPr>
            <p:ph/>
          </p:nvPr>
        </p:nvSpPr>
        <p:spPr>
          <a:xfrm>
            <a:off x="8026920" y="160020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8" name="PlaceHolder 5"/>
          <p:cNvSpPr>
            <a:spLocks noGrp="1"/>
          </p:cNvSpPr>
          <p:nvPr>
            <p:ph/>
          </p:nvPr>
        </p:nvSpPr>
        <p:spPr>
          <a:xfrm>
            <a:off x="609120" y="396396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9" name="PlaceHolder 6"/>
          <p:cNvSpPr>
            <a:spLocks noGrp="1"/>
          </p:cNvSpPr>
          <p:nvPr>
            <p:ph/>
          </p:nvPr>
        </p:nvSpPr>
        <p:spPr>
          <a:xfrm>
            <a:off x="4318200" y="396396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40" name="PlaceHolder 7"/>
          <p:cNvSpPr>
            <a:spLocks noGrp="1"/>
          </p:cNvSpPr>
          <p:nvPr>
            <p:ph/>
          </p:nvPr>
        </p:nvSpPr>
        <p:spPr>
          <a:xfrm>
            <a:off x="8026920" y="3963960"/>
            <a:ext cx="35319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D3C3CD2-0E7E-4029-9650-D08444C9D8B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6" name="PlaceHolder 2"/>
          <p:cNvSpPr>
            <a:spLocks noGrp="1"/>
          </p:cNvSpPr>
          <p:nvPr>
            <p:ph type="subTitle"/>
          </p:nvPr>
        </p:nvSpPr>
        <p:spPr>
          <a:xfrm>
            <a:off x="609120" y="1600200"/>
            <a:ext cx="10969560" cy="45252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3D3E21-63C7-4B75-A60F-6A6A26E5E08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8" name="PlaceHolder 2"/>
          <p:cNvSpPr>
            <a:spLocks noGrp="1"/>
          </p:cNvSpPr>
          <p:nvPr>
            <p:ph/>
          </p:nvPr>
        </p:nvSpPr>
        <p:spPr>
          <a:xfrm>
            <a:off x="609120" y="1600200"/>
            <a:ext cx="1096956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DF59F07-7C00-4329-89D1-FE2CF63EAAB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0" name="PlaceHolder 2"/>
          <p:cNvSpPr>
            <a:spLocks noGrp="1"/>
          </p:cNvSpPr>
          <p:nvPr>
            <p:ph/>
          </p:nvPr>
        </p:nvSpPr>
        <p:spPr>
          <a:xfrm>
            <a:off x="609120" y="1600200"/>
            <a:ext cx="535284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11" name="PlaceHolder 3"/>
          <p:cNvSpPr>
            <a:spLocks noGrp="1"/>
          </p:cNvSpPr>
          <p:nvPr>
            <p:ph/>
          </p:nvPr>
        </p:nvSpPr>
        <p:spPr>
          <a:xfrm>
            <a:off x="6230160" y="1600200"/>
            <a:ext cx="535284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7BA072A-3FB2-4318-9812-690F3375FC3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7F7F329-AA5E-416B-B605-C48A3CB2313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120" y="274320"/>
            <a:ext cx="10969560" cy="5296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E988B64-024A-4D88-9DCA-6001C6E7720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5" name="PlaceHolder 2"/>
          <p:cNvSpPr>
            <a:spLocks noGrp="1"/>
          </p:cNvSpPr>
          <p:nvPr>
            <p:ph/>
          </p:nvPr>
        </p:nvSpPr>
        <p:spPr>
          <a:xfrm>
            <a:off x="60912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16" name="PlaceHolder 3"/>
          <p:cNvSpPr>
            <a:spLocks noGrp="1"/>
          </p:cNvSpPr>
          <p:nvPr>
            <p:ph/>
          </p:nvPr>
        </p:nvSpPr>
        <p:spPr>
          <a:xfrm>
            <a:off x="6230160" y="1600200"/>
            <a:ext cx="535284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17" name="PlaceHolder 4"/>
          <p:cNvSpPr>
            <a:spLocks noGrp="1"/>
          </p:cNvSpPr>
          <p:nvPr>
            <p:ph/>
          </p:nvPr>
        </p:nvSpPr>
        <p:spPr>
          <a:xfrm>
            <a:off x="609120" y="396396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0C1645B-0F49-421F-80FD-E4E3428AF77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9" name="PlaceHolder 2"/>
          <p:cNvSpPr>
            <a:spLocks noGrp="1"/>
          </p:cNvSpPr>
          <p:nvPr>
            <p:ph/>
          </p:nvPr>
        </p:nvSpPr>
        <p:spPr>
          <a:xfrm>
            <a:off x="609120" y="1600200"/>
            <a:ext cx="535284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20" name="PlaceHolder 3"/>
          <p:cNvSpPr>
            <a:spLocks noGrp="1"/>
          </p:cNvSpPr>
          <p:nvPr>
            <p:ph/>
          </p:nvPr>
        </p:nvSpPr>
        <p:spPr>
          <a:xfrm>
            <a:off x="623016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21" name="PlaceHolder 4"/>
          <p:cNvSpPr>
            <a:spLocks noGrp="1"/>
          </p:cNvSpPr>
          <p:nvPr>
            <p:ph/>
          </p:nvPr>
        </p:nvSpPr>
        <p:spPr>
          <a:xfrm>
            <a:off x="6230160" y="396396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23B2960-A39C-426E-8C2C-BF37908A205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120" y="274320"/>
            <a:ext cx="1096956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23" name="PlaceHolder 2"/>
          <p:cNvSpPr>
            <a:spLocks noGrp="1"/>
          </p:cNvSpPr>
          <p:nvPr>
            <p:ph/>
          </p:nvPr>
        </p:nvSpPr>
        <p:spPr>
          <a:xfrm>
            <a:off x="60912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24" name="PlaceHolder 3"/>
          <p:cNvSpPr>
            <a:spLocks noGrp="1"/>
          </p:cNvSpPr>
          <p:nvPr>
            <p:ph/>
          </p:nvPr>
        </p:nvSpPr>
        <p:spPr>
          <a:xfrm>
            <a:off x="6230160" y="1600200"/>
            <a:ext cx="535284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25" name="PlaceHolder 4"/>
          <p:cNvSpPr>
            <a:spLocks noGrp="1"/>
          </p:cNvSpPr>
          <p:nvPr>
            <p:ph/>
          </p:nvPr>
        </p:nvSpPr>
        <p:spPr>
          <a:xfrm>
            <a:off x="609120" y="3963960"/>
            <a:ext cx="10969560" cy="2158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CFCE03F-1F8B-44AF-BC65-9CFF184F6B3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040" y="2130120"/>
            <a:ext cx="10360080" cy="14698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a:t>
            </a:r>
            <a:r>
              <a:rPr b="0" lang="en-US" sz="3300" spc="-1" strike="noStrike">
                <a:solidFill>
                  <a:schemeClr val="dk1"/>
                </a:solidFill>
                <a:latin typeface="Calibri"/>
              </a:rPr>
              <a:t>edit </a:t>
            </a:r>
            <a:r>
              <a:rPr b="0" lang="en-US" sz="3300" spc="-1" strike="noStrike">
                <a:solidFill>
                  <a:schemeClr val="dk1"/>
                </a:solidFill>
                <a:latin typeface="Calibri"/>
              </a:rPr>
              <a:t>Master </a:t>
            </a:r>
            <a:r>
              <a:rPr b="0" lang="en-US" sz="3300" spc="-1" strike="noStrike">
                <a:solidFill>
                  <a:schemeClr val="dk1"/>
                </a:solidFill>
                <a:latin typeface="Calibri"/>
              </a:rPr>
              <a:t>title </a:t>
            </a:r>
            <a:r>
              <a:rPr b="0" lang="en-US" sz="3300" spc="-1" strike="noStrike">
                <a:solidFill>
                  <a:schemeClr val="dk1"/>
                </a:solidFill>
                <a:latin typeface="Calibri"/>
              </a:rPr>
              <a:t>style</a:t>
            </a:r>
            <a:endParaRPr b="0" lang="en-US" sz="3300" spc="-1" strike="noStrike">
              <a:solidFill>
                <a:schemeClr val="dk1"/>
              </a:solidFill>
              <a:latin typeface="Calibri"/>
            </a:endParaRPr>
          </a:p>
        </p:txBody>
      </p:sp>
      <p:sp>
        <p:nvSpPr>
          <p:cNvPr id="1" name="PlaceHolder 2"/>
          <p:cNvSpPr>
            <a:spLocks noGrp="1"/>
          </p:cNvSpPr>
          <p:nvPr>
            <p:ph type="dt" idx="1"/>
          </p:nvPr>
        </p:nvSpPr>
        <p:spPr>
          <a:xfrm>
            <a:off x="609120" y="6355800"/>
            <a:ext cx="284364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2" name="PlaceHolder 3"/>
          <p:cNvSpPr>
            <a:spLocks noGrp="1"/>
          </p:cNvSpPr>
          <p:nvPr>
            <p:ph type="ftr" idx="2"/>
          </p:nvPr>
        </p:nvSpPr>
        <p:spPr>
          <a:xfrm>
            <a:off x="4164120" y="6355800"/>
            <a:ext cx="385920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735040" y="6355800"/>
            <a:ext cx="28436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1E8E6665-8BCB-426B-A9B9-D72055236891}"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4"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508"/>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1131"/>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754"/>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377"/>
              </a:spcBef>
              <a:buClr>
                <a:srgbClr val="000000"/>
              </a:buClr>
              <a:buSzPct val="45000"/>
              <a:buFont typeface="Wingdings" charset="2"/>
              <a:buChar char=""/>
            </a:pPr>
            <a:r>
              <a:rPr b="0" lang="en-US" sz="2670" spc="-1" strike="noStrike">
                <a:solidFill>
                  <a:schemeClr val="dk1"/>
                </a:solidFill>
                <a:latin typeface="Calibri"/>
              </a:rPr>
              <a:t>Fifth Outline Level</a:t>
            </a:r>
            <a:endParaRPr b="0" lang="en-US" sz="2670" spc="-1" strike="noStrike">
              <a:solidFill>
                <a:schemeClr val="dk1"/>
              </a:solidFill>
              <a:latin typeface="Calibri"/>
            </a:endParaRPr>
          </a:p>
          <a:p>
            <a:pPr lvl="5" marL="2592000" indent="-216000">
              <a:spcBef>
                <a:spcPts val="377"/>
              </a:spcBef>
              <a:buClr>
                <a:srgbClr val="000000"/>
              </a:buClr>
              <a:buSzPct val="45000"/>
              <a:buFont typeface="Wingdings" charset="2"/>
              <a:buChar char=""/>
            </a:pPr>
            <a:r>
              <a:rPr b="0" lang="en-US" sz="2670" spc="-1" strike="noStrike">
                <a:solidFill>
                  <a:schemeClr val="dk1"/>
                </a:solidFill>
                <a:latin typeface="Calibri"/>
              </a:rPr>
              <a:t>Sixth Outline Level</a:t>
            </a:r>
            <a:endParaRPr b="0" lang="en-US" sz="2670" spc="-1" strike="noStrike">
              <a:solidFill>
                <a:schemeClr val="dk1"/>
              </a:solidFill>
              <a:latin typeface="Calibri"/>
            </a:endParaRPr>
          </a:p>
          <a:p>
            <a:pPr lvl="6" marL="3024000" indent="-216000">
              <a:spcBef>
                <a:spcPts val="377"/>
              </a:spcBef>
              <a:buClr>
                <a:srgbClr val="000000"/>
              </a:buClr>
              <a:buSzPct val="45000"/>
              <a:buFont typeface="Wingdings" charset="2"/>
              <a:buChar char=""/>
            </a:pPr>
            <a:r>
              <a:rPr b="0" lang="en-US" sz="2670" spc="-1" strike="noStrike">
                <a:solidFill>
                  <a:schemeClr val="dk1"/>
                </a:solidFill>
                <a:latin typeface="Calibri"/>
              </a:rPr>
              <a:t>Seventh Outline Level</a:t>
            </a:r>
            <a:endParaRPr b="0" lang="en-US" sz="267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hyperlink" Target="https://doi.org/10.15227/orgsyn.005.0037" TargetMode="External"/><Relationship Id="rId2" Type="http://schemas.openxmlformats.org/officeDocument/2006/relationships/hyperlink" Target="https://patents.google.com/patent/US4060585A/en" TargetMode="External"/><Relationship Id="rId3"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 Target="slide25.xml"/><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 Target="slide25.xml"/><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914040" y="2129760"/>
            <a:ext cx="10360080" cy="14698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Life </a:t>
            </a:r>
            <a:r>
              <a:rPr b="0" lang="en-US" sz="4400" spc="-1" strike="noStrike">
                <a:solidFill>
                  <a:schemeClr val="dk1"/>
                </a:solidFill>
                <a:latin typeface="Calibri"/>
              </a:rPr>
              <a:t>Cycle </a:t>
            </a:r>
            <a:r>
              <a:rPr b="0" lang="en-US" sz="4400" spc="-1" strike="noStrike">
                <a:solidFill>
                  <a:schemeClr val="dk1"/>
                </a:solidFill>
                <a:latin typeface="Calibri"/>
              </a:rPr>
              <a:t>Asses</a:t>
            </a:r>
            <a:r>
              <a:rPr b="0" lang="en-US" sz="4400" spc="-1" strike="noStrike">
                <a:solidFill>
                  <a:schemeClr val="dk1"/>
                </a:solidFill>
                <a:latin typeface="Calibri"/>
              </a:rPr>
              <a:t>smen</a:t>
            </a:r>
            <a:r>
              <a:rPr b="0" lang="en-US" sz="4400" spc="-1" strike="noStrike">
                <a:solidFill>
                  <a:schemeClr val="dk1"/>
                </a:solidFill>
                <a:latin typeface="Calibri"/>
              </a:rPr>
              <a:t>t of </a:t>
            </a:r>
            <a:r>
              <a:rPr b="0" lang="en-US" sz="4400" spc="-1" strike="noStrike">
                <a:solidFill>
                  <a:schemeClr val="dk1"/>
                </a:solidFill>
                <a:latin typeface="Calibri"/>
              </a:rPr>
              <a:t>Cyclo</a:t>
            </a:r>
            <a:r>
              <a:rPr b="0" lang="en-US" sz="4400" spc="-1" strike="noStrike">
                <a:solidFill>
                  <a:schemeClr val="dk1"/>
                </a:solidFill>
                <a:latin typeface="Calibri"/>
              </a:rPr>
              <a:t>penta</a:t>
            </a:r>
            <a:r>
              <a:rPr b="0" lang="en-US" sz="4400" spc="-1" strike="noStrike">
                <a:solidFill>
                  <a:schemeClr val="dk1"/>
                </a:solidFill>
                <a:latin typeface="Calibri"/>
              </a:rPr>
              <a:t>none </a:t>
            </a:r>
            <a:r>
              <a:rPr b="0" lang="en-US" sz="4400" spc="-1" strike="noStrike">
                <a:solidFill>
                  <a:schemeClr val="dk1"/>
                </a:solidFill>
                <a:latin typeface="Calibri"/>
              </a:rPr>
              <a:t>prod</a:t>
            </a:r>
            <a:r>
              <a:rPr b="0" lang="en-US" sz="4400" spc="-1" strike="noStrike">
                <a:solidFill>
                  <a:schemeClr val="dk1"/>
                </a:solidFill>
                <a:latin typeface="Calibri"/>
              </a:rPr>
              <a:t>uctio</a:t>
            </a:r>
            <a:r>
              <a:rPr b="0" lang="en-US" sz="4400" spc="-1" strike="noStrike">
                <a:solidFill>
                  <a:schemeClr val="dk1"/>
                </a:solidFill>
                <a:latin typeface="Calibri"/>
              </a:rPr>
              <a:t>n </a:t>
            </a:r>
            <a:r>
              <a:rPr b="0" lang="en-US" sz="4400" spc="-1" strike="noStrike">
                <a:solidFill>
                  <a:schemeClr val="dk1"/>
                </a:solidFill>
                <a:latin typeface="Calibri"/>
              </a:rPr>
              <a:t>from </a:t>
            </a:r>
            <a:r>
              <a:rPr b="0" lang="en-US" sz="4400" spc="-1" strike="noStrike">
                <a:solidFill>
                  <a:schemeClr val="dk1"/>
                </a:solidFill>
                <a:latin typeface="Calibri"/>
              </a:rPr>
              <a:t>Olive </a:t>
            </a:r>
            <a:r>
              <a:rPr b="0" lang="en-US" sz="4400" spc="-1" strike="noStrike">
                <a:solidFill>
                  <a:schemeClr val="dk1"/>
                </a:solidFill>
                <a:latin typeface="Calibri"/>
              </a:rPr>
              <a:t>Kerne</a:t>
            </a:r>
            <a:r>
              <a:rPr b="0" lang="en-US" sz="4400" spc="-1" strike="noStrike">
                <a:solidFill>
                  <a:schemeClr val="dk1"/>
                </a:solidFill>
                <a:latin typeface="Calibri"/>
              </a:rPr>
              <a:t>ls</a:t>
            </a:r>
            <a:endParaRPr b="0" lang="en-US" sz="4400" spc="-1" strike="noStrike">
              <a:solidFill>
                <a:schemeClr val="dk1"/>
              </a:solidFill>
              <a:latin typeface="Calibri"/>
            </a:endParaRPr>
          </a:p>
        </p:txBody>
      </p:sp>
      <p:sp>
        <p:nvSpPr>
          <p:cNvPr id="42" name="PlaceHolder 2"/>
          <p:cNvSpPr>
            <a:spLocks noGrp="1"/>
          </p:cNvSpPr>
          <p:nvPr>
            <p:ph type="subTitle"/>
          </p:nvPr>
        </p:nvSpPr>
        <p:spPr>
          <a:xfrm>
            <a:off x="1828080" y="3885840"/>
            <a:ext cx="8531640" cy="1751760"/>
          </a:xfrm>
          <a:prstGeom prst="rect">
            <a:avLst/>
          </a:prstGeom>
          <a:noFill/>
          <a:ln w="0">
            <a:noFill/>
          </a:ln>
        </p:spPr>
        <p:txBody>
          <a:bodyPr lIns="91440" rIns="91440" tIns="45720" bIns="45720" anchor="t">
            <a:noAutofit/>
          </a:bodyPr>
          <a:p>
            <a:pPr indent="0" algn="ctr" defTabSz="343080">
              <a:lnSpc>
                <a:spcPct val="100000"/>
              </a:lnSpc>
              <a:spcBef>
                <a:spcPts val="479"/>
              </a:spcBef>
              <a:buNone/>
              <a:tabLst>
                <a:tab algn="l" pos="0"/>
              </a:tabLst>
            </a:pPr>
            <a:br>
              <a:rPr sz="2400"/>
            </a:br>
            <a:br>
              <a:rPr sz="2400"/>
            </a:br>
            <a:r>
              <a:rPr b="0" lang="en-US" sz="3000" spc="-1" strike="noStrike">
                <a:solidFill>
                  <a:schemeClr val="dk1">
                    <a:tint val="75000"/>
                  </a:schemeClr>
                </a:solidFill>
                <a:latin typeface="Calibri"/>
              </a:rPr>
              <a:t>Vidianos </a:t>
            </a:r>
            <a:r>
              <a:rPr b="0" lang="en-US" sz="3000" spc="-1" strike="noStrike">
                <a:solidFill>
                  <a:schemeClr val="dk1">
                    <a:tint val="75000"/>
                  </a:schemeClr>
                </a:solidFill>
                <a:latin typeface="Calibri"/>
              </a:rPr>
              <a:t>Giannitsi</a:t>
            </a:r>
            <a:r>
              <a:rPr b="0" lang="en-US" sz="3000" spc="-1" strike="noStrike">
                <a:solidFill>
                  <a:schemeClr val="dk1">
                    <a:tint val="75000"/>
                  </a:schemeClr>
                </a:solidFill>
                <a:latin typeface="Calibri"/>
              </a:rPr>
              <a:t>s, Nikos </a:t>
            </a:r>
            <a:r>
              <a:rPr b="0" lang="en-US" sz="3000" spc="-1" strike="noStrike">
                <a:solidFill>
                  <a:schemeClr val="dk1">
                    <a:tint val="75000"/>
                  </a:schemeClr>
                </a:solidFill>
                <a:latin typeface="Calibri"/>
              </a:rPr>
              <a:t>Stavrou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Cycle Impact Assessment of our process</a:t>
            </a:r>
            <a:endParaRPr b="0" lang="en-US" sz="3300" spc="-1" strike="noStrike">
              <a:solidFill>
                <a:schemeClr val="dk1"/>
              </a:solidFill>
              <a:latin typeface="Calibri"/>
            </a:endParaRPr>
          </a:p>
        </p:txBody>
      </p:sp>
      <p:graphicFrame>
        <p:nvGraphicFramePr>
          <p:cNvPr id="65" name="Content Placeholder 5"/>
          <p:cNvGraphicFramePr/>
          <p:nvPr/>
        </p:nvGraphicFramePr>
        <p:xfrm>
          <a:off x="609120" y="1591560"/>
          <a:ext cx="10969200" cy="4294440"/>
        </p:xfrm>
        <a:graphic>
          <a:graphicData uri="http://schemas.openxmlformats.org/drawingml/2006/table">
            <a:tbl>
              <a:tblPr/>
              <a:tblGrid>
                <a:gridCol w="5484600"/>
                <a:gridCol w="5484960"/>
              </a:tblGrid>
              <a:tr h="715320">
                <a:tc>
                  <a:txBody>
                    <a:bodyPr anchor="t">
                      <a:noAutofit/>
                    </a:bodyPr>
                    <a:p>
                      <a:pPr defTabSz="343080">
                        <a:lnSpc>
                          <a:spcPct val="100000"/>
                        </a:lnSpc>
                        <a:tabLst>
                          <a:tab algn="l" pos="0"/>
                        </a:tabLst>
                      </a:pPr>
                      <a:r>
                        <a:rPr b="0" lang="en-US" sz="3000" spc="-1" strike="noStrike">
                          <a:solidFill>
                            <a:srgbClr val="ffffff"/>
                          </a:solidFill>
                          <a:latin typeface="Calibri"/>
                        </a:rPr>
                        <a:t>Impact Category</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3000" spc="-1" strike="noStrike">
                          <a:solidFill>
                            <a:srgbClr val="ffffff"/>
                          </a:solidFill>
                          <a:latin typeface="Calibri"/>
                        </a:rPr>
                        <a:t>Assessment</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carbon footprint</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0.370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water usage</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0.020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energy demand</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34.1</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eutrophication</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0.017</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7840">
                <a:tc>
                  <a:txBody>
                    <a:bodyPr anchor="t">
                      <a:noAutofit/>
                    </a:bodyPr>
                    <a:p>
                      <a:pPr defTabSz="343080">
                        <a:lnSpc>
                          <a:spcPct val="100000"/>
                        </a:lnSpc>
                        <a:tabLst>
                          <a:tab algn="l" pos="0"/>
                        </a:tabLst>
                      </a:pPr>
                      <a:r>
                        <a:rPr b="0" lang="en-US" sz="3000" spc="-1" strike="noStrike">
                          <a:solidFill>
                            <a:srgbClr val="000000"/>
                          </a:solidFill>
                          <a:latin typeface="Calibri"/>
                        </a:rPr>
                        <a:t>human toxicity</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0.380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Uncertainty in input variables</a:t>
            </a:r>
            <a:endParaRPr b="0" lang="en-US" sz="3300" spc="-1" strike="noStrike">
              <a:solidFill>
                <a:schemeClr val="dk1"/>
              </a:solidFill>
              <a:latin typeface="Calibri"/>
            </a:endParaRPr>
          </a:p>
        </p:txBody>
      </p:sp>
      <p:sp>
        <p:nvSpPr>
          <p:cNvPr id="67" name="PlaceHolder 2"/>
          <p:cNvSpPr>
            <a:spLocks noGrp="1"/>
          </p:cNvSpPr>
          <p:nvPr>
            <p:ph/>
          </p:nvPr>
        </p:nvSpPr>
        <p:spPr>
          <a:xfrm>
            <a:off x="562320" y="117468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000" spc="-1" strike="noStrike">
                <a:solidFill>
                  <a:schemeClr val="dk1"/>
                </a:solidFill>
                <a:latin typeface="Calibri"/>
              </a:rPr>
              <a:t>However, these results have a high amount of uncertainty because much of the LCI was built on assumptions and old data. The biggest factors of uncertainty are:</a:t>
            </a:r>
            <a:endParaRPr b="0" lang="en-US" sz="20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olive kernel is highly uncertain because data for the steam explosion was taken from old literature. Furthermore, an assumption was made that all the hemicellulosic sugars are xylose making the yield a bit better than it should be.</a:t>
            </a:r>
            <a:endParaRPr b="0" lang="en-US" sz="20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water used for steam explosion is based on a process on a much smaller scale and a linear scale-up was assumed. In reality, the analogy of olive kernel to water might be different.</a:t>
            </a:r>
            <a:endParaRPr b="0" lang="en-US" sz="20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amount of hexane selected for extraction was arbitrarily calculated in Aspen Plus and gives decent results, but is not necessarily optimal.</a:t>
            </a:r>
            <a:endParaRPr b="0" lang="en-US" sz="20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Similarly, the distillation columns are potentially not optimally designed and seeing how changes in them will affect the LCIA is interesting.</a:t>
            </a:r>
            <a:endParaRPr b="0" lang="en-US" sz="20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Lastly, we assume that the hydrogen needed has uncertainty. This is the least uncertain as it was modelled based on recent data. However, decreasing the amount of grey hydrogen shows the effect that using more green hydrogen technologies could have.</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75120" y="218520"/>
            <a:ext cx="10461600" cy="6303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4000" spc="-1" strike="noStrike">
                <a:solidFill>
                  <a:schemeClr val="dk1"/>
                </a:solidFill>
                <a:latin typeface="Calibri"/>
              </a:rPr>
              <a:t>Input Range studied</a:t>
            </a:r>
            <a:endParaRPr b="0" lang="en-US" sz="4000" spc="-1" strike="noStrike">
              <a:solidFill>
                <a:schemeClr val="dk1"/>
              </a:solidFill>
              <a:latin typeface="Calibri"/>
            </a:endParaRPr>
          </a:p>
        </p:txBody>
      </p:sp>
      <p:sp>
        <p:nvSpPr>
          <p:cNvPr id="69" name="PlaceHolder 2"/>
          <p:cNvSpPr>
            <a:spLocks noGrp="1"/>
          </p:cNvSpPr>
          <p:nvPr>
            <p:ph/>
          </p:nvPr>
        </p:nvSpPr>
        <p:spPr>
          <a:xfrm>
            <a:off x="687240" y="848880"/>
            <a:ext cx="10149480" cy="16574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200" spc="-1" strike="noStrike">
                <a:solidFill>
                  <a:schemeClr val="dk1"/>
                </a:solidFill>
                <a:latin typeface="Calibri"/>
              </a:rPr>
              <a:t>By controlling these 6 design variables we can see how the process changes. To find the sensitivity of the process in each of these variables, we selected 5 values for each of the variables and ran the LCIA varying each one independently. Some of them, also directly cause changes to other parameters, so those were changed as well</a:t>
            </a:r>
            <a:r>
              <a:rPr b="0" lang="en-US" sz="1800" spc="-1" strike="noStrike">
                <a:solidFill>
                  <a:schemeClr val="dk1"/>
                </a:solidFill>
                <a:latin typeface="Calibri"/>
              </a:rPr>
              <a:t>. </a:t>
            </a:r>
            <a:endParaRPr b="0" lang="en-US" sz="1800" spc="-1" strike="noStrike">
              <a:solidFill>
                <a:schemeClr val="dk1"/>
              </a:solidFill>
              <a:latin typeface="Calibri"/>
            </a:endParaRPr>
          </a:p>
        </p:txBody>
      </p:sp>
      <p:graphicFrame>
        <p:nvGraphicFramePr>
          <p:cNvPr id="70" name="Content Placeholder 5"/>
          <p:cNvGraphicFramePr/>
          <p:nvPr/>
        </p:nvGraphicFramePr>
        <p:xfrm>
          <a:off x="856800" y="2834640"/>
          <a:ext cx="10206720" cy="3181320"/>
        </p:xfrm>
        <a:graphic>
          <a:graphicData uri="http://schemas.openxmlformats.org/drawingml/2006/table">
            <a:tbl>
              <a:tblPr/>
              <a:tblGrid>
                <a:gridCol w="1700640"/>
                <a:gridCol w="1700640"/>
                <a:gridCol w="1700640"/>
                <a:gridCol w="1700640"/>
                <a:gridCol w="1700640"/>
                <a:gridCol w="1703520"/>
              </a:tblGrid>
              <a:tr h="529920">
                <a:tc>
                  <a:txBody>
                    <a:bodyPr anchor="t">
                      <a:noAutofit/>
                    </a:bodyPr>
                    <a:p>
                      <a:pPr defTabSz="343080">
                        <a:lnSpc>
                          <a:spcPct val="100000"/>
                        </a:lnSpc>
                        <a:tabLst>
                          <a:tab algn="l" pos="0"/>
                        </a:tabLst>
                      </a:pPr>
                      <a:r>
                        <a:rPr b="0" lang="en-US" sz="2400" spc="-1" strike="noStrike">
                          <a:solidFill>
                            <a:srgbClr val="ffffff"/>
                          </a:solidFill>
                          <a:latin typeface="Calibri"/>
                        </a:rPr>
                        <a:t>Olive Kernel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Water</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Hexane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Heating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Cooling</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Hydrogen</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10</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1720">
                <a:tc>
                  <a:txBody>
                    <a:bodyPr anchor="t">
                      <a:noAutofit/>
                    </a:bodyPr>
                    <a:p>
                      <a:pPr defTabSz="343080">
                        <a:lnSpc>
                          <a:spcPct val="100000"/>
                        </a:lnSpc>
                        <a:tabLst>
                          <a:tab algn="l" pos="0"/>
                        </a:tabLst>
                      </a:pPr>
                      <a:r>
                        <a:rPr b="0" lang="en-US" sz="2400" spc="-1" strike="noStrike">
                          <a:solidFill>
                            <a:srgbClr val="000000"/>
                          </a:solidFill>
                          <a:latin typeface="Calibri"/>
                        </a:rPr>
                        <a:t>16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172800"/>
            <a:ext cx="10969560" cy="1142280"/>
          </a:xfrm>
          <a:prstGeom prst="rect">
            <a:avLst/>
          </a:prstGeom>
          <a:noFill/>
          <a:ln w="0">
            <a:noFill/>
          </a:ln>
        </p:spPr>
        <p:txBody>
          <a:bodyPr lIns="91440" rIns="91440" tIns="45720" bIns="45720" anchor="ctr">
            <a:noAutofit/>
          </a:bodyPr>
          <a:p>
            <a:pPr indent="0">
              <a:buNone/>
            </a:pPr>
            <a:r>
              <a:rPr b="0" lang="en-US" sz="4400" spc="-1" strike="noStrike">
                <a:solidFill>
                  <a:schemeClr val="dk1"/>
                </a:solidFill>
                <a:latin typeface="Calibri"/>
              </a:rPr>
              <a:t>Results of the uncertainty quantification</a:t>
            </a:r>
            <a:endParaRPr b="0" lang="en-US" sz="4400" spc="-1" strike="noStrike">
              <a:solidFill>
                <a:schemeClr val="dk1"/>
              </a:solidFill>
              <a:latin typeface="Calibri"/>
            </a:endParaRPr>
          </a:p>
        </p:txBody>
      </p:sp>
      <p:graphicFrame>
        <p:nvGraphicFramePr>
          <p:cNvPr id="72" name="Content Placeholder 5"/>
          <p:cNvGraphicFramePr/>
          <p:nvPr/>
        </p:nvGraphicFramePr>
        <p:xfrm>
          <a:off x="339840" y="3561480"/>
          <a:ext cx="11252880" cy="2633760"/>
        </p:xfrm>
        <a:graphic>
          <a:graphicData uri="http://schemas.openxmlformats.org/drawingml/2006/table">
            <a:tbl>
              <a:tblPr/>
              <a:tblGrid>
                <a:gridCol w="3750840"/>
                <a:gridCol w="3750840"/>
                <a:gridCol w="3751200"/>
              </a:tblGrid>
              <a:tr h="438480">
                <a:tc>
                  <a:txBody>
                    <a:bodyPr anchor="t">
                      <a:noAutofit/>
                    </a:bodyPr>
                    <a:p>
                      <a:pPr defTabSz="343080">
                        <a:lnSpc>
                          <a:spcPct val="100000"/>
                        </a:lnSpc>
                        <a:tabLst>
                          <a:tab algn="l" pos="0"/>
                        </a:tabLst>
                      </a:pPr>
                      <a:r>
                        <a:rPr b="0" lang="en-US" sz="2400" spc="-1" strike="noStrike">
                          <a:solidFill>
                            <a:srgbClr val="ffffff"/>
                          </a:solidFill>
                          <a:latin typeface="Calibri"/>
                        </a:rPr>
                        <a:t>Impact</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Minimum</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Maximum</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Carbon Footprint</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0.185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0.527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Water Usage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0.0097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0.0329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Energy Demand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17.389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49.426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Eutrophication Potential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0.0119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41360">
                <a:tc>
                  <a:txBody>
                    <a:bodyPr anchor="t">
                      <a:noAutofit/>
                    </a:bodyPr>
                    <a:p>
                      <a:pPr defTabSz="343080">
                        <a:lnSpc>
                          <a:spcPct val="100000"/>
                        </a:lnSpc>
                        <a:tabLst>
                          <a:tab algn="l" pos="0"/>
                        </a:tabLst>
                      </a:pPr>
                      <a:r>
                        <a:rPr b="0" lang="en-US" sz="2400" spc="-1" strike="noStrike">
                          <a:solidFill>
                            <a:srgbClr val="000000"/>
                          </a:solidFill>
                          <a:latin typeface="Calibri"/>
                        </a:rPr>
                        <a:t>Human Toxicity</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0.196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0.562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73" name="TextBox 3"/>
          <p:cNvSpPr/>
          <p:nvPr/>
        </p:nvSpPr>
        <p:spPr>
          <a:xfrm>
            <a:off x="499680" y="1315080"/>
            <a:ext cx="10969560" cy="676800"/>
          </a:xfrm>
          <a:prstGeom prst="rect">
            <a:avLst/>
          </a:prstGeom>
          <a:noFill/>
          <a:ln w="0">
            <a:noFill/>
          </a:ln>
        </p:spPr>
        <p:style>
          <a:lnRef idx="0"/>
          <a:fillRef idx="0"/>
          <a:effectRef idx="0"/>
          <a:fontRef idx="minor"/>
        </p:style>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We noticed that the input variables we are controlling are linearly related with the output variables (impacts). Since the relation is linear, performing sensitivity analysis of the process is very easy as the sensitivity to each parameter is simply its coefficient in the linear relation. This relation can also give us the minimum and maximum we can expect in each impact.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609120" y="4788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Carbon Footprint</a:t>
            </a:r>
            <a:endParaRPr b="0" lang="en-US" sz="3300" spc="-1" strike="noStrike">
              <a:solidFill>
                <a:schemeClr val="dk1"/>
              </a:solidFill>
              <a:latin typeface="Calibri"/>
            </a:endParaRPr>
          </a:p>
        </p:txBody>
      </p:sp>
      <p:pic>
        <p:nvPicPr>
          <p:cNvPr id="75" name="Picture 1" descr="./plots/cf_plots.png"/>
          <p:cNvPicPr/>
          <p:nvPr/>
        </p:nvPicPr>
        <p:blipFill>
          <a:blip r:embed="rId1"/>
          <a:stretch/>
        </p:blipFill>
        <p:spPr>
          <a:xfrm>
            <a:off x="1623240" y="1130760"/>
            <a:ext cx="8510760" cy="515016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37400" y="11844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Water Usage</a:t>
            </a:r>
            <a:endParaRPr b="0" lang="en-US" sz="3300" spc="-1" strike="noStrike">
              <a:solidFill>
                <a:schemeClr val="dk1"/>
              </a:solidFill>
              <a:latin typeface="Calibri"/>
            </a:endParaRPr>
          </a:p>
        </p:txBody>
      </p:sp>
      <p:pic>
        <p:nvPicPr>
          <p:cNvPr id="77" name="Picture 1" descr="./plots/wu_plots.png"/>
          <p:cNvPicPr/>
          <p:nvPr/>
        </p:nvPicPr>
        <p:blipFill>
          <a:blip r:embed="rId1"/>
          <a:stretch/>
        </p:blipFill>
        <p:spPr>
          <a:xfrm>
            <a:off x="2239920" y="1341720"/>
            <a:ext cx="7683120" cy="499392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15520" y="157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Energy Demand</a:t>
            </a:r>
            <a:endParaRPr b="0" lang="en-US" sz="3300" spc="-1" strike="noStrike">
              <a:solidFill>
                <a:schemeClr val="dk1"/>
              </a:solidFill>
              <a:latin typeface="Calibri"/>
            </a:endParaRPr>
          </a:p>
        </p:txBody>
      </p:sp>
      <p:pic>
        <p:nvPicPr>
          <p:cNvPr id="79" name="Picture 1" descr="./plots/ed_plots.png"/>
          <p:cNvPicPr/>
          <p:nvPr/>
        </p:nvPicPr>
        <p:blipFill>
          <a:blip r:embed="rId1"/>
          <a:stretch/>
        </p:blipFill>
        <p:spPr>
          <a:xfrm>
            <a:off x="2130480" y="1299600"/>
            <a:ext cx="7730280" cy="496188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275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Eutrophication Potential</a:t>
            </a:r>
            <a:endParaRPr b="0" lang="en-US" sz="3300" spc="-1" strike="noStrike">
              <a:solidFill>
                <a:schemeClr val="dk1"/>
              </a:solidFill>
              <a:latin typeface="Calibri"/>
            </a:endParaRPr>
          </a:p>
        </p:txBody>
      </p:sp>
      <p:pic>
        <p:nvPicPr>
          <p:cNvPr id="81" name="Picture 1" descr="./plots/ep_plots.png"/>
          <p:cNvPicPr/>
          <p:nvPr/>
        </p:nvPicPr>
        <p:blipFill>
          <a:blip r:embed="rId1"/>
          <a:stretch/>
        </p:blipFill>
        <p:spPr>
          <a:xfrm>
            <a:off x="2278800" y="1369800"/>
            <a:ext cx="7620840" cy="483228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9060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Human Toxicity</a:t>
            </a:r>
            <a:endParaRPr b="0" lang="en-US" sz="3300" spc="-1" strike="noStrike">
              <a:solidFill>
                <a:schemeClr val="dk1"/>
              </a:solidFill>
              <a:latin typeface="Calibri"/>
            </a:endParaRPr>
          </a:p>
        </p:txBody>
      </p:sp>
      <p:pic>
        <p:nvPicPr>
          <p:cNvPr id="83" name="Picture 1" descr="./plots/ht_plots.png"/>
          <p:cNvPicPr/>
          <p:nvPr/>
        </p:nvPicPr>
        <p:blipFill>
          <a:blip r:embed="rId1"/>
          <a:stretch/>
        </p:blipFill>
        <p:spPr>
          <a:xfrm>
            <a:off x="2130480" y="1357560"/>
            <a:ext cx="7839360" cy="494676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Comparison with the conventional process</a:t>
            </a:r>
            <a:endParaRPr b="0" lang="en-US" sz="3300" spc="-1" strike="noStrike">
              <a:solidFill>
                <a:schemeClr val="dk1"/>
              </a:solidFill>
              <a:latin typeface="Calibri"/>
            </a:endParaRPr>
          </a:p>
        </p:txBody>
      </p:sp>
      <p:pic>
        <p:nvPicPr>
          <p:cNvPr id="85" name="Picture 1" descr="Life_Cycle_Impact_Assessment/2024-01-06_16-23-27_screenshot.png"/>
          <p:cNvPicPr/>
          <p:nvPr/>
        </p:nvPicPr>
        <p:blipFill>
          <a:blip r:embed="rId1"/>
          <a:stretch/>
        </p:blipFill>
        <p:spPr>
          <a:xfrm>
            <a:off x="3047040" y="1591560"/>
            <a:ext cx="6094080" cy="452052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500" spc="-1" strike="noStrike">
                <a:solidFill>
                  <a:schemeClr val="dk1"/>
                </a:solidFill>
                <a:latin typeface="Calibri"/>
              </a:rPr>
              <a:t>Goal</a:t>
            </a:r>
            <a:endParaRPr b="0" lang="en-US" sz="4500" spc="-1" strike="noStrike">
              <a:solidFill>
                <a:schemeClr val="dk1"/>
              </a:solidFill>
              <a:latin typeface="Calibri"/>
            </a:endParaRPr>
          </a:p>
        </p:txBody>
      </p:sp>
      <p:sp>
        <p:nvSpPr>
          <p:cNvPr id="44" name="PlaceHolder 2"/>
          <p:cNvSpPr>
            <a:spLocks noGrp="1"/>
          </p:cNvSpPr>
          <p:nvPr>
            <p:ph/>
          </p:nvPr>
        </p:nvSpPr>
        <p:spPr>
          <a:xfrm>
            <a:off x="609120" y="160020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200" spc="-1" strike="noStrike">
                <a:solidFill>
                  <a:schemeClr val="dk1"/>
                </a:solidFill>
                <a:latin typeface="Calibri"/>
              </a:rPr>
              <a:t>The goal of this study is to assess the environmental impact of Cyclopentanone production from Olive Kernel. Cyclopentanone is a chemical used widely in pharmaeceuticals and its production from renewables and especially so waste, is interesting to compare with the production from petroleum sources.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Improving Water Usage</a:t>
            </a:r>
            <a:endParaRPr b="0" lang="en-US" sz="3300" spc="-1" strike="noStrike">
              <a:solidFill>
                <a:schemeClr val="dk1"/>
              </a:solidFill>
              <a:latin typeface="Calibri"/>
            </a:endParaRPr>
          </a:p>
        </p:txBody>
      </p:sp>
      <p:sp>
        <p:nvSpPr>
          <p:cNvPr id="87" name="PlaceHolder 2"/>
          <p:cNvSpPr>
            <a:spLocks noGrp="1"/>
          </p:cNvSpPr>
          <p:nvPr>
            <p:ph/>
          </p:nvPr>
        </p:nvSpPr>
        <p:spPr>
          <a:xfrm>
            <a:off x="531000" y="153000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biggest problem of the process is water usage. Improving the water usage isn't so easy, as half of the water needs are for cooling inside which is hard to decrease. From the ones we can control, the process is 5 times more sensitive to the cooling of the distillation column than the steam needed for the steam explosion. However, this is not very significant. The best way to decrease water usage is via optimization of water usage with Pinch point analysis or water reuse.</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Olive Kernel in improving the process</a:t>
            </a:r>
            <a:endParaRPr b="0" lang="en-US" sz="3300" spc="-1" strike="noStrike">
              <a:solidFill>
                <a:schemeClr val="dk1"/>
              </a:solidFill>
              <a:latin typeface="Calibri"/>
            </a:endParaRPr>
          </a:p>
        </p:txBody>
      </p:sp>
      <p:sp>
        <p:nvSpPr>
          <p:cNvPr id="89" name="PlaceHolder 2"/>
          <p:cNvSpPr>
            <a:spLocks noGrp="1"/>
          </p:cNvSpPr>
          <p:nvPr>
            <p:ph/>
          </p:nvPr>
        </p:nvSpPr>
        <p:spPr>
          <a:xfrm>
            <a:off x="609120" y="160020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second most important parameter is decreasing the amount of olive kernel necessary for the process as it will help in almost all impacts. It is the hot spot of the carbon footprint and human toxicity and plays a role in energy demand and eutrophication potential of the process. The process is not so sensitive to this change as it is to others, but the extraction of xylose from the kernel is highly inefficient so we believe that this variable has the largest range for improvement.</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Steam</a:t>
            </a:r>
            <a:endParaRPr b="0" lang="en-US" sz="3300" spc="-1" strike="noStrike">
              <a:solidFill>
                <a:schemeClr val="dk1"/>
              </a:solidFill>
              <a:latin typeface="Calibri"/>
            </a:endParaRPr>
          </a:p>
        </p:txBody>
      </p:sp>
      <p:sp>
        <p:nvSpPr>
          <p:cNvPr id="91" name="PlaceHolder 2"/>
          <p:cNvSpPr>
            <a:spLocks noGrp="1"/>
          </p:cNvSpPr>
          <p:nvPr>
            <p:ph/>
          </p:nvPr>
        </p:nvSpPr>
        <p:spPr>
          <a:xfrm>
            <a:off x="687240" y="156096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Decreasing the amount of steam needed for the steam explosion is also very impactful. This will be decreased by decreasing the olive kernel, but if we can find that less water than what was initially assumed (half of the kernel's mass) can be used, this will significantly improve the energy demand of the process (as it is sensitive to it and it is the hot spot of the process), it will improve the human toxicity of the process decently and also lower water usage, albeit it not being the most impactful parameter for this.</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99680" y="1105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Hydrogen</a:t>
            </a:r>
            <a:endParaRPr b="0" lang="en-US" sz="3300" spc="-1" strike="noStrike">
              <a:solidFill>
                <a:schemeClr val="dk1"/>
              </a:solidFill>
              <a:latin typeface="Calibri"/>
            </a:endParaRPr>
          </a:p>
        </p:txBody>
      </p:sp>
      <p:sp>
        <p:nvSpPr>
          <p:cNvPr id="93" name="PlaceHolder 2"/>
          <p:cNvSpPr>
            <a:spLocks noGrp="1"/>
          </p:cNvSpPr>
          <p:nvPr>
            <p:ph/>
          </p:nvPr>
        </p:nvSpPr>
        <p:spPr>
          <a:xfrm>
            <a:off x="343800" y="1311120"/>
            <a:ext cx="10969560" cy="5082840"/>
          </a:xfrm>
          <a:prstGeom prst="rect">
            <a:avLst/>
          </a:prstGeom>
          <a:noFill/>
          <a:ln w="0">
            <a:noFill/>
          </a:ln>
        </p:spPr>
        <p:txBody>
          <a:bodyPr lIns="91440" rIns="91440" tIns="45720" bIns="45720" anchor="t">
            <a:noAutofit/>
          </a:bodyPr>
          <a:p>
            <a:pPr marL="432000" indent="0" defTabSz="343080">
              <a:lnSpc>
                <a:spcPct val="100000"/>
              </a:lnSpc>
              <a:spcBef>
                <a:spcPts val="479"/>
              </a:spcBef>
              <a:buNone/>
              <a:tabLst>
                <a:tab algn="l" pos="0"/>
              </a:tabLst>
            </a:pPr>
            <a:r>
              <a:rPr b="0" lang="en-US" sz="2800" spc="-1" strike="noStrike">
                <a:solidFill>
                  <a:schemeClr val="dk1"/>
                </a:solidFill>
                <a:latin typeface="Calibri"/>
              </a:rPr>
              <a:t>Using less hydrogen is the other parameter that can significantly affect the system. It plays a very significant role in the carbon footprint of the process and is the parameter to which the system is the most sensitive to. Decreasing the amount of hydrogen used is rather hard, but replacing the gray hydrogen with something like green hydrogen has the potential of improving the process.</a:t>
            </a:r>
            <a:endParaRPr b="0" lang="en-US" sz="2800" spc="-1" strike="noStrike">
              <a:solidFill>
                <a:schemeClr val="dk1"/>
              </a:solidFill>
              <a:latin typeface="Calibri"/>
            </a:endParaRPr>
          </a:p>
          <a:p>
            <a:pPr marL="432000" indent="0" defTabSz="343080">
              <a:lnSpc>
                <a:spcPct val="100000"/>
              </a:lnSpc>
              <a:spcBef>
                <a:spcPts val="479"/>
              </a:spcBef>
              <a:buNone/>
              <a:tabLst>
                <a:tab algn="l" pos="0"/>
              </a:tabLst>
            </a:pPr>
            <a:endParaRPr b="0" lang="en-US" sz="2400" spc="-1" strike="noStrike">
              <a:solidFill>
                <a:schemeClr val="dk1"/>
              </a:solidFill>
              <a:latin typeface="Calibri"/>
            </a:endParaRPr>
          </a:p>
          <a:p>
            <a:pPr marL="432000" indent="0" defTabSz="343080">
              <a:lnSpc>
                <a:spcPct val="100000"/>
              </a:lnSpc>
              <a:spcBef>
                <a:spcPts val="479"/>
              </a:spcBef>
              <a:buNone/>
              <a:tabLst>
                <a:tab algn="l" pos="0"/>
              </a:tabLst>
            </a:pPr>
            <a:endParaRPr b="0" lang="en-US" sz="2400" spc="-1" strike="noStrike">
              <a:solidFill>
                <a:schemeClr val="dk1"/>
              </a:solidFill>
              <a:latin typeface="Calibri"/>
            </a:endParaRPr>
          </a:p>
          <a:p>
            <a:pPr marL="432000" indent="0" defTabSz="343080">
              <a:lnSpc>
                <a:spcPct val="100000"/>
              </a:lnSpc>
              <a:spcBef>
                <a:spcPts val="479"/>
              </a:spcBef>
              <a:buNone/>
              <a:tabLst>
                <a:tab algn="l" pos="0"/>
              </a:tabLst>
            </a:pPr>
            <a:endParaRPr b="0" lang="en-US" sz="2400" spc="-1" strike="noStrike">
              <a:solidFill>
                <a:schemeClr val="dk1"/>
              </a:solidFill>
              <a:latin typeface="Calibri"/>
            </a:endParaRPr>
          </a:p>
          <a:p>
            <a:pPr marL="432000" indent="0" defTabSz="343080">
              <a:lnSpc>
                <a:spcPct val="100000"/>
              </a:lnSpc>
              <a:spcBef>
                <a:spcPts val="479"/>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Hexane and Distillation Column Design</a:t>
            </a:r>
            <a:endParaRPr b="0" lang="en-US" sz="3300" spc="-1" strike="noStrike">
              <a:solidFill>
                <a:schemeClr val="dk1"/>
              </a:solidFill>
              <a:latin typeface="Calibri"/>
            </a:endParaRPr>
          </a:p>
        </p:txBody>
      </p:sp>
      <p:sp>
        <p:nvSpPr>
          <p:cNvPr id="95" name="PlaceHolder 2"/>
          <p:cNvSpPr>
            <a:spLocks noGrp="1"/>
          </p:cNvSpPr>
          <p:nvPr>
            <p:ph/>
          </p:nvPr>
        </p:nvSpPr>
        <p:spPr>
          <a:xfrm>
            <a:off x="609120" y="1416600"/>
            <a:ext cx="10969560" cy="4525200"/>
          </a:xfrm>
          <a:prstGeom prst="rect">
            <a:avLst/>
          </a:prstGeom>
          <a:noFill/>
          <a:ln w="0">
            <a:noFill/>
          </a:ln>
        </p:spPr>
        <p:txBody>
          <a:bodyPr lIns="91440" rIns="91440" tIns="45720" bIns="45720" anchor="t">
            <a:noAutofit/>
          </a:bodyPr>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Hexane is a parameter to which the system is very sensitive, showing that if we wrongly underestimated its value, we have wrongly assessed the process as much more environmentally friendly than it is. However, for improving the process, there is a very narrow range to which hexane can help, as the amount used is already very low. It is the hot spot in eutrophication, but its impact is low to begin with.</a:t>
            </a:r>
            <a:endParaRPr b="0" lang="en-US" sz="2400" spc="-1" strike="noStrike">
              <a:solidFill>
                <a:schemeClr val="dk1"/>
              </a:solidFill>
              <a:latin typeface="Calibri"/>
            </a:endParaRPr>
          </a:p>
          <a:p>
            <a:pPr marL="432000" indent="0" defTabSz="343080">
              <a:lnSpc>
                <a:spcPct val="100000"/>
              </a:lnSpc>
              <a:spcBef>
                <a:spcPts val="479"/>
              </a:spcBef>
              <a:buNone/>
              <a:tabLst>
                <a:tab algn="l" pos="0"/>
              </a:tabLst>
            </a:pPr>
            <a:endParaRPr b="0" lang="en-US" sz="2400" spc="-1" strike="noStrike">
              <a:solidFill>
                <a:schemeClr val="dk1"/>
              </a:solidFill>
              <a:latin typeface="Calibri"/>
            </a:endParaRPr>
          </a:p>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The distillation column design doesn’t seem to significantly impact the process, meaning that even if the columns can be designed better, it will not affect the environmental impact of the process significantly. It will help in decreasing the water usage, but not by a large margin.</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Bibliography</a:t>
            </a:r>
            <a:endParaRPr b="0" lang="en-US" sz="3300" spc="-1" strike="noStrike">
              <a:solidFill>
                <a:schemeClr val="dk1"/>
              </a:solidFill>
              <a:latin typeface="Calibri"/>
            </a:endParaRPr>
          </a:p>
        </p:txBody>
      </p:sp>
      <p:sp>
        <p:nvSpPr>
          <p:cNvPr id="97" name="PlaceHolder 2"/>
          <p:cNvSpPr>
            <a:spLocks noGrp="1"/>
          </p:cNvSpPr>
          <p:nvPr>
            <p:ph/>
          </p:nvPr>
        </p:nvSpPr>
        <p:spPr>
          <a:xfrm>
            <a:off x="609120" y="1600200"/>
            <a:ext cx="10969560" cy="4525200"/>
          </a:xfrm>
          <a:prstGeom prst="rect">
            <a:avLst/>
          </a:prstGeom>
          <a:noFill/>
          <a:ln w="0">
            <a:noFill/>
          </a:ln>
        </p:spPr>
        <p:txBody>
          <a:bodyPr lIns="91440" rIns="91440" tIns="45720" bIns="45720" anchor="t">
            <a:noAutofit/>
          </a:bodyPr>
          <a:p>
            <a:pPr indent="0" defTabSz="343080">
              <a:lnSpc>
                <a:spcPct val="100000"/>
              </a:lnSpc>
              <a:spcBef>
                <a:spcPts val="360"/>
              </a:spcBef>
              <a:buNone/>
              <a:tabLst>
                <a:tab algn="l" pos="0"/>
              </a:tabLst>
            </a:pPr>
            <a:r>
              <a:rPr b="0" lang="en-US" sz="2800" spc="-1" strike="noStrike">
                <a:solidFill>
                  <a:schemeClr val="dk1"/>
                </a:solidFill>
                <a:latin typeface="Calibri"/>
              </a:rPr>
              <a:t>1. Thorpe, J. F., and G. A. R. Kon. “CYCLOPENTANONE.” Organic Syntheses 5 (1925): 37. </a:t>
            </a:r>
            <a:r>
              <a:rPr b="0" lang="en-US" sz="2800" spc="-1" strike="noStrike" u="sng">
                <a:solidFill>
                  <a:schemeClr val="dk1"/>
                </a:solidFill>
                <a:uFillTx/>
                <a:latin typeface="Calibri"/>
                <a:hlinkClick r:id="rId1"/>
              </a:rPr>
              <a:t>https://doi.org/10.15227/orgsyn.005.0037</a:t>
            </a:r>
            <a:r>
              <a:rPr b="0" lang="en-US" sz="2800" spc="-1" strike="noStrike">
                <a:solidFill>
                  <a:schemeClr val="dk1"/>
                </a:solidFill>
                <a:latin typeface="Calibri"/>
              </a:rPr>
              <a:t>.</a:t>
            </a:r>
            <a:endParaRPr b="0" lang="en-US" sz="2800" spc="-1" strike="noStrike">
              <a:solidFill>
                <a:schemeClr val="dk1"/>
              </a:solidFill>
              <a:latin typeface="Calibri"/>
            </a:endParaRPr>
          </a:p>
          <a:p>
            <a:pPr indent="0" defTabSz="343080">
              <a:lnSpc>
                <a:spcPct val="100000"/>
              </a:lnSpc>
              <a:spcBef>
                <a:spcPts val="360"/>
              </a:spcBef>
              <a:buNone/>
              <a:tabLst>
                <a:tab algn="l" pos="0"/>
              </a:tabLst>
            </a:pPr>
            <a:r>
              <a:rPr b="0" lang="en-US" sz="2800" spc="-1" strike="noStrike">
                <a:solidFill>
                  <a:schemeClr val="dk1"/>
                </a:solidFill>
                <a:latin typeface="Calibri"/>
              </a:rPr>
              <a:t>2. Rohrborn, Hans-Joachim. Process for producing barium hydroxide. United States US4060585A, filed February 20, 1976, and issued November 29, 1977. </a:t>
            </a:r>
            <a:r>
              <a:rPr b="0" lang="en-US" sz="2800" spc="-1" strike="noStrike" u="sng">
                <a:solidFill>
                  <a:schemeClr val="dk1"/>
                </a:solidFill>
                <a:uFillTx/>
                <a:latin typeface="Calibri"/>
                <a:hlinkClick r:id="rId2"/>
              </a:rPr>
              <a:t>https://patents.google.com/patent/US4060585A/en</a:t>
            </a:r>
            <a:r>
              <a:rPr b="0" lang="en-US" sz="2800" spc="-1" strike="noStrike">
                <a:solidFill>
                  <a:schemeClr val="dk1"/>
                </a:solidFill>
                <a:latin typeface="Calibri"/>
              </a:rPr>
              <a:t>.</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38560" y="789480"/>
            <a:ext cx="10969560" cy="4995720"/>
          </a:xfrm>
          <a:prstGeom prst="rect">
            <a:avLst/>
          </a:prstGeom>
          <a:noFill/>
          <a:ln w="0">
            <a:noFill/>
          </a:ln>
        </p:spPr>
        <p:txBody>
          <a:bodyPr lIns="0" rIns="0" tIns="0" bIns="0" anchor="ctr">
            <a:noAutofit/>
          </a:bodyPr>
          <a:p>
            <a:pPr indent="0">
              <a:buNone/>
            </a:pPr>
            <a:r>
              <a:rPr b="0" lang="en-US" sz="6000" spc="-1" strike="noStrike">
                <a:solidFill>
                  <a:schemeClr val="dk1"/>
                </a:solidFill>
                <a:latin typeface="Calibri"/>
              </a:rPr>
              <a:t>Thank you for your time</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Proce</a:t>
            </a:r>
            <a:r>
              <a:rPr b="0" lang="en-US" sz="4400" spc="-1" strike="noStrike">
                <a:solidFill>
                  <a:schemeClr val="dk1"/>
                </a:solidFill>
                <a:latin typeface="Calibri"/>
              </a:rPr>
              <a:t>ss for </a:t>
            </a:r>
            <a:r>
              <a:rPr b="0" lang="en-US" sz="4400" spc="-1" strike="noStrike">
                <a:solidFill>
                  <a:schemeClr val="dk1"/>
                </a:solidFill>
                <a:latin typeface="Calibri"/>
              </a:rPr>
              <a:t>comp</a:t>
            </a:r>
            <a:r>
              <a:rPr b="0" lang="en-US" sz="4400" spc="-1" strike="noStrike">
                <a:solidFill>
                  <a:schemeClr val="dk1"/>
                </a:solidFill>
                <a:latin typeface="Calibri"/>
              </a:rPr>
              <a:t>ariso</a:t>
            </a:r>
            <a:r>
              <a:rPr b="0" lang="en-US" sz="4400" spc="-1" strike="noStrike">
                <a:solidFill>
                  <a:schemeClr val="dk1"/>
                </a:solidFill>
                <a:latin typeface="Calibri"/>
              </a:rPr>
              <a:t>n</a:t>
            </a:r>
            <a:endParaRPr b="0" lang="en-US" sz="4400" spc="-1" strike="noStrike">
              <a:solidFill>
                <a:schemeClr val="dk1"/>
              </a:solidFill>
              <a:latin typeface="Calibri"/>
            </a:endParaRPr>
          </a:p>
        </p:txBody>
      </p:sp>
      <p:sp>
        <p:nvSpPr>
          <p:cNvPr id="46" name="PlaceHolder 2"/>
          <p:cNvSpPr>
            <a:spLocks noGrp="1"/>
          </p:cNvSpPr>
          <p:nvPr>
            <p:ph/>
          </p:nvPr>
        </p:nvSpPr>
        <p:spPr>
          <a:xfrm>
            <a:off x="609120" y="160020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000" spc="-1" strike="noStrike">
                <a:solidFill>
                  <a:schemeClr val="dk1"/>
                </a:solidFill>
                <a:latin typeface="Calibri"/>
              </a:rPr>
              <a:t>The conventional production process for cyclopentanone is based on the heating of an aquatic solution of adipic acid with Ba(OH)2. The mixture slowly distills to cyclopentanone </a:t>
            </a:r>
            <a:r>
              <a:rPr b="0" lang="en-US" sz="3000" spc="-1" strike="noStrike" u="sng" baseline="30000">
                <a:solidFill>
                  <a:schemeClr val="dk1"/>
                </a:solidFill>
                <a:uFillTx/>
                <a:latin typeface="Calibri"/>
                <a:hlinkClick r:id="rId1" action="ppaction://hlinksldjump"/>
              </a:rPr>
              <a:t>1</a:t>
            </a:r>
            <a:r>
              <a:rPr b="0" lang="en-US" sz="3000" spc="-1" strike="noStrike">
                <a:solidFill>
                  <a:schemeClr val="dk1"/>
                </a:solidFill>
                <a:latin typeface="Calibri"/>
              </a:rPr>
              <a:t>. Adipic acid however uses benzene as its precursor which is very toxic for both human and environment. For this reason, we would like to replace this process with a different process and see how the two compare.</a:t>
            </a:r>
            <a:endParaRPr b="0" lang="en-US" sz="3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7128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Impacts </a:t>
            </a:r>
            <a:r>
              <a:rPr b="0" lang="en-US" sz="3300" spc="-1" strike="noStrike">
                <a:solidFill>
                  <a:schemeClr val="dk1"/>
                </a:solidFill>
                <a:latin typeface="Calibri"/>
              </a:rPr>
              <a:t>assesse</a:t>
            </a:r>
            <a:r>
              <a:rPr b="0" lang="en-US" sz="3300" spc="-1" strike="noStrike">
                <a:solidFill>
                  <a:schemeClr val="dk1"/>
                </a:solidFill>
                <a:latin typeface="Calibri"/>
              </a:rPr>
              <a:t>d</a:t>
            </a:r>
            <a:endParaRPr b="0" lang="en-US" sz="3300" spc="-1" strike="noStrike">
              <a:solidFill>
                <a:schemeClr val="dk1"/>
              </a:solidFill>
              <a:latin typeface="Calibri"/>
            </a:endParaRPr>
          </a:p>
        </p:txBody>
      </p:sp>
      <p:sp>
        <p:nvSpPr>
          <p:cNvPr id="48" name="PlaceHolder 2"/>
          <p:cNvSpPr>
            <a:spLocks noGrp="1"/>
          </p:cNvSpPr>
          <p:nvPr>
            <p:ph/>
          </p:nvPr>
        </p:nvSpPr>
        <p:spPr>
          <a:xfrm>
            <a:off x="609120" y="115524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carbon footprint of the process will be studied as it is generally considered an important metric. Besides that, the petrelaic process uses benzene, therefore, human toxicity should probably be included to show the adverse impact of that material, while the olive kernel process uses a lot of water, therefore water usage is a metric that is quite important to show the adverse impact of that process. Lastly, the energy demand of the two processes is very important to assess.</a:t>
            </a:r>
            <a:endParaRPr b="0" lang="en-US" sz="2800" spc="-1" strike="noStrike">
              <a:solidFill>
                <a:schemeClr val="dk1"/>
              </a:solidFill>
              <a:latin typeface="Calibri"/>
            </a:endParaRPr>
          </a:p>
          <a:p>
            <a:pPr indent="0" defTabSz="343080">
              <a:lnSpc>
                <a:spcPct val="100000"/>
              </a:lnSpc>
              <a:spcBef>
                <a:spcPts val="479"/>
              </a:spcBef>
              <a:buNone/>
              <a:tabLst>
                <a:tab algn="l" pos="0"/>
              </a:tabLst>
            </a:pPr>
            <a:r>
              <a:rPr b="0" lang="en-US" sz="2800" spc="-1" strike="noStrike">
                <a:solidFill>
                  <a:schemeClr val="dk1"/>
                </a:solidFill>
                <a:latin typeface="Calibri"/>
              </a:rPr>
              <a:t>If the approach was cradle-to-gate (starting from the cultivation of the olives), the assessment of eutrophication and land use would be more important. Now however, these will be rather low in our process.</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2880"/>
            <a:ext cx="4009320" cy="1161720"/>
          </a:xfrm>
          <a:prstGeom prst="rect">
            <a:avLst/>
          </a:prstGeom>
          <a:noFill/>
          <a:ln w="0">
            <a:noFill/>
          </a:ln>
        </p:spPr>
        <p:txBody>
          <a:bodyPr lIns="91440" rIns="91440" tIns="45720" bIns="45720" anchor="b">
            <a:noAutofit/>
          </a:bodyPr>
          <a:p>
            <a:pPr indent="0">
              <a:buNone/>
            </a:pPr>
            <a:r>
              <a:rPr b="0" lang="en-US" sz="3000" spc="-1" strike="noStrike">
                <a:solidFill>
                  <a:schemeClr val="dk1"/>
                </a:solidFill>
                <a:latin typeface="Calibri"/>
              </a:rPr>
              <a:t>System </a:t>
            </a:r>
            <a:r>
              <a:rPr b="0" lang="en-US" sz="3000" spc="-1" strike="noStrike">
                <a:solidFill>
                  <a:schemeClr val="dk1"/>
                </a:solidFill>
                <a:latin typeface="Calibri"/>
              </a:rPr>
              <a:t>Boundar</a:t>
            </a:r>
            <a:r>
              <a:rPr b="0" lang="en-US" sz="3000" spc="-1" strike="noStrike">
                <a:solidFill>
                  <a:schemeClr val="dk1"/>
                </a:solidFill>
                <a:latin typeface="Calibri"/>
              </a:rPr>
              <a:t>ies and </a:t>
            </a:r>
            <a:r>
              <a:rPr b="0" lang="en-US" sz="3000" spc="-1" strike="noStrike">
                <a:solidFill>
                  <a:schemeClr val="dk1"/>
                </a:solidFill>
                <a:latin typeface="Calibri"/>
              </a:rPr>
              <a:t>Function</a:t>
            </a:r>
            <a:r>
              <a:rPr b="0" lang="en-US" sz="3000" spc="-1" strike="noStrike">
                <a:solidFill>
                  <a:schemeClr val="dk1"/>
                </a:solidFill>
                <a:latin typeface="Calibri"/>
              </a:rPr>
              <a:t>al Unit</a:t>
            </a:r>
            <a:endParaRPr b="0" lang="en-US" sz="3000" spc="-1" strike="noStrike">
              <a:solidFill>
                <a:schemeClr val="dk1"/>
              </a:solidFill>
              <a:latin typeface="Calibri"/>
            </a:endParaRPr>
          </a:p>
        </p:txBody>
      </p:sp>
      <p:sp>
        <p:nvSpPr>
          <p:cNvPr id="50" name="PlaceHolder 2"/>
          <p:cNvSpPr>
            <a:spLocks noGrp="1"/>
          </p:cNvSpPr>
          <p:nvPr>
            <p:ph/>
          </p:nvPr>
        </p:nvSpPr>
        <p:spPr>
          <a:xfrm>
            <a:off x="609120" y="1434960"/>
            <a:ext cx="4009320" cy="469044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endParaRPr b="0" lang="en-US" sz="1050" spc="-1" strike="noStrike">
              <a:solidFill>
                <a:schemeClr val="dk1"/>
              </a:solidFill>
              <a:latin typeface="Calibri"/>
            </a:endParaRPr>
          </a:p>
          <a:p>
            <a:pPr indent="0" defTabSz="343080">
              <a:lnSpc>
                <a:spcPct val="100000"/>
              </a:lnSpc>
              <a:spcBef>
                <a:spcPts val="210"/>
              </a:spcBef>
              <a:buNone/>
              <a:tabLst>
                <a:tab algn="l" pos="0"/>
              </a:tabLst>
            </a:pPr>
            <a:r>
              <a:rPr b="0" lang="en-US" sz="2400" spc="-1" strike="noStrike">
                <a:solidFill>
                  <a:schemeClr val="dk1"/>
                </a:solidFill>
                <a:latin typeface="Calibri"/>
              </a:rPr>
              <a:t>The functional unit that was selected is 1 kg of cyclopentanone. Since we are comparing 2 production methods of the same material, it was assumed that a more intricate functional unit was not necessary.</a:t>
            </a:r>
            <a:endParaRPr b="0" lang="en-US" sz="2400" spc="-1" strike="noStrike">
              <a:solidFill>
                <a:schemeClr val="dk1"/>
              </a:solidFill>
              <a:latin typeface="Calibri"/>
            </a:endParaRPr>
          </a:p>
        </p:txBody>
      </p:sp>
      <p:pic>
        <p:nvPicPr>
          <p:cNvPr id="51" name="Picture 1" descr="./lca_flowsheet.png"/>
          <p:cNvPicPr/>
          <p:nvPr/>
        </p:nvPicPr>
        <p:blipFill>
          <a:blip r:embed="rId1"/>
          <a:stretch/>
        </p:blipFill>
        <p:spPr>
          <a:xfrm>
            <a:off x="6161760" y="270360"/>
            <a:ext cx="3994920" cy="5841360"/>
          </a:xfrm>
          <a:prstGeom prst="rect">
            <a:avLst/>
          </a:prstGeom>
          <a:ln w="9525">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a:t>
            </a:r>
            <a:r>
              <a:rPr b="0" lang="en-US" sz="3300" spc="-1" strike="noStrike">
                <a:solidFill>
                  <a:schemeClr val="dk1"/>
                </a:solidFill>
                <a:latin typeface="Calibri"/>
              </a:rPr>
              <a:t>Cycle </a:t>
            </a:r>
            <a:r>
              <a:rPr b="0" lang="en-US" sz="3300" spc="-1" strike="noStrike">
                <a:solidFill>
                  <a:schemeClr val="dk1"/>
                </a:solidFill>
                <a:latin typeface="Calibri"/>
              </a:rPr>
              <a:t>Invento</a:t>
            </a:r>
            <a:r>
              <a:rPr b="0" lang="en-US" sz="3300" spc="-1" strike="noStrike">
                <a:solidFill>
                  <a:schemeClr val="dk1"/>
                </a:solidFill>
                <a:latin typeface="Calibri"/>
              </a:rPr>
              <a:t>ry</a:t>
            </a:r>
            <a:endParaRPr b="0" lang="en-US" sz="3300" spc="-1" strike="noStrike">
              <a:solidFill>
                <a:schemeClr val="dk1"/>
              </a:solidFill>
              <a:latin typeface="Calibri"/>
            </a:endParaRPr>
          </a:p>
        </p:txBody>
      </p:sp>
      <p:graphicFrame>
        <p:nvGraphicFramePr>
          <p:cNvPr id="53" name="Table 3"/>
          <p:cNvGraphicFramePr/>
          <p:nvPr/>
        </p:nvGraphicFramePr>
        <p:xfrm>
          <a:off x="293400" y="1278000"/>
          <a:ext cx="6251760" cy="5014800"/>
        </p:xfrm>
        <a:graphic>
          <a:graphicData uri="http://schemas.openxmlformats.org/drawingml/2006/table">
            <a:tbl>
              <a:tblPr/>
              <a:tblGrid>
                <a:gridCol w="2341440"/>
                <a:gridCol w="1454760"/>
                <a:gridCol w="1164240"/>
                <a:gridCol w="1291320"/>
              </a:tblGrid>
              <a:tr h="27324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73240">
                <a:tc rowSpan="8">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Steam Explosion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Olive Kernels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11.7</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Solids (co-prod)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6.18</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Steam (co-prod)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5.70</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0.018</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5.85</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2.76</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NO</a:t>
                      </a:r>
                      <a:r>
                        <a:rPr b="0" lang="en-US" sz="1100" spc="-1" strike="noStrike" baseline="-25000">
                          <a:solidFill>
                            <a:schemeClr val="dk1"/>
                          </a:solidFill>
                          <a:latin typeface="Calibri"/>
                        </a:rPr>
                        <a:t>2</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0.048</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Furfural Production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8.84E-5</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Cyclopentanone Production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0.082</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Flash</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 (Cooling)</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9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0.027</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54" name="Table 1"/>
          <p:cNvGraphicFramePr/>
          <p:nvPr/>
        </p:nvGraphicFramePr>
        <p:xfrm>
          <a:off x="6810480" y="2354400"/>
          <a:ext cx="4871520" cy="3122640"/>
        </p:xfrm>
        <a:graphic>
          <a:graphicData uri="http://schemas.openxmlformats.org/drawingml/2006/table">
            <a:tbl>
              <a:tblPr/>
              <a:tblGrid>
                <a:gridCol w="1931400"/>
                <a:gridCol w="1200240"/>
                <a:gridCol w="960120"/>
                <a:gridCol w="779760"/>
              </a:tblGrid>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Extraction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Hexane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0.044</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418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0.076</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rowSpan="5">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000000"/>
                        </a:solidFill>
                        <a:latin typeface="Times New Roman"/>
                      </a:endParaRPr>
                    </a:p>
                    <a:p>
                      <a:pPr defTabSz="914400">
                        <a:lnSpc>
                          <a:spcPct val="107000"/>
                        </a:lnSpc>
                        <a:spcAft>
                          <a:spcPts val="799"/>
                        </a:spcAft>
                      </a:pPr>
                      <a:r>
                        <a:rPr b="1" lang="en-US" sz="1100" spc="-1" strike="noStrike">
                          <a:solidFill>
                            <a:schemeClr val="lt1"/>
                          </a:solidFill>
                          <a:latin typeface="Calibri"/>
                        </a:rPr>
                        <a:t>Distillation</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r>
                        <a:rPr b="0" lang="el-GR" sz="1100" spc="-1" strike="noStrike">
                          <a:solidFill>
                            <a:schemeClr val="dk1"/>
                          </a:solidFill>
                          <a:latin typeface="Calibri"/>
                        </a:rPr>
                        <a:t> (</a:t>
                      </a:r>
                      <a:r>
                        <a:rPr b="0" lang="en-US" sz="1100" spc="-1" strike="noStrike">
                          <a:solidFill>
                            <a:schemeClr val="dk1"/>
                          </a:solidFill>
                          <a:latin typeface="Calibri"/>
                        </a:rPr>
                        <a:t>Cooling)</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9</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3.54</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 (co-prod)</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0.00167</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55" name="Table 2"/>
          <p:cNvGraphicFramePr/>
          <p:nvPr/>
        </p:nvGraphicFramePr>
        <p:xfrm>
          <a:off x="6797160" y="1884240"/>
          <a:ext cx="4893120" cy="439920"/>
        </p:xfrm>
        <a:graphic>
          <a:graphicData uri="http://schemas.openxmlformats.org/drawingml/2006/table">
            <a:tbl>
              <a:tblPr/>
              <a:tblGrid>
                <a:gridCol w="1946160"/>
                <a:gridCol w="1221120"/>
                <a:gridCol w="919800"/>
                <a:gridCol w="806040"/>
              </a:tblGrid>
              <a:tr h="440280">
                <a:tc>
                  <a:txBody>
                    <a:bodyPr lIns="66600" rIns="66600" anchor="t">
                      <a:noAutofit/>
                    </a:bodyPr>
                    <a:p>
                      <a:pPr defTabSz="914400">
                        <a:lnSpc>
                          <a:spcPct val="107000"/>
                        </a:lnSpc>
                        <a:spcAft>
                          <a:spcPts val="799"/>
                        </a:spcAft>
                      </a:pPr>
                      <a:r>
                        <a:rPr b="1" lang="en-US" sz="1100" spc="-1" strike="noStrike">
                          <a:solidFill>
                            <a:schemeClr val="lt1"/>
                          </a:solidFill>
                          <a:latin typeface="Calibri"/>
                        </a:rPr>
                        <a:t>Stages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Materials</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Input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100" spc="-1" strike="noStrike">
                          <a:solidFill>
                            <a:schemeClr val="lt1"/>
                          </a:solidFill>
                          <a:latin typeface="Calibri"/>
                        </a:rPr>
                        <a:t>Output (kg/fu)</a:t>
                      </a:r>
                      <a:endParaRPr b="0" lang="en-US" sz="1100" spc="-1" strike="noStrike">
                        <a:solidFill>
                          <a:srgbClr val="000000"/>
                        </a:solidFill>
                        <a:latin typeface="Times New Roman"/>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7600" y="-457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Assumptions</a:t>
            </a:r>
            <a:endParaRPr b="0" lang="en-US" sz="3300" spc="-1" strike="noStrike">
              <a:solidFill>
                <a:schemeClr val="dk1"/>
              </a:solidFill>
              <a:latin typeface="Calibri"/>
            </a:endParaRPr>
          </a:p>
        </p:txBody>
      </p:sp>
      <p:sp>
        <p:nvSpPr>
          <p:cNvPr id="57" name="PlaceHolder 2"/>
          <p:cNvSpPr>
            <a:spLocks noGrp="1"/>
          </p:cNvSpPr>
          <p:nvPr>
            <p:ph/>
          </p:nvPr>
        </p:nvSpPr>
        <p:spPr>
          <a:xfrm>
            <a:off x="609120" y="101484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100" spc="-1" strike="noStrike">
                <a:solidFill>
                  <a:schemeClr val="dk1"/>
                </a:solidFill>
                <a:latin typeface="Calibri"/>
              </a:rPr>
              <a:t>To model this process in CCalc, some assumptions were necessary, which are listed below:</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cooling needs, tap water is used and no additional energy requirements are listed.</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furfural production, catalytic amount of sulfuric acid is used, which isn't included in the LCI</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waste streams containing organic compounds are assessed cumulatively as Chemical Oxygen Demand, which in CCalc is reflected only in the eutrophication impact.</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vapor stream of the Flash is considered pure enough in hydrogen to be a co-product and not a waste material</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electricity requirements of the pumps is negligible, while other electricity needs of the factory were not assessed due to difficulty in finding them.</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Olive kernel was modelled as residual wood chopping.</a:t>
            </a:r>
            <a:endParaRPr b="0" lang="en-US" sz="21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Heat was modelled as Heat at cogen 1400 kWh, wood as in the original aspen, heat was produced from lignin.</a:t>
            </a:r>
            <a:endParaRPr b="0" lang="en-US" sz="21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4320"/>
            <a:ext cx="1096956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Allocations</a:t>
            </a:r>
            <a:endParaRPr b="0" lang="en-US" sz="3300" spc="-1" strike="noStrike">
              <a:solidFill>
                <a:schemeClr val="dk1"/>
              </a:solidFill>
              <a:latin typeface="Calibri"/>
            </a:endParaRPr>
          </a:p>
        </p:txBody>
      </p:sp>
      <p:sp>
        <p:nvSpPr>
          <p:cNvPr id="59" name="PlaceHolder 2"/>
          <p:cNvSpPr>
            <a:spLocks noGrp="1"/>
          </p:cNvSpPr>
          <p:nvPr>
            <p:ph/>
          </p:nvPr>
        </p:nvSpPr>
        <p:spPr>
          <a:xfrm>
            <a:off x="609120" y="1600200"/>
            <a:ext cx="1096956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Besides the final product of cyclopentanone, some other streams were considered co-product streams and should somehow be included in the impact assessment. These streams are: The solid stream of steam explosion, which contains cellulose and lignin, the hydrogen rich stream of the flash and the furfural rich stream of the distillation process.</a:t>
            </a:r>
            <a:endParaRPr b="0" lang="en-US" sz="2400" spc="-1" strike="noStrike">
              <a:solidFill>
                <a:schemeClr val="dk1"/>
              </a:solidFill>
              <a:latin typeface="Calibri"/>
            </a:endParaRPr>
          </a:p>
          <a:p>
            <a:pPr indent="0" defTabSz="343080">
              <a:lnSpc>
                <a:spcPct val="100000"/>
              </a:lnSpc>
              <a:spcBef>
                <a:spcPts val="479"/>
              </a:spcBef>
              <a:buNone/>
              <a:tabLst>
                <a:tab algn="l" pos="0"/>
              </a:tabLst>
            </a:pPr>
            <a:r>
              <a:rPr b="0" lang="en-US" sz="2400" spc="-1" strike="noStrike">
                <a:solidFill>
                  <a:schemeClr val="dk1"/>
                </a:solidFill>
                <a:latin typeface="Calibri"/>
              </a:rPr>
              <a:t>For the first stream, it is hard to assess the economic value of the three components of the kernel (hemicellulose, cellulose and lignin) to do economic allocation and energy allocation isn't very useful, therefore, the allocation methodology followed is mass allocation. The other two streams are very low in quantity and therefore impacts should be allocated to them with mass allocation.</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43440" y="218160"/>
            <a:ext cx="10743120" cy="4590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Conventional Process LCI</a:t>
            </a:r>
            <a:endParaRPr b="0" lang="en-US" sz="3200" spc="-1" strike="noStrike">
              <a:solidFill>
                <a:schemeClr val="dk1"/>
              </a:solidFill>
              <a:latin typeface="Calibri"/>
            </a:endParaRPr>
          </a:p>
        </p:txBody>
      </p:sp>
      <p:sp>
        <p:nvSpPr>
          <p:cNvPr id="61" name="PlaceHolder 2"/>
          <p:cNvSpPr>
            <a:spLocks noGrp="1"/>
          </p:cNvSpPr>
          <p:nvPr>
            <p:ph/>
          </p:nvPr>
        </p:nvSpPr>
        <p:spPr>
          <a:xfrm>
            <a:off x="866880" y="4629600"/>
            <a:ext cx="9774360" cy="186588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Energy data: 2 MJ/f.u. heat (modelled as heavy fuel oil), 2.2 MJ/f.u. electricity (electricity mix, Greece), 0.92 MJ/f.u. cooling (water)</a:t>
            </a:r>
            <a:endParaRPr b="0" lang="en-US" sz="2400" spc="-1" strike="noStrike">
              <a:solidFill>
                <a:schemeClr val="dk1"/>
              </a:solidFill>
              <a:latin typeface="Calibri"/>
            </a:endParaRPr>
          </a:p>
          <a:p>
            <a:pPr indent="0" defTabSz="343080">
              <a:lnSpc>
                <a:spcPct val="100000"/>
              </a:lnSpc>
              <a:spcBef>
                <a:spcPts val="479"/>
              </a:spcBef>
              <a:buNone/>
              <a:tabLst>
                <a:tab algn="l" pos="0"/>
              </a:tabLst>
            </a:pPr>
            <a:endParaRPr b="0" lang="en-US" sz="2400" spc="-1" strike="noStrike">
              <a:solidFill>
                <a:schemeClr val="dk1"/>
              </a:solidFill>
              <a:latin typeface="Calibri"/>
            </a:endParaRPr>
          </a:p>
          <a:p>
            <a:pPr indent="0" defTabSz="343080">
              <a:lnSpc>
                <a:spcPct val="100000"/>
              </a:lnSpc>
              <a:spcBef>
                <a:spcPts val="479"/>
              </a:spcBef>
              <a:buNone/>
              <a:tabLst>
                <a:tab algn="l" pos="0"/>
              </a:tabLst>
            </a:pPr>
            <a:r>
              <a:rPr b="0" lang="en-US" sz="2400" spc="-1" strike="noStrike">
                <a:solidFill>
                  <a:schemeClr val="dk1"/>
                </a:solidFill>
                <a:latin typeface="Calibri"/>
              </a:rPr>
              <a:t>Emissions: 0.075 kg CO2/f.u., 0.048 kg SO2/f.u., 2.1 kg COD/f.u.</a:t>
            </a:r>
            <a:endParaRPr b="0" lang="en-US" sz="2400" spc="-1" strike="noStrike">
              <a:solidFill>
                <a:schemeClr val="dk1"/>
              </a:solidFill>
              <a:latin typeface="Calibri"/>
            </a:endParaRPr>
          </a:p>
        </p:txBody>
      </p:sp>
      <p:pic>
        <p:nvPicPr>
          <p:cNvPr id="62" name="Picture 1" descr="Life_Cycle_Inventory/2024-01-06_15-07-24_screenshot.png"/>
          <p:cNvPicPr/>
          <p:nvPr/>
        </p:nvPicPr>
        <p:blipFill>
          <a:blip r:embed="rId1"/>
          <a:stretch/>
        </p:blipFill>
        <p:spPr>
          <a:xfrm>
            <a:off x="1173240" y="2217240"/>
            <a:ext cx="7907040" cy="2064960"/>
          </a:xfrm>
          <a:prstGeom prst="rect">
            <a:avLst/>
          </a:prstGeom>
          <a:ln w="9525">
            <a:noFill/>
          </a:ln>
        </p:spPr>
      </p:pic>
      <p:sp>
        <p:nvSpPr>
          <p:cNvPr id="63" name=""/>
          <p:cNvSpPr txBox="1"/>
          <p:nvPr/>
        </p:nvSpPr>
        <p:spPr>
          <a:xfrm>
            <a:off x="546480" y="772920"/>
            <a:ext cx="10157400" cy="1155240"/>
          </a:xfrm>
          <a:prstGeom prst="rect">
            <a:avLst/>
          </a:prstGeom>
          <a:noFill/>
          <a:ln w="0">
            <a:noFill/>
          </a:ln>
        </p:spPr>
        <p:txBody>
          <a:bodyPr lIns="90000" rIns="90000" tIns="45000" bIns="45000" anchor="t">
            <a:noAutofit/>
          </a:bodyPr>
          <a:p>
            <a:pPr defTabSz="343080">
              <a:lnSpc>
                <a:spcPct val="100000"/>
              </a:lnSpc>
              <a:spcBef>
                <a:spcPts val="210"/>
              </a:spcBef>
              <a:tabLst>
                <a:tab algn="l" pos="0"/>
              </a:tabLst>
            </a:pPr>
            <a:r>
              <a:rPr b="0" lang="en-US" sz="2400" spc="-1" strike="noStrike">
                <a:solidFill>
                  <a:schemeClr val="dk1"/>
                </a:solidFill>
                <a:latin typeface="Calibri"/>
              </a:rPr>
              <a:t>For modelling cyclopentanone production in CCalc, Ba(OH)2 was not found in the ecoinvent database, so its production from the mineral barite was modelled based on a patent describing the process </a:t>
            </a:r>
            <a:r>
              <a:rPr b="0" lang="en-US" sz="2400" spc="-1" strike="noStrike" u="sng" baseline="30000">
                <a:solidFill>
                  <a:schemeClr val="dk1"/>
                </a:solidFill>
                <a:uFillTx/>
                <a:latin typeface="Calibri"/>
                <a:hlinkClick r:id="rId2" action="ppaction://hlinksldjump"/>
              </a:rPr>
              <a:t>2</a:t>
            </a:r>
            <a:r>
              <a:rPr b="0" lang="en-US" sz="2400" spc="-1" strike="noStrike">
                <a:solidFill>
                  <a:schemeClr val="dk1"/>
                </a:solidFill>
                <a:latin typeface="Calibri"/>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LibreOffice/7.6.4.1$Linux_X86_64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2024-01-08T13:21:18Z</dcterms:created>
  <dc:creator>Vidianos Giannitsis, Nikos Stavrou</dc:creator>
  <dc:description/>
  <dc:language>en-US</dc:language>
  <cp:lastModifiedBy/>
  <dcterms:modified xsi:type="dcterms:W3CDTF">2024-01-08T15:56:34Z</dcterms:modified>
  <cp:revision>1</cp:revision>
  <dc:subject/>
  <dc:title>Life Cycle Assessment of Cyclopentanone production from Olive Kernels</dc:title>
</cp:coreProperties>
</file>