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3.xml" ContentType="application/vnd.openxmlformats-officedocument.presentationml.slideLayout+xml"/>
  <Override PartName="/ppt/slideLayouts/slideLayout2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23.xml.rels" ContentType="application/vnd.openxmlformats-package.relationships+xml"/>
  <Override PartName="/ppt/slideLayouts/_rels/slideLayout16.xml.rels" ContentType="application/vnd.openxmlformats-package.relationships+xml"/>
  <Override PartName="/ppt/slideLayouts/_rels/slideLayout24.xml.rels" ContentType="application/vnd.openxmlformats-package.relationships+xml"/>
  <Override PartName="/ppt/slideLayouts/_rels/slideLayout2.xml.rels" ContentType="application/vnd.openxmlformats-package.relationships+xml"/>
  <Override PartName="/ppt/slideLayouts/_rels/slideLayout19.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21.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20.xml.rels" ContentType="application/vnd.openxmlformats-package.relationships+xml"/>
  <Override PartName="/ppt/slideLayouts/_rels/slideLayout11.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xml.rels" ContentType="application/vnd.openxmlformats-package.relationships+xml"/>
  <Override PartName="/ppt/slideLayouts/slideLayout17.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16.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media/image1.png" ContentType="image/png"/>
  <Override PartName="/ppt/media/image2.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7E0CDFDF-CD8F-43EE-88FE-DF934EFD4045}"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7" name="PlaceHolder 2"/>
          <p:cNvSpPr>
            <a:spLocks noGrp="1"/>
          </p:cNvSpPr>
          <p:nvPr>
            <p:ph/>
          </p:nvPr>
        </p:nvSpPr>
        <p:spPr>
          <a:xfrm>
            <a:off x="504000" y="1326600"/>
            <a:ext cx="90712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 name="PlaceHolder 3"/>
          <p:cNvSpPr>
            <a:spLocks noGrp="1"/>
          </p:cNvSpPr>
          <p:nvPr>
            <p:ph/>
          </p:nvPr>
        </p:nvSpPr>
        <p:spPr>
          <a:xfrm>
            <a:off x="504000" y="3044160"/>
            <a:ext cx="90712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48F14210-11A0-41BD-90D7-22D89783B469}"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0"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1"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2" name="PlaceHolder 4"/>
          <p:cNvSpPr>
            <a:spLocks noGrp="1"/>
          </p:cNvSpPr>
          <p:nvPr>
            <p:ph/>
          </p:nvPr>
        </p:nvSpPr>
        <p:spPr>
          <a:xfrm>
            <a:off x="504000" y="3044160"/>
            <a:ext cx="44265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3" name="PlaceHolder 5"/>
          <p:cNvSpPr>
            <a:spLocks noGrp="1"/>
          </p:cNvSpPr>
          <p:nvPr>
            <p:ph/>
          </p:nvPr>
        </p:nvSpPr>
        <p:spPr>
          <a:xfrm>
            <a:off x="5152320" y="3044160"/>
            <a:ext cx="44265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5BA6C051-2997-4F3F-800C-93C933A519C4}"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5"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6"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7"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9"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0"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CF9A41B9-DB73-47FE-9410-B601104FDBC4}"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3A368595-A6BC-4C76-A753-40D316FB4EF8}"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7" name="PlaceHolder 2"/>
          <p:cNvSpPr>
            <a:spLocks noGrp="1"/>
          </p:cNvSpPr>
          <p:nvPr>
            <p:ph type="subTitle"/>
          </p:nvPr>
        </p:nvSpPr>
        <p:spPr>
          <a:xfrm>
            <a:off x="504000" y="1326600"/>
            <a:ext cx="9071280" cy="32878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F18FB245-555F-488C-ADE0-4AA4177F1556}"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9"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4922E32B-6AD5-4C00-AF51-A694DBE1E0D7}"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1" name="PlaceHolder 2"/>
          <p:cNvSpPr>
            <a:spLocks noGrp="1"/>
          </p:cNvSpPr>
          <p:nvPr>
            <p:ph/>
          </p:nvPr>
        </p:nvSpPr>
        <p:spPr>
          <a:xfrm>
            <a:off x="504000" y="1326600"/>
            <a:ext cx="4426560" cy="32878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2" name="PlaceHolder 3"/>
          <p:cNvSpPr>
            <a:spLocks noGrp="1"/>
          </p:cNvSpPr>
          <p:nvPr>
            <p:ph/>
          </p:nvPr>
        </p:nvSpPr>
        <p:spPr>
          <a:xfrm>
            <a:off x="5152320" y="1326600"/>
            <a:ext cx="4426560" cy="32878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989BA063-C345-4B2D-8D06-EF4126705B3E}"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246278A5-027E-4979-8821-154E6FFF394E}"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04000" y="226080"/>
            <a:ext cx="9071280" cy="43866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DD9E2F97-4E42-4421-881B-14CD20955739}"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6"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7" name="PlaceHolder 3"/>
          <p:cNvSpPr>
            <a:spLocks noGrp="1"/>
          </p:cNvSpPr>
          <p:nvPr>
            <p:ph/>
          </p:nvPr>
        </p:nvSpPr>
        <p:spPr>
          <a:xfrm>
            <a:off x="5152320" y="1326600"/>
            <a:ext cx="4426560" cy="32878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8" name="PlaceHolder 4"/>
          <p:cNvSpPr>
            <a:spLocks noGrp="1"/>
          </p:cNvSpPr>
          <p:nvPr>
            <p:ph/>
          </p:nvPr>
        </p:nvSpPr>
        <p:spPr>
          <a:xfrm>
            <a:off x="504000" y="3044160"/>
            <a:ext cx="44265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8C1789F8-509F-4958-ABD0-6098894D72DC}"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 name="PlaceHolder 2"/>
          <p:cNvSpPr>
            <a:spLocks noGrp="1"/>
          </p:cNvSpPr>
          <p:nvPr>
            <p:ph type="subTitle"/>
          </p:nvPr>
        </p:nvSpPr>
        <p:spPr>
          <a:xfrm>
            <a:off x="504000" y="1326600"/>
            <a:ext cx="9071280" cy="32878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E3FE6393-88DD-4793-B7E0-DBF73C1D210F}"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0" name="PlaceHolder 2"/>
          <p:cNvSpPr>
            <a:spLocks noGrp="1"/>
          </p:cNvSpPr>
          <p:nvPr>
            <p:ph/>
          </p:nvPr>
        </p:nvSpPr>
        <p:spPr>
          <a:xfrm>
            <a:off x="504000" y="1326600"/>
            <a:ext cx="4426560" cy="32878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1"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2" name="PlaceHolder 4"/>
          <p:cNvSpPr>
            <a:spLocks noGrp="1"/>
          </p:cNvSpPr>
          <p:nvPr>
            <p:ph/>
          </p:nvPr>
        </p:nvSpPr>
        <p:spPr>
          <a:xfrm>
            <a:off x="5152320" y="3044160"/>
            <a:ext cx="44265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EBB963C0-3A33-4AD7-BCD0-626C20C4B0F2}"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4"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5"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6" name="PlaceHolder 4"/>
          <p:cNvSpPr>
            <a:spLocks noGrp="1"/>
          </p:cNvSpPr>
          <p:nvPr>
            <p:ph/>
          </p:nvPr>
        </p:nvSpPr>
        <p:spPr>
          <a:xfrm>
            <a:off x="504000" y="3044160"/>
            <a:ext cx="90712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99D6E8CA-BBB2-4C13-9914-A5CD07893A7C}"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8" name="PlaceHolder 2"/>
          <p:cNvSpPr>
            <a:spLocks noGrp="1"/>
          </p:cNvSpPr>
          <p:nvPr>
            <p:ph/>
          </p:nvPr>
        </p:nvSpPr>
        <p:spPr>
          <a:xfrm>
            <a:off x="504000" y="1326600"/>
            <a:ext cx="90712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9" name="PlaceHolder 3"/>
          <p:cNvSpPr>
            <a:spLocks noGrp="1"/>
          </p:cNvSpPr>
          <p:nvPr>
            <p:ph/>
          </p:nvPr>
        </p:nvSpPr>
        <p:spPr>
          <a:xfrm>
            <a:off x="504000" y="3044160"/>
            <a:ext cx="90712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65BAF919-C551-4FF4-B9AA-3FCEA6AF4EFC}"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1"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2"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3" name="PlaceHolder 4"/>
          <p:cNvSpPr>
            <a:spLocks noGrp="1"/>
          </p:cNvSpPr>
          <p:nvPr>
            <p:ph/>
          </p:nvPr>
        </p:nvSpPr>
        <p:spPr>
          <a:xfrm>
            <a:off x="504000" y="3044160"/>
            <a:ext cx="44265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4" name="PlaceHolder 5"/>
          <p:cNvSpPr>
            <a:spLocks noGrp="1"/>
          </p:cNvSpPr>
          <p:nvPr>
            <p:ph/>
          </p:nvPr>
        </p:nvSpPr>
        <p:spPr>
          <a:xfrm>
            <a:off x="5152320" y="3044160"/>
            <a:ext cx="44265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E7015B9B-ED4D-4AE8-90B6-98B33BA8BD43}"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6"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7"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8"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9"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0"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1"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DBD77048-1507-4615-AA8C-7E04F2FABCE6}"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4C7BB5FC-B65D-4C74-A4FC-4934374FC044}"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 name="PlaceHolder 2"/>
          <p:cNvSpPr>
            <a:spLocks noGrp="1"/>
          </p:cNvSpPr>
          <p:nvPr>
            <p:ph/>
          </p:nvPr>
        </p:nvSpPr>
        <p:spPr>
          <a:xfrm>
            <a:off x="504000" y="1326600"/>
            <a:ext cx="4426560" cy="32878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 name="PlaceHolder 3"/>
          <p:cNvSpPr>
            <a:spLocks noGrp="1"/>
          </p:cNvSpPr>
          <p:nvPr>
            <p:ph/>
          </p:nvPr>
        </p:nvSpPr>
        <p:spPr>
          <a:xfrm>
            <a:off x="5152320" y="1326600"/>
            <a:ext cx="4426560" cy="32878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DDBBF31A-6407-441D-B6C0-D61F3AE9C2C6}"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8027303D-E562-48E8-BF80-E3EBF63ABCCC}"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280" cy="43866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A1351E11-6FE7-407A-8002-F0D18253EAE9}"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 name="PlaceHolder 3"/>
          <p:cNvSpPr>
            <a:spLocks noGrp="1"/>
          </p:cNvSpPr>
          <p:nvPr>
            <p:ph/>
          </p:nvPr>
        </p:nvSpPr>
        <p:spPr>
          <a:xfrm>
            <a:off x="5152320" y="1326600"/>
            <a:ext cx="4426560" cy="32878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 name="PlaceHolder 4"/>
          <p:cNvSpPr>
            <a:spLocks noGrp="1"/>
          </p:cNvSpPr>
          <p:nvPr>
            <p:ph/>
          </p:nvPr>
        </p:nvSpPr>
        <p:spPr>
          <a:xfrm>
            <a:off x="504000" y="3044160"/>
            <a:ext cx="44265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5627178B-5AD9-4DCB-8DA6-89DA71A62E65}"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 name="PlaceHolder 2"/>
          <p:cNvSpPr>
            <a:spLocks noGrp="1"/>
          </p:cNvSpPr>
          <p:nvPr>
            <p:ph/>
          </p:nvPr>
        </p:nvSpPr>
        <p:spPr>
          <a:xfrm>
            <a:off x="504000" y="1326600"/>
            <a:ext cx="4426560" cy="32878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1" name="PlaceHolder 4"/>
          <p:cNvSpPr>
            <a:spLocks noGrp="1"/>
          </p:cNvSpPr>
          <p:nvPr>
            <p:ph/>
          </p:nvPr>
        </p:nvSpPr>
        <p:spPr>
          <a:xfrm>
            <a:off x="5152320" y="3044160"/>
            <a:ext cx="44265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72A15C19-7812-456B-B075-45EB92701745}"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3"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 name="PlaceHolder 4"/>
          <p:cNvSpPr>
            <a:spLocks noGrp="1"/>
          </p:cNvSpPr>
          <p:nvPr>
            <p:ph/>
          </p:nvPr>
        </p:nvSpPr>
        <p:spPr>
          <a:xfrm>
            <a:off x="504000" y="3044160"/>
            <a:ext cx="90712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5C13F9AB-34C7-4C11-BAE5-300B47591BCD}"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 name="PlaceHolder 2"/>
          <p:cNvSpPr>
            <a:spLocks noGrp="1"/>
          </p:cNvSpPr>
          <p:nvPr>
            <p:ph type="ftr" idx="1"/>
          </p:nvPr>
        </p:nvSpPr>
        <p:spPr>
          <a:xfrm>
            <a:off x="3447360" y="5165280"/>
            <a:ext cx="3194640" cy="390240"/>
          </a:xfrm>
          <a:prstGeom prst="rect">
            <a:avLst/>
          </a:prstGeom>
          <a:noFill/>
          <a:ln w="0">
            <a:noFill/>
          </a:ln>
        </p:spPr>
        <p:txBody>
          <a:bodyPr lIns="0" rIns="0" tIns="0" bIns="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 name="PlaceHolder 3"/>
          <p:cNvSpPr>
            <a:spLocks noGrp="1"/>
          </p:cNvSpPr>
          <p:nvPr>
            <p:ph type="sldNum" idx="2"/>
          </p:nvPr>
        </p:nvSpPr>
        <p:spPr>
          <a:xfrm>
            <a:off x="7227360" y="5165280"/>
            <a:ext cx="2347920" cy="390240"/>
          </a:xfrm>
          <a:prstGeom prst="rect">
            <a:avLst/>
          </a:prstGeom>
          <a:noFill/>
          <a:ln w="0">
            <a:noFill/>
          </a:ln>
        </p:spPr>
        <p:txBody>
          <a:bodyPr lIns="0" rIns="0" tIns="0" bIns="0" anchor="t">
            <a:noAutofit/>
          </a:bodyPr>
          <a:lstStyle>
            <a:lvl1pPr indent="0" algn="r">
              <a:lnSpc>
                <a:spcPct val="100000"/>
              </a:lnSpc>
              <a:buNone/>
              <a:tabLst>
                <a:tab algn="l" pos="0"/>
              </a:tabLst>
              <a:defRPr b="0" lang="en-US" sz="1400" spc="-1" strike="noStrike">
                <a:solidFill>
                  <a:srgbClr val="000000"/>
                </a:solidFill>
                <a:latin typeface="Times New Roman"/>
              </a:defRPr>
            </a:lvl1pPr>
          </a:lstStyle>
          <a:p>
            <a:pPr indent="0" algn="r">
              <a:lnSpc>
                <a:spcPct val="100000"/>
              </a:lnSpc>
              <a:buNone/>
              <a:tabLst>
                <a:tab algn="l" pos="0"/>
              </a:tabLst>
            </a:pPr>
            <a:fld id="{4CED6AE5-89B2-4F17-99E8-0398C8FB76E0}"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
        <p:nvSpPr>
          <p:cNvPr id="3" name="PlaceHolder 4"/>
          <p:cNvSpPr>
            <a:spLocks noGrp="1"/>
          </p:cNvSpPr>
          <p:nvPr>
            <p:ph type="dt" idx="3"/>
          </p:nvPr>
        </p:nvSpPr>
        <p:spPr>
          <a:xfrm>
            <a:off x="504000" y="5165280"/>
            <a:ext cx="2347920" cy="39024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4"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42" name="PlaceHolder 2"/>
          <p:cNvSpPr>
            <a:spLocks noGrp="1"/>
          </p:cNvSpPr>
          <p:nvPr>
            <p:ph type="body"/>
          </p:nvPr>
        </p:nvSpPr>
        <p:spPr>
          <a:xfrm>
            <a:off x="504000" y="1326600"/>
            <a:ext cx="9071280" cy="32878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43" name="PlaceHolder 3"/>
          <p:cNvSpPr>
            <a:spLocks noGrp="1"/>
          </p:cNvSpPr>
          <p:nvPr>
            <p:ph type="ftr" idx="4"/>
          </p:nvPr>
        </p:nvSpPr>
        <p:spPr>
          <a:xfrm>
            <a:off x="3447360" y="5165280"/>
            <a:ext cx="3194640" cy="390240"/>
          </a:xfrm>
          <a:prstGeom prst="rect">
            <a:avLst/>
          </a:prstGeom>
          <a:noFill/>
          <a:ln w="0">
            <a:noFill/>
          </a:ln>
        </p:spPr>
        <p:txBody>
          <a:bodyPr lIns="0" rIns="0" tIns="0" bIns="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4" name="PlaceHolder 4"/>
          <p:cNvSpPr>
            <a:spLocks noGrp="1"/>
          </p:cNvSpPr>
          <p:nvPr>
            <p:ph type="sldNum" idx="5"/>
          </p:nvPr>
        </p:nvSpPr>
        <p:spPr>
          <a:xfrm>
            <a:off x="7227360" y="5165280"/>
            <a:ext cx="2347920" cy="390240"/>
          </a:xfrm>
          <a:prstGeom prst="rect">
            <a:avLst/>
          </a:prstGeom>
          <a:noFill/>
          <a:ln w="0">
            <a:noFill/>
          </a:ln>
        </p:spPr>
        <p:txBody>
          <a:bodyPr lIns="0" rIns="0" tIns="0" bIns="0" anchor="t">
            <a:noAutofit/>
          </a:bodyPr>
          <a:lstStyle>
            <a:lvl1pPr indent="0" algn="r">
              <a:lnSpc>
                <a:spcPct val="100000"/>
              </a:lnSpc>
              <a:buNone/>
              <a:tabLst>
                <a:tab algn="l" pos="0"/>
              </a:tabLst>
              <a:defRPr b="0" lang="en-US" sz="1400" spc="-1" strike="noStrike">
                <a:solidFill>
                  <a:srgbClr val="000000"/>
                </a:solidFill>
                <a:latin typeface="Times New Roman"/>
              </a:defRPr>
            </a:lvl1pPr>
          </a:lstStyle>
          <a:p>
            <a:pPr indent="0" algn="r">
              <a:lnSpc>
                <a:spcPct val="100000"/>
              </a:lnSpc>
              <a:buNone/>
              <a:tabLst>
                <a:tab algn="l" pos="0"/>
              </a:tabLst>
            </a:pPr>
            <a:fld id="{7198E2A3-4E54-4D24-8A2D-D97286F6F648}"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
        <p:nvSpPr>
          <p:cNvPr id="45" name="PlaceHolder 5"/>
          <p:cNvSpPr>
            <a:spLocks noGrp="1"/>
          </p:cNvSpPr>
          <p:nvPr>
            <p:ph type="dt" idx="6"/>
          </p:nvPr>
        </p:nvSpPr>
        <p:spPr>
          <a:xfrm>
            <a:off x="504000" y="5165280"/>
            <a:ext cx="2347920" cy="39024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102960"/>
            <a:ext cx="9071280" cy="312480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Life Cycle Analysis of Cyclopentanone Production by Olive Kernel</a:t>
            </a:r>
            <a:br>
              <a:rPr sz="4400"/>
            </a:br>
            <a:br>
              <a:rPr sz="4400"/>
            </a:br>
            <a:r>
              <a:rPr b="0" lang="en-US" sz="4400" spc="-1" strike="noStrike">
                <a:solidFill>
                  <a:srgbClr val="000000"/>
                </a:solidFill>
                <a:latin typeface="Arial"/>
              </a:rPr>
              <a:t>Goal, Scope and LCI</a:t>
            </a:r>
            <a:endParaRPr b="0" lang="en-US" sz="4400" spc="-1" strike="noStrike">
              <a:solidFill>
                <a:srgbClr val="000000"/>
              </a:solidFill>
              <a:latin typeface="Arial"/>
            </a:endParaRPr>
          </a:p>
        </p:txBody>
      </p:sp>
      <p:sp>
        <p:nvSpPr>
          <p:cNvPr id="83" name="PlaceHolder 2"/>
          <p:cNvSpPr>
            <a:spLocks noGrp="1"/>
          </p:cNvSpPr>
          <p:nvPr>
            <p:ph type="subTitle"/>
          </p:nvPr>
        </p:nvSpPr>
        <p:spPr>
          <a:xfrm>
            <a:off x="504000" y="2806200"/>
            <a:ext cx="9071280" cy="2580480"/>
          </a:xfrm>
          <a:prstGeom prst="rect">
            <a:avLst/>
          </a:prstGeom>
          <a:noFill/>
          <a:ln w="0">
            <a:noFill/>
          </a:ln>
        </p:spPr>
        <p:txBody>
          <a:bodyPr lIns="0" rIns="0" tIns="0" bIns="0" anchor="ctr">
            <a:noAutofit/>
          </a:bodyPr>
          <a:p>
            <a:pPr indent="0" algn="ctr">
              <a:lnSpc>
                <a:spcPct val="100000"/>
              </a:lnSpc>
              <a:buNone/>
              <a:tabLst>
                <a:tab algn="l" pos="0"/>
              </a:tabLst>
            </a:pPr>
            <a:r>
              <a:rPr b="0" lang="en-US" sz="3200" spc="-1" strike="noStrike">
                <a:solidFill>
                  <a:srgbClr val="000000"/>
                </a:solidFill>
                <a:latin typeface="Arial"/>
              </a:rPr>
              <a:t>Vidianos Giannitsis, Nikos Stavrou</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Goal of the Study</a:t>
            </a:r>
            <a:endParaRPr b="0" lang="en-US" sz="4400" spc="-1" strike="noStrike">
              <a:solidFill>
                <a:srgbClr val="000000"/>
              </a:solidFill>
              <a:latin typeface="Arial"/>
            </a:endParaRPr>
          </a:p>
        </p:txBody>
      </p:sp>
      <p:sp>
        <p:nvSpPr>
          <p:cNvPr id="85" name="PlaceHolder 2"/>
          <p:cNvSpPr>
            <a:spLocks noGrp="1"/>
          </p:cNvSpPr>
          <p:nvPr>
            <p:ph/>
          </p:nvPr>
        </p:nvSpPr>
        <p:spPr>
          <a:xfrm>
            <a:off x="504000" y="1326600"/>
            <a:ext cx="9071280" cy="3287880"/>
          </a:xfrm>
          <a:prstGeom prst="rect">
            <a:avLst/>
          </a:prstGeom>
          <a:noFill/>
          <a:ln w="0">
            <a:noFill/>
          </a:ln>
        </p:spPr>
        <p:txBody>
          <a:bodyPr lIns="0" rIns="0" tIns="0" bIns="0" anchor="t">
            <a:normAutofit fontScale="93333"/>
          </a:bodyPr>
          <a:p>
            <a:pPr marL="432000" indent="0">
              <a:lnSpc>
                <a:spcPct val="100000"/>
              </a:lnSpc>
              <a:spcBef>
                <a:spcPts val="1417"/>
              </a:spcBef>
              <a:buNone/>
              <a:tabLst>
                <a:tab algn="l" pos="0"/>
              </a:tabLst>
            </a:pPr>
            <a:r>
              <a:rPr b="0" lang="en-US" sz="3200" spc="-1" strike="noStrike">
                <a:solidFill>
                  <a:srgbClr val="000000"/>
                </a:solidFill>
                <a:latin typeface="Arial"/>
              </a:rPr>
              <a:t>The goal of this study is to assess the environmental impact of Cyclopentanone production from Olive Kernel. Cyclopentanone is a chemical used widely in pharmaeceuticals and its production from renewables and especially so waste, is interesting to compare with the production from petroleum sources.</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504000" y="148680"/>
            <a:ext cx="9071280" cy="94608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Flow diagrams of the two processes</a:t>
            </a:r>
            <a:endParaRPr b="0" lang="en-US" sz="4400" spc="-1" strike="noStrike">
              <a:solidFill>
                <a:srgbClr val="000000"/>
              </a:solidFill>
              <a:latin typeface="Arial"/>
            </a:endParaRPr>
          </a:p>
        </p:txBody>
      </p:sp>
      <p:pic>
        <p:nvPicPr>
          <p:cNvPr id="87" name="" descr=""/>
          <p:cNvPicPr/>
          <p:nvPr/>
        </p:nvPicPr>
        <p:blipFill>
          <a:blip r:embed="rId1"/>
          <a:stretch/>
        </p:blipFill>
        <p:spPr>
          <a:xfrm>
            <a:off x="1311120" y="1095120"/>
            <a:ext cx="7467840" cy="2218680"/>
          </a:xfrm>
          <a:prstGeom prst="rect">
            <a:avLst/>
          </a:prstGeom>
          <a:ln w="0">
            <a:noFill/>
          </a:ln>
        </p:spPr>
      </p:pic>
      <p:sp>
        <p:nvSpPr>
          <p:cNvPr id="88" name=""/>
          <p:cNvSpPr/>
          <p:nvPr/>
        </p:nvSpPr>
        <p:spPr>
          <a:xfrm>
            <a:off x="180000" y="3604320"/>
            <a:ext cx="9524520" cy="1762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000000"/>
                </a:solidFill>
                <a:latin typeface="Arial"/>
              </a:rPr>
              <a:t>The petrelaic processes starts from Benzene, which is very hazardous and is generally avoided and uses many metallic catalysts as well as acid and alkaline treatments.</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The olive kernel approach doesn’t avoid high pressures or the acid treatment, but uses a renewable feedstock doesn’t have something as hazardous as benzene and has less steps.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705960" y="77760"/>
            <a:ext cx="7012440" cy="124992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Scope and</a:t>
            </a:r>
            <a:br>
              <a:rPr sz="4400"/>
            </a:br>
            <a:r>
              <a:rPr b="0" lang="en-US" sz="4400" spc="-1" strike="noStrike">
                <a:solidFill>
                  <a:srgbClr val="000000"/>
                </a:solidFill>
                <a:latin typeface="Arial"/>
              </a:rPr>
              <a:t>Life Cycle Inventory</a:t>
            </a:r>
            <a:endParaRPr b="0" lang="en-US" sz="4400" spc="-1" strike="noStrike">
              <a:solidFill>
                <a:srgbClr val="000000"/>
              </a:solidFill>
              <a:latin typeface="Arial"/>
            </a:endParaRPr>
          </a:p>
        </p:txBody>
      </p:sp>
      <p:sp>
        <p:nvSpPr>
          <p:cNvPr id="90" name=""/>
          <p:cNvSpPr/>
          <p:nvPr/>
        </p:nvSpPr>
        <p:spPr>
          <a:xfrm>
            <a:off x="141480" y="1460880"/>
            <a:ext cx="5431320" cy="3597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000" spc="-1" strike="noStrike">
                <a:solidFill>
                  <a:srgbClr val="000000"/>
                </a:solidFill>
                <a:latin typeface="Arial"/>
              </a:rPr>
              <a:t>Environmental Impacts: The carbon footprint of the process will be studied as it is generally considered an important metric. Besides that, the petrelaic process uses benzene, therefore, human toxicity should probably be included to show the adverse impact of that material, while the olive kernel process uses a lot of water, therefore water usage is a metric that is quite important to show the adverse impact of that process. Furthermore, other impacts may be included if they are considered important.</a:t>
            </a:r>
            <a:endParaRPr b="0" lang="en-US" sz="2000" spc="-1" strike="noStrike">
              <a:solidFill>
                <a:srgbClr val="000000"/>
              </a:solidFill>
              <a:latin typeface="Arial"/>
            </a:endParaRPr>
          </a:p>
        </p:txBody>
      </p:sp>
      <p:pic>
        <p:nvPicPr>
          <p:cNvPr id="91" name="" descr=""/>
          <p:cNvPicPr/>
          <p:nvPr/>
        </p:nvPicPr>
        <p:blipFill>
          <a:blip r:embed="rId1"/>
          <a:stretch/>
        </p:blipFill>
        <p:spPr>
          <a:xfrm>
            <a:off x="5991480" y="77760"/>
            <a:ext cx="3556080" cy="548100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71640"/>
            <a:ext cx="9071280" cy="94608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Allocation Methodologies</a:t>
            </a:r>
            <a:endParaRPr b="0" lang="en-US" sz="4400" spc="-1" strike="noStrike">
              <a:solidFill>
                <a:srgbClr val="000000"/>
              </a:solidFill>
              <a:latin typeface="Arial"/>
            </a:endParaRPr>
          </a:p>
        </p:txBody>
      </p:sp>
      <p:sp>
        <p:nvSpPr>
          <p:cNvPr id="93" name="PlaceHolder 2"/>
          <p:cNvSpPr>
            <a:spLocks noGrp="1"/>
          </p:cNvSpPr>
          <p:nvPr>
            <p:ph/>
          </p:nvPr>
        </p:nvSpPr>
        <p:spPr>
          <a:xfrm>
            <a:off x="504000" y="1018080"/>
            <a:ext cx="9071280" cy="3981960"/>
          </a:xfrm>
          <a:prstGeom prst="rect">
            <a:avLst/>
          </a:prstGeom>
          <a:noFill/>
          <a:ln w="0">
            <a:noFill/>
          </a:ln>
        </p:spPr>
        <p:txBody>
          <a:bodyPr lIns="0" rIns="0" tIns="0" bIns="0" anchor="t">
            <a:normAutofit fontScale="96666"/>
          </a:bodyPr>
          <a:p>
            <a:pPr marL="432000" indent="0">
              <a:lnSpc>
                <a:spcPct val="100000"/>
              </a:lnSpc>
              <a:spcBef>
                <a:spcPts val="1417"/>
              </a:spcBef>
              <a:buNone/>
              <a:tabLst>
                <a:tab algn="l" pos="0"/>
              </a:tabLst>
            </a:pPr>
            <a:r>
              <a:rPr b="0" lang="en-US" sz="3200" spc="-1" strike="noStrike">
                <a:solidFill>
                  <a:srgbClr val="000000"/>
                </a:solidFill>
                <a:latin typeface="Arial"/>
              </a:rPr>
              <a:t>The products produced from cellulose and lignin can be disaggregated from our study as they are not deeply connected with our process.</a:t>
            </a:r>
            <a:endParaRPr b="0" lang="en-US" sz="3200" spc="-1" strike="noStrike">
              <a:solidFill>
                <a:srgbClr val="000000"/>
              </a:solidFill>
              <a:latin typeface="Arial"/>
            </a:endParaRPr>
          </a:p>
          <a:p>
            <a:pPr marL="432000" indent="0">
              <a:lnSpc>
                <a:spcPct val="100000"/>
              </a:lnSpc>
              <a:spcBef>
                <a:spcPts val="1417"/>
              </a:spcBef>
              <a:buNone/>
              <a:tabLst>
                <a:tab algn="l" pos="0"/>
              </a:tabLst>
            </a:pPr>
            <a:r>
              <a:rPr b="0" lang="en-US" sz="3200" spc="-1" strike="noStrike">
                <a:solidFill>
                  <a:srgbClr val="000000"/>
                </a:solidFill>
                <a:latin typeface="Arial"/>
              </a:rPr>
              <a:t>The other “co-products” are the furfural and hydrogen that didn’t react in the process and are in very small amounts. Their impact can be done with mass allocation as their amount is fairly small.</a:t>
            </a:r>
            <a:endParaRPr b="0" lang="en-US" sz="3200" spc="-1" strike="noStrike">
              <a:solidFill>
                <a:srgbClr val="000000"/>
              </a:solidFill>
              <a:latin typeface="Arial"/>
            </a:endParaRPr>
          </a:p>
          <a:p>
            <a:pPr marL="432000" indent="0">
              <a:lnSpc>
                <a:spcPct val="100000"/>
              </a:lnSpc>
              <a:spcBef>
                <a:spcPts val="1417"/>
              </a:spcBef>
              <a:buNone/>
              <a:tabLst>
                <a:tab algn="l" pos="0"/>
              </a:tabLst>
            </a:pP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510480" y="1391040"/>
            <a:ext cx="9071280" cy="2296080"/>
          </a:xfrm>
          <a:prstGeom prst="rect">
            <a:avLst/>
          </a:prstGeom>
          <a:noFill/>
          <a:ln w="0">
            <a:noFill/>
          </a:ln>
        </p:spPr>
        <p:txBody>
          <a:bodyPr lIns="0" rIns="0" tIns="0" bIns="0" anchor="ctr">
            <a:noAutofit/>
          </a:bodyPr>
          <a:p>
            <a:pPr indent="0" algn="ctr">
              <a:lnSpc>
                <a:spcPct val="100000"/>
              </a:lnSpc>
              <a:buNone/>
              <a:tabLst>
                <a:tab algn="l" pos="0"/>
              </a:tabLst>
            </a:pPr>
            <a:r>
              <a:rPr b="0" lang="en-US" sz="5200" spc="-1" strike="noStrike">
                <a:solidFill>
                  <a:srgbClr val="000000"/>
                </a:solidFill>
                <a:latin typeface="Arial"/>
              </a:rPr>
              <a:t>Thank you for your time!</a:t>
            </a:r>
            <a:endParaRPr b="0" lang="en-US" sz="5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61</TotalTime>
  <Application>LibreOffice/7.6.2.1$Linux_X86_64 LibreOffice_project/60$Build-1</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2023-11-29T20:08:51Z</dcterms:created>
  <dc:creator/>
  <dc:description/>
  <dc:language>en-US</dc:language>
  <cp:lastModifiedBy/>
  <cp:lastPrinted>2023-11-29T21:08:21Z</cp:lastPrinted>
  <dcterms:modified xsi:type="dcterms:W3CDTF">2023-11-29T21:55:45Z</dcterms:modified>
  <cp:revision>3</cp:revision>
  <dc:subject/>
  <dc:title/>
</cp:coreProperties>
</file>

<file path=docProps/custom.xml><?xml version="1.0" encoding="utf-8"?>
<Properties xmlns="http://schemas.openxmlformats.org/officeDocument/2006/custom-properties" xmlns:vt="http://schemas.openxmlformats.org/officeDocument/2006/docPropsVTypes"/>
</file>