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6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301" r:id="rId20"/>
    <p:sldId id="279" r:id="rId21"/>
    <p:sldId id="281" r:id="rId22"/>
    <p:sldId id="283" r:id="rId23"/>
    <p:sldId id="284" r:id="rId24"/>
    <p:sldId id="285" r:id="rId25"/>
    <p:sldId id="258" r:id="rId26"/>
    <p:sldId id="287" r:id="rId27"/>
    <p:sldId id="288" r:id="rId28"/>
    <p:sldId id="289" r:id="rId29"/>
    <p:sldId id="259" r:id="rId30"/>
    <p:sldId id="290" r:id="rId31"/>
    <p:sldId id="291" r:id="rId32"/>
    <p:sldId id="292" r:id="rId33"/>
    <p:sldId id="293" r:id="rId34"/>
    <p:sldId id="294" r:id="rId35"/>
    <p:sldId id="260" r:id="rId36"/>
    <p:sldId id="295" r:id="rId37"/>
    <p:sldId id="296" r:id="rId38"/>
    <p:sldId id="302" r:id="rId39"/>
    <p:sldId id="298" r:id="rId40"/>
    <p:sldId id="299" r:id="rId41"/>
    <p:sldId id="300" r:id="rId42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>
      <p:cViewPr varScale="1">
        <p:scale>
          <a:sx n="95" d="100"/>
          <a:sy n="95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io\Desktop\sxediamos%20aspen\pramata%20gia%20sxediasm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Liquid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FF-4599-ADC2-DD3BCEEC7B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FF-4599-ADC2-DD3BCEEC7B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FF-4599-ADC2-DD3BCEEC7B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FF-4599-ADC2-DD3BCEEC7B0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EFF-4599-ADC2-DD3BCEEC7B0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EFF-4599-ADC2-DD3BCEEC7B0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EFF-4599-ADC2-DD3BCEEC7B0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EFF-4599-ADC2-DD3BCEEC7B0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EFF-4599-ADC2-DD3BCEEC7B0D}"/>
              </c:ext>
            </c:extLst>
          </c:dPt>
          <c:cat>
            <c:strRef>
              <c:f>Φύλλο1!$K$2:$K$10</c:f>
              <c:strCache>
                <c:ptCount val="9"/>
                <c:pt idx="0">
                  <c:v>GLUCOSE</c:v>
                </c:pt>
                <c:pt idx="1">
                  <c:v>GLYCEROL</c:v>
                </c:pt>
                <c:pt idx="2">
                  <c:v>OXYGEN</c:v>
                </c:pt>
                <c:pt idx="3">
                  <c:v>WATER</c:v>
                </c:pt>
                <c:pt idx="4">
                  <c:v>CO2</c:v>
                </c:pt>
                <c:pt idx="5">
                  <c:v>UREA</c:v>
                </c:pt>
                <c:pt idx="6">
                  <c:v>ETHAN-01</c:v>
                </c:pt>
                <c:pt idx="7">
                  <c:v>ACETI-01</c:v>
                </c:pt>
                <c:pt idx="8">
                  <c:v>BIOMASS</c:v>
                </c:pt>
              </c:strCache>
            </c:strRef>
          </c:cat>
          <c:val>
            <c:numRef>
              <c:f>Φύλλο1!$W$2:$W$10</c:f>
              <c:numCache>
                <c:formatCode>General</c:formatCode>
                <c:ptCount val="9"/>
                <c:pt idx="0" formatCode="0.00E+00">
                  <c:v>1.5830008601850598E-5</c:v>
                </c:pt>
                <c:pt idx="1">
                  <c:v>0.79647597110352397</c:v>
                </c:pt>
                <c:pt idx="2" formatCode="0.00E+00">
                  <c:v>3.1301567229841299E-7</c:v>
                </c:pt>
                <c:pt idx="3">
                  <c:v>9.6165965528604999E-2</c:v>
                </c:pt>
                <c:pt idx="4">
                  <c:v>3.3884718175083701E-4</c:v>
                </c:pt>
                <c:pt idx="5">
                  <c:v>5.9505121989389495E-4</c:v>
                </c:pt>
                <c:pt idx="6" formatCode="0.00E+00">
                  <c:v>1.6886716079503199E-5</c:v>
                </c:pt>
                <c:pt idx="7">
                  <c:v>3.00933070788553E-4</c:v>
                </c:pt>
                <c:pt idx="8">
                  <c:v>0.106090202155083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EFF-4599-ADC2-DD3BCEEC7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G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PureGlyc-Liquid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Φύλλο1!$O$3:$O$7</c:f>
              <c:strCache>
                <c:ptCount val="5"/>
                <c:pt idx="0">
                  <c:v>GLUCOSE</c:v>
                </c:pt>
                <c:pt idx="1">
                  <c:v>GLYCEROL</c:v>
                </c:pt>
                <c:pt idx="2">
                  <c:v>WATER</c:v>
                </c:pt>
                <c:pt idx="3">
                  <c:v>UREA</c:v>
                </c:pt>
                <c:pt idx="4">
                  <c:v>ETHAN-01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5D-4831-95D5-2AEFB95FE1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5D-4831-95D5-2AEFB95FE1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5D-4831-95D5-2AEFB95FE1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5D-4831-95D5-2AEFB95FE16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25D-4831-95D5-2AEFB95FE16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25D-4831-95D5-2AEFB95FE163}"/>
              </c:ext>
            </c:extLst>
          </c:dPt>
          <c:cat>
            <c:strRef>
              <c:f>Φύλλο1!$O$3:$O$8</c:f>
              <c:strCache>
                <c:ptCount val="6"/>
                <c:pt idx="0">
                  <c:v>GLUCOSE</c:v>
                </c:pt>
                <c:pt idx="1">
                  <c:v>GLYCEROL</c:v>
                </c:pt>
                <c:pt idx="2">
                  <c:v>WATER</c:v>
                </c:pt>
                <c:pt idx="3">
                  <c:v>UREA</c:v>
                </c:pt>
                <c:pt idx="4">
                  <c:v>ETHAN-01</c:v>
                </c:pt>
                <c:pt idx="5">
                  <c:v>ACETI-01</c:v>
                </c:pt>
              </c:strCache>
            </c:strRef>
          </c:cat>
          <c:val>
            <c:numRef>
              <c:f>Φύλλο1!$AT$3:$AT$8</c:f>
              <c:numCache>
                <c:formatCode>0%</c:formatCode>
                <c:ptCount val="6"/>
                <c:pt idx="0">
                  <c:v>1.9884768128936919E-5</c:v>
                </c:pt>
                <c:pt idx="1">
                  <c:v>1.000182397950047</c:v>
                </c:pt>
                <c:pt idx="2">
                  <c:v>6.7371089965892391E-5</c:v>
                </c:pt>
                <c:pt idx="3">
                  <c:v>1.0985394702787465E-4</c:v>
                </c:pt>
                <c:pt idx="4">
                  <c:v>1.6060202269255197E-12</c:v>
                </c:pt>
                <c:pt idx="5">
                  <c:v>4.8354948678717411E-8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25D-4831-95D5-2AEFB95FE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Glyc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C1-4D67-A439-C7045132EA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C1-4D67-A439-C7045132EA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C1-4D67-A439-C7045132EA5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C1-4D67-A439-C7045132EA5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8C1-4D67-A439-C7045132EA5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8C1-4D67-A439-C7045132EA5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8C1-4D67-A439-C7045132EA5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8C1-4D67-A439-C7045132EA5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8C1-4D67-A439-C7045132EA5A}"/>
              </c:ext>
            </c:extLst>
          </c:dPt>
          <c:cat>
            <c:strRef>
              <c:f>Φύλλο1!$K$2:$K$10</c:f>
              <c:strCache>
                <c:ptCount val="9"/>
                <c:pt idx="0">
                  <c:v>GLUCOSE</c:v>
                </c:pt>
                <c:pt idx="1">
                  <c:v>GLYCEROL</c:v>
                </c:pt>
                <c:pt idx="2">
                  <c:v>OXYGEN</c:v>
                </c:pt>
                <c:pt idx="3">
                  <c:v>WATER</c:v>
                </c:pt>
                <c:pt idx="4">
                  <c:v>CO2</c:v>
                </c:pt>
                <c:pt idx="5">
                  <c:v>UREA</c:v>
                </c:pt>
                <c:pt idx="6">
                  <c:v>ETHAN-01</c:v>
                </c:pt>
                <c:pt idx="7">
                  <c:v>ACETI-01</c:v>
                </c:pt>
                <c:pt idx="8">
                  <c:v>BIOMASS</c:v>
                </c:pt>
              </c:strCache>
            </c:strRef>
          </c:cat>
          <c:val>
            <c:numRef>
              <c:f>Φύλλο1!$AH$2:$AH$10</c:f>
              <c:numCache>
                <c:formatCode>General</c:formatCode>
                <c:ptCount val="9"/>
                <c:pt idx="0" formatCode="0.00E+00">
                  <c:v>1.7708731507378499E-5</c:v>
                </c:pt>
                <c:pt idx="1">
                  <c:v>0.89100261908271905</c:v>
                </c:pt>
                <c:pt idx="2" formatCode="0.00E+00">
                  <c:v>3.5016471802081999E-7</c:v>
                </c:pt>
                <c:pt idx="3">
                  <c:v>0.10757904853537401</c:v>
                </c:pt>
                <c:pt idx="4">
                  <c:v>3.7906193954663801E-4</c:v>
                </c:pt>
                <c:pt idx="5">
                  <c:v>6.6567255592060303E-4</c:v>
                </c:pt>
                <c:pt idx="6" formatCode="0.00E+00">
                  <c:v>1.8890850195639998E-5</c:v>
                </c:pt>
                <c:pt idx="7">
                  <c:v>3.3664814001821902E-4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8C1-4D67-A439-C7045132E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G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PureGlyc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7-4A03-A591-B3F5AC60150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B7-4A03-A591-B3F5AC6015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B7-4A03-A591-B3F5AC6015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CB7-4A03-A591-B3F5AC60150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CB7-4A03-A591-B3F5AC60150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CB7-4A03-A591-B3F5AC60150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CB7-4A03-A591-B3F5AC60150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CB7-4A03-A591-B3F5AC60150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CB7-4A03-A591-B3F5AC601508}"/>
              </c:ext>
            </c:extLst>
          </c:dPt>
          <c:cat>
            <c:strRef>
              <c:f>Φύλλο1!$K$2:$K$10</c:f>
              <c:strCache>
                <c:ptCount val="9"/>
                <c:pt idx="0">
                  <c:v>GLUCOSE</c:v>
                </c:pt>
                <c:pt idx="1">
                  <c:v>GLYCEROL</c:v>
                </c:pt>
                <c:pt idx="2">
                  <c:v>OXYGEN</c:v>
                </c:pt>
                <c:pt idx="3">
                  <c:v>WATER</c:v>
                </c:pt>
                <c:pt idx="4">
                  <c:v>CO2</c:v>
                </c:pt>
                <c:pt idx="5">
                  <c:v>UREA</c:v>
                </c:pt>
                <c:pt idx="6">
                  <c:v>ETHAN-01</c:v>
                </c:pt>
                <c:pt idx="7">
                  <c:v>ACETI-01</c:v>
                </c:pt>
                <c:pt idx="8">
                  <c:v>BIOMASS</c:v>
                </c:pt>
              </c:strCache>
            </c:strRef>
          </c:cat>
          <c:val>
            <c:numRef>
              <c:f>Φύλλο1!$AR$2:$AR$10</c:f>
              <c:numCache>
                <c:formatCode>General</c:formatCode>
                <c:ptCount val="9"/>
                <c:pt idx="0" formatCode="0.00E+00">
                  <c:v>1.9877223607218299E-5</c:v>
                </c:pt>
                <c:pt idx="1">
                  <c:v>0.99980291664179199</c:v>
                </c:pt>
                <c:pt idx="2" formatCode="0.00E+00">
                  <c:v>8.0013720547585504E-19</c:v>
                </c:pt>
                <c:pt idx="3" formatCode="0.00E+00">
                  <c:v>6.7345528558881802E-5</c:v>
                </c:pt>
                <c:pt idx="4" formatCode="0.00E+00">
                  <c:v>7.2334120831568498E-13</c:v>
                </c:pt>
                <c:pt idx="5">
                  <c:v>1.09812267110671E-4</c:v>
                </c:pt>
                <c:pt idx="6" formatCode="0.00E+00">
                  <c:v>1.6054108834117299E-12</c:v>
                </c:pt>
                <c:pt idx="7" formatCode="0.00E+00">
                  <c:v>4.8336602225887597E-8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CB7-4A03-A591-B3F5AC601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G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Prod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B6-4B98-A94E-2B317249F2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B6-4B98-A94E-2B317249F2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B6-4B98-A94E-2B317249F2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B6-4B98-A94E-2B317249F22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4B6-4B98-A94E-2B317249F22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4B6-4B98-A94E-2B317249F22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4B6-4B98-A94E-2B317249F22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4B6-4B98-A94E-2B317249F22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4B6-4B98-A94E-2B317249F228}"/>
              </c:ext>
            </c:extLst>
          </c:dPt>
          <c:cat>
            <c:strRef>
              <c:f>Φύλλο1!$K$2:$K$10</c:f>
              <c:strCache>
                <c:ptCount val="9"/>
                <c:pt idx="0">
                  <c:v>GLUCOSE</c:v>
                </c:pt>
                <c:pt idx="1">
                  <c:v>GLYCEROL</c:v>
                </c:pt>
                <c:pt idx="2">
                  <c:v>OXYGEN</c:v>
                </c:pt>
                <c:pt idx="3">
                  <c:v>WATER</c:v>
                </c:pt>
                <c:pt idx="4">
                  <c:v>CO2</c:v>
                </c:pt>
                <c:pt idx="5">
                  <c:v>UREA</c:v>
                </c:pt>
                <c:pt idx="6">
                  <c:v>ETHAN-01</c:v>
                </c:pt>
                <c:pt idx="7">
                  <c:v>ACETI-01</c:v>
                </c:pt>
                <c:pt idx="8">
                  <c:v>BIOMASS</c:v>
                </c:pt>
              </c:strCache>
            </c:strRef>
          </c:cat>
          <c:val>
            <c:numRef>
              <c:f>Φύλλο1!$L$2:$L$10</c:f>
              <c:numCache>
                <c:formatCode>General</c:formatCode>
                <c:ptCount val="9"/>
                <c:pt idx="0" formatCode="0.00E+00">
                  <c:v>1.6399067096598999E-6</c:v>
                </c:pt>
                <c:pt idx="1">
                  <c:v>8.9711574867814295E-2</c:v>
                </c:pt>
                <c:pt idx="2">
                  <c:v>7.3979973780490395E-4</c:v>
                </c:pt>
                <c:pt idx="3">
                  <c:v>0.74584020358452896</c:v>
                </c:pt>
                <c:pt idx="4">
                  <c:v>0.150048337588361</c:v>
                </c:pt>
                <c:pt idx="5">
                  <c:v>4.6657977887102302E-4</c:v>
                </c:pt>
                <c:pt idx="6">
                  <c:v>1.11003028025392E-3</c:v>
                </c:pt>
                <c:pt idx="7">
                  <c:v>1.0924023586112201E-3</c:v>
                </c:pt>
                <c:pt idx="8">
                  <c:v>1.0989431897045199E-2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4B6-4B98-A94E-2B317249F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G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Prod-States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pieChart>
        <c:varyColors val="1"/>
        <c:ser>
          <c:idx val="0"/>
          <c:order val="0"/>
          <c:tx>
            <c:v>faseis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04-4C28-A95D-7E959ED90C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04-4C28-A95D-7E959ED90C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C04-4C28-A95D-7E959ED90C69}"/>
              </c:ext>
            </c:extLst>
          </c:dPt>
          <c:cat>
            <c:strRef>
              <c:f>(Φύλλο1!$M$1,Φύλλο1!$P$1,Φύλλο1!$S$1)</c:f>
              <c:strCache>
                <c:ptCount val="3"/>
                <c:pt idx="0">
                  <c:v>liquid</c:v>
                </c:pt>
                <c:pt idx="1">
                  <c:v>gas</c:v>
                </c:pt>
                <c:pt idx="2">
                  <c:v>solid</c:v>
                </c:pt>
              </c:strCache>
            </c:strRef>
          </c:cat>
          <c:val>
            <c:numRef>
              <c:f>(Φύλλο1!$M$2,Φύλλο1!$P$2,Φύλλο1!$S$2)</c:f>
              <c:numCache>
                <c:formatCode>General</c:formatCode>
                <c:ptCount val="3"/>
                <c:pt idx="0" formatCode="0.00E+00">
                  <c:v>0.83822243077678904</c:v>
                </c:pt>
                <c:pt idx="1">
                  <c:v>0.15078813732616592</c:v>
                </c:pt>
                <c:pt idx="2">
                  <c:v>1.0989431897045199E-2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C04-4C28-A95D-7E959ED90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G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Liquid-States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pieChart>
        <c:varyColors val="1"/>
        <c:ser>
          <c:idx val="0"/>
          <c:order val="0"/>
          <c:tx>
            <c:v>faseis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C8-41F2-85E2-D8640695B1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C8-41F2-85E2-D8640695B1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C8-41F2-85E2-D8640695B14F}"/>
              </c:ext>
            </c:extLst>
          </c:dPt>
          <c:cat>
            <c:strRef>
              <c:f>(Φύλλο1!$M$1,Φύλλο1!$P$1,Φύλλο1!$S$1)</c:f>
              <c:strCache>
                <c:ptCount val="3"/>
                <c:pt idx="0">
                  <c:v>liquid</c:v>
                </c:pt>
                <c:pt idx="1">
                  <c:v>gas</c:v>
                </c:pt>
                <c:pt idx="2">
                  <c:v>solid</c:v>
                </c:pt>
              </c:strCache>
            </c:strRef>
          </c:cat>
          <c:val>
            <c:numRef>
              <c:f>(Φύλλο1!$X$2,Φύλλο1!$AA$2,Φύλλο1!$AD$2)</c:f>
              <c:numCache>
                <c:formatCode>General</c:formatCode>
                <c:ptCount val="3"/>
                <c:pt idx="0" formatCode="0.00E+00">
                  <c:v>0.89357063764749278</c:v>
                </c:pt>
                <c:pt idx="1">
                  <c:v>3.3916019742313543E-4</c:v>
                </c:pt>
                <c:pt idx="2">
                  <c:v>0.106090202155083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C8-41F2-85E2-D8640695B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G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Glyc-States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pieChart>
        <c:varyColors val="1"/>
        <c:ser>
          <c:idx val="0"/>
          <c:order val="0"/>
          <c:tx>
            <c:v>faseis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B9-4BAF-B020-C195C7B9DF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B9-4BAF-B020-C195C7B9DF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B9-4BAF-B020-C195C7B9DFFE}"/>
              </c:ext>
            </c:extLst>
          </c:dPt>
          <c:cat>
            <c:strRef>
              <c:f>(Φύλλο1!$M$1,Φύλλο1!$P$1,Φύλλο1!$S$1)</c:f>
              <c:strCache>
                <c:ptCount val="3"/>
                <c:pt idx="0">
                  <c:v>liquid</c:v>
                </c:pt>
                <c:pt idx="1">
                  <c:v>gas</c:v>
                </c:pt>
                <c:pt idx="2">
                  <c:v>solid</c:v>
                </c:pt>
              </c:strCache>
            </c:strRef>
          </c:cat>
          <c:val>
            <c:numRef>
              <c:f>(Φύλλο1!$AI$2,Φύλλο1!$AL$2,Φύλλο1!$AO$2)</c:f>
              <c:numCache>
                <c:formatCode>General</c:formatCode>
                <c:ptCount val="3"/>
                <c:pt idx="0" formatCode="0.00E+00">
                  <c:v>0.99962058789573505</c:v>
                </c:pt>
                <c:pt idx="1">
                  <c:v>3.7941210426465884E-4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EB9-4BAF-B020-C195C7B9D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G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Liquid-Liquid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Φύλλο1!$O$3:$O$7</c:f>
              <c:strCache>
                <c:ptCount val="5"/>
                <c:pt idx="0">
                  <c:v>GLUCOSE</c:v>
                </c:pt>
                <c:pt idx="1">
                  <c:v>GLYCEROL</c:v>
                </c:pt>
                <c:pt idx="2">
                  <c:v>WATER</c:v>
                </c:pt>
                <c:pt idx="3">
                  <c:v>UREA</c:v>
                </c:pt>
                <c:pt idx="4">
                  <c:v>ETHAN-01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9-42C9-AF28-000A6A471D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9-42C9-AF28-000A6A471D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9-42C9-AF28-000A6A471D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9-42C9-AF28-000A6A471D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9-42C9-AF28-000A6A471D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9-42C9-AF28-000A6A471DF4}"/>
              </c:ext>
            </c:extLst>
          </c:dPt>
          <c:cat>
            <c:strRef>
              <c:f>Φύλλο1!$O$3:$O$8</c:f>
              <c:strCache>
                <c:ptCount val="6"/>
                <c:pt idx="0">
                  <c:v>GLUCOSE</c:v>
                </c:pt>
                <c:pt idx="1">
                  <c:v>GLYCEROL</c:v>
                </c:pt>
                <c:pt idx="2">
                  <c:v>WATER</c:v>
                </c:pt>
                <c:pt idx="3">
                  <c:v>UREA</c:v>
                </c:pt>
                <c:pt idx="4">
                  <c:v>ETHAN-01</c:v>
                </c:pt>
                <c:pt idx="5">
                  <c:v>ACETI-01</c:v>
                </c:pt>
              </c:strCache>
            </c:strRef>
          </c:cat>
          <c:val>
            <c:numRef>
              <c:f>Φύλλο1!$Y$3:$Y$8</c:f>
              <c:numCache>
                <c:formatCode>0%</c:formatCode>
                <c:ptCount val="6"/>
                <c:pt idx="0">
                  <c:v>1.7715452964665815E-5</c:v>
                </c:pt>
                <c:pt idx="1">
                  <c:v>0.89134080457299902</c:v>
                </c:pt>
                <c:pt idx="2">
                  <c:v>0.10761988082081742</c:v>
                </c:pt>
                <c:pt idx="3">
                  <c:v>6.6592521600809178E-4</c:v>
                </c:pt>
                <c:pt idx="4">
                  <c:v>1.8898020333301158E-5</c:v>
                </c:pt>
                <c:pt idx="5">
                  <c:v>3.3677591687750706E-4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9-42C9-AF28-000A6A471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G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Prod-Liquid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Φύλλο1!$O$3:$O$7</c:f>
              <c:strCache>
                <c:ptCount val="5"/>
                <c:pt idx="0">
                  <c:v>GLUCOSE</c:v>
                </c:pt>
                <c:pt idx="1">
                  <c:v>GLYCEROL</c:v>
                </c:pt>
                <c:pt idx="2">
                  <c:v>WATER</c:v>
                </c:pt>
                <c:pt idx="3">
                  <c:v>UREA</c:v>
                </c:pt>
                <c:pt idx="4">
                  <c:v>ETHAN-01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FF-498F-B255-4ABB2B04E3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FF-498F-B255-4ABB2B04E3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FF-498F-B255-4ABB2B04E3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4FF-498F-B255-4ABB2B04E3D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4FF-498F-B255-4ABB2B04E3DA}"/>
              </c:ext>
            </c:extLst>
          </c:dPt>
          <c:cat>
            <c:strRef>
              <c:f>Φύλλο1!$O$3:$O$8</c:f>
              <c:strCache>
                <c:ptCount val="6"/>
                <c:pt idx="0">
                  <c:v>GLUCOSE</c:v>
                </c:pt>
                <c:pt idx="1">
                  <c:v>GLYCEROL</c:v>
                </c:pt>
                <c:pt idx="2">
                  <c:v>WATER</c:v>
                </c:pt>
                <c:pt idx="3">
                  <c:v>UREA</c:v>
                </c:pt>
                <c:pt idx="4">
                  <c:v>ETHAN-01</c:v>
                </c:pt>
                <c:pt idx="5">
                  <c:v>ACETI-01</c:v>
                </c:pt>
              </c:strCache>
            </c:strRef>
          </c:cat>
          <c:val>
            <c:numRef>
              <c:f>Φύλλο1!$N$3:$N$7</c:f>
              <c:numCache>
                <c:formatCode>0%</c:formatCode>
                <c:ptCount val="5"/>
                <c:pt idx="0">
                  <c:v>1.9564099568895838E-6</c:v>
                </c:pt>
                <c:pt idx="1">
                  <c:v>0.10702597732284221</c:v>
                </c:pt>
                <c:pt idx="2">
                  <c:v>0.88978793241473086</c:v>
                </c:pt>
                <c:pt idx="3">
                  <c:v>5.5663003248271337E-4</c:v>
                </c:pt>
                <c:pt idx="4">
                  <c:v>1.3242669719840878E-3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4FF-498F-B255-4ABB2B04E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9DA4A-928A-4BBE-8D0A-DD32B77189B9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4A75B5-68D4-4DEF-8C7E-EAFDA1D49433}">
      <dgm:prSet/>
      <dgm:spPr/>
      <dgm:t>
        <a:bodyPr/>
        <a:lstStyle/>
        <a:p>
          <a:r>
            <a:rPr lang="el-G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κυκλοπεντανόνη παράγεται από την φουρφουράλη, μέσω υδρογόνωσης, η οποία με την σειρά της παράγεται από την ξυλόζη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8D3488-49F5-41FD-8949-8D4EE8C6402B}" type="parTrans" cxnId="{436A33A7-DDF9-4CBF-ACBD-5F9D6843FF42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3C5DE32-1144-4967-9D5A-38168781D3A3}" type="sibTrans" cxnId="{436A33A7-DDF9-4CBF-ACBD-5F9D6843FF42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2F99484-CE74-435D-9288-5B50C5D7D1A3}">
      <dgm:prSet/>
      <dgm:spPr/>
      <dgm:t>
        <a:bodyPr/>
        <a:lstStyle/>
        <a:p>
          <a:r>
            <a:rPr lang="el-G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γλυκερόλη παράγεται από την ανάπτυξη του μικροοργανισμού </a:t>
          </a: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Candida glycerinogenes</a:t>
          </a:r>
          <a:r>
            <a:rPr lang="el-G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ο οποίος χρησιμοποιεί την γλυκόζη ως υπόστρωμα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8E0521E-FAC0-4F51-8E8C-21D0529E16CA}" type="parTrans" cxnId="{ECB9B90E-6A4F-4534-9E6E-F7B1322ECD3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C489E2-4BBF-43BB-817B-2B7D6C474615}" type="sibTrans" cxnId="{ECB9B90E-6A4F-4534-9E6E-F7B1322ECD3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26613EC-5693-8549-A95F-5484C9F1542A}" type="pres">
      <dgm:prSet presAssocID="{4909DA4A-928A-4BBE-8D0A-DD32B77189B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1F8A42-AD70-9546-879E-CB90F428C78B}" type="pres">
      <dgm:prSet presAssocID="{884A75B5-68D4-4DEF-8C7E-EAFDA1D49433}" presName="root" presStyleCnt="0"/>
      <dgm:spPr/>
    </dgm:pt>
    <dgm:pt modelId="{3727E68B-9EA0-0145-9A8E-52990477E052}" type="pres">
      <dgm:prSet presAssocID="{884A75B5-68D4-4DEF-8C7E-EAFDA1D49433}" presName="rootComposite" presStyleCnt="0"/>
      <dgm:spPr/>
    </dgm:pt>
    <dgm:pt modelId="{1B0A7A3F-0B10-8842-9DED-2D22D2F250AC}" type="pres">
      <dgm:prSet presAssocID="{884A75B5-68D4-4DEF-8C7E-EAFDA1D49433}" presName="rootText" presStyleLbl="node1" presStyleIdx="0" presStyleCnt="2"/>
      <dgm:spPr/>
    </dgm:pt>
    <dgm:pt modelId="{5D6B5EE1-6164-C84D-B7C2-106A7E172F3A}" type="pres">
      <dgm:prSet presAssocID="{884A75B5-68D4-4DEF-8C7E-EAFDA1D49433}" presName="rootConnector" presStyleLbl="node1" presStyleIdx="0" presStyleCnt="2"/>
      <dgm:spPr/>
    </dgm:pt>
    <dgm:pt modelId="{6E7E506A-F998-A84F-B076-047E49E8277C}" type="pres">
      <dgm:prSet presAssocID="{884A75B5-68D4-4DEF-8C7E-EAFDA1D49433}" presName="childShape" presStyleCnt="0"/>
      <dgm:spPr/>
    </dgm:pt>
    <dgm:pt modelId="{91879952-B804-E541-92BE-433019652665}" type="pres">
      <dgm:prSet presAssocID="{12F99484-CE74-435D-9288-5B50C5D7D1A3}" presName="root" presStyleCnt="0"/>
      <dgm:spPr/>
    </dgm:pt>
    <dgm:pt modelId="{59FF0E41-D507-FB4B-AC7F-2C7715797402}" type="pres">
      <dgm:prSet presAssocID="{12F99484-CE74-435D-9288-5B50C5D7D1A3}" presName="rootComposite" presStyleCnt="0"/>
      <dgm:spPr/>
    </dgm:pt>
    <dgm:pt modelId="{B82C917E-C540-CA41-A7D8-5A3AAA70E330}" type="pres">
      <dgm:prSet presAssocID="{12F99484-CE74-435D-9288-5B50C5D7D1A3}" presName="rootText" presStyleLbl="node1" presStyleIdx="1" presStyleCnt="2"/>
      <dgm:spPr/>
    </dgm:pt>
    <dgm:pt modelId="{CB3190B7-4802-684A-A503-D5B5DDB1C30E}" type="pres">
      <dgm:prSet presAssocID="{12F99484-CE74-435D-9288-5B50C5D7D1A3}" presName="rootConnector" presStyleLbl="node1" presStyleIdx="1" presStyleCnt="2"/>
      <dgm:spPr/>
    </dgm:pt>
    <dgm:pt modelId="{84389CED-43A4-3244-9F60-74387F93F577}" type="pres">
      <dgm:prSet presAssocID="{12F99484-CE74-435D-9288-5B50C5D7D1A3}" presName="childShape" presStyleCnt="0"/>
      <dgm:spPr/>
    </dgm:pt>
  </dgm:ptLst>
  <dgm:cxnLst>
    <dgm:cxn modelId="{ECB9B90E-6A4F-4534-9E6E-F7B1322ECD3E}" srcId="{4909DA4A-928A-4BBE-8D0A-DD32B77189B9}" destId="{12F99484-CE74-435D-9288-5B50C5D7D1A3}" srcOrd="1" destOrd="0" parTransId="{18E0521E-FAC0-4F51-8E8C-21D0529E16CA}" sibTransId="{5EC489E2-4BBF-43BB-817B-2B7D6C474615}"/>
    <dgm:cxn modelId="{B40E7211-18A5-B34D-9F0D-1B79BB6107A8}" type="presOf" srcId="{884A75B5-68D4-4DEF-8C7E-EAFDA1D49433}" destId="{5D6B5EE1-6164-C84D-B7C2-106A7E172F3A}" srcOrd="1" destOrd="0" presId="urn:microsoft.com/office/officeart/2005/8/layout/hierarchy3"/>
    <dgm:cxn modelId="{D3E85633-91E3-504F-80E5-CEE7F10D414C}" type="presOf" srcId="{4909DA4A-928A-4BBE-8D0A-DD32B77189B9}" destId="{A26613EC-5693-8549-A95F-5484C9F1542A}" srcOrd="0" destOrd="0" presId="urn:microsoft.com/office/officeart/2005/8/layout/hierarchy3"/>
    <dgm:cxn modelId="{2F78278C-7D4B-C942-8910-A02B9EF6E310}" type="presOf" srcId="{884A75B5-68D4-4DEF-8C7E-EAFDA1D49433}" destId="{1B0A7A3F-0B10-8842-9DED-2D22D2F250AC}" srcOrd="0" destOrd="0" presId="urn:microsoft.com/office/officeart/2005/8/layout/hierarchy3"/>
    <dgm:cxn modelId="{EA79269B-CC8A-2844-954A-1A4330A1A6CE}" type="presOf" srcId="{12F99484-CE74-435D-9288-5B50C5D7D1A3}" destId="{B82C917E-C540-CA41-A7D8-5A3AAA70E330}" srcOrd="0" destOrd="0" presId="urn:microsoft.com/office/officeart/2005/8/layout/hierarchy3"/>
    <dgm:cxn modelId="{436A33A7-DDF9-4CBF-ACBD-5F9D6843FF42}" srcId="{4909DA4A-928A-4BBE-8D0A-DD32B77189B9}" destId="{884A75B5-68D4-4DEF-8C7E-EAFDA1D49433}" srcOrd="0" destOrd="0" parTransId="{4F8D3488-49F5-41FD-8949-8D4EE8C6402B}" sibTransId="{23C5DE32-1144-4967-9D5A-38168781D3A3}"/>
    <dgm:cxn modelId="{F2E0C9E3-B92F-9C4F-85AB-57240485CD5D}" type="presOf" srcId="{12F99484-CE74-435D-9288-5B50C5D7D1A3}" destId="{CB3190B7-4802-684A-A503-D5B5DDB1C30E}" srcOrd="1" destOrd="0" presId="urn:microsoft.com/office/officeart/2005/8/layout/hierarchy3"/>
    <dgm:cxn modelId="{326A255C-9498-F14D-ADC2-B27CB37B62B8}" type="presParOf" srcId="{A26613EC-5693-8549-A95F-5484C9F1542A}" destId="{EA1F8A42-AD70-9546-879E-CB90F428C78B}" srcOrd="0" destOrd="0" presId="urn:microsoft.com/office/officeart/2005/8/layout/hierarchy3"/>
    <dgm:cxn modelId="{946FD523-D04B-8F45-AB0D-42F91941F0BE}" type="presParOf" srcId="{EA1F8A42-AD70-9546-879E-CB90F428C78B}" destId="{3727E68B-9EA0-0145-9A8E-52990477E052}" srcOrd="0" destOrd="0" presId="urn:microsoft.com/office/officeart/2005/8/layout/hierarchy3"/>
    <dgm:cxn modelId="{E36A86C1-3135-BB4F-861F-829A90A8D977}" type="presParOf" srcId="{3727E68B-9EA0-0145-9A8E-52990477E052}" destId="{1B0A7A3F-0B10-8842-9DED-2D22D2F250AC}" srcOrd="0" destOrd="0" presId="urn:microsoft.com/office/officeart/2005/8/layout/hierarchy3"/>
    <dgm:cxn modelId="{A1D4B1DA-584C-3B48-8BEB-5CAAF698A7EC}" type="presParOf" srcId="{3727E68B-9EA0-0145-9A8E-52990477E052}" destId="{5D6B5EE1-6164-C84D-B7C2-106A7E172F3A}" srcOrd="1" destOrd="0" presId="urn:microsoft.com/office/officeart/2005/8/layout/hierarchy3"/>
    <dgm:cxn modelId="{BC3C5A85-0C55-934D-A129-F3C47DBDC84E}" type="presParOf" srcId="{EA1F8A42-AD70-9546-879E-CB90F428C78B}" destId="{6E7E506A-F998-A84F-B076-047E49E8277C}" srcOrd="1" destOrd="0" presId="urn:microsoft.com/office/officeart/2005/8/layout/hierarchy3"/>
    <dgm:cxn modelId="{CD3BEB81-1107-AA47-B91B-9A3654EC0C36}" type="presParOf" srcId="{A26613EC-5693-8549-A95F-5484C9F1542A}" destId="{91879952-B804-E541-92BE-433019652665}" srcOrd="1" destOrd="0" presId="urn:microsoft.com/office/officeart/2005/8/layout/hierarchy3"/>
    <dgm:cxn modelId="{D8D41BEB-A9A5-4547-BF39-ADA2D2C06116}" type="presParOf" srcId="{91879952-B804-E541-92BE-433019652665}" destId="{59FF0E41-D507-FB4B-AC7F-2C7715797402}" srcOrd="0" destOrd="0" presId="urn:microsoft.com/office/officeart/2005/8/layout/hierarchy3"/>
    <dgm:cxn modelId="{1191CE33-5950-6F43-8F51-EFAEE480DB1E}" type="presParOf" srcId="{59FF0E41-D507-FB4B-AC7F-2C7715797402}" destId="{B82C917E-C540-CA41-A7D8-5A3AAA70E330}" srcOrd="0" destOrd="0" presId="urn:microsoft.com/office/officeart/2005/8/layout/hierarchy3"/>
    <dgm:cxn modelId="{DBE1ECAE-E4E5-234B-89E8-091AB2B42CDC}" type="presParOf" srcId="{59FF0E41-D507-FB4B-AC7F-2C7715797402}" destId="{CB3190B7-4802-684A-A503-D5B5DDB1C30E}" srcOrd="1" destOrd="0" presId="urn:microsoft.com/office/officeart/2005/8/layout/hierarchy3"/>
    <dgm:cxn modelId="{8A722CAF-3905-E047-B844-E5C059EECC8C}" type="presParOf" srcId="{91879952-B804-E541-92BE-433019652665}" destId="{84389CED-43A4-3244-9F60-74387F93F57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D8915B3-8668-7A4C-8B16-56AEC38A861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0E9B4E-93F5-3943-A82A-DF7E1E6773E5}">
      <dgm:prSet phldrT="[Text]"/>
      <dgm:spPr/>
      <dgm:t>
        <a:bodyPr/>
        <a:lstStyle/>
        <a:p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συγκέντρωση γλυκόζης</a:t>
          </a:r>
        </a:p>
        <a:p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230-250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g/l</a:t>
          </a:r>
        </a:p>
      </dgm:t>
    </dgm:pt>
    <dgm:pt modelId="{81A129D0-A662-E047-8D28-764CC7A922DF}" type="parTrans" cxnId="{2B9239BC-4FB1-DF4D-8B9E-DA289CAD12A9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3524A1F-7FD1-444F-AE62-3E39DEA2F8A0}" type="sibTrans" cxnId="{2B9239BC-4FB1-DF4D-8B9E-DA289CAD12A9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92F9FD0-C6FA-2C46-BA30-C01353F4CCB5}">
      <dgm:prSet/>
      <dgm:spPr/>
      <dgm:t>
        <a:bodyPr/>
        <a:lstStyle/>
        <a:p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συγκέντρωση ουρίας 2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g/l</a:t>
          </a:r>
          <a:endParaRPr lang="el-G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C05B87-1522-704E-9775-F8F9C5A08D61}" type="parTrans" cxnId="{B35FF624-F21E-BA45-B4B0-96408EAE4D8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3B8F418-8933-A04D-A258-A6D3DF2406F8}" type="sibTrans" cxnId="{B35FF624-F21E-BA45-B4B0-96408EAE4D8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16C264D-A65F-FC49-8114-A6402AA16D69}">
      <dgm:prSet/>
      <dgm:spPr/>
      <dgm:t>
        <a:bodyPr/>
        <a:lstStyle/>
        <a:p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συγκέντρωση φωσφόρου </a:t>
          </a:r>
        </a:p>
        <a:p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55-60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mg/l </a:t>
          </a:r>
          <a:endParaRPr lang="el-G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2BA587A-0D71-6549-BF7A-32228749EF7F}" type="parTrans" cxnId="{6229786E-0D3E-6F4B-BD4C-D7E4D507152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431F09-0B03-4C43-A816-F8E23F57171C}" type="sibTrans" cxnId="{6229786E-0D3E-6F4B-BD4C-D7E4D507152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D1BC6D7-D833-CF40-AC04-DBB08DAB1AB0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 </a:t>
          </a:r>
          <a:r>
            <a:rPr lang="el-G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μεταξύ 4-6</a:t>
          </a:r>
          <a:endParaRPr lang="el-G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04FE949-09EC-0645-87B8-80148049D4ED}" type="parTrans" cxnId="{FA057B2B-340B-5D48-8EA3-4CD861D2F19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C9AC008-6172-C942-89E2-B2E208FAB8D6}" type="sibTrans" cxnId="{FA057B2B-340B-5D48-8EA3-4CD861D2F19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35F86C6-A697-BE4C-999F-F9F2E532A4F2}">
      <dgm:prSet/>
      <dgm:spPr/>
      <dgm:t>
        <a:bodyPr/>
        <a:lstStyle/>
        <a:p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θερμοκρασία μεταξύ 29 και 33</a:t>
          </a:r>
          <a:r>
            <a:rPr lang="en-US" baseline="30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l-G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36E374-B018-BC4B-85CA-D17E233ACD65}" type="parTrans" cxnId="{B971D5A1-2F78-B643-A141-AB6A9337D68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9149F3B-98E7-C047-B484-7EEDC263D10C}" type="sibTrans" cxnId="{B971D5A1-2F78-B643-A141-AB6A9337D68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655742-FF15-D54D-B3B2-0CDC1671E6EA}" type="pres">
      <dgm:prSet presAssocID="{BD8915B3-8668-7A4C-8B16-56AEC38A861D}" presName="diagram" presStyleCnt="0">
        <dgm:presLayoutVars>
          <dgm:dir/>
          <dgm:resizeHandles val="exact"/>
        </dgm:presLayoutVars>
      </dgm:prSet>
      <dgm:spPr/>
    </dgm:pt>
    <dgm:pt modelId="{8BB8B6FF-EA55-FB4C-8D02-B947CF0533D9}" type="pres">
      <dgm:prSet presAssocID="{5F0E9B4E-93F5-3943-A82A-DF7E1E6773E5}" presName="node" presStyleLbl="node1" presStyleIdx="0" presStyleCnt="5">
        <dgm:presLayoutVars>
          <dgm:bulletEnabled val="1"/>
        </dgm:presLayoutVars>
      </dgm:prSet>
      <dgm:spPr/>
    </dgm:pt>
    <dgm:pt modelId="{333B9950-081F-914D-9959-0542840CC4EE}" type="pres">
      <dgm:prSet presAssocID="{B3524A1F-7FD1-444F-AE62-3E39DEA2F8A0}" presName="sibTrans" presStyleCnt="0"/>
      <dgm:spPr/>
    </dgm:pt>
    <dgm:pt modelId="{B034EDF9-B0E9-8E46-AC4E-1E9A6826F5D3}" type="pres">
      <dgm:prSet presAssocID="{292F9FD0-C6FA-2C46-BA30-C01353F4CCB5}" presName="node" presStyleLbl="node1" presStyleIdx="1" presStyleCnt="5">
        <dgm:presLayoutVars>
          <dgm:bulletEnabled val="1"/>
        </dgm:presLayoutVars>
      </dgm:prSet>
      <dgm:spPr/>
    </dgm:pt>
    <dgm:pt modelId="{5C8E120B-17AD-C74E-A2FA-856E589F752E}" type="pres">
      <dgm:prSet presAssocID="{B3B8F418-8933-A04D-A258-A6D3DF2406F8}" presName="sibTrans" presStyleCnt="0"/>
      <dgm:spPr/>
    </dgm:pt>
    <dgm:pt modelId="{503967B6-E82D-2147-80F0-18D363B5ADB0}" type="pres">
      <dgm:prSet presAssocID="{616C264D-A65F-FC49-8114-A6402AA16D69}" presName="node" presStyleLbl="node1" presStyleIdx="2" presStyleCnt="5">
        <dgm:presLayoutVars>
          <dgm:bulletEnabled val="1"/>
        </dgm:presLayoutVars>
      </dgm:prSet>
      <dgm:spPr/>
    </dgm:pt>
    <dgm:pt modelId="{32201EBA-4ED6-A248-BFFA-C1C6B0055880}" type="pres">
      <dgm:prSet presAssocID="{3A431F09-0B03-4C43-A816-F8E23F57171C}" presName="sibTrans" presStyleCnt="0"/>
      <dgm:spPr/>
    </dgm:pt>
    <dgm:pt modelId="{3D382135-DB20-3546-8A33-A6F9D1D1ECFE}" type="pres">
      <dgm:prSet presAssocID="{8D1BC6D7-D833-CF40-AC04-DBB08DAB1AB0}" presName="node" presStyleLbl="node1" presStyleIdx="3" presStyleCnt="5">
        <dgm:presLayoutVars>
          <dgm:bulletEnabled val="1"/>
        </dgm:presLayoutVars>
      </dgm:prSet>
      <dgm:spPr/>
    </dgm:pt>
    <dgm:pt modelId="{713AB0A6-5F64-5B4B-8CC3-4AC7DAE0E96E}" type="pres">
      <dgm:prSet presAssocID="{4C9AC008-6172-C942-89E2-B2E208FAB8D6}" presName="sibTrans" presStyleCnt="0"/>
      <dgm:spPr/>
    </dgm:pt>
    <dgm:pt modelId="{D4562C19-B203-E446-AEE6-613C974ADE6C}" type="pres">
      <dgm:prSet presAssocID="{F35F86C6-A697-BE4C-999F-F9F2E532A4F2}" presName="node" presStyleLbl="node1" presStyleIdx="4" presStyleCnt="5" custScaleX="133523">
        <dgm:presLayoutVars>
          <dgm:bulletEnabled val="1"/>
        </dgm:presLayoutVars>
      </dgm:prSet>
      <dgm:spPr/>
    </dgm:pt>
  </dgm:ptLst>
  <dgm:cxnLst>
    <dgm:cxn modelId="{B35FF624-F21E-BA45-B4B0-96408EAE4D8E}" srcId="{BD8915B3-8668-7A4C-8B16-56AEC38A861D}" destId="{292F9FD0-C6FA-2C46-BA30-C01353F4CCB5}" srcOrd="1" destOrd="0" parTransId="{7AC05B87-1522-704E-9775-F8F9C5A08D61}" sibTransId="{B3B8F418-8933-A04D-A258-A6D3DF2406F8}"/>
    <dgm:cxn modelId="{FA057B2B-340B-5D48-8EA3-4CD861D2F19B}" srcId="{BD8915B3-8668-7A4C-8B16-56AEC38A861D}" destId="{8D1BC6D7-D833-CF40-AC04-DBB08DAB1AB0}" srcOrd="3" destOrd="0" parTransId="{E04FE949-09EC-0645-87B8-80148049D4ED}" sibTransId="{4C9AC008-6172-C942-89E2-B2E208FAB8D6}"/>
    <dgm:cxn modelId="{BB4ED74F-6BA9-9444-B791-430FD6EC7014}" type="presOf" srcId="{616C264D-A65F-FC49-8114-A6402AA16D69}" destId="{503967B6-E82D-2147-80F0-18D363B5ADB0}" srcOrd="0" destOrd="0" presId="urn:microsoft.com/office/officeart/2005/8/layout/default"/>
    <dgm:cxn modelId="{6229786E-0D3E-6F4B-BD4C-D7E4D5071523}" srcId="{BD8915B3-8668-7A4C-8B16-56AEC38A861D}" destId="{616C264D-A65F-FC49-8114-A6402AA16D69}" srcOrd="2" destOrd="0" parTransId="{42BA587A-0D71-6549-BF7A-32228749EF7F}" sibTransId="{3A431F09-0B03-4C43-A816-F8E23F57171C}"/>
    <dgm:cxn modelId="{219C9EA0-FB7C-834E-B989-988A29C7413F}" type="presOf" srcId="{8D1BC6D7-D833-CF40-AC04-DBB08DAB1AB0}" destId="{3D382135-DB20-3546-8A33-A6F9D1D1ECFE}" srcOrd="0" destOrd="0" presId="urn:microsoft.com/office/officeart/2005/8/layout/default"/>
    <dgm:cxn modelId="{B971D5A1-2F78-B643-A141-AB6A9337D688}" srcId="{BD8915B3-8668-7A4C-8B16-56AEC38A861D}" destId="{F35F86C6-A697-BE4C-999F-F9F2E532A4F2}" srcOrd="4" destOrd="0" parTransId="{C436E374-B018-BC4B-85CA-D17E233ACD65}" sibTransId="{C9149F3B-98E7-C047-B484-7EEDC263D10C}"/>
    <dgm:cxn modelId="{2B9239BC-4FB1-DF4D-8B9E-DA289CAD12A9}" srcId="{BD8915B3-8668-7A4C-8B16-56AEC38A861D}" destId="{5F0E9B4E-93F5-3943-A82A-DF7E1E6773E5}" srcOrd="0" destOrd="0" parTransId="{81A129D0-A662-E047-8D28-764CC7A922DF}" sibTransId="{B3524A1F-7FD1-444F-AE62-3E39DEA2F8A0}"/>
    <dgm:cxn modelId="{78B732D2-C6E1-3746-AA27-36DFDA534322}" type="presOf" srcId="{292F9FD0-C6FA-2C46-BA30-C01353F4CCB5}" destId="{B034EDF9-B0E9-8E46-AC4E-1E9A6826F5D3}" srcOrd="0" destOrd="0" presId="urn:microsoft.com/office/officeart/2005/8/layout/default"/>
    <dgm:cxn modelId="{07ECB7D6-F953-3B41-B926-ADD57C19B5B7}" type="presOf" srcId="{5F0E9B4E-93F5-3943-A82A-DF7E1E6773E5}" destId="{8BB8B6FF-EA55-FB4C-8D02-B947CF0533D9}" srcOrd="0" destOrd="0" presId="urn:microsoft.com/office/officeart/2005/8/layout/default"/>
    <dgm:cxn modelId="{C09F5AF1-DD71-3944-8D8A-7828CB7D829C}" type="presOf" srcId="{F35F86C6-A697-BE4C-999F-F9F2E532A4F2}" destId="{D4562C19-B203-E446-AEE6-613C974ADE6C}" srcOrd="0" destOrd="0" presId="urn:microsoft.com/office/officeart/2005/8/layout/default"/>
    <dgm:cxn modelId="{E4C78EF1-AF2B-A74F-88D2-7D5A5011144A}" type="presOf" srcId="{BD8915B3-8668-7A4C-8B16-56AEC38A861D}" destId="{E5655742-FF15-D54D-B3B2-0CDC1671E6EA}" srcOrd="0" destOrd="0" presId="urn:microsoft.com/office/officeart/2005/8/layout/default"/>
    <dgm:cxn modelId="{C1E50263-B20A-1F41-8570-E08E84556888}" type="presParOf" srcId="{E5655742-FF15-D54D-B3B2-0CDC1671E6EA}" destId="{8BB8B6FF-EA55-FB4C-8D02-B947CF0533D9}" srcOrd="0" destOrd="0" presId="urn:microsoft.com/office/officeart/2005/8/layout/default"/>
    <dgm:cxn modelId="{C91B3EFE-7794-7844-81C0-5A657896481D}" type="presParOf" srcId="{E5655742-FF15-D54D-B3B2-0CDC1671E6EA}" destId="{333B9950-081F-914D-9959-0542840CC4EE}" srcOrd="1" destOrd="0" presId="urn:microsoft.com/office/officeart/2005/8/layout/default"/>
    <dgm:cxn modelId="{67C52E8A-2D4D-BB48-8FBC-0396A147597E}" type="presParOf" srcId="{E5655742-FF15-D54D-B3B2-0CDC1671E6EA}" destId="{B034EDF9-B0E9-8E46-AC4E-1E9A6826F5D3}" srcOrd="2" destOrd="0" presId="urn:microsoft.com/office/officeart/2005/8/layout/default"/>
    <dgm:cxn modelId="{D208BD56-E40F-9F4A-8B75-AB96D7CEF624}" type="presParOf" srcId="{E5655742-FF15-D54D-B3B2-0CDC1671E6EA}" destId="{5C8E120B-17AD-C74E-A2FA-856E589F752E}" srcOrd="3" destOrd="0" presId="urn:microsoft.com/office/officeart/2005/8/layout/default"/>
    <dgm:cxn modelId="{15B757A0-25EC-FB41-B2FC-683597CC13E3}" type="presParOf" srcId="{E5655742-FF15-D54D-B3B2-0CDC1671E6EA}" destId="{503967B6-E82D-2147-80F0-18D363B5ADB0}" srcOrd="4" destOrd="0" presId="urn:microsoft.com/office/officeart/2005/8/layout/default"/>
    <dgm:cxn modelId="{51ACE8FC-1B50-AF43-B478-246941B3281F}" type="presParOf" srcId="{E5655742-FF15-D54D-B3B2-0CDC1671E6EA}" destId="{32201EBA-4ED6-A248-BFFA-C1C6B0055880}" srcOrd="5" destOrd="0" presId="urn:microsoft.com/office/officeart/2005/8/layout/default"/>
    <dgm:cxn modelId="{54C665EF-4BCA-2A47-992F-52A0992A27D8}" type="presParOf" srcId="{E5655742-FF15-D54D-B3B2-0CDC1671E6EA}" destId="{3D382135-DB20-3546-8A33-A6F9D1D1ECFE}" srcOrd="6" destOrd="0" presId="urn:microsoft.com/office/officeart/2005/8/layout/default"/>
    <dgm:cxn modelId="{3B8F96F9-BDF2-E248-B97C-C55E668D61CC}" type="presParOf" srcId="{E5655742-FF15-D54D-B3B2-0CDC1671E6EA}" destId="{713AB0A6-5F64-5B4B-8CC3-4AC7DAE0E96E}" srcOrd="7" destOrd="0" presId="urn:microsoft.com/office/officeart/2005/8/layout/default"/>
    <dgm:cxn modelId="{8A9D3F97-9738-0041-8AAB-320E9E0D5F19}" type="presParOf" srcId="{E5655742-FF15-D54D-B3B2-0CDC1671E6EA}" destId="{D4562C19-B203-E446-AEE6-613C974ADE6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DEA6C6A-65ED-814D-8C53-99184955D36D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FE979-2145-294C-ACFE-73F6A29EE62B}">
      <dgm:prSet phldrT="[Text]" custT="1"/>
      <dgm:spPr/>
      <dgm:t>
        <a:bodyPr/>
        <a:lstStyle/>
        <a:p>
          <a:r>
            <a:rPr lang="el-G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Με βάση τα πειραματικά δεδομένα βρέθηκε η συνολική αντίδραση και η κινητική της, η οποία ακολουθεί το μοντέλο </a:t>
          </a:r>
          <a:r>
            <a: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Monod</a:t>
          </a:r>
        </a:p>
      </dgm:t>
    </dgm:pt>
    <dgm:pt modelId="{366C1D71-9036-D543-8576-DC90BF1AC6FC}" type="parTrans" cxnId="{D1F006A0-A12C-3144-BFA8-8D8792DF2D09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FB9E72F-F54E-2F41-8F4E-9C010E03890E}" type="sibTrans" cxnId="{D1F006A0-A12C-3144-BFA8-8D8792DF2D09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A5D7CE-8C12-3543-B433-45EF95F61516}">
      <dgm:prSet phldrT="[Text]" custT="1"/>
      <dgm:spPr/>
      <dgm:t>
        <a:bodyPr/>
        <a:lstStyle/>
        <a:p>
          <a:r>
            <a:rPr lang="el-GR" sz="4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Αντ</a:t>
          </a:r>
          <a:r>
            <a:rPr lang="en-US" sz="4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ί</a:t>
          </a:r>
          <a:r>
            <a:rPr lang="el-GR" sz="4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δραση</a:t>
          </a:r>
          <a:r>
            <a:rPr lang="el-GR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  <a:endParaRPr lang="en-US" sz="4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45F869A-EFAE-EA42-B2E4-2EBEAC8DCBD6}" type="parTrans" cxnId="{76E3E508-4FF9-104B-B4D9-AD9A44BCE6D8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D87FFF-E09F-7B4A-89FF-FF1EB7598DC5}" type="sibTrans" cxnId="{76E3E508-4FF9-104B-B4D9-AD9A44BCE6D8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D562815-7001-D547-BEEA-49A9D1304EEE}">
      <dgm:prSet phldrT="[Text]" custT="1"/>
      <dgm:spPr/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1.22S+0.24U+2.89O</a:t>
          </a:r>
          <a:r>
            <a:rPr lang="en-US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→ 0.45C</a:t>
          </a:r>
          <a:r>
            <a:rPr lang="en-US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1.48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</a:t>
          </a:r>
          <a:r>
            <a:rPr lang="en-US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2.95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en-US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0.048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</a:t>
          </a:r>
          <a:r>
            <a:rPr lang="en-US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0.11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+G+0.025E+0.019Ac+3.5CO</a:t>
          </a:r>
          <a:r>
            <a:rPr lang="en-US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+2.5H</a:t>
          </a:r>
          <a:r>
            <a:rPr lang="en-US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</a:p>
      </dgm:t>
    </dgm:pt>
    <dgm:pt modelId="{EA13A540-C2CE-2043-A15C-217D79954461}" type="parTrans" cxnId="{9EF678EF-6E73-B640-95F3-CB5C9E2E585F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D688E69-6B71-8B4F-926F-C315FAEAFBE2}" type="sibTrans" cxnId="{9EF678EF-6E73-B640-95F3-CB5C9E2E585F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01C7EC9-355B-0446-B284-862EBE9ABFEF}">
      <dgm:prSet phldrT="[Text]" custT="1"/>
      <dgm:spPr/>
      <dgm:t>
        <a:bodyPr/>
        <a:lstStyle/>
        <a:p>
          <a:r>
            <a:rPr lang="el-G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Κινητικ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ή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l-G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αντίδρασης: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EE8A6AF-9742-BE41-99F0-844F4E879496}" type="parTrans" cxnId="{7DDE02CC-84E7-BB4F-BA12-DEF5C70410A3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FA2F86-CA35-7E42-A084-977F0F3B84C7}" type="sibTrans" cxnId="{7DDE02CC-84E7-BB4F-BA12-DEF5C70410A3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EB397E40-AF5E-E241-8B8B-C9006B1BB75E}">
          <dgm:prSet phldrT="[Text]" custT="1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3.06∗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236.19+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m:oMathPara>
              </a14:m>
              <a:endPara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dgm:t>
        </dgm:pt>
      </mc:Choice>
      <mc:Fallback>
        <dgm:pt modelId="{EB397E40-AF5E-E241-8B8B-C9006B1BB75E}">
          <dgm:prSet phldrT="[Text]" custT="1"/>
          <dgm:spPr/>
          <dgm:t>
            <a:bodyPr/>
            <a:lstStyle/>
            <a:p>
              <a:r>
                <a:rPr lang="en-US" sz="1800" b="0" i="0">
                  <a:latin typeface="Cambria Math" panose="02040503050406030204" pitchFamily="18" charset="0"/>
                </a:rPr>
                <a:t>𝑑𝑥/𝑑𝑡=(3.06∗10^(−6) [𝑆])/(236.19+[𝑆] )[𝑥]</a:t>
              </a:r>
              <a:endPara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dgm:t>
        </dgm:pt>
      </mc:Fallback>
    </mc:AlternateContent>
    <dgm:pt modelId="{D3365489-F98F-A642-8D10-9573C5321F7E}" type="parTrans" cxnId="{9B22C82F-0BAA-5442-9C61-82E9013083D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8917321-4896-BB43-B2E0-5643A60157D6}" type="sibTrans" cxnId="{9B22C82F-0BAA-5442-9C61-82E9013083D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8E5C980-3316-AD43-AA7F-CB6DAB0AB42E}">
      <dgm:prSet phldrT="[Text]" custT="1"/>
      <dgm:spPr/>
      <dgm:t>
        <a:bodyPr/>
        <a:lstStyle/>
        <a:p>
          <a:r>
            <a:rPr lang="el-GR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όπου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 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</a:t>
          </a:r>
          <a:r>
            <a:rPr lang="el-GR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γλυκόζη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</a:t>
          </a:r>
          <a:r>
            <a:rPr lang="el-GR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υπόστρωμα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), 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 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</a:t>
          </a:r>
          <a:r>
            <a:rPr lang="el-GR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ουρία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 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</a:t>
          </a:r>
          <a:r>
            <a:rPr lang="el-GR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γλυκερόλη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Ε η </a:t>
          </a:r>
          <a:r>
            <a:rPr lang="el-GR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αιθανόλη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και 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 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το </a:t>
          </a:r>
          <a:r>
            <a:rPr lang="el-GR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οξικο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́ </a:t>
          </a:r>
          <a:r>
            <a:rPr lang="el-GR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οξυ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́. 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gm:t>
    </dgm:pt>
    <dgm:pt modelId="{9445144F-0F72-4149-BB76-272A9EA50045}" type="parTrans" cxnId="{5DDDF230-464E-0748-8D3A-BF1023E8BFF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DEE76C7-3631-8542-9CBA-24FA4AD664A2}" type="sibTrans" cxnId="{5DDDF230-464E-0748-8D3A-BF1023E8BFF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5C9F796-866C-5E4C-ACAF-1D55184902AE}">
      <dgm:prSet phldrT="[Text]" custT="1"/>
      <dgm:spPr/>
      <dgm:t>
        <a:bodyPr/>
        <a:lstStyle/>
        <a:p>
          <a:r>
            <a:rPr lang="el-GR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οι σταθερές μ</a:t>
          </a:r>
          <a:r>
            <a:rPr lang="en-US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max </a:t>
          </a:r>
          <a:r>
            <a:rPr lang="el-GR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και </a:t>
          </a:r>
          <a:r>
            <a:rPr lang="en-US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Ks </a:t>
          </a:r>
          <a:r>
            <a:rPr lang="el-GR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είναι υπολογισμένες σε μονάδες </a:t>
          </a:r>
          <a:r>
            <a:rPr lang="en-US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 </a:t>
          </a:r>
          <a:r>
            <a:rPr lang="el-GR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και οι συγκεντρώσεις σε </a:t>
          </a:r>
          <a:r>
            <a:rPr lang="en-US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g/l. 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E93EF0-806B-A647-BC8B-A58506C6BFD4}" type="parTrans" cxnId="{2C228483-A5CC-FD4B-B25C-2CDF56C71454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87C182E-11DE-424B-A039-D063D78D06A0}" type="sibTrans" cxnId="{2C228483-A5CC-FD4B-B25C-2CDF56C71454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425AA2A-7E4C-C942-9BA8-A4F7985F8D5B}" type="pres">
      <dgm:prSet presAssocID="{FDEA6C6A-65ED-814D-8C53-99184955D36D}" presName="Name0" presStyleCnt="0">
        <dgm:presLayoutVars>
          <dgm:dir/>
          <dgm:animLvl val="lvl"/>
          <dgm:resizeHandles val="exact"/>
        </dgm:presLayoutVars>
      </dgm:prSet>
      <dgm:spPr/>
    </dgm:pt>
    <dgm:pt modelId="{42930BAC-2D2C-6342-97D2-D862B2A6FAC3}" type="pres">
      <dgm:prSet presAssocID="{361FE979-2145-294C-ACFE-73F6A29EE62B}" presName="linNode" presStyleCnt="0"/>
      <dgm:spPr/>
    </dgm:pt>
    <dgm:pt modelId="{BD090129-0EA2-C84A-AD7F-45AF2661D60D}" type="pres">
      <dgm:prSet presAssocID="{361FE979-2145-294C-ACFE-73F6A29EE62B}" presName="parentText" presStyleLbl="node1" presStyleIdx="0" presStyleCnt="3" custScaleX="277778">
        <dgm:presLayoutVars>
          <dgm:chMax val="1"/>
          <dgm:bulletEnabled val="1"/>
        </dgm:presLayoutVars>
      </dgm:prSet>
      <dgm:spPr/>
    </dgm:pt>
    <dgm:pt modelId="{F0FB4EB9-24AD-EE47-8350-A6FC5EA806F5}" type="pres">
      <dgm:prSet presAssocID="{FFB9E72F-F54E-2F41-8F4E-9C010E03890E}" presName="sp" presStyleCnt="0"/>
      <dgm:spPr/>
    </dgm:pt>
    <dgm:pt modelId="{BF198D37-2C96-C648-ACAD-53281F228B3A}" type="pres">
      <dgm:prSet presAssocID="{0BA5D7CE-8C12-3543-B433-45EF95F61516}" presName="linNode" presStyleCnt="0"/>
      <dgm:spPr/>
    </dgm:pt>
    <dgm:pt modelId="{01D0D6FB-0D30-784B-80C0-1864FCA811B2}" type="pres">
      <dgm:prSet presAssocID="{0BA5D7CE-8C12-3543-B433-45EF95F6151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19C44B2-89FF-A44F-9F8F-F437D9AC40FD}" type="pres">
      <dgm:prSet presAssocID="{0BA5D7CE-8C12-3543-B433-45EF95F61516}" presName="descendantText" presStyleLbl="alignAccFollowNode1" presStyleIdx="0" presStyleCnt="2" custScaleY="148036">
        <dgm:presLayoutVars>
          <dgm:bulletEnabled val="1"/>
        </dgm:presLayoutVars>
      </dgm:prSet>
      <dgm:spPr/>
    </dgm:pt>
    <dgm:pt modelId="{4DEB68A9-FB15-9545-AC75-78D5EA0E403A}" type="pres">
      <dgm:prSet presAssocID="{19D87FFF-E09F-7B4A-89FF-FF1EB7598DC5}" presName="sp" presStyleCnt="0"/>
      <dgm:spPr/>
    </dgm:pt>
    <dgm:pt modelId="{3086F48B-901E-8C43-B39D-79246E971B5D}" type="pres">
      <dgm:prSet presAssocID="{301C7EC9-355B-0446-B284-862EBE9ABFEF}" presName="linNode" presStyleCnt="0"/>
      <dgm:spPr/>
    </dgm:pt>
    <dgm:pt modelId="{71559051-BB0B-5441-95AC-743657D2EA76}" type="pres">
      <dgm:prSet presAssocID="{301C7EC9-355B-0446-B284-862EBE9ABFEF}" presName="parentText" presStyleLbl="node1" presStyleIdx="2" presStyleCnt="3" custScaleX="106797">
        <dgm:presLayoutVars>
          <dgm:chMax val="1"/>
          <dgm:bulletEnabled val="1"/>
        </dgm:presLayoutVars>
      </dgm:prSet>
      <dgm:spPr/>
    </dgm:pt>
    <dgm:pt modelId="{948CA16D-EBC5-F64A-AB1B-E6A24D1104D9}" type="pres">
      <dgm:prSet presAssocID="{301C7EC9-355B-0446-B284-862EBE9ABFE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6E3E508-4FF9-104B-B4D9-AD9A44BCE6D8}" srcId="{FDEA6C6A-65ED-814D-8C53-99184955D36D}" destId="{0BA5D7CE-8C12-3543-B433-45EF95F61516}" srcOrd="1" destOrd="0" parTransId="{145F869A-EFAE-EA42-B2E4-2EBEAC8DCBD6}" sibTransId="{19D87FFF-E09F-7B4A-89FF-FF1EB7598DC5}"/>
    <dgm:cxn modelId="{9B22C82F-0BAA-5442-9C61-82E9013083D7}" srcId="{301C7EC9-355B-0446-B284-862EBE9ABFEF}" destId="{EB397E40-AF5E-E241-8B8B-C9006B1BB75E}" srcOrd="0" destOrd="0" parTransId="{D3365489-F98F-A642-8D10-9573C5321F7E}" sibTransId="{28917321-4896-BB43-B2E0-5643A60157D6}"/>
    <dgm:cxn modelId="{5DDDF230-464E-0748-8D3A-BF1023E8BFF7}" srcId="{0BA5D7CE-8C12-3543-B433-45EF95F61516}" destId="{78E5C980-3316-AD43-AA7F-CB6DAB0AB42E}" srcOrd="1" destOrd="0" parTransId="{9445144F-0F72-4149-BB76-272A9EA50045}" sibTransId="{FDEE76C7-3631-8542-9CBA-24FA4AD664A2}"/>
    <dgm:cxn modelId="{E0C1AD35-8B70-3C42-84A7-2F220288C6F2}" type="presOf" srcId="{0BA5D7CE-8C12-3543-B433-45EF95F61516}" destId="{01D0D6FB-0D30-784B-80C0-1864FCA811B2}" srcOrd="0" destOrd="0" presId="urn:microsoft.com/office/officeart/2005/8/layout/vList5"/>
    <dgm:cxn modelId="{78009254-98A1-2645-98F6-01F2AEB2E903}" type="presOf" srcId="{A5C9F796-866C-5E4C-ACAF-1D55184902AE}" destId="{948CA16D-EBC5-F64A-AB1B-E6A24D1104D9}" srcOrd="0" destOrd="1" presId="urn:microsoft.com/office/officeart/2005/8/layout/vList5"/>
    <dgm:cxn modelId="{2763EC5C-AECB-FE46-A255-5FFDA2125894}" type="presOf" srcId="{EB397E40-AF5E-E241-8B8B-C9006B1BB75E}" destId="{948CA16D-EBC5-F64A-AB1B-E6A24D1104D9}" srcOrd="0" destOrd="0" presId="urn:microsoft.com/office/officeart/2005/8/layout/vList5"/>
    <dgm:cxn modelId="{F7B7435F-99C9-A244-BEED-FDE94CF94D6A}" type="presOf" srcId="{78E5C980-3316-AD43-AA7F-CB6DAB0AB42E}" destId="{019C44B2-89FF-A44F-9F8F-F437D9AC40FD}" srcOrd="0" destOrd="1" presId="urn:microsoft.com/office/officeart/2005/8/layout/vList5"/>
    <dgm:cxn modelId="{7C82966B-B4CE-7D44-B63B-165A05C48967}" type="presOf" srcId="{301C7EC9-355B-0446-B284-862EBE9ABFEF}" destId="{71559051-BB0B-5441-95AC-743657D2EA76}" srcOrd="0" destOrd="0" presId="urn:microsoft.com/office/officeart/2005/8/layout/vList5"/>
    <dgm:cxn modelId="{2C228483-A5CC-FD4B-B25C-2CDF56C71454}" srcId="{301C7EC9-355B-0446-B284-862EBE9ABFEF}" destId="{A5C9F796-866C-5E4C-ACAF-1D55184902AE}" srcOrd="1" destOrd="0" parTransId="{39E93EF0-806B-A647-BC8B-A58506C6BFD4}" sibTransId="{887C182E-11DE-424B-A039-D063D78D06A0}"/>
    <dgm:cxn modelId="{3E772D89-AAD9-F44C-803C-065BDA2DE8DD}" type="presOf" srcId="{FD562815-7001-D547-BEEA-49A9D1304EEE}" destId="{019C44B2-89FF-A44F-9F8F-F437D9AC40FD}" srcOrd="0" destOrd="0" presId="urn:microsoft.com/office/officeart/2005/8/layout/vList5"/>
    <dgm:cxn modelId="{4971CB8C-8B58-C54C-A588-E646E8DDAEAC}" type="presOf" srcId="{FDEA6C6A-65ED-814D-8C53-99184955D36D}" destId="{7425AA2A-7E4C-C942-9BA8-A4F7985F8D5B}" srcOrd="0" destOrd="0" presId="urn:microsoft.com/office/officeart/2005/8/layout/vList5"/>
    <dgm:cxn modelId="{E3A0ED91-3F96-2949-B844-6B883291A0B7}" type="presOf" srcId="{361FE979-2145-294C-ACFE-73F6A29EE62B}" destId="{BD090129-0EA2-C84A-AD7F-45AF2661D60D}" srcOrd="0" destOrd="0" presId="urn:microsoft.com/office/officeart/2005/8/layout/vList5"/>
    <dgm:cxn modelId="{D1F006A0-A12C-3144-BFA8-8D8792DF2D09}" srcId="{FDEA6C6A-65ED-814D-8C53-99184955D36D}" destId="{361FE979-2145-294C-ACFE-73F6A29EE62B}" srcOrd="0" destOrd="0" parTransId="{366C1D71-9036-D543-8576-DC90BF1AC6FC}" sibTransId="{FFB9E72F-F54E-2F41-8F4E-9C010E03890E}"/>
    <dgm:cxn modelId="{7DDE02CC-84E7-BB4F-BA12-DEF5C70410A3}" srcId="{FDEA6C6A-65ED-814D-8C53-99184955D36D}" destId="{301C7EC9-355B-0446-B284-862EBE9ABFEF}" srcOrd="2" destOrd="0" parTransId="{1EE8A6AF-9742-BE41-99F0-844F4E879496}" sibTransId="{17FA2F86-CA35-7E42-A084-977F0F3B84C7}"/>
    <dgm:cxn modelId="{9EF678EF-6E73-B640-95F3-CB5C9E2E585F}" srcId="{0BA5D7CE-8C12-3543-B433-45EF95F61516}" destId="{FD562815-7001-D547-BEEA-49A9D1304EEE}" srcOrd="0" destOrd="0" parTransId="{EA13A540-C2CE-2043-A15C-217D79954461}" sibTransId="{2D688E69-6B71-8B4F-926F-C315FAEAFBE2}"/>
    <dgm:cxn modelId="{20E162B6-A404-4347-9FDD-333B281CB7A7}" type="presParOf" srcId="{7425AA2A-7E4C-C942-9BA8-A4F7985F8D5B}" destId="{42930BAC-2D2C-6342-97D2-D862B2A6FAC3}" srcOrd="0" destOrd="0" presId="urn:microsoft.com/office/officeart/2005/8/layout/vList5"/>
    <dgm:cxn modelId="{A04CC743-CF29-3A49-AE64-CEC32009B2DB}" type="presParOf" srcId="{42930BAC-2D2C-6342-97D2-D862B2A6FAC3}" destId="{BD090129-0EA2-C84A-AD7F-45AF2661D60D}" srcOrd="0" destOrd="0" presId="urn:microsoft.com/office/officeart/2005/8/layout/vList5"/>
    <dgm:cxn modelId="{8E469496-CCA4-3643-A5F5-62DA33D15F7B}" type="presParOf" srcId="{7425AA2A-7E4C-C942-9BA8-A4F7985F8D5B}" destId="{F0FB4EB9-24AD-EE47-8350-A6FC5EA806F5}" srcOrd="1" destOrd="0" presId="urn:microsoft.com/office/officeart/2005/8/layout/vList5"/>
    <dgm:cxn modelId="{C74B9DDE-B7AA-974E-A217-19A94153B13A}" type="presParOf" srcId="{7425AA2A-7E4C-C942-9BA8-A4F7985F8D5B}" destId="{BF198D37-2C96-C648-ACAD-53281F228B3A}" srcOrd="2" destOrd="0" presId="urn:microsoft.com/office/officeart/2005/8/layout/vList5"/>
    <dgm:cxn modelId="{E2144D79-EBCD-C44D-A2F3-E26CEC1B4B2F}" type="presParOf" srcId="{BF198D37-2C96-C648-ACAD-53281F228B3A}" destId="{01D0D6FB-0D30-784B-80C0-1864FCA811B2}" srcOrd="0" destOrd="0" presId="urn:microsoft.com/office/officeart/2005/8/layout/vList5"/>
    <dgm:cxn modelId="{461150F0-1D24-6646-AE30-5265FDAECEB7}" type="presParOf" srcId="{BF198D37-2C96-C648-ACAD-53281F228B3A}" destId="{019C44B2-89FF-A44F-9F8F-F437D9AC40FD}" srcOrd="1" destOrd="0" presId="urn:microsoft.com/office/officeart/2005/8/layout/vList5"/>
    <dgm:cxn modelId="{1CA3A387-9F68-A241-BBCE-B343F2DA9B52}" type="presParOf" srcId="{7425AA2A-7E4C-C942-9BA8-A4F7985F8D5B}" destId="{4DEB68A9-FB15-9545-AC75-78D5EA0E403A}" srcOrd="3" destOrd="0" presId="urn:microsoft.com/office/officeart/2005/8/layout/vList5"/>
    <dgm:cxn modelId="{2D7FCE23-FB95-7D47-B260-AC1FE800D0FD}" type="presParOf" srcId="{7425AA2A-7E4C-C942-9BA8-A4F7985F8D5B}" destId="{3086F48B-901E-8C43-B39D-79246E971B5D}" srcOrd="4" destOrd="0" presId="urn:microsoft.com/office/officeart/2005/8/layout/vList5"/>
    <dgm:cxn modelId="{676C1716-62A7-9344-8C1E-A2EBB319F7B9}" type="presParOf" srcId="{3086F48B-901E-8C43-B39D-79246E971B5D}" destId="{71559051-BB0B-5441-95AC-743657D2EA76}" srcOrd="0" destOrd="0" presId="urn:microsoft.com/office/officeart/2005/8/layout/vList5"/>
    <dgm:cxn modelId="{3C85599F-3C76-684F-9D46-2D63A486382E}" type="presParOf" srcId="{3086F48B-901E-8C43-B39D-79246E971B5D}" destId="{948CA16D-EBC5-F64A-AB1B-E6A24D1104D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DEA6C6A-65ED-814D-8C53-99184955D36D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FE979-2145-294C-ACFE-73F6A29EE62B}">
      <dgm:prSet phldrT="[Text]" custT="1"/>
      <dgm:spPr/>
      <dgm:t>
        <a:bodyPr/>
        <a:lstStyle/>
        <a:p>
          <a:r>
            <a:rPr lang="el-G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Με βάση τα πειραματικά δεδομένα βρέθηκε η συνολική αντίδραση και η κινητική της, η οποία ακολουθεί το μοντέλο </a:t>
          </a:r>
          <a:r>
            <a: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Monod</a:t>
          </a:r>
        </a:p>
      </dgm:t>
    </dgm:pt>
    <dgm:pt modelId="{366C1D71-9036-D543-8576-DC90BF1AC6FC}" type="parTrans" cxnId="{D1F006A0-A12C-3144-BFA8-8D8792DF2D09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FB9E72F-F54E-2F41-8F4E-9C010E03890E}" type="sibTrans" cxnId="{D1F006A0-A12C-3144-BFA8-8D8792DF2D09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A5D7CE-8C12-3543-B433-45EF95F61516}">
      <dgm:prSet phldrT="[Text]" custT="1"/>
      <dgm:spPr/>
      <dgm:t>
        <a:bodyPr/>
        <a:lstStyle/>
        <a:p>
          <a:r>
            <a:rPr lang="el-GR" sz="4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Αντ</a:t>
          </a:r>
          <a:r>
            <a:rPr lang="en-US" sz="4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ί</a:t>
          </a:r>
          <a:r>
            <a:rPr lang="el-GR" sz="4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δραση</a:t>
          </a:r>
          <a:r>
            <a:rPr lang="el-GR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  <a:endParaRPr lang="en-US" sz="4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45F869A-EFAE-EA42-B2E4-2EBEAC8DCBD6}" type="parTrans" cxnId="{76E3E508-4FF9-104B-B4D9-AD9A44BCE6D8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D87FFF-E09F-7B4A-89FF-FF1EB7598DC5}" type="sibTrans" cxnId="{76E3E508-4FF9-104B-B4D9-AD9A44BCE6D8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D562815-7001-D547-BEEA-49A9D1304EEE}">
      <dgm:prSet phldrT="[Text]" custT="1"/>
      <dgm:spPr/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1.22S+0.24U+2.89O</a:t>
          </a:r>
          <a:r>
            <a:rPr lang="en-US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→ 0.45C</a:t>
          </a:r>
          <a:r>
            <a:rPr lang="en-US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1.48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</a:t>
          </a:r>
          <a:r>
            <a:rPr lang="en-US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2.95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en-US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0.048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</a:t>
          </a:r>
          <a:r>
            <a:rPr lang="en-US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0.11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+G+0.025E+0.019Ac+3.5CO</a:t>
          </a:r>
          <a:r>
            <a:rPr lang="en-US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+2.5H</a:t>
          </a:r>
          <a:r>
            <a:rPr lang="en-US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</a:p>
      </dgm:t>
    </dgm:pt>
    <dgm:pt modelId="{EA13A540-C2CE-2043-A15C-217D79954461}" type="parTrans" cxnId="{9EF678EF-6E73-B640-95F3-CB5C9E2E585F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D688E69-6B71-8B4F-926F-C315FAEAFBE2}" type="sibTrans" cxnId="{9EF678EF-6E73-B640-95F3-CB5C9E2E585F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01C7EC9-355B-0446-B284-862EBE9ABFEF}">
      <dgm:prSet phldrT="[Text]" custT="1"/>
      <dgm:spPr/>
      <dgm:t>
        <a:bodyPr/>
        <a:lstStyle/>
        <a:p>
          <a:r>
            <a:rPr lang="el-G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Κινητικ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ή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l-G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αντίδρασης: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EE8A6AF-9742-BE41-99F0-844F4E879496}" type="parTrans" cxnId="{7DDE02CC-84E7-BB4F-BA12-DEF5C70410A3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FA2F86-CA35-7E42-A084-977F0F3B84C7}" type="sibTrans" cxnId="{7DDE02CC-84E7-BB4F-BA12-DEF5C70410A3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397E40-AF5E-E241-8B8B-C9006B1BB75E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R">
              <a:noFill/>
            </a:rPr>
            <a:t> </a:t>
          </a:r>
        </a:p>
      </dgm:t>
    </dgm:pt>
    <dgm:pt modelId="{D3365489-F98F-A642-8D10-9573C5321F7E}" type="parTrans" cxnId="{9B22C82F-0BAA-5442-9C61-82E9013083D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8917321-4896-BB43-B2E0-5643A60157D6}" type="sibTrans" cxnId="{9B22C82F-0BAA-5442-9C61-82E9013083D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8E5C980-3316-AD43-AA7F-CB6DAB0AB42E}">
      <dgm:prSet phldrT="[Text]" custT="1"/>
      <dgm:spPr/>
      <dgm:t>
        <a:bodyPr/>
        <a:lstStyle/>
        <a:p>
          <a:r>
            <a:rPr lang="el-GR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όπου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 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</a:t>
          </a:r>
          <a:r>
            <a:rPr lang="el-GR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γλυκόζη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</a:t>
          </a:r>
          <a:r>
            <a:rPr lang="el-GR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υπόστρωμα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), 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 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</a:t>
          </a:r>
          <a:r>
            <a:rPr lang="el-GR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ουρία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 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</a:t>
          </a:r>
          <a:r>
            <a:rPr lang="el-GR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γλυκερόλη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Ε η </a:t>
          </a:r>
          <a:r>
            <a:rPr lang="el-GR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αιθανόλη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και 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 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το </a:t>
          </a:r>
          <a:r>
            <a:rPr lang="el-GR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οξικο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́ </a:t>
          </a:r>
          <a:r>
            <a:rPr lang="el-GR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οξυ</a:t>
          </a:r>
          <a:r>
            <a: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́. 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gm:t>
    </dgm:pt>
    <dgm:pt modelId="{9445144F-0F72-4149-BB76-272A9EA50045}" type="parTrans" cxnId="{5DDDF230-464E-0748-8D3A-BF1023E8BFF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DEE76C7-3631-8542-9CBA-24FA4AD664A2}" type="sibTrans" cxnId="{5DDDF230-464E-0748-8D3A-BF1023E8BFF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5C9F796-866C-5E4C-ACAF-1D55184902AE}">
      <dgm:prSet phldrT="[Text]" custT="1"/>
      <dgm:spPr/>
      <dgm:t>
        <a:bodyPr/>
        <a:lstStyle/>
        <a:p>
          <a:r>
            <a:rPr lang="en-GR">
              <a:noFill/>
            </a:rPr>
            <a:t> </a:t>
          </a:r>
        </a:p>
      </dgm:t>
    </dgm:pt>
    <dgm:pt modelId="{39E93EF0-806B-A647-BC8B-A58506C6BFD4}" type="parTrans" cxnId="{2C228483-A5CC-FD4B-B25C-2CDF56C71454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87C182E-11DE-424B-A039-D063D78D06A0}" type="sibTrans" cxnId="{2C228483-A5CC-FD4B-B25C-2CDF56C71454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425AA2A-7E4C-C942-9BA8-A4F7985F8D5B}" type="pres">
      <dgm:prSet presAssocID="{FDEA6C6A-65ED-814D-8C53-99184955D36D}" presName="Name0" presStyleCnt="0">
        <dgm:presLayoutVars>
          <dgm:dir/>
          <dgm:animLvl val="lvl"/>
          <dgm:resizeHandles val="exact"/>
        </dgm:presLayoutVars>
      </dgm:prSet>
      <dgm:spPr/>
    </dgm:pt>
    <dgm:pt modelId="{42930BAC-2D2C-6342-97D2-D862B2A6FAC3}" type="pres">
      <dgm:prSet presAssocID="{361FE979-2145-294C-ACFE-73F6A29EE62B}" presName="linNode" presStyleCnt="0"/>
      <dgm:spPr/>
    </dgm:pt>
    <dgm:pt modelId="{BD090129-0EA2-C84A-AD7F-45AF2661D60D}" type="pres">
      <dgm:prSet presAssocID="{361FE979-2145-294C-ACFE-73F6A29EE62B}" presName="parentText" presStyleLbl="node1" presStyleIdx="0" presStyleCnt="3" custScaleX="277778">
        <dgm:presLayoutVars>
          <dgm:chMax val="1"/>
          <dgm:bulletEnabled val="1"/>
        </dgm:presLayoutVars>
      </dgm:prSet>
      <dgm:spPr/>
    </dgm:pt>
    <dgm:pt modelId="{F0FB4EB9-24AD-EE47-8350-A6FC5EA806F5}" type="pres">
      <dgm:prSet presAssocID="{FFB9E72F-F54E-2F41-8F4E-9C010E03890E}" presName="sp" presStyleCnt="0"/>
      <dgm:spPr/>
    </dgm:pt>
    <dgm:pt modelId="{BF198D37-2C96-C648-ACAD-53281F228B3A}" type="pres">
      <dgm:prSet presAssocID="{0BA5D7CE-8C12-3543-B433-45EF95F61516}" presName="linNode" presStyleCnt="0"/>
      <dgm:spPr/>
    </dgm:pt>
    <dgm:pt modelId="{01D0D6FB-0D30-784B-80C0-1864FCA811B2}" type="pres">
      <dgm:prSet presAssocID="{0BA5D7CE-8C12-3543-B433-45EF95F6151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19C44B2-89FF-A44F-9F8F-F437D9AC40FD}" type="pres">
      <dgm:prSet presAssocID="{0BA5D7CE-8C12-3543-B433-45EF95F61516}" presName="descendantText" presStyleLbl="alignAccFollowNode1" presStyleIdx="0" presStyleCnt="2" custScaleY="148036">
        <dgm:presLayoutVars>
          <dgm:bulletEnabled val="1"/>
        </dgm:presLayoutVars>
      </dgm:prSet>
      <dgm:spPr/>
    </dgm:pt>
    <dgm:pt modelId="{4DEB68A9-FB15-9545-AC75-78D5EA0E403A}" type="pres">
      <dgm:prSet presAssocID="{19D87FFF-E09F-7B4A-89FF-FF1EB7598DC5}" presName="sp" presStyleCnt="0"/>
      <dgm:spPr/>
    </dgm:pt>
    <dgm:pt modelId="{3086F48B-901E-8C43-B39D-79246E971B5D}" type="pres">
      <dgm:prSet presAssocID="{301C7EC9-355B-0446-B284-862EBE9ABFEF}" presName="linNode" presStyleCnt="0"/>
      <dgm:spPr/>
    </dgm:pt>
    <dgm:pt modelId="{71559051-BB0B-5441-95AC-743657D2EA76}" type="pres">
      <dgm:prSet presAssocID="{301C7EC9-355B-0446-B284-862EBE9ABFEF}" presName="parentText" presStyleLbl="node1" presStyleIdx="2" presStyleCnt="3" custScaleX="106797">
        <dgm:presLayoutVars>
          <dgm:chMax val="1"/>
          <dgm:bulletEnabled val="1"/>
        </dgm:presLayoutVars>
      </dgm:prSet>
      <dgm:spPr/>
    </dgm:pt>
    <dgm:pt modelId="{948CA16D-EBC5-F64A-AB1B-E6A24D1104D9}" type="pres">
      <dgm:prSet presAssocID="{301C7EC9-355B-0446-B284-862EBE9ABFE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6E3E508-4FF9-104B-B4D9-AD9A44BCE6D8}" srcId="{FDEA6C6A-65ED-814D-8C53-99184955D36D}" destId="{0BA5D7CE-8C12-3543-B433-45EF95F61516}" srcOrd="1" destOrd="0" parTransId="{145F869A-EFAE-EA42-B2E4-2EBEAC8DCBD6}" sibTransId="{19D87FFF-E09F-7B4A-89FF-FF1EB7598DC5}"/>
    <dgm:cxn modelId="{9B22C82F-0BAA-5442-9C61-82E9013083D7}" srcId="{301C7EC9-355B-0446-B284-862EBE9ABFEF}" destId="{EB397E40-AF5E-E241-8B8B-C9006B1BB75E}" srcOrd="0" destOrd="0" parTransId="{D3365489-F98F-A642-8D10-9573C5321F7E}" sibTransId="{28917321-4896-BB43-B2E0-5643A60157D6}"/>
    <dgm:cxn modelId="{5DDDF230-464E-0748-8D3A-BF1023E8BFF7}" srcId="{0BA5D7CE-8C12-3543-B433-45EF95F61516}" destId="{78E5C980-3316-AD43-AA7F-CB6DAB0AB42E}" srcOrd="1" destOrd="0" parTransId="{9445144F-0F72-4149-BB76-272A9EA50045}" sibTransId="{FDEE76C7-3631-8542-9CBA-24FA4AD664A2}"/>
    <dgm:cxn modelId="{E0C1AD35-8B70-3C42-84A7-2F220288C6F2}" type="presOf" srcId="{0BA5D7CE-8C12-3543-B433-45EF95F61516}" destId="{01D0D6FB-0D30-784B-80C0-1864FCA811B2}" srcOrd="0" destOrd="0" presId="urn:microsoft.com/office/officeart/2005/8/layout/vList5"/>
    <dgm:cxn modelId="{78009254-98A1-2645-98F6-01F2AEB2E903}" type="presOf" srcId="{A5C9F796-866C-5E4C-ACAF-1D55184902AE}" destId="{948CA16D-EBC5-F64A-AB1B-E6A24D1104D9}" srcOrd="0" destOrd="1" presId="urn:microsoft.com/office/officeart/2005/8/layout/vList5"/>
    <dgm:cxn modelId="{2763EC5C-AECB-FE46-A255-5FFDA2125894}" type="presOf" srcId="{EB397E40-AF5E-E241-8B8B-C9006B1BB75E}" destId="{948CA16D-EBC5-F64A-AB1B-E6A24D1104D9}" srcOrd="0" destOrd="0" presId="urn:microsoft.com/office/officeart/2005/8/layout/vList5"/>
    <dgm:cxn modelId="{F7B7435F-99C9-A244-BEED-FDE94CF94D6A}" type="presOf" srcId="{78E5C980-3316-AD43-AA7F-CB6DAB0AB42E}" destId="{019C44B2-89FF-A44F-9F8F-F437D9AC40FD}" srcOrd="0" destOrd="1" presId="urn:microsoft.com/office/officeart/2005/8/layout/vList5"/>
    <dgm:cxn modelId="{7C82966B-B4CE-7D44-B63B-165A05C48967}" type="presOf" srcId="{301C7EC9-355B-0446-B284-862EBE9ABFEF}" destId="{71559051-BB0B-5441-95AC-743657D2EA76}" srcOrd="0" destOrd="0" presId="urn:microsoft.com/office/officeart/2005/8/layout/vList5"/>
    <dgm:cxn modelId="{2C228483-A5CC-FD4B-B25C-2CDF56C71454}" srcId="{301C7EC9-355B-0446-B284-862EBE9ABFEF}" destId="{A5C9F796-866C-5E4C-ACAF-1D55184902AE}" srcOrd="1" destOrd="0" parTransId="{39E93EF0-806B-A647-BC8B-A58506C6BFD4}" sibTransId="{887C182E-11DE-424B-A039-D063D78D06A0}"/>
    <dgm:cxn modelId="{3E772D89-AAD9-F44C-803C-065BDA2DE8DD}" type="presOf" srcId="{FD562815-7001-D547-BEEA-49A9D1304EEE}" destId="{019C44B2-89FF-A44F-9F8F-F437D9AC40FD}" srcOrd="0" destOrd="0" presId="urn:microsoft.com/office/officeart/2005/8/layout/vList5"/>
    <dgm:cxn modelId="{4971CB8C-8B58-C54C-A588-E646E8DDAEAC}" type="presOf" srcId="{FDEA6C6A-65ED-814D-8C53-99184955D36D}" destId="{7425AA2A-7E4C-C942-9BA8-A4F7985F8D5B}" srcOrd="0" destOrd="0" presId="urn:microsoft.com/office/officeart/2005/8/layout/vList5"/>
    <dgm:cxn modelId="{E3A0ED91-3F96-2949-B844-6B883291A0B7}" type="presOf" srcId="{361FE979-2145-294C-ACFE-73F6A29EE62B}" destId="{BD090129-0EA2-C84A-AD7F-45AF2661D60D}" srcOrd="0" destOrd="0" presId="urn:microsoft.com/office/officeart/2005/8/layout/vList5"/>
    <dgm:cxn modelId="{D1F006A0-A12C-3144-BFA8-8D8792DF2D09}" srcId="{FDEA6C6A-65ED-814D-8C53-99184955D36D}" destId="{361FE979-2145-294C-ACFE-73F6A29EE62B}" srcOrd="0" destOrd="0" parTransId="{366C1D71-9036-D543-8576-DC90BF1AC6FC}" sibTransId="{FFB9E72F-F54E-2F41-8F4E-9C010E03890E}"/>
    <dgm:cxn modelId="{7DDE02CC-84E7-BB4F-BA12-DEF5C70410A3}" srcId="{FDEA6C6A-65ED-814D-8C53-99184955D36D}" destId="{301C7EC9-355B-0446-B284-862EBE9ABFEF}" srcOrd="2" destOrd="0" parTransId="{1EE8A6AF-9742-BE41-99F0-844F4E879496}" sibTransId="{17FA2F86-CA35-7E42-A084-977F0F3B84C7}"/>
    <dgm:cxn modelId="{9EF678EF-6E73-B640-95F3-CB5C9E2E585F}" srcId="{0BA5D7CE-8C12-3543-B433-45EF95F61516}" destId="{FD562815-7001-D547-BEEA-49A9D1304EEE}" srcOrd="0" destOrd="0" parTransId="{EA13A540-C2CE-2043-A15C-217D79954461}" sibTransId="{2D688E69-6B71-8B4F-926F-C315FAEAFBE2}"/>
    <dgm:cxn modelId="{20E162B6-A404-4347-9FDD-333B281CB7A7}" type="presParOf" srcId="{7425AA2A-7E4C-C942-9BA8-A4F7985F8D5B}" destId="{42930BAC-2D2C-6342-97D2-D862B2A6FAC3}" srcOrd="0" destOrd="0" presId="urn:microsoft.com/office/officeart/2005/8/layout/vList5"/>
    <dgm:cxn modelId="{A04CC743-CF29-3A49-AE64-CEC32009B2DB}" type="presParOf" srcId="{42930BAC-2D2C-6342-97D2-D862B2A6FAC3}" destId="{BD090129-0EA2-C84A-AD7F-45AF2661D60D}" srcOrd="0" destOrd="0" presId="urn:microsoft.com/office/officeart/2005/8/layout/vList5"/>
    <dgm:cxn modelId="{8E469496-CCA4-3643-A5F5-62DA33D15F7B}" type="presParOf" srcId="{7425AA2A-7E4C-C942-9BA8-A4F7985F8D5B}" destId="{F0FB4EB9-24AD-EE47-8350-A6FC5EA806F5}" srcOrd="1" destOrd="0" presId="urn:microsoft.com/office/officeart/2005/8/layout/vList5"/>
    <dgm:cxn modelId="{C74B9DDE-B7AA-974E-A217-19A94153B13A}" type="presParOf" srcId="{7425AA2A-7E4C-C942-9BA8-A4F7985F8D5B}" destId="{BF198D37-2C96-C648-ACAD-53281F228B3A}" srcOrd="2" destOrd="0" presId="urn:microsoft.com/office/officeart/2005/8/layout/vList5"/>
    <dgm:cxn modelId="{E2144D79-EBCD-C44D-A2F3-E26CEC1B4B2F}" type="presParOf" srcId="{BF198D37-2C96-C648-ACAD-53281F228B3A}" destId="{01D0D6FB-0D30-784B-80C0-1864FCA811B2}" srcOrd="0" destOrd="0" presId="urn:microsoft.com/office/officeart/2005/8/layout/vList5"/>
    <dgm:cxn modelId="{461150F0-1D24-6646-AE30-5265FDAECEB7}" type="presParOf" srcId="{BF198D37-2C96-C648-ACAD-53281F228B3A}" destId="{019C44B2-89FF-A44F-9F8F-F437D9AC40FD}" srcOrd="1" destOrd="0" presId="urn:microsoft.com/office/officeart/2005/8/layout/vList5"/>
    <dgm:cxn modelId="{1CA3A387-9F68-A241-BBCE-B343F2DA9B52}" type="presParOf" srcId="{7425AA2A-7E4C-C942-9BA8-A4F7985F8D5B}" destId="{4DEB68A9-FB15-9545-AC75-78D5EA0E403A}" srcOrd="3" destOrd="0" presId="urn:microsoft.com/office/officeart/2005/8/layout/vList5"/>
    <dgm:cxn modelId="{2D7FCE23-FB95-7D47-B260-AC1FE800D0FD}" type="presParOf" srcId="{7425AA2A-7E4C-C942-9BA8-A4F7985F8D5B}" destId="{3086F48B-901E-8C43-B39D-79246E971B5D}" srcOrd="4" destOrd="0" presId="urn:microsoft.com/office/officeart/2005/8/layout/vList5"/>
    <dgm:cxn modelId="{676C1716-62A7-9344-8C1E-A2EBB319F7B9}" type="presParOf" srcId="{3086F48B-901E-8C43-B39D-79246E971B5D}" destId="{71559051-BB0B-5441-95AC-743657D2EA76}" srcOrd="0" destOrd="0" presId="urn:microsoft.com/office/officeart/2005/8/layout/vList5"/>
    <dgm:cxn modelId="{3C85599F-3C76-684F-9D46-2D63A486382E}" type="presParOf" srcId="{3086F48B-901E-8C43-B39D-79246E971B5D}" destId="{948CA16D-EBC5-F64A-AB1B-E6A24D1104D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7984367-FCAF-40C0-8B02-C012041BCF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62B9A-4798-4A00-95CE-B064A2A5E763}">
      <dgm:prSet custT="1"/>
      <dgm:spPr/>
      <dgm:t>
        <a:bodyPr/>
        <a:lstStyle/>
        <a:p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Χρησιμοποιήθηκε το </a:t>
          </a:r>
          <a:r>
            <a:rPr lang="el-GR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θερμοδυναμικό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μοντέλο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NRTL-HOC</a:t>
          </a:r>
        </a:p>
      </dgm:t>
    </dgm:pt>
    <dgm:pt modelId="{37D2C423-378F-4943-9FD9-D09B8309E327}" type="parTrans" cxnId="{E5D172D5-30E9-46CC-BA01-DF6E7AC40503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F3FBE61-4FA2-4987-86D4-57D57B9CE4C2}" type="sibTrans" cxnId="{E5D172D5-30E9-46CC-BA01-DF6E7AC40503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23B953B-C8A9-43D9-9948-2DBE8DB34831}">
      <dgm:prSet custT="1"/>
      <dgm:spPr/>
      <dgm:t>
        <a:bodyPr/>
        <a:lstStyle/>
        <a:p>
          <a:r>
            <a:rPr lang="el-G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Το μοντέλο </a:t>
          </a:r>
          <a:r>
            <a: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NRTL </a:t>
          </a:r>
          <a:r>
            <a:rPr lang="el-G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είναι ένα από τα πιο σύνηθη μοντέλα συντελεστών ενεργότητας, το οποίο είναι κατάλληλο για χημικά συστήματα σε χαμηλή πίεση. Η τροποποίηση των </a:t>
          </a:r>
          <a:r>
            <a: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Hayden O’ Connell </a:t>
          </a:r>
          <a:r>
            <a:rPr lang="el-G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στο μοντέλο αυτό χρησιμοποιείται όταν υπάρχουν μικρά οργανικά οξέα στο διάλυμα. </a:t>
          </a:r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47639E-B16E-40E9-B331-C8A04444DF53}" type="parTrans" cxnId="{DE9F8951-1A31-458C-9CA8-B190C84373EC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EA8E828-CF38-42BE-BF4E-DD7D96B0721E}" type="sibTrans" cxnId="{DE9F8951-1A31-458C-9CA8-B190C84373EC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395FE9E-88DA-4FF9-828F-F619F970C08D}">
      <dgm:prSet custT="1"/>
      <dgm:spPr/>
      <dgm:t>
        <a:bodyPr/>
        <a:lstStyle/>
        <a:p>
          <a:r>
            <a:rPr lang="el-G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Για την προσομοίωση του μοντέλου </a:t>
          </a:r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Monod</a:t>
          </a:r>
        </a:p>
      </dgm:t>
    </dgm:pt>
    <dgm:pt modelId="{BB41D0E5-FB02-453F-B7E3-905C916BC440}" type="parTrans" cxnId="{32B0E251-718A-4689-9A60-305AD38345E0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2E04C14-7A99-48C8-BB21-E1D67E2781DD}" type="sibTrans" cxnId="{32B0E251-718A-4689-9A60-305AD38345E0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CCAD450-0D2A-4AB0-9926-3A9BF0F218FD}">
      <dgm:prSet custT="1"/>
      <dgm:spPr/>
      <dgm:t>
        <a:bodyPr/>
        <a:lstStyle/>
        <a:p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Χρησιμοποιήθηκε το μοντέλο 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LHHW 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με 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k=1, E=0, driving force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τον αριθμητή του μοντέλου 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Monod 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και 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adsorption 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των </a:t>
          </a:r>
          <a:r>
            <a:rPr lang="el-G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παρανομαστή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του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6A4E882-A14B-46CE-AF14-8CA1A93D2032}" type="parTrans" cxnId="{D97B7C0A-4886-4B38-87DD-DD783F1B8A4F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8F112C5-0448-4261-B0EA-5CC03CF8F1DC}" type="sibTrans" cxnId="{D97B7C0A-4886-4B38-87DD-DD783F1B8A4F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60165C6-68F8-4DC1-AAED-6AE7152FE974}">
      <dgm:prSet custT="1"/>
      <dgm:spPr/>
      <dgm:t>
        <a:bodyPr/>
        <a:lstStyle/>
        <a:p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Επίσης, επιλέχθηκε το [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Ci] basis 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στο μενού του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driving force 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ως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mass concentration 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για να έχουν οι συγκεντρώσεις τις σωστές μονάδες.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2276186-7B67-4197-8CA6-11B327694FC0}" type="parTrans" cxnId="{DD511B48-1DD5-4D3E-9227-D8BBE69A8D24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42541A-35BA-41A2-B9F9-5FBAA7DF223A}" type="sibTrans" cxnId="{DD511B48-1DD5-4D3E-9227-D8BBE69A8D24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A63D9F4-94AE-C44D-9FED-658185339E1C}" type="pres">
      <dgm:prSet presAssocID="{57984367-FCAF-40C0-8B02-C012041BCFA8}" presName="linear" presStyleCnt="0">
        <dgm:presLayoutVars>
          <dgm:animLvl val="lvl"/>
          <dgm:resizeHandles val="exact"/>
        </dgm:presLayoutVars>
      </dgm:prSet>
      <dgm:spPr/>
    </dgm:pt>
    <dgm:pt modelId="{A2051345-648C-0949-92AE-63ED4A60B86A}" type="pres">
      <dgm:prSet presAssocID="{79662B9A-4798-4A00-95CE-B064A2A5E7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135BE5-7DBB-0A46-845D-89362BBAC100}" type="pres">
      <dgm:prSet presAssocID="{79662B9A-4798-4A00-95CE-B064A2A5E763}" presName="childText" presStyleLbl="revTx" presStyleIdx="0" presStyleCnt="2">
        <dgm:presLayoutVars>
          <dgm:bulletEnabled val="1"/>
        </dgm:presLayoutVars>
      </dgm:prSet>
      <dgm:spPr/>
    </dgm:pt>
    <dgm:pt modelId="{B04795F3-74F6-0149-BA65-6698427A6D9E}" type="pres">
      <dgm:prSet presAssocID="{6395FE9E-88DA-4FF9-828F-F619F970C0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612191A-C6E5-B24A-B3DD-61F6C774E9FD}" type="pres">
      <dgm:prSet presAssocID="{6395FE9E-88DA-4FF9-828F-F619F970C08D}" presName="childText" presStyleLbl="revTx" presStyleIdx="1" presStyleCnt="2">
        <dgm:presLayoutVars>
          <dgm:bulletEnabled val="1"/>
        </dgm:presLayoutVars>
      </dgm:prSet>
      <dgm:spPr/>
    </dgm:pt>
    <dgm:pt modelId="{91CD82D5-D5CF-D84A-A5C8-064C5334CBDD}" type="pres">
      <dgm:prSet presAssocID="{160165C6-68F8-4DC1-AAED-6AE7152FE97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97B7C0A-4886-4B38-87DD-DD783F1B8A4F}" srcId="{6395FE9E-88DA-4FF9-828F-F619F970C08D}" destId="{ACCAD450-0D2A-4AB0-9926-3A9BF0F218FD}" srcOrd="0" destOrd="0" parTransId="{06A4E882-A14B-46CE-AF14-8CA1A93D2032}" sibTransId="{68F112C5-0448-4261-B0EA-5CC03CF8F1DC}"/>
    <dgm:cxn modelId="{9F5F6D18-0F9F-C142-9644-D9C9F874729D}" type="presOf" srcId="{ACCAD450-0D2A-4AB0-9926-3A9BF0F218FD}" destId="{4612191A-C6E5-B24A-B3DD-61F6C774E9FD}" srcOrd="0" destOrd="0" presId="urn:microsoft.com/office/officeart/2005/8/layout/vList2"/>
    <dgm:cxn modelId="{DD511B48-1DD5-4D3E-9227-D8BBE69A8D24}" srcId="{57984367-FCAF-40C0-8B02-C012041BCFA8}" destId="{160165C6-68F8-4DC1-AAED-6AE7152FE974}" srcOrd="2" destOrd="0" parTransId="{E2276186-7B67-4197-8CA6-11B327694FC0}" sibTransId="{3A42541A-35BA-41A2-B9F9-5FBAA7DF223A}"/>
    <dgm:cxn modelId="{12BA7548-9B57-A24B-BE37-4A3C7733ECFE}" type="presOf" srcId="{57984367-FCAF-40C0-8B02-C012041BCFA8}" destId="{EA63D9F4-94AE-C44D-9FED-658185339E1C}" srcOrd="0" destOrd="0" presId="urn:microsoft.com/office/officeart/2005/8/layout/vList2"/>
    <dgm:cxn modelId="{DE9F8951-1A31-458C-9CA8-B190C84373EC}" srcId="{79662B9A-4798-4A00-95CE-B064A2A5E763}" destId="{423B953B-C8A9-43D9-9948-2DBE8DB34831}" srcOrd="0" destOrd="0" parTransId="{8C47639E-B16E-40E9-B331-C8A04444DF53}" sibTransId="{1EA8E828-CF38-42BE-BF4E-DD7D96B0721E}"/>
    <dgm:cxn modelId="{32B0E251-718A-4689-9A60-305AD38345E0}" srcId="{57984367-FCAF-40C0-8B02-C012041BCFA8}" destId="{6395FE9E-88DA-4FF9-828F-F619F970C08D}" srcOrd="1" destOrd="0" parTransId="{BB41D0E5-FB02-453F-B7E3-905C916BC440}" sibTransId="{12E04C14-7A99-48C8-BB21-E1D67E2781DD}"/>
    <dgm:cxn modelId="{5F83B463-9730-0F48-A17C-2AFEEF0FD174}" type="presOf" srcId="{423B953B-C8A9-43D9-9948-2DBE8DB34831}" destId="{0F135BE5-7DBB-0A46-845D-89362BBAC100}" srcOrd="0" destOrd="0" presId="urn:microsoft.com/office/officeart/2005/8/layout/vList2"/>
    <dgm:cxn modelId="{A125B889-A76A-CF4B-A24C-B075B0D7227F}" type="presOf" srcId="{160165C6-68F8-4DC1-AAED-6AE7152FE974}" destId="{91CD82D5-D5CF-D84A-A5C8-064C5334CBDD}" srcOrd="0" destOrd="0" presId="urn:microsoft.com/office/officeart/2005/8/layout/vList2"/>
    <dgm:cxn modelId="{E5D172D5-30E9-46CC-BA01-DF6E7AC40503}" srcId="{57984367-FCAF-40C0-8B02-C012041BCFA8}" destId="{79662B9A-4798-4A00-95CE-B064A2A5E763}" srcOrd="0" destOrd="0" parTransId="{37D2C423-378F-4943-9FD9-D09B8309E327}" sibTransId="{AF3FBE61-4FA2-4987-86D4-57D57B9CE4C2}"/>
    <dgm:cxn modelId="{1A5C07E7-4263-B34A-8737-01911BDDFF2A}" type="presOf" srcId="{79662B9A-4798-4A00-95CE-B064A2A5E763}" destId="{A2051345-648C-0949-92AE-63ED4A60B86A}" srcOrd="0" destOrd="0" presId="urn:microsoft.com/office/officeart/2005/8/layout/vList2"/>
    <dgm:cxn modelId="{43A8D5EF-0749-3E4A-AB45-913930011ECD}" type="presOf" srcId="{6395FE9E-88DA-4FF9-828F-F619F970C08D}" destId="{B04795F3-74F6-0149-BA65-6698427A6D9E}" srcOrd="0" destOrd="0" presId="urn:microsoft.com/office/officeart/2005/8/layout/vList2"/>
    <dgm:cxn modelId="{7F0373F5-3BBD-2A45-9F14-0101315A9A24}" type="presParOf" srcId="{EA63D9F4-94AE-C44D-9FED-658185339E1C}" destId="{A2051345-648C-0949-92AE-63ED4A60B86A}" srcOrd="0" destOrd="0" presId="urn:microsoft.com/office/officeart/2005/8/layout/vList2"/>
    <dgm:cxn modelId="{84704179-ED21-BA4E-A684-E3F424C26CD9}" type="presParOf" srcId="{EA63D9F4-94AE-C44D-9FED-658185339E1C}" destId="{0F135BE5-7DBB-0A46-845D-89362BBAC100}" srcOrd="1" destOrd="0" presId="urn:microsoft.com/office/officeart/2005/8/layout/vList2"/>
    <dgm:cxn modelId="{47FBCDA3-C17F-DD47-9139-8B3DBA0D0744}" type="presParOf" srcId="{EA63D9F4-94AE-C44D-9FED-658185339E1C}" destId="{B04795F3-74F6-0149-BA65-6698427A6D9E}" srcOrd="2" destOrd="0" presId="urn:microsoft.com/office/officeart/2005/8/layout/vList2"/>
    <dgm:cxn modelId="{BB7F4B91-BF9B-9246-906B-B8FD94E09D9E}" type="presParOf" srcId="{EA63D9F4-94AE-C44D-9FED-658185339E1C}" destId="{4612191A-C6E5-B24A-B3DD-61F6C774E9FD}" srcOrd="3" destOrd="0" presId="urn:microsoft.com/office/officeart/2005/8/layout/vList2"/>
    <dgm:cxn modelId="{7AD8A4C7-D3F8-8D4E-933F-45CA4EF5C814}" type="presParOf" srcId="{EA63D9F4-94AE-C44D-9FED-658185339E1C}" destId="{91CD82D5-D5CF-D84A-A5C8-064C5334CBD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96CDDD7-A478-4BBF-9D8C-BB812ACB009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87C039-BB34-47BA-8394-1E6E0AECD6A9}">
      <dgm:prSet custT="1"/>
      <dgm:spPr/>
      <dgm:t>
        <a:bodyPr/>
        <a:lstStyle/>
        <a:p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Αρχικά το καθαρό ρεύμα </a:t>
          </a:r>
          <a:r>
            <a:rPr lang="el-GR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γλυκερόλης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που βγαίνει από τον πυθμένα της στήλης στους 288</a:t>
          </a:r>
          <a:r>
            <a: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°C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προθερμαίνει το ρεύμα εισόδου στο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flash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για την ψύξη της </a:t>
          </a:r>
          <a:r>
            <a:rPr lang="el-GR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γλυκερόλης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στη κατάλληλη θερμοκρασία για την αποθήκευσή του χωρίς να αλλάζει όμως σημαντικά την θερμοκρασία του ψυχρού ρεύματος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AA62AF8-9F29-482F-A80E-6A06DB4B13D9}" type="parTrans" cxnId="{7FF542C5-74C8-4B18-88C1-C4C431A5BECD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D34E803-B4CB-45CF-B855-9957B611035D}" type="sibTrans" cxnId="{7FF542C5-74C8-4B18-88C1-C4C431A5BECD}">
      <dgm:prSet custT="1"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BD9C44-8C79-4133-BE6B-C014D8DA08A3}">
      <dgm:prSet custT="1"/>
      <dgm:spPr/>
      <dgm:t>
        <a:bodyPr/>
        <a:lstStyle/>
        <a:p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Στη συνέχεια το αέριο ρεύμα του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flash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και της αποστακτικής στήλης, που αποτελούνται κυρίως από νερό, συμπιέζεται και γίνεται ατμός χαμηλής πίεσης 2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atm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και προθερμαίνει το ρεύμα για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flash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στους 150</a:t>
          </a:r>
          <a:r>
            <a: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°C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01D9407-C2F3-4345-88FE-1646BE445EE0}" type="parTrans" cxnId="{283B451B-5188-4C4D-BA13-CFB0E54865A1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ED0245-6E84-4EE1-8A38-FAD00E1D7DD9}" type="sibTrans" cxnId="{283B451B-5188-4C4D-BA13-CFB0E54865A1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CBD19F-DB27-C147-80DE-33E1E81AC884}" type="pres">
      <dgm:prSet presAssocID="{396CDDD7-A478-4BBF-9D8C-BB812ACB009E}" presName="diagram" presStyleCnt="0">
        <dgm:presLayoutVars>
          <dgm:dir/>
          <dgm:resizeHandles val="exact"/>
        </dgm:presLayoutVars>
      </dgm:prSet>
      <dgm:spPr/>
    </dgm:pt>
    <dgm:pt modelId="{70A7EBB5-AF08-1043-B8AF-0742D247FE7A}" type="pres">
      <dgm:prSet presAssocID="{0087C039-BB34-47BA-8394-1E6E0AECD6A9}" presName="node" presStyleLbl="node1" presStyleIdx="0" presStyleCnt="2" custScaleY="139849">
        <dgm:presLayoutVars>
          <dgm:bulletEnabled val="1"/>
        </dgm:presLayoutVars>
      </dgm:prSet>
      <dgm:spPr/>
    </dgm:pt>
    <dgm:pt modelId="{F0A55CDC-46CD-034E-BBE1-565880A9D0AF}" type="pres">
      <dgm:prSet presAssocID="{3D34E803-B4CB-45CF-B855-9957B611035D}" presName="sibTrans" presStyleLbl="sibTrans2D1" presStyleIdx="0" presStyleCnt="1"/>
      <dgm:spPr/>
    </dgm:pt>
    <dgm:pt modelId="{8081CEE6-3773-394B-B8B1-1F46675BBDF6}" type="pres">
      <dgm:prSet presAssocID="{3D34E803-B4CB-45CF-B855-9957B611035D}" presName="connectorText" presStyleLbl="sibTrans2D1" presStyleIdx="0" presStyleCnt="1"/>
      <dgm:spPr/>
    </dgm:pt>
    <dgm:pt modelId="{B8179F9B-FE2D-524F-9152-C29BEAF9072C}" type="pres">
      <dgm:prSet presAssocID="{C4BD9C44-8C79-4133-BE6B-C014D8DA08A3}" presName="node" presStyleLbl="node1" presStyleIdx="1" presStyleCnt="2" custScaleY="139849">
        <dgm:presLayoutVars>
          <dgm:bulletEnabled val="1"/>
        </dgm:presLayoutVars>
      </dgm:prSet>
      <dgm:spPr/>
    </dgm:pt>
  </dgm:ptLst>
  <dgm:cxnLst>
    <dgm:cxn modelId="{283B451B-5188-4C4D-BA13-CFB0E54865A1}" srcId="{396CDDD7-A478-4BBF-9D8C-BB812ACB009E}" destId="{C4BD9C44-8C79-4133-BE6B-C014D8DA08A3}" srcOrd="1" destOrd="0" parTransId="{A01D9407-C2F3-4345-88FE-1646BE445EE0}" sibTransId="{2EED0245-6E84-4EE1-8A38-FAD00E1D7DD9}"/>
    <dgm:cxn modelId="{5B8C8B52-6F1A-364D-BA4A-5725C218F20E}" type="presOf" srcId="{396CDDD7-A478-4BBF-9D8C-BB812ACB009E}" destId="{E5CBD19F-DB27-C147-80DE-33E1E81AC884}" srcOrd="0" destOrd="0" presId="urn:microsoft.com/office/officeart/2005/8/layout/process5"/>
    <dgm:cxn modelId="{9FA8EF6D-EA24-AF4D-A9D0-223AD4560EC1}" type="presOf" srcId="{0087C039-BB34-47BA-8394-1E6E0AECD6A9}" destId="{70A7EBB5-AF08-1043-B8AF-0742D247FE7A}" srcOrd="0" destOrd="0" presId="urn:microsoft.com/office/officeart/2005/8/layout/process5"/>
    <dgm:cxn modelId="{01AD2675-DA4A-AC4E-B1B1-AA95A613DD69}" type="presOf" srcId="{C4BD9C44-8C79-4133-BE6B-C014D8DA08A3}" destId="{B8179F9B-FE2D-524F-9152-C29BEAF9072C}" srcOrd="0" destOrd="0" presId="urn:microsoft.com/office/officeart/2005/8/layout/process5"/>
    <dgm:cxn modelId="{7FF542C5-74C8-4B18-88C1-C4C431A5BECD}" srcId="{396CDDD7-A478-4BBF-9D8C-BB812ACB009E}" destId="{0087C039-BB34-47BA-8394-1E6E0AECD6A9}" srcOrd="0" destOrd="0" parTransId="{EAA62AF8-9F29-482F-A80E-6A06DB4B13D9}" sibTransId="{3D34E803-B4CB-45CF-B855-9957B611035D}"/>
    <dgm:cxn modelId="{21206CCF-97B4-5747-BDCD-C35C6D539745}" type="presOf" srcId="{3D34E803-B4CB-45CF-B855-9957B611035D}" destId="{F0A55CDC-46CD-034E-BBE1-565880A9D0AF}" srcOrd="0" destOrd="0" presId="urn:microsoft.com/office/officeart/2005/8/layout/process5"/>
    <dgm:cxn modelId="{C8E276D4-B1FA-B64B-9431-70984D5A1CD8}" type="presOf" srcId="{3D34E803-B4CB-45CF-B855-9957B611035D}" destId="{8081CEE6-3773-394B-B8B1-1F46675BBDF6}" srcOrd="1" destOrd="0" presId="urn:microsoft.com/office/officeart/2005/8/layout/process5"/>
    <dgm:cxn modelId="{B740029C-99B8-264B-A05A-173B1F8CFD92}" type="presParOf" srcId="{E5CBD19F-DB27-C147-80DE-33E1E81AC884}" destId="{70A7EBB5-AF08-1043-B8AF-0742D247FE7A}" srcOrd="0" destOrd="0" presId="urn:microsoft.com/office/officeart/2005/8/layout/process5"/>
    <dgm:cxn modelId="{2FB11292-B41C-0644-B290-1B715CF22BDC}" type="presParOf" srcId="{E5CBD19F-DB27-C147-80DE-33E1E81AC884}" destId="{F0A55CDC-46CD-034E-BBE1-565880A9D0AF}" srcOrd="1" destOrd="0" presId="urn:microsoft.com/office/officeart/2005/8/layout/process5"/>
    <dgm:cxn modelId="{BC3237C2-2F00-8C4D-9233-C92DA7719DE2}" type="presParOf" srcId="{F0A55CDC-46CD-034E-BBE1-565880A9D0AF}" destId="{8081CEE6-3773-394B-B8B1-1F46675BBDF6}" srcOrd="0" destOrd="0" presId="urn:microsoft.com/office/officeart/2005/8/layout/process5"/>
    <dgm:cxn modelId="{659E3E50-8EB7-1240-849F-5792C1D62F6F}" type="presParOf" srcId="{E5CBD19F-DB27-C147-80DE-33E1E81AC884}" destId="{B8179F9B-FE2D-524F-9152-C29BEAF9072C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5D494B7-6C2F-46CE-B99F-ADE73B4D81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DB52B8-4660-4440-A021-83C8DEF6853E}">
      <dgm:prSet custT="1"/>
      <dgm:spPr/>
      <dgm:t>
        <a:bodyPr/>
        <a:lstStyle/>
        <a:p>
          <a:r>
            <a:rPr lang="el-G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αντίδραση προσομοιάστηκε με τον μηχανισμό </a:t>
          </a:r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Powerlaw</a:t>
          </a:r>
          <a:r>
            <a:rPr lang="el-G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5588D5B-C233-41D4-A77F-0DCB179B434C}" type="parTrans" cxnId="{4E86494C-0F0F-4441-942F-499823F410A2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78C1255-D422-4669-B8DE-62337A9EEFF3}" type="sibTrans" cxnId="{4E86494C-0F0F-4441-942F-499823F410A2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415DC3-762C-4402-B9FC-3D1A80165716}">
      <dgm:prSet custT="1"/>
      <dgm:spPr/>
      <dgm:t>
        <a:bodyPr/>
        <a:lstStyle/>
        <a:p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en-US" sz="2400" baseline="-25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</a:t>
          </a:r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</a:t>
          </a:r>
          <a:r>
            <a:rPr lang="el-GR" sz="2400" baseline="-25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</a:t>
          </a:r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el-GR" sz="2400" baseline="-25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l-G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</a:t>
          </a:r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3H</a:t>
          </a:r>
          <a:r>
            <a:rPr lang="en-US" sz="2400" baseline="-25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→ H</a:t>
          </a:r>
          <a:r>
            <a:rPr lang="en-US" sz="2400" baseline="-25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 + C</a:t>
          </a:r>
          <a:r>
            <a:rPr lang="en-US" sz="2400" baseline="-25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</a:t>
          </a:r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</a:t>
          </a:r>
          <a:r>
            <a:rPr lang="el-GR" sz="2400" baseline="-25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8</a:t>
          </a:r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</a:p>
      </dgm:t>
    </dgm:pt>
    <dgm:pt modelId="{F059D9A7-01A5-44C6-B336-14AC369984D4}" type="parTrans" cxnId="{65E1A3EF-FEAB-47D4-8412-446D3882A31A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D25BB6-C939-4B7C-BBA4-B576B9EFEAD3}" type="sibTrans" cxnId="{65E1A3EF-FEAB-47D4-8412-446D3882A31A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9A0B4F2-1109-4C40-96A1-9EEE5A4F4FEB}">
      <dgm:prSet custT="1"/>
      <dgm:spPr/>
      <dgm:t>
        <a:bodyPr/>
        <a:lstStyle/>
        <a:p>
          <a:r>
            <a:rPr lang="el-G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Συνθήκες λειτουργίας:</a:t>
          </a:r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987B208-4622-41A5-A9D8-BEB9C3E6D97C}" type="parTrans" cxnId="{0645A745-C017-450A-BDCA-CDF9D96272A7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41FABC3-3D77-46E1-8B01-6476966875B9}" type="sibTrans" cxnId="{0645A745-C017-450A-BDCA-CDF9D96272A7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292B91-7921-40A7-9D86-087371207832}">
      <dgm:prSet custT="1"/>
      <dgm:spPr/>
      <dgm:t>
        <a:bodyPr/>
        <a:lstStyle/>
        <a:p>
          <a:r>
            <a:rPr lang="el-G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Πίεση 4</a:t>
          </a:r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MPa </a:t>
          </a:r>
        </a:p>
      </dgm:t>
    </dgm:pt>
    <dgm:pt modelId="{7CD4476A-860A-4546-8DB8-ADAD5FE45254}" type="parTrans" cxnId="{D5813D66-C82C-422F-974E-E3F36A3AB335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7902A5-6390-4531-B08A-50E0FA8CDFAE}" type="sibTrans" cxnId="{D5813D66-C82C-422F-974E-E3F36A3AB335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FD5BC73-A30D-4BBD-B0A0-86490DD1ADA6}">
      <dgm:prSet custT="1"/>
      <dgm:spPr/>
      <dgm:t>
        <a:bodyPr/>
        <a:lstStyle/>
        <a:p>
          <a:r>
            <a:rPr lang="el-G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Θερμοκρασία </a:t>
          </a:r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160 </a:t>
          </a:r>
          <a:r>
            <a:rPr lang="en-US" sz="2400" baseline="30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</a:p>
      </dgm:t>
    </dgm:pt>
    <dgm:pt modelId="{F76949ED-F013-4EF5-BC5B-4F354CD6AB46}" type="parTrans" cxnId="{82023143-4E61-4970-ABE4-3FE981880439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00D11A3-68FB-4327-B528-122E38A7B206}" type="sibTrans" cxnId="{82023143-4E61-4970-ABE4-3FE981880439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5BE399-B7E2-4D67-802D-A04550990B43}">
      <dgm:prSet custT="1"/>
      <dgm:spPr/>
      <dgm:t>
        <a:bodyPr/>
        <a:lstStyle/>
        <a:p>
          <a:r>
            <a:rPr lang="el-G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Το θερμοδυναμικό μοντέλο που επιλέχθηκε είναι το </a:t>
          </a:r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PRWS, </a:t>
          </a:r>
          <a:r>
            <a:rPr lang="el-G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λόγω της υψηλής θερμοκρασίας. </a:t>
          </a:r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38088B-7471-4945-877E-28B39BDEEA36}" type="parTrans" cxnId="{C5520CD2-DCC2-43AD-9229-DB223845E496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7D411D-584C-412B-ACC9-601B37723F46}" type="sibTrans" cxnId="{C5520CD2-DCC2-43AD-9229-DB223845E496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D926FC-DA0F-FF4C-9D8A-E7D17E382AD9}" type="pres">
      <dgm:prSet presAssocID="{45D494B7-6C2F-46CE-B99F-ADE73B4D8146}" presName="linear" presStyleCnt="0">
        <dgm:presLayoutVars>
          <dgm:animLvl val="lvl"/>
          <dgm:resizeHandles val="exact"/>
        </dgm:presLayoutVars>
      </dgm:prSet>
      <dgm:spPr/>
    </dgm:pt>
    <dgm:pt modelId="{DD8C4E30-CDEA-024E-B392-DD83CB57275B}" type="pres">
      <dgm:prSet presAssocID="{22DB52B8-4660-4440-A021-83C8DEF6853E}" presName="parentText" presStyleLbl="node1" presStyleIdx="0" presStyleCnt="4" custLinFactY="-11882" custLinFactNeighborY="-100000">
        <dgm:presLayoutVars>
          <dgm:chMax val="0"/>
          <dgm:bulletEnabled val="1"/>
        </dgm:presLayoutVars>
      </dgm:prSet>
      <dgm:spPr/>
    </dgm:pt>
    <dgm:pt modelId="{2587851A-DC06-3A48-93A7-1D14F76BAEA8}" type="pres">
      <dgm:prSet presAssocID="{B78C1255-D422-4669-B8DE-62337A9EEFF3}" presName="spacer" presStyleCnt="0"/>
      <dgm:spPr/>
    </dgm:pt>
    <dgm:pt modelId="{3E83D506-3F9A-874A-91EE-CEDCE391985D}" type="pres">
      <dgm:prSet presAssocID="{C5415DC3-762C-4402-B9FC-3D1A801657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628A1B3-57F1-9D4D-B2D7-1230102BCD42}" type="pres">
      <dgm:prSet presAssocID="{EDD25BB6-C939-4B7C-BBA4-B576B9EFEAD3}" presName="spacer" presStyleCnt="0"/>
      <dgm:spPr/>
    </dgm:pt>
    <dgm:pt modelId="{39990E7A-60EA-DF43-B099-CFDA608067DB}" type="pres">
      <dgm:prSet presAssocID="{D9A0B4F2-1109-4C40-96A1-9EEE5A4F4FE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D376105-785C-AA41-88C8-A302A03A73F8}" type="pres">
      <dgm:prSet presAssocID="{D9A0B4F2-1109-4C40-96A1-9EEE5A4F4FEB}" presName="childText" presStyleLbl="revTx" presStyleIdx="0" presStyleCnt="1">
        <dgm:presLayoutVars>
          <dgm:bulletEnabled val="1"/>
        </dgm:presLayoutVars>
      </dgm:prSet>
      <dgm:spPr/>
    </dgm:pt>
    <dgm:pt modelId="{4CC0578E-E6BB-CC46-833F-435FB557E3D5}" type="pres">
      <dgm:prSet presAssocID="{7B5BE399-B7E2-4D67-802D-A04550990B4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4422A14-75F3-244A-894D-FAEB2A0F5859}" type="presOf" srcId="{59292B91-7921-40A7-9D86-087371207832}" destId="{FD376105-785C-AA41-88C8-A302A03A73F8}" srcOrd="0" destOrd="0" presId="urn:microsoft.com/office/officeart/2005/8/layout/vList2"/>
    <dgm:cxn modelId="{82023143-4E61-4970-ABE4-3FE981880439}" srcId="{D9A0B4F2-1109-4C40-96A1-9EEE5A4F4FEB}" destId="{CFD5BC73-A30D-4BBD-B0A0-86490DD1ADA6}" srcOrd="1" destOrd="0" parTransId="{F76949ED-F013-4EF5-BC5B-4F354CD6AB46}" sibTransId="{C00D11A3-68FB-4327-B528-122E38A7B206}"/>
    <dgm:cxn modelId="{0645A745-C017-450A-BDCA-CDF9D96272A7}" srcId="{45D494B7-6C2F-46CE-B99F-ADE73B4D8146}" destId="{D9A0B4F2-1109-4C40-96A1-9EEE5A4F4FEB}" srcOrd="2" destOrd="0" parTransId="{8987B208-4622-41A5-A9D8-BEB9C3E6D97C}" sibTransId="{341FABC3-3D77-46E1-8B01-6476966875B9}"/>
    <dgm:cxn modelId="{4E86494C-0F0F-4441-942F-499823F410A2}" srcId="{45D494B7-6C2F-46CE-B99F-ADE73B4D8146}" destId="{22DB52B8-4660-4440-A021-83C8DEF6853E}" srcOrd="0" destOrd="0" parTransId="{95588D5B-C233-41D4-A77F-0DCB179B434C}" sibTransId="{B78C1255-D422-4669-B8DE-62337A9EEFF3}"/>
    <dgm:cxn modelId="{49623B4E-576D-094E-B3C1-8C08E3A41B9A}" type="presOf" srcId="{22DB52B8-4660-4440-A021-83C8DEF6853E}" destId="{DD8C4E30-CDEA-024E-B392-DD83CB57275B}" srcOrd="0" destOrd="0" presId="urn:microsoft.com/office/officeart/2005/8/layout/vList2"/>
    <dgm:cxn modelId="{EE04B05D-D0D3-BC47-83AE-E6D512F18F54}" type="presOf" srcId="{45D494B7-6C2F-46CE-B99F-ADE73B4D8146}" destId="{75D926FC-DA0F-FF4C-9D8A-E7D17E382AD9}" srcOrd="0" destOrd="0" presId="urn:microsoft.com/office/officeart/2005/8/layout/vList2"/>
    <dgm:cxn modelId="{D5813D66-C82C-422F-974E-E3F36A3AB335}" srcId="{D9A0B4F2-1109-4C40-96A1-9EEE5A4F4FEB}" destId="{59292B91-7921-40A7-9D86-087371207832}" srcOrd="0" destOrd="0" parTransId="{7CD4476A-860A-4546-8DB8-ADAD5FE45254}" sibTransId="{CA7902A5-6390-4531-B08A-50E0FA8CDFAE}"/>
    <dgm:cxn modelId="{A4488B8A-D060-3544-9685-A0E4A0B792B8}" type="presOf" srcId="{C5415DC3-762C-4402-B9FC-3D1A80165716}" destId="{3E83D506-3F9A-874A-91EE-CEDCE391985D}" srcOrd="0" destOrd="0" presId="urn:microsoft.com/office/officeart/2005/8/layout/vList2"/>
    <dgm:cxn modelId="{F0939EBE-5665-FF45-A9B6-62BA45B12EE7}" type="presOf" srcId="{7B5BE399-B7E2-4D67-802D-A04550990B43}" destId="{4CC0578E-E6BB-CC46-833F-435FB557E3D5}" srcOrd="0" destOrd="0" presId="urn:microsoft.com/office/officeart/2005/8/layout/vList2"/>
    <dgm:cxn modelId="{3C48DACA-36FB-A348-B81F-78204209587C}" type="presOf" srcId="{D9A0B4F2-1109-4C40-96A1-9EEE5A4F4FEB}" destId="{39990E7A-60EA-DF43-B099-CFDA608067DB}" srcOrd="0" destOrd="0" presId="urn:microsoft.com/office/officeart/2005/8/layout/vList2"/>
    <dgm:cxn modelId="{C5520CD2-DCC2-43AD-9229-DB223845E496}" srcId="{45D494B7-6C2F-46CE-B99F-ADE73B4D8146}" destId="{7B5BE399-B7E2-4D67-802D-A04550990B43}" srcOrd="3" destOrd="0" parTransId="{F738088B-7471-4945-877E-28B39BDEEA36}" sibTransId="{B07D411D-584C-412B-ACC9-601B37723F46}"/>
    <dgm:cxn modelId="{65E1A3EF-FEAB-47D4-8412-446D3882A31A}" srcId="{45D494B7-6C2F-46CE-B99F-ADE73B4D8146}" destId="{C5415DC3-762C-4402-B9FC-3D1A80165716}" srcOrd="1" destOrd="0" parTransId="{F059D9A7-01A5-44C6-B336-14AC369984D4}" sibTransId="{EDD25BB6-C939-4B7C-BBA4-B576B9EFEAD3}"/>
    <dgm:cxn modelId="{8C7F26FF-BBE2-8F4C-BFBB-F4FBCC128F90}" type="presOf" srcId="{CFD5BC73-A30D-4BBD-B0A0-86490DD1ADA6}" destId="{FD376105-785C-AA41-88C8-A302A03A73F8}" srcOrd="0" destOrd="1" presId="urn:microsoft.com/office/officeart/2005/8/layout/vList2"/>
    <dgm:cxn modelId="{F0B156C8-FC31-7740-B30C-A1BC69909E3D}" type="presParOf" srcId="{75D926FC-DA0F-FF4C-9D8A-E7D17E382AD9}" destId="{DD8C4E30-CDEA-024E-B392-DD83CB57275B}" srcOrd="0" destOrd="0" presId="urn:microsoft.com/office/officeart/2005/8/layout/vList2"/>
    <dgm:cxn modelId="{BE63B478-FA00-634A-BD71-FF0BF6A95B41}" type="presParOf" srcId="{75D926FC-DA0F-FF4C-9D8A-E7D17E382AD9}" destId="{2587851A-DC06-3A48-93A7-1D14F76BAEA8}" srcOrd="1" destOrd="0" presId="urn:microsoft.com/office/officeart/2005/8/layout/vList2"/>
    <dgm:cxn modelId="{B1446B99-BBEF-124C-9E21-C909EFCC58B1}" type="presParOf" srcId="{75D926FC-DA0F-FF4C-9D8A-E7D17E382AD9}" destId="{3E83D506-3F9A-874A-91EE-CEDCE391985D}" srcOrd="2" destOrd="0" presId="urn:microsoft.com/office/officeart/2005/8/layout/vList2"/>
    <dgm:cxn modelId="{EB6E7717-C5EA-7840-AD14-DF4805FF8FEA}" type="presParOf" srcId="{75D926FC-DA0F-FF4C-9D8A-E7D17E382AD9}" destId="{9628A1B3-57F1-9D4D-B2D7-1230102BCD42}" srcOrd="3" destOrd="0" presId="urn:microsoft.com/office/officeart/2005/8/layout/vList2"/>
    <dgm:cxn modelId="{11F5D1F1-638E-E947-A0F7-454E6CCAB6C4}" type="presParOf" srcId="{75D926FC-DA0F-FF4C-9D8A-E7D17E382AD9}" destId="{39990E7A-60EA-DF43-B099-CFDA608067DB}" srcOrd="4" destOrd="0" presId="urn:microsoft.com/office/officeart/2005/8/layout/vList2"/>
    <dgm:cxn modelId="{8A72B064-C016-9245-AD36-51F06BEC9B9F}" type="presParOf" srcId="{75D926FC-DA0F-FF4C-9D8A-E7D17E382AD9}" destId="{FD376105-785C-AA41-88C8-A302A03A73F8}" srcOrd="5" destOrd="0" presId="urn:microsoft.com/office/officeart/2005/8/layout/vList2"/>
    <dgm:cxn modelId="{7A25E580-14E0-7A45-9D5F-21F55FE6A4F8}" type="presParOf" srcId="{75D926FC-DA0F-FF4C-9D8A-E7D17E382AD9}" destId="{4CC0578E-E6BB-CC46-833F-435FB557E3D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E5318DD-C971-4BA1-9119-EE866703718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4E4739-2366-40F9-9118-B5F6A7E24F6C}">
      <dgm:prSet custT="1"/>
      <dgm:spPr/>
      <dgm:t>
        <a:bodyPr/>
        <a:lstStyle/>
        <a:p>
          <a:r>
            <a:rPr lang="el-GR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Για τον διαχωρισμό υδρογόνου χρησιμοποιήθηκε το </a:t>
          </a:r>
          <a:r>
            <a:rPr lang="en-US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Component Separator</a:t>
          </a:r>
          <a:r>
            <a:rPr lang="el-GR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134A8AE-FB5C-4385-833B-4698A4F25EE0}" type="parTrans" cxnId="{0CFFA5C2-C2B7-4F46-8E39-B804784BBC15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7D5EE2-B05A-44A9-96B0-4C1C44B1506E}" type="sibTrans" cxnId="{0CFFA5C2-C2B7-4F46-8E39-B804784BBC15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3CEA78B-ADA1-42C0-B85F-238631AEF751}">
      <dgm:prSet custT="1"/>
      <dgm:spPr/>
      <dgm:t>
        <a:bodyPr/>
        <a:lstStyle/>
        <a:p>
          <a:r>
            <a:rPr lang="el-GR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 σκοπός είναι να διαχωριστεί το υδρογόνο από το μίγμα κυκλοπεντανόνης και να χρησιμοποιηθεί με ανακύκλωση στον αντιδραστήρα </a:t>
          </a:r>
          <a:r>
            <a:rPr lang="en-US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R-CYCL. </a:t>
          </a:r>
        </a:p>
      </dgm:t>
    </dgm:pt>
    <dgm:pt modelId="{0F74D6A1-57A4-4759-8DA3-C3A769525E7F}" type="parTrans" cxnId="{55BA5AB4-5F44-4C6A-889F-F45CA6DE9E21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1D6D66F-47CF-4080-A268-8B9D0A72980B}" type="sibTrans" cxnId="{55BA5AB4-5F44-4C6A-889F-F45CA6DE9E21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1FBBC02-8748-4116-8483-35AFD2DC2630}">
      <dgm:prSet custT="1"/>
      <dgm:spPr/>
      <dgm:t>
        <a:bodyPr/>
        <a:lstStyle/>
        <a:p>
          <a:r>
            <a:rPr lang="el-GR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Στην πράξη θα μπορούσε να ανακτηθεί όλη η ποσότητα του υδρογόνου με ένα </a:t>
          </a:r>
          <a:r>
            <a:rPr lang="en-US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flash</a:t>
          </a:r>
          <a:r>
            <a:rPr lang="el-GR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, καθώς το υδρογόνο είναι ένα αέριο με πολύ χαμηλότερο σημείο βρασμού από ότι όλα τα υπόλοιπα συστατικά, όμως, δεν υπήρχε χρόνος για να δοκιμαστεί αυτό στο </a:t>
          </a:r>
          <a:r>
            <a:rPr lang="en-US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Aspen. </a:t>
          </a:r>
        </a:p>
      </dgm:t>
    </dgm:pt>
    <dgm:pt modelId="{AA1EB789-D215-4F0B-AAAD-075E1637829A}" type="parTrans" cxnId="{0FAC5554-D4B0-46A9-BBFF-DC13F6E524DF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69160F-28C9-4B0B-BF9F-5E179E9A6424}" type="sibTrans" cxnId="{0FAC5554-D4B0-46A9-BBFF-DC13F6E524DF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EB90C6F-DAEE-439C-8BCF-FF5AE45F0A08}">
      <dgm:prSet custT="1"/>
      <dgm:spPr/>
      <dgm:t>
        <a:bodyPr/>
        <a:lstStyle/>
        <a:p>
          <a:r>
            <a:rPr lang="el-GR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Για τον καθαρισμό της κυκλοπεντανόνης χρησιμοποιήθηκε αποστακτική στήλη </a:t>
          </a:r>
          <a:r>
            <a:rPr lang="en-US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DSTWU.</a:t>
          </a:r>
        </a:p>
      </dgm:t>
    </dgm:pt>
    <dgm:pt modelId="{7A6671A8-C9C6-4452-907C-CE63146252F5}" type="parTrans" cxnId="{A42B2DFB-5005-4F96-8F80-98C2AB9DBD60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F18F350-C8CF-4A83-BA50-6FE72C8B8FB7}" type="sibTrans" cxnId="{A42B2DFB-5005-4F96-8F80-98C2AB9DBD60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CE05747-0EE8-481A-B0BF-1B1E486EC0AF}">
      <dgm:prSet custT="1"/>
      <dgm:spPr/>
      <dgm:t>
        <a:bodyPr/>
        <a:lstStyle/>
        <a:p>
          <a:r>
            <a:rPr lang="el-GR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Αυτή η αποστακτική στήλη είναι απλή και λειτουργεί με ένα ρεύμα τροφοδοσίας και δύο προϊόντα απόσταξης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8C49C1-D3CB-405D-8CAA-F49E8204FFB5}" type="parTrans" cxnId="{0ED25662-7774-4DB0-A75A-B45D3B22E0BF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8EB01A8-B472-48F5-A966-F2347CD31C0E}" type="sibTrans" cxnId="{0ED25662-7774-4DB0-A75A-B45D3B22E0BF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F9756E6-EBD3-4584-A3AE-E70283401E01}">
      <dgm:prSet custT="1"/>
      <dgm:spPr/>
      <dgm:t>
        <a:bodyPr/>
        <a:lstStyle/>
        <a:p>
          <a:r>
            <a:rPr lang="el-GR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Θα μπορούσε να χρησιμοποιηθεί κάποια άλλη στήλη όπως η </a:t>
          </a:r>
          <a:r>
            <a:rPr lang="en-US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Distl </a:t>
          </a:r>
          <a:r>
            <a:rPr lang="el-GR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ή η </a:t>
          </a:r>
          <a:r>
            <a:rPr lang="en-US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RadFrac, </a:t>
          </a:r>
          <a:r>
            <a:rPr lang="el-GR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αλλά αυτές πραγματοποιούν πιο περίπλοκους υπολογισμούς και χρειάζονται περισ- σότερα δεδομένα</a:t>
          </a:r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E3E2FBE-358B-4E3B-BF47-B9D8C0E19828}" type="parTrans" cxnId="{B4E0A3DE-1629-41AE-BAA8-66785A84303B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C93B79B-6F6B-4424-A486-4EC70960F820}" type="sibTrans" cxnId="{B4E0A3DE-1629-41AE-BAA8-66785A84303B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67CA13-537C-4684-95A4-BCA9113FB299}">
      <dgm:prSet custT="1"/>
      <dgm:spPr/>
      <dgm:t>
        <a:bodyPr/>
        <a:lstStyle/>
        <a:p>
          <a:r>
            <a:rPr lang="el-GR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Επιπλέον, δεν υπάρχει αζεότροπο στο ρεύμα, οπότε δεν χρειάζεται μία πιό αναλυτική επίλυση της στήλης με ένα μοντέλο όπως η στήλη </a:t>
          </a:r>
          <a:r>
            <a:rPr lang="en-US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RadFrac. </a:t>
          </a:r>
        </a:p>
      </dgm:t>
    </dgm:pt>
    <dgm:pt modelId="{03399695-4593-455E-914A-A58D904E9688}" type="parTrans" cxnId="{5D397B54-D7F8-4901-8A33-3AD02F97B8C8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633361-3D30-4C33-AB6A-787F908C9B8A}" type="sibTrans" cxnId="{5D397B54-D7F8-4901-8A33-3AD02F97B8C8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DC3531-ED14-9644-AF77-304B2F9BDBAE}" type="pres">
      <dgm:prSet presAssocID="{0E5318DD-C971-4BA1-9119-EE8667037181}" presName="linear" presStyleCnt="0">
        <dgm:presLayoutVars>
          <dgm:dir/>
          <dgm:animLvl val="lvl"/>
          <dgm:resizeHandles val="exact"/>
        </dgm:presLayoutVars>
      </dgm:prSet>
      <dgm:spPr/>
    </dgm:pt>
    <dgm:pt modelId="{E8A9AF11-D924-B74E-B37C-6D4FC6CF8AF2}" type="pres">
      <dgm:prSet presAssocID="{B84E4739-2366-40F9-9118-B5F6A7E24F6C}" presName="parentLin" presStyleCnt="0"/>
      <dgm:spPr/>
    </dgm:pt>
    <dgm:pt modelId="{11F90F02-670E-3943-A66B-58F0F036DBCA}" type="pres">
      <dgm:prSet presAssocID="{B84E4739-2366-40F9-9118-B5F6A7E24F6C}" presName="parentLeftMargin" presStyleLbl="node1" presStyleIdx="0" presStyleCnt="2"/>
      <dgm:spPr/>
    </dgm:pt>
    <dgm:pt modelId="{821310E6-C95B-F945-884F-A1CDBE0E1AAD}" type="pres">
      <dgm:prSet presAssocID="{B84E4739-2366-40F9-9118-B5F6A7E24F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7306C7-1F7E-B843-94BD-8C5F8DD0F7BA}" type="pres">
      <dgm:prSet presAssocID="{B84E4739-2366-40F9-9118-B5F6A7E24F6C}" presName="negativeSpace" presStyleCnt="0"/>
      <dgm:spPr/>
    </dgm:pt>
    <dgm:pt modelId="{E7A378A0-15E5-4742-B6EC-30C5AEC5550F}" type="pres">
      <dgm:prSet presAssocID="{B84E4739-2366-40F9-9118-B5F6A7E24F6C}" presName="childText" presStyleLbl="conFgAcc1" presStyleIdx="0" presStyleCnt="2">
        <dgm:presLayoutVars>
          <dgm:bulletEnabled val="1"/>
        </dgm:presLayoutVars>
      </dgm:prSet>
      <dgm:spPr/>
    </dgm:pt>
    <dgm:pt modelId="{2A70339B-FFA7-C842-9E2C-565740B2D96C}" type="pres">
      <dgm:prSet presAssocID="{1C7D5EE2-B05A-44A9-96B0-4C1C44B1506E}" presName="spaceBetweenRectangles" presStyleCnt="0"/>
      <dgm:spPr/>
    </dgm:pt>
    <dgm:pt modelId="{753DD3B9-E64B-4046-A9C9-823AC99ABF1F}" type="pres">
      <dgm:prSet presAssocID="{6EB90C6F-DAEE-439C-8BCF-FF5AE45F0A08}" presName="parentLin" presStyleCnt="0"/>
      <dgm:spPr/>
    </dgm:pt>
    <dgm:pt modelId="{20F569EE-0145-F647-97E5-0E0B8ACEC867}" type="pres">
      <dgm:prSet presAssocID="{6EB90C6F-DAEE-439C-8BCF-FF5AE45F0A08}" presName="parentLeftMargin" presStyleLbl="node1" presStyleIdx="0" presStyleCnt="2"/>
      <dgm:spPr/>
    </dgm:pt>
    <dgm:pt modelId="{462A8FDE-0709-604A-B660-D342638EE3DA}" type="pres">
      <dgm:prSet presAssocID="{6EB90C6F-DAEE-439C-8BCF-FF5AE45F0A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95E2C5E-6043-4E42-BD86-92D7C6EF2BF2}" type="pres">
      <dgm:prSet presAssocID="{6EB90C6F-DAEE-439C-8BCF-FF5AE45F0A08}" presName="negativeSpace" presStyleCnt="0"/>
      <dgm:spPr/>
    </dgm:pt>
    <dgm:pt modelId="{263F8A9E-0103-C441-A6E0-402A802BD50E}" type="pres">
      <dgm:prSet presAssocID="{6EB90C6F-DAEE-439C-8BCF-FF5AE45F0A0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1536821-97D3-D845-B183-B102B77BB092}" type="presOf" srcId="{B84E4739-2366-40F9-9118-B5F6A7E24F6C}" destId="{821310E6-C95B-F945-884F-A1CDBE0E1AAD}" srcOrd="1" destOrd="0" presId="urn:microsoft.com/office/officeart/2005/8/layout/list1"/>
    <dgm:cxn modelId="{E5A6032F-861B-C945-A420-4E0EDC7E04D9}" type="presOf" srcId="{3F67CA13-537C-4684-95A4-BCA9113FB299}" destId="{263F8A9E-0103-C441-A6E0-402A802BD50E}" srcOrd="0" destOrd="2" presId="urn:microsoft.com/office/officeart/2005/8/layout/list1"/>
    <dgm:cxn modelId="{8459E03D-1AA4-434C-A9EA-7F409F5BD8EB}" type="presOf" srcId="{6EB90C6F-DAEE-439C-8BCF-FF5AE45F0A08}" destId="{20F569EE-0145-F647-97E5-0E0B8ACEC867}" srcOrd="0" destOrd="0" presId="urn:microsoft.com/office/officeart/2005/8/layout/list1"/>
    <dgm:cxn modelId="{0FAC5554-D4B0-46A9-BBFF-DC13F6E524DF}" srcId="{B84E4739-2366-40F9-9118-B5F6A7E24F6C}" destId="{01FBBC02-8748-4116-8483-35AFD2DC2630}" srcOrd="1" destOrd="0" parTransId="{AA1EB789-D215-4F0B-AAAD-075E1637829A}" sibTransId="{4F69160F-28C9-4B0B-BF9F-5E179E9A6424}"/>
    <dgm:cxn modelId="{5D397B54-D7F8-4901-8A33-3AD02F97B8C8}" srcId="{6EB90C6F-DAEE-439C-8BCF-FF5AE45F0A08}" destId="{3F67CA13-537C-4684-95A4-BCA9113FB299}" srcOrd="2" destOrd="0" parTransId="{03399695-4593-455E-914A-A58D904E9688}" sibTransId="{B0633361-3D30-4C33-AB6A-787F908C9B8A}"/>
    <dgm:cxn modelId="{0ED25662-7774-4DB0-A75A-B45D3B22E0BF}" srcId="{6EB90C6F-DAEE-439C-8BCF-FF5AE45F0A08}" destId="{9CE05747-0EE8-481A-B0BF-1B1E486EC0AF}" srcOrd="0" destOrd="0" parTransId="{F68C49C1-D3CB-405D-8CAA-F49E8204FFB5}" sibTransId="{C8EB01A8-B472-48F5-A966-F2347CD31C0E}"/>
    <dgm:cxn modelId="{67C0EF6B-E13F-F742-B0EB-F132C16C6798}" type="presOf" srcId="{01FBBC02-8748-4116-8483-35AFD2DC2630}" destId="{E7A378A0-15E5-4742-B6EC-30C5AEC5550F}" srcOrd="0" destOrd="1" presId="urn:microsoft.com/office/officeart/2005/8/layout/list1"/>
    <dgm:cxn modelId="{2C5ADA6D-0772-1A4A-9D88-57D6182415F1}" type="presOf" srcId="{0E5318DD-C971-4BA1-9119-EE8667037181}" destId="{19DC3531-ED14-9644-AF77-304B2F9BDBAE}" srcOrd="0" destOrd="0" presId="urn:microsoft.com/office/officeart/2005/8/layout/list1"/>
    <dgm:cxn modelId="{258FBB73-5417-D64A-BBF4-D668B96E9A9F}" type="presOf" srcId="{9F9756E6-EBD3-4584-A3AE-E70283401E01}" destId="{263F8A9E-0103-C441-A6E0-402A802BD50E}" srcOrd="0" destOrd="1" presId="urn:microsoft.com/office/officeart/2005/8/layout/list1"/>
    <dgm:cxn modelId="{755BE27B-4933-3447-912C-B937F4B8F6B9}" type="presOf" srcId="{B84E4739-2366-40F9-9118-B5F6A7E24F6C}" destId="{11F90F02-670E-3943-A66B-58F0F036DBCA}" srcOrd="0" destOrd="0" presId="urn:microsoft.com/office/officeart/2005/8/layout/list1"/>
    <dgm:cxn modelId="{00985199-89DC-E547-9103-4BE948CE2EF0}" type="presOf" srcId="{9CE05747-0EE8-481A-B0BF-1B1E486EC0AF}" destId="{263F8A9E-0103-C441-A6E0-402A802BD50E}" srcOrd="0" destOrd="0" presId="urn:microsoft.com/office/officeart/2005/8/layout/list1"/>
    <dgm:cxn modelId="{55BA5AB4-5F44-4C6A-889F-F45CA6DE9E21}" srcId="{B84E4739-2366-40F9-9118-B5F6A7E24F6C}" destId="{C3CEA78B-ADA1-42C0-B85F-238631AEF751}" srcOrd="0" destOrd="0" parTransId="{0F74D6A1-57A4-4759-8DA3-C3A769525E7F}" sibTransId="{11D6D66F-47CF-4080-A268-8B9D0A72980B}"/>
    <dgm:cxn modelId="{0CFFA5C2-C2B7-4F46-8E39-B804784BBC15}" srcId="{0E5318DD-C971-4BA1-9119-EE8667037181}" destId="{B84E4739-2366-40F9-9118-B5F6A7E24F6C}" srcOrd="0" destOrd="0" parTransId="{1134A8AE-FB5C-4385-833B-4698A4F25EE0}" sibTransId="{1C7D5EE2-B05A-44A9-96B0-4C1C44B1506E}"/>
    <dgm:cxn modelId="{80C877C7-E1D5-914F-A7CB-CA480EF2F12B}" type="presOf" srcId="{6EB90C6F-DAEE-439C-8BCF-FF5AE45F0A08}" destId="{462A8FDE-0709-604A-B660-D342638EE3DA}" srcOrd="1" destOrd="0" presId="urn:microsoft.com/office/officeart/2005/8/layout/list1"/>
    <dgm:cxn modelId="{1FD303CB-991F-F14C-9B3F-23007A02B658}" type="presOf" srcId="{C3CEA78B-ADA1-42C0-B85F-238631AEF751}" destId="{E7A378A0-15E5-4742-B6EC-30C5AEC5550F}" srcOrd="0" destOrd="0" presId="urn:microsoft.com/office/officeart/2005/8/layout/list1"/>
    <dgm:cxn modelId="{B4E0A3DE-1629-41AE-BAA8-66785A84303B}" srcId="{6EB90C6F-DAEE-439C-8BCF-FF5AE45F0A08}" destId="{9F9756E6-EBD3-4584-A3AE-E70283401E01}" srcOrd="1" destOrd="0" parTransId="{AE3E2FBE-358B-4E3B-BF47-B9D8C0E19828}" sibTransId="{5C93B79B-6F6B-4424-A486-4EC70960F820}"/>
    <dgm:cxn modelId="{A42B2DFB-5005-4F96-8F80-98C2AB9DBD60}" srcId="{0E5318DD-C971-4BA1-9119-EE8667037181}" destId="{6EB90C6F-DAEE-439C-8BCF-FF5AE45F0A08}" srcOrd="1" destOrd="0" parTransId="{7A6671A8-C9C6-4452-907C-CE63146252F5}" sibTransId="{1F18F350-C8CF-4A83-BA50-6FE72C8B8FB7}"/>
    <dgm:cxn modelId="{8F7B289C-A220-4545-9078-C879CE85B56C}" type="presParOf" srcId="{19DC3531-ED14-9644-AF77-304B2F9BDBAE}" destId="{E8A9AF11-D924-B74E-B37C-6D4FC6CF8AF2}" srcOrd="0" destOrd="0" presId="urn:microsoft.com/office/officeart/2005/8/layout/list1"/>
    <dgm:cxn modelId="{DF3F1757-E0D0-E144-9424-B413E5D870C2}" type="presParOf" srcId="{E8A9AF11-D924-B74E-B37C-6D4FC6CF8AF2}" destId="{11F90F02-670E-3943-A66B-58F0F036DBCA}" srcOrd="0" destOrd="0" presId="urn:microsoft.com/office/officeart/2005/8/layout/list1"/>
    <dgm:cxn modelId="{81B62923-7E4E-1E46-8E6C-D8EF4F192771}" type="presParOf" srcId="{E8A9AF11-D924-B74E-B37C-6D4FC6CF8AF2}" destId="{821310E6-C95B-F945-884F-A1CDBE0E1AAD}" srcOrd="1" destOrd="0" presId="urn:microsoft.com/office/officeart/2005/8/layout/list1"/>
    <dgm:cxn modelId="{D5474C4E-4172-7A46-9E4C-EFEA7A1E909C}" type="presParOf" srcId="{19DC3531-ED14-9644-AF77-304B2F9BDBAE}" destId="{597306C7-1F7E-B843-94BD-8C5F8DD0F7BA}" srcOrd="1" destOrd="0" presId="urn:microsoft.com/office/officeart/2005/8/layout/list1"/>
    <dgm:cxn modelId="{D704295A-8F54-2144-BD0E-9293837FD77D}" type="presParOf" srcId="{19DC3531-ED14-9644-AF77-304B2F9BDBAE}" destId="{E7A378A0-15E5-4742-B6EC-30C5AEC5550F}" srcOrd="2" destOrd="0" presId="urn:microsoft.com/office/officeart/2005/8/layout/list1"/>
    <dgm:cxn modelId="{DA0D5885-98F4-4F4D-86DB-ADFA89064EC0}" type="presParOf" srcId="{19DC3531-ED14-9644-AF77-304B2F9BDBAE}" destId="{2A70339B-FFA7-C842-9E2C-565740B2D96C}" srcOrd="3" destOrd="0" presId="urn:microsoft.com/office/officeart/2005/8/layout/list1"/>
    <dgm:cxn modelId="{2E06DE14-E5A9-6444-A976-D8A5C27D359A}" type="presParOf" srcId="{19DC3531-ED14-9644-AF77-304B2F9BDBAE}" destId="{753DD3B9-E64B-4046-A9C9-823AC99ABF1F}" srcOrd="4" destOrd="0" presId="urn:microsoft.com/office/officeart/2005/8/layout/list1"/>
    <dgm:cxn modelId="{D1681893-0C83-8E40-9CBE-48DFAC8B5D83}" type="presParOf" srcId="{753DD3B9-E64B-4046-A9C9-823AC99ABF1F}" destId="{20F569EE-0145-F647-97E5-0E0B8ACEC867}" srcOrd="0" destOrd="0" presId="urn:microsoft.com/office/officeart/2005/8/layout/list1"/>
    <dgm:cxn modelId="{3F5676DC-44BB-6C44-87D8-023FEE81A286}" type="presParOf" srcId="{753DD3B9-E64B-4046-A9C9-823AC99ABF1F}" destId="{462A8FDE-0709-604A-B660-D342638EE3DA}" srcOrd="1" destOrd="0" presId="urn:microsoft.com/office/officeart/2005/8/layout/list1"/>
    <dgm:cxn modelId="{38A1AC92-93D9-A54E-828A-6A501A3B0294}" type="presParOf" srcId="{19DC3531-ED14-9644-AF77-304B2F9BDBAE}" destId="{095E2C5E-6043-4E42-BD86-92D7C6EF2BF2}" srcOrd="5" destOrd="0" presId="urn:microsoft.com/office/officeart/2005/8/layout/list1"/>
    <dgm:cxn modelId="{5332D50B-F3BE-8440-84AB-1C9D67B0F53C}" type="presParOf" srcId="{19DC3531-ED14-9644-AF77-304B2F9BDBAE}" destId="{263F8A9E-0103-C441-A6E0-402A802BD50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5EE5C6-ADC6-0E46-BD6B-73211C97925C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48E0D7-8832-4B47-B76D-9D1D4A70CF70}">
      <dgm:prSet phldrT="[Text]"/>
      <dgm:spPr/>
      <dgm:t>
        <a:bodyPr/>
        <a:lstStyle/>
        <a:p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Τροφοδοσία: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200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000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/y 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πυρηνόξυλο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EF309F8-5551-E145-98DA-A24172C0C702}" type="parTrans" cxnId="{AB867064-A3D5-AB4F-9C8E-527941EC512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9889BE-34A4-684E-811B-56493F7FD150}" type="sibTrans" cxnId="{AB867064-A3D5-AB4F-9C8E-527941EC512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62FC52E-D02A-3848-B9B1-54D704B66247}">
      <dgm:prSet phldrT="[Text]" custT="1"/>
      <dgm:spPr/>
      <dgm:t>
        <a:bodyPr/>
        <a:lstStyle/>
        <a:p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74000 tn/y </a:t>
          </a:r>
          <a:r>
            <a:rPr lang="el-G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κυτταρίνη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585975-ABEF-614F-9642-C34F9988461B}" type="parTrans" cxnId="{37B49C9C-7A17-624F-A912-9728BB165856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B4EDF30-69DE-E343-A507-A9EA335A7129}" type="sibTrans" cxnId="{37B49C9C-7A17-624F-A912-9728BB165856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70C46C4-A5DF-2B42-9E22-700432C544FF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27764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/y 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γλυκόζη</a:t>
          </a:r>
          <a:endParaRPr lang="el-G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23307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/y 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ξυλόζη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FBC57A-3A92-F740-9E39-5CD69C45538A}" type="parTrans" cxnId="{3E21FED7-ECBC-EB49-9E06-DEAD3FDDC18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45C95A-E424-B940-A96C-560F1412ADA7}" type="sibTrans" cxnId="{3E21FED7-ECBC-EB49-9E06-DEAD3FDDC18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E3B9594-68F2-2145-B3C5-A3EEC7354C47}">
      <dgm:prSet phldrT="[Text]"/>
      <dgm:spPr/>
      <dgm:t>
        <a:bodyPr/>
        <a:lstStyle/>
        <a:p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Προϊόντα:</a:t>
          </a:r>
        </a:p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10437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/y 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γλυκερόλη</a:t>
          </a:r>
          <a:endParaRPr lang="el-G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17765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/y 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κυκλοπεντανόνη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F09F37-DEA9-0F4D-AC7F-02910248CE5D}" type="parTrans" cxnId="{422F6C63-A940-2E44-8BE3-528B686356A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E91B069-7152-CC47-91D6-4C62EC8D2794}" type="sibTrans" cxnId="{422F6C63-A940-2E44-8BE3-528B686356A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077661A-0BBF-2644-85D9-CC43CDF61DCD}">
      <dgm:prSet custT="1"/>
      <dgm:spPr/>
      <dgm:t>
        <a:bodyPr/>
        <a:lstStyle/>
        <a:p>
          <a:r>
            <a:rPr lang="el-G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53000 </a:t>
          </a:r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tn/y</a:t>
          </a:r>
          <a:r>
            <a:rPr lang="el-G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ημικυτταρίνης</a:t>
          </a:r>
          <a:endParaRPr lang="en-GR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36AF4C-2AFB-E44C-974C-CCA17F88337A}" type="parTrans" cxnId="{3F866910-9009-894A-958E-9B70727861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45F8C26-FA7E-5342-91A3-482ED977F502}" type="sibTrans" cxnId="{3F866910-9009-894A-958E-9B70727861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D07ED26-6B4E-FE42-9F8F-FA7B97A06BAC}" type="pres">
      <dgm:prSet presAssocID="{505EE5C6-ADC6-0E46-BD6B-73211C97925C}" presName="rootnode" presStyleCnt="0">
        <dgm:presLayoutVars>
          <dgm:chMax/>
          <dgm:chPref/>
          <dgm:dir/>
          <dgm:animLvl val="lvl"/>
        </dgm:presLayoutVars>
      </dgm:prSet>
      <dgm:spPr/>
    </dgm:pt>
    <dgm:pt modelId="{B96B97A3-9662-3449-95A3-F38FD86E2538}" type="pres">
      <dgm:prSet presAssocID="{3C48E0D7-8832-4B47-B76D-9D1D4A70CF70}" presName="composite" presStyleCnt="0"/>
      <dgm:spPr/>
    </dgm:pt>
    <dgm:pt modelId="{5690C2EC-4FA2-F246-ADDD-B0CE5C9128D7}" type="pres">
      <dgm:prSet presAssocID="{3C48E0D7-8832-4B47-B76D-9D1D4A70CF70}" presName="bentUpArrow1" presStyleLbl="alignImgPlace1" presStyleIdx="0" presStyleCnt="2"/>
      <dgm:spPr/>
    </dgm:pt>
    <dgm:pt modelId="{7402EB3C-A7F5-EC49-BC1E-697B6287FA79}" type="pres">
      <dgm:prSet presAssocID="{3C48E0D7-8832-4B47-B76D-9D1D4A70CF70}" presName="ParentText" presStyleLbl="node1" presStyleIdx="0" presStyleCnt="3" custScaleX="141907" custLinFactNeighborX="-12123" custLinFactNeighborY="866">
        <dgm:presLayoutVars>
          <dgm:chMax val="1"/>
          <dgm:chPref val="1"/>
          <dgm:bulletEnabled val="1"/>
        </dgm:presLayoutVars>
      </dgm:prSet>
      <dgm:spPr/>
    </dgm:pt>
    <dgm:pt modelId="{5EC7E695-3879-FA4F-B69C-FD082FD19E53}" type="pres">
      <dgm:prSet presAssocID="{3C48E0D7-8832-4B47-B76D-9D1D4A70CF70}" presName="ChildText" presStyleLbl="revTx" presStyleIdx="0" presStyleCnt="2" custScaleX="253415" custLinFactNeighborX="87919" custLinFactNeighborY="-2261">
        <dgm:presLayoutVars>
          <dgm:chMax val="0"/>
          <dgm:chPref val="0"/>
          <dgm:bulletEnabled val="1"/>
        </dgm:presLayoutVars>
      </dgm:prSet>
      <dgm:spPr/>
    </dgm:pt>
    <dgm:pt modelId="{F9F4452A-62E9-5A48-A393-61E7314CFACA}" type="pres">
      <dgm:prSet presAssocID="{B19889BE-34A4-684E-811B-56493F7FD150}" presName="sibTrans" presStyleCnt="0"/>
      <dgm:spPr/>
    </dgm:pt>
    <dgm:pt modelId="{89143499-3775-6B44-8E39-2813D9B0E69E}" type="pres">
      <dgm:prSet presAssocID="{770C46C4-A5DF-2B42-9E22-700432C544FF}" presName="composite" presStyleCnt="0"/>
      <dgm:spPr/>
    </dgm:pt>
    <dgm:pt modelId="{3A493258-B589-7945-A47B-1D9D65D4B1C9}" type="pres">
      <dgm:prSet presAssocID="{770C46C4-A5DF-2B42-9E22-700432C544FF}" presName="bentUpArrow1" presStyleLbl="alignImgPlace1" presStyleIdx="1" presStyleCnt="2"/>
      <dgm:spPr/>
    </dgm:pt>
    <dgm:pt modelId="{770DE15F-D71A-5C49-B164-C48F0528C929}" type="pres">
      <dgm:prSet presAssocID="{770C46C4-A5DF-2B42-9E22-700432C544FF}" presName="ParentText" presStyleLbl="node1" presStyleIdx="1" presStyleCnt="3" custScaleX="157732">
        <dgm:presLayoutVars>
          <dgm:chMax val="1"/>
          <dgm:chPref val="1"/>
          <dgm:bulletEnabled val="1"/>
        </dgm:presLayoutVars>
      </dgm:prSet>
      <dgm:spPr/>
    </dgm:pt>
    <dgm:pt modelId="{159791AA-09C8-1440-9221-6AE0250ED174}" type="pres">
      <dgm:prSet presAssocID="{770C46C4-A5DF-2B42-9E22-700432C544F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373A8C73-9C34-9A43-8A15-B4B0CBF67D50}" type="pres">
      <dgm:prSet presAssocID="{3A45C95A-E424-B940-A96C-560F1412ADA7}" presName="sibTrans" presStyleCnt="0"/>
      <dgm:spPr/>
    </dgm:pt>
    <dgm:pt modelId="{67500592-1FE4-8A4B-9F94-D90C0A9DD21D}" type="pres">
      <dgm:prSet presAssocID="{9E3B9594-68F2-2145-B3C5-A3EEC7354C47}" presName="composite" presStyleCnt="0"/>
      <dgm:spPr/>
    </dgm:pt>
    <dgm:pt modelId="{A7436D8D-D718-2340-9F92-3CC927C38C5B}" type="pres">
      <dgm:prSet presAssocID="{9E3B9594-68F2-2145-B3C5-A3EEC7354C47}" presName="ParentText" presStyleLbl="node1" presStyleIdx="2" presStyleCnt="3" custScaleX="142221">
        <dgm:presLayoutVars>
          <dgm:chMax val="1"/>
          <dgm:chPref val="1"/>
          <dgm:bulletEnabled val="1"/>
        </dgm:presLayoutVars>
      </dgm:prSet>
      <dgm:spPr/>
    </dgm:pt>
  </dgm:ptLst>
  <dgm:cxnLst>
    <dgm:cxn modelId="{05B81707-0C7E-4748-9010-4977C2E6AF45}" type="presOf" srcId="{3C48E0D7-8832-4B47-B76D-9D1D4A70CF70}" destId="{7402EB3C-A7F5-EC49-BC1E-697B6287FA79}" srcOrd="0" destOrd="0" presId="urn:microsoft.com/office/officeart/2005/8/layout/StepDownProcess"/>
    <dgm:cxn modelId="{3F866910-9009-894A-958E-9B70727861F3}" srcId="{3C48E0D7-8832-4B47-B76D-9D1D4A70CF70}" destId="{5077661A-0BBF-2644-85D9-CC43CDF61DCD}" srcOrd="1" destOrd="0" parTransId="{7336AF4C-2AFB-E44C-974C-CCA17F88337A}" sibTransId="{F45F8C26-FA7E-5342-91A3-482ED977F502}"/>
    <dgm:cxn modelId="{4F492D41-E3C0-464A-B0BF-F55027663414}" type="presOf" srcId="{162FC52E-D02A-3848-B9B1-54D704B66247}" destId="{5EC7E695-3879-FA4F-B69C-FD082FD19E53}" srcOrd="0" destOrd="0" presId="urn:microsoft.com/office/officeart/2005/8/layout/StepDownProcess"/>
    <dgm:cxn modelId="{422F6C63-A940-2E44-8BE3-528B686356AB}" srcId="{505EE5C6-ADC6-0E46-BD6B-73211C97925C}" destId="{9E3B9594-68F2-2145-B3C5-A3EEC7354C47}" srcOrd="2" destOrd="0" parTransId="{56F09F37-DEA9-0F4D-AC7F-02910248CE5D}" sibTransId="{9E91B069-7152-CC47-91D6-4C62EC8D2794}"/>
    <dgm:cxn modelId="{AB867064-A3D5-AB4F-9C8E-527941EC512F}" srcId="{505EE5C6-ADC6-0E46-BD6B-73211C97925C}" destId="{3C48E0D7-8832-4B47-B76D-9D1D4A70CF70}" srcOrd="0" destOrd="0" parTransId="{6EF309F8-5551-E145-98DA-A24172C0C702}" sibTransId="{B19889BE-34A4-684E-811B-56493F7FD150}"/>
    <dgm:cxn modelId="{65C96C8D-8624-1D43-B60D-8317C6D27050}" type="presOf" srcId="{5077661A-0BBF-2644-85D9-CC43CDF61DCD}" destId="{5EC7E695-3879-FA4F-B69C-FD082FD19E53}" srcOrd="0" destOrd="1" presId="urn:microsoft.com/office/officeart/2005/8/layout/StepDownProcess"/>
    <dgm:cxn modelId="{B2B4E699-B398-7741-BEEE-2D1A9FF7ADFE}" type="presOf" srcId="{9E3B9594-68F2-2145-B3C5-A3EEC7354C47}" destId="{A7436D8D-D718-2340-9F92-3CC927C38C5B}" srcOrd="0" destOrd="0" presId="urn:microsoft.com/office/officeart/2005/8/layout/StepDownProcess"/>
    <dgm:cxn modelId="{37B49C9C-7A17-624F-A912-9728BB165856}" srcId="{3C48E0D7-8832-4B47-B76D-9D1D4A70CF70}" destId="{162FC52E-D02A-3848-B9B1-54D704B66247}" srcOrd="0" destOrd="0" parTransId="{A9585975-ABEF-614F-9642-C34F9988461B}" sibTransId="{4B4EDF30-69DE-E343-A507-A9EA335A7129}"/>
    <dgm:cxn modelId="{F57AA9CE-3905-8448-AFEE-57FA926EFD9F}" type="presOf" srcId="{505EE5C6-ADC6-0E46-BD6B-73211C97925C}" destId="{8D07ED26-6B4E-FE42-9F8F-FA7B97A06BAC}" srcOrd="0" destOrd="0" presId="urn:microsoft.com/office/officeart/2005/8/layout/StepDownProcess"/>
    <dgm:cxn modelId="{3E21FED7-ECBC-EB49-9E06-DEAD3FDDC18E}" srcId="{505EE5C6-ADC6-0E46-BD6B-73211C97925C}" destId="{770C46C4-A5DF-2B42-9E22-700432C544FF}" srcOrd="1" destOrd="0" parTransId="{D0FBC57A-3A92-F740-9E39-5CD69C45538A}" sibTransId="{3A45C95A-E424-B940-A96C-560F1412ADA7}"/>
    <dgm:cxn modelId="{E659C7D8-F24E-144D-82F2-9834AC49B0B0}" type="presOf" srcId="{770C46C4-A5DF-2B42-9E22-700432C544FF}" destId="{770DE15F-D71A-5C49-B164-C48F0528C929}" srcOrd="0" destOrd="0" presId="urn:microsoft.com/office/officeart/2005/8/layout/StepDownProcess"/>
    <dgm:cxn modelId="{9E29ABF0-65A8-BA49-A58D-3BDC94C8D5E5}" type="presParOf" srcId="{8D07ED26-6B4E-FE42-9F8F-FA7B97A06BAC}" destId="{B96B97A3-9662-3449-95A3-F38FD86E2538}" srcOrd="0" destOrd="0" presId="urn:microsoft.com/office/officeart/2005/8/layout/StepDownProcess"/>
    <dgm:cxn modelId="{7DDAD92C-F52C-9144-A140-FB38FB05081C}" type="presParOf" srcId="{B96B97A3-9662-3449-95A3-F38FD86E2538}" destId="{5690C2EC-4FA2-F246-ADDD-B0CE5C9128D7}" srcOrd="0" destOrd="0" presId="urn:microsoft.com/office/officeart/2005/8/layout/StepDownProcess"/>
    <dgm:cxn modelId="{786BEA2D-532E-C34D-907A-CF1882313B34}" type="presParOf" srcId="{B96B97A3-9662-3449-95A3-F38FD86E2538}" destId="{7402EB3C-A7F5-EC49-BC1E-697B6287FA79}" srcOrd="1" destOrd="0" presId="urn:microsoft.com/office/officeart/2005/8/layout/StepDownProcess"/>
    <dgm:cxn modelId="{4376510C-DA96-604C-8AF2-1C3C1F8588D2}" type="presParOf" srcId="{B96B97A3-9662-3449-95A3-F38FD86E2538}" destId="{5EC7E695-3879-FA4F-B69C-FD082FD19E53}" srcOrd="2" destOrd="0" presId="urn:microsoft.com/office/officeart/2005/8/layout/StepDownProcess"/>
    <dgm:cxn modelId="{D37EC83E-1E89-0748-BF9E-0CAD5B592A91}" type="presParOf" srcId="{8D07ED26-6B4E-FE42-9F8F-FA7B97A06BAC}" destId="{F9F4452A-62E9-5A48-A393-61E7314CFACA}" srcOrd="1" destOrd="0" presId="urn:microsoft.com/office/officeart/2005/8/layout/StepDownProcess"/>
    <dgm:cxn modelId="{5717EE1B-D140-6D4F-83FF-BF8B43B57F52}" type="presParOf" srcId="{8D07ED26-6B4E-FE42-9F8F-FA7B97A06BAC}" destId="{89143499-3775-6B44-8E39-2813D9B0E69E}" srcOrd="2" destOrd="0" presId="urn:microsoft.com/office/officeart/2005/8/layout/StepDownProcess"/>
    <dgm:cxn modelId="{BB0D8A5C-E906-AB4F-8AA9-353FE3FAF202}" type="presParOf" srcId="{89143499-3775-6B44-8E39-2813D9B0E69E}" destId="{3A493258-B589-7945-A47B-1D9D65D4B1C9}" srcOrd="0" destOrd="0" presId="urn:microsoft.com/office/officeart/2005/8/layout/StepDownProcess"/>
    <dgm:cxn modelId="{DD2DEB25-318D-3743-A52B-1314BCC2D41B}" type="presParOf" srcId="{89143499-3775-6B44-8E39-2813D9B0E69E}" destId="{770DE15F-D71A-5C49-B164-C48F0528C929}" srcOrd="1" destOrd="0" presId="urn:microsoft.com/office/officeart/2005/8/layout/StepDownProcess"/>
    <dgm:cxn modelId="{6756CA50-B997-1B49-9D69-258738D010D1}" type="presParOf" srcId="{89143499-3775-6B44-8E39-2813D9B0E69E}" destId="{159791AA-09C8-1440-9221-6AE0250ED174}" srcOrd="2" destOrd="0" presId="urn:microsoft.com/office/officeart/2005/8/layout/StepDownProcess"/>
    <dgm:cxn modelId="{E2F88DAA-BB81-FD46-9D01-5C7B8EA76591}" type="presParOf" srcId="{8D07ED26-6B4E-FE42-9F8F-FA7B97A06BAC}" destId="{373A8C73-9C34-9A43-8A15-B4B0CBF67D50}" srcOrd="3" destOrd="0" presId="urn:microsoft.com/office/officeart/2005/8/layout/StepDownProcess"/>
    <dgm:cxn modelId="{CCA7767E-848C-F14A-ABC2-E7C2295EA1E1}" type="presParOf" srcId="{8D07ED26-6B4E-FE42-9F8F-FA7B97A06BAC}" destId="{67500592-1FE4-8A4B-9F94-D90C0A9DD21D}" srcOrd="4" destOrd="0" presId="urn:microsoft.com/office/officeart/2005/8/layout/StepDownProcess"/>
    <dgm:cxn modelId="{AA039E76-35C2-6243-A4A9-F39CE440D4E2}" type="presParOf" srcId="{67500592-1FE4-8A4B-9F94-D90C0A9DD21D}" destId="{A7436D8D-D718-2340-9F92-3CC927C38C5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C3198F-BF25-354C-AD65-0BBD890A7F8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DBD298-0577-174E-83F6-EE39292D93D7}">
      <dgm:prSet/>
      <dgm:spPr/>
      <dgm:t>
        <a:bodyPr/>
        <a:lstStyle/>
        <a:p>
          <a:r>
            <a:rPr lang="el-G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Γλυκερόλη:</a:t>
          </a:r>
          <a:endParaRPr lang="en-GR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B78B715-2400-5049-A1BB-1E38BAAA1BD2}" type="parTrans" cxnId="{A72BC19F-4EA4-2B43-8A2E-64A1F3E5F891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AD64C3-FF87-2843-B321-4B2BF3891FB3}" type="sibTrans" cxnId="{A72BC19F-4EA4-2B43-8A2E-64A1F3E5F891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FFCBCA3-D30E-3A42-A048-A047DDD05375}">
      <dgm:prSet/>
      <dgm:spPr/>
      <dgm:t>
        <a:bodyPr/>
        <a:lstStyle/>
        <a:p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κέρδος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8.35 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εκατομμύρια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ευρω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́ τον 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χρόνο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G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3BFF3F4-D219-724F-85D5-A555E5394744}" type="parTrans" cxnId="{BC77C13F-98D3-C34D-8533-B3EEC8480C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E115BC0-00E7-F445-927F-BEC52EC40CC9}" type="sibTrans" cxnId="{BC77C13F-98D3-C34D-8533-B3EEC8480C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7A55C78-DB67-6043-A9DF-9D3DA2BBA04C}">
      <dgm:prSet/>
      <dgm:spPr/>
      <dgm:t>
        <a:bodyPr/>
        <a:lstStyle/>
        <a:p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κόστος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ουρία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και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corn steep liquor)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327 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χιλιάδες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ευρω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́</a:t>
          </a:r>
          <a:endParaRPr lang="en-G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CAC8842-F958-3246-982F-2BC9DC6E0090}" type="parTrans" cxnId="{C4B11FDA-6FB3-CD42-A92D-4B2512C1C53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D8A789-B630-3742-8EDF-59E74D246C40}" type="sibTrans" cxnId="{C4B11FDA-6FB3-CD42-A92D-4B2512C1C53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5840D75-9515-B844-A43E-F1E41575D201}">
      <dgm:prSet/>
      <dgm:spPr/>
      <dgm:t>
        <a:bodyPr/>
        <a:lstStyle/>
        <a:p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οικονομικό δυναμικό: 8 εκατομμύρια ευρώ τον χρόνο</a:t>
          </a:r>
          <a:endParaRPr lang="en-G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607247-ACB0-534C-823A-BC8ABCA47820}" type="parTrans" cxnId="{C8A64190-D732-F544-AB75-EDAAACDFD651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E27AE6A-CC6E-694B-BD5B-05393F157DAE}" type="sibTrans" cxnId="{C8A64190-D732-F544-AB75-EDAAACDFD651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B391C0-2699-AE44-9BA4-216972BEE6B8}">
      <dgm:prSet/>
      <dgm:spPr/>
      <dgm:t>
        <a:bodyPr/>
        <a:lstStyle/>
        <a:p>
          <a:r>
            <a:rPr lang="el-G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Κυκλοπεντανόνη:</a:t>
          </a:r>
          <a:endParaRPr lang="en-GR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B9A3C6-6FF9-7E44-8781-1423F24A2BCA}" type="parTrans" cxnId="{D32CBA7E-1949-7A48-B47B-3CE823E8876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B414A93-9C37-D94F-A9C8-D9D337A128AA}" type="sibTrans" cxnId="{D32CBA7E-1949-7A48-B47B-3CE823E8876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45F3368-BDE2-274A-9FEC-12DD8C695ACF}">
      <dgm:prSet/>
      <dgm:spPr/>
      <dgm:t>
        <a:bodyPr/>
        <a:lstStyle/>
        <a:p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κέρδος 92.8 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εκατομμύρια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το 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έτος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G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9CFB03B-09F9-ED4C-9015-95D99CC1D0B0}" type="parTrans" cxnId="{DBB226EC-0B6E-524E-9145-E07EAB67265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E543CFC-19A5-4E4E-9CDB-86880C1FE9D6}" type="sibTrans" cxnId="{DBB226EC-0B6E-524E-9145-E07EAB67265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ED1B0DF-6667-7C4C-9C22-8923DC8DF560}">
      <dgm:prSet/>
      <dgm:spPr/>
      <dgm:t>
        <a:bodyPr/>
        <a:lstStyle/>
        <a:p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κόστος 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υδρογόνου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2.6 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εκατομμύρια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το 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έτος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G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D6DCCBC-B1C4-FA4E-A00E-DFB36FDB0CB5}" type="parTrans" cxnId="{E8523155-7BD3-4844-BF44-5A6B9B68B42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409419-F4C0-0E44-BA37-493959FFD206}" type="sibTrans" cxnId="{E8523155-7BD3-4844-BF44-5A6B9B68B42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13915A5-EB95-DD47-B913-9F4CC52D132E}">
      <dgm:prSet/>
      <dgm:spPr/>
      <dgm:t>
        <a:bodyPr/>
        <a:lstStyle/>
        <a:p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οικονομικο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́ 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δυναμικο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́: 90.2 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εκατομμύρια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ευρω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́ το </a:t>
          </a:r>
          <a:r>
            <a:rPr lang="el-G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έτος</a:t>
          </a:r>
          <a:endParaRPr lang="en-G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B67BF0F-1AA3-6441-B8DA-E304B7546730}" type="parTrans" cxnId="{BC34B0B3-8ACE-D646-8799-7444BF2842B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C5E6E43-DF3D-854F-9250-ADF9148450A3}" type="sibTrans" cxnId="{BC34B0B3-8ACE-D646-8799-7444BF2842B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86B881C-05ED-9A41-AD44-83B7014DD09F}">
      <dgm:prSet/>
      <dgm:spPr/>
      <dgm:t>
        <a:bodyPr/>
        <a:lstStyle/>
        <a:p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Οικονομικό Δυναμικό 98.2 εκατομμύρια ευρώ το χρόνο</a:t>
          </a:r>
          <a:endParaRPr lang="en-G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0A70BDD-BA31-BE4C-9033-CCC0E3ABFEC7}" type="parTrans" cxnId="{04B43709-7945-0949-8C85-BADD7D36249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BC90E90-9909-E84F-B700-FD75E7DAC873}" type="sibTrans" cxnId="{04B43709-7945-0949-8C85-BADD7D36249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7D485AB-3F01-8547-8CBC-008576D48729}" type="pres">
      <dgm:prSet presAssocID="{52C3198F-BF25-354C-AD65-0BBD890A7F8D}" presName="Name0" presStyleCnt="0">
        <dgm:presLayoutVars>
          <dgm:dir/>
          <dgm:animLvl val="lvl"/>
          <dgm:resizeHandles val="exact"/>
        </dgm:presLayoutVars>
      </dgm:prSet>
      <dgm:spPr/>
    </dgm:pt>
    <dgm:pt modelId="{06BA5566-72F1-8847-93DA-BC823BC1CD4D}" type="pres">
      <dgm:prSet presAssocID="{4BDBD298-0577-174E-83F6-EE39292D93D7}" presName="linNode" presStyleCnt="0"/>
      <dgm:spPr/>
    </dgm:pt>
    <dgm:pt modelId="{6E7DCC5F-75FC-4940-A8F6-7868BF084187}" type="pres">
      <dgm:prSet presAssocID="{4BDBD298-0577-174E-83F6-EE39292D93D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65D061C-787D-5547-B960-92DA93D107FD}" type="pres">
      <dgm:prSet presAssocID="{4BDBD298-0577-174E-83F6-EE39292D93D7}" presName="descendantText" presStyleLbl="alignAccFollowNode1" presStyleIdx="0" presStyleCnt="2">
        <dgm:presLayoutVars>
          <dgm:bulletEnabled val="1"/>
        </dgm:presLayoutVars>
      </dgm:prSet>
      <dgm:spPr/>
    </dgm:pt>
    <dgm:pt modelId="{51F0B654-02E3-2249-9561-EA608AA79053}" type="pres">
      <dgm:prSet presAssocID="{8EAD64C3-FF87-2843-B321-4B2BF3891FB3}" presName="sp" presStyleCnt="0"/>
      <dgm:spPr/>
    </dgm:pt>
    <dgm:pt modelId="{FDAA29B1-34C3-7B45-92DF-CD680F82FA20}" type="pres">
      <dgm:prSet presAssocID="{D1B391C0-2699-AE44-9BA4-216972BEE6B8}" presName="linNode" presStyleCnt="0"/>
      <dgm:spPr/>
    </dgm:pt>
    <dgm:pt modelId="{CA388964-0BBC-5A49-92DA-7A046B4A19F5}" type="pres">
      <dgm:prSet presAssocID="{D1B391C0-2699-AE44-9BA4-216972BEE6B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CA33015-39DB-3A4F-8C32-8916D7083CDA}" type="pres">
      <dgm:prSet presAssocID="{D1B391C0-2699-AE44-9BA4-216972BEE6B8}" presName="descendantText" presStyleLbl="alignAccFollowNode1" presStyleIdx="1" presStyleCnt="2">
        <dgm:presLayoutVars>
          <dgm:bulletEnabled val="1"/>
        </dgm:presLayoutVars>
      </dgm:prSet>
      <dgm:spPr/>
    </dgm:pt>
    <dgm:pt modelId="{AF89CF8C-DBDA-5A46-8064-C72A47632EEF}" type="pres">
      <dgm:prSet presAssocID="{4B414A93-9C37-D94F-A9C8-D9D337A128AA}" presName="sp" presStyleCnt="0"/>
      <dgm:spPr/>
    </dgm:pt>
    <dgm:pt modelId="{726E4452-A3E0-4747-9D0E-A530FB271EE4}" type="pres">
      <dgm:prSet presAssocID="{386B881C-05ED-9A41-AD44-83B7014DD09F}" presName="linNode" presStyleCnt="0"/>
      <dgm:spPr/>
    </dgm:pt>
    <dgm:pt modelId="{FBE8102E-8AEE-2642-B190-DF6DE95B3E14}" type="pres">
      <dgm:prSet presAssocID="{386B881C-05ED-9A41-AD44-83B7014DD09F}" presName="parentText" presStyleLbl="node1" presStyleIdx="2" presStyleCnt="3" custScaleX="277778">
        <dgm:presLayoutVars>
          <dgm:chMax val="1"/>
          <dgm:bulletEnabled val="1"/>
        </dgm:presLayoutVars>
      </dgm:prSet>
      <dgm:spPr/>
    </dgm:pt>
  </dgm:ptLst>
  <dgm:cxnLst>
    <dgm:cxn modelId="{CE452307-22A9-F245-B591-3422F70FB0C5}" type="presOf" srcId="{4ED1B0DF-6667-7C4C-9C22-8923DC8DF560}" destId="{5CA33015-39DB-3A4F-8C32-8916D7083CDA}" srcOrd="0" destOrd="1" presId="urn:microsoft.com/office/officeart/2005/8/layout/vList5"/>
    <dgm:cxn modelId="{04B43709-7945-0949-8C85-BADD7D36249B}" srcId="{52C3198F-BF25-354C-AD65-0BBD890A7F8D}" destId="{386B881C-05ED-9A41-AD44-83B7014DD09F}" srcOrd="2" destOrd="0" parTransId="{E0A70BDD-BA31-BE4C-9033-CCC0E3ABFEC7}" sibTransId="{CBC90E90-9909-E84F-B700-FD75E7DAC873}"/>
    <dgm:cxn modelId="{05301A0B-4A6D-0543-B0B7-034587C69183}" type="presOf" srcId="{4BDBD298-0577-174E-83F6-EE39292D93D7}" destId="{6E7DCC5F-75FC-4940-A8F6-7868BF084187}" srcOrd="0" destOrd="0" presId="urn:microsoft.com/office/officeart/2005/8/layout/vList5"/>
    <dgm:cxn modelId="{A5A50133-8006-6F4E-B1DF-E17389212BB1}" type="presOf" srcId="{D5840D75-9515-B844-A43E-F1E41575D201}" destId="{365D061C-787D-5547-B960-92DA93D107FD}" srcOrd="0" destOrd="2" presId="urn:microsoft.com/office/officeart/2005/8/layout/vList5"/>
    <dgm:cxn modelId="{BC77C13F-98D3-C34D-8533-B3EEC8480C78}" srcId="{4BDBD298-0577-174E-83F6-EE39292D93D7}" destId="{1FFCBCA3-D30E-3A42-A048-A047DDD05375}" srcOrd="0" destOrd="0" parTransId="{43BFF3F4-D219-724F-85D5-A555E5394744}" sibTransId="{CE115BC0-00E7-F445-927F-BEC52EC40CC9}"/>
    <dgm:cxn modelId="{359A5842-2FD3-3C47-8E2B-D3A2657D0714}" type="presOf" srcId="{B7A55C78-DB67-6043-A9DF-9D3DA2BBA04C}" destId="{365D061C-787D-5547-B960-92DA93D107FD}" srcOrd="0" destOrd="1" presId="urn:microsoft.com/office/officeart/2005/8/layout/vList5"/>
    <dgm:cxn modelId="{E8523155-7BD3-4844-BF44-5A6B9B68B428}" srcId="{D1B391C0-2699-AE44-9BA4-216972BEE6B8}" destId="{4ED1B0DF-6667-7C4C-9C22-8923DC8DF560}" srcOrd="1" destOrd="0" parTransId="{0D6DCCBC-B1C4-FA4E-A00E-DFB36FDB0CB5}" sibTransId="{98409419-F4C0-0E44-BA37-493959FFD206}"/>
    <dgm:cxn modelId="{944BD063-8F1B-2E4F-B9B5-37A7F2153F71}" type="presOf" srcId="{545F3368-BDE2-274A-9FEC-12DD8C695ACF}" destId="{5CA33015-39DB-3A4F-8C32-8916D7083CDA}" srcOrd="0" destOrd="0" presId="urn:microsoft.com/office/officeart/2005/8/layout/vList5"/>
    <dgm:cxn modelId="{D32CBA7E-1949-7A48-B47B-3CE823E8876A}" srcId="{52C3198F-BF25-354C-AD65-0BBD890A7F8D}" destId="{D1B391C0-2699-AE44-9BA4-216972BEE6B8}" srcOrd="1" destOrd="0" parTransId="{7FB9A3C6-6FF9-7E44-8781-1423F24A2BCA}" sibTransId="{4B414A93-9C37-D94F-A9C8-D9D337A128AA}"/>
    <dgm:cxn modelId="{D8A0FD84-3731-8042-8EDE-7373462EFE30}" type="presOf" srcId="{1FFCBCA3-D30E-3A42-A048-A047DDD05375}" destId="{365D061C-787D-5547-B960-92DA93D107FD}" srcOrd="0" destOrd="0" presId="urn:microsoft.com/office/officeart/2005/8/layout/vList5"/>
    <dgm:cxn modelId="{C8A64190-D732-F544-AB75-EDAAACDFD651}" srcId="{4BDBD298-0577-174E-83F6-EE39292D93D7}" destId="{D5840D75-9515-B844-A43E-F1E41575D201}" srcOrd="2" destOrd="0" parTransId="{E6607247-ACB0-534C-823A-BC8ABCA47820}" sibTransId="{EE27AE6A-CC6E-694B-BD5B-05393F157DAE}"/>
    <dgm:cxn modelId="{A72BC19F-4EA4-2B43-8A2E-64A1F3E5F891}" srcId="{52C3198F-BF25-354C-AD65-0BBD890A7F8D}" destId="{4BDBD298-0577-174E-83F6-EE39292D93D7}" srcOrd="0" destOrd="0" parTransId="{BB78B715-2400-5049-A1BB-1E38BAAA1BD2}" sibTransId="{8EAD64C3-FF87-2843-B321-4B2BF3891FB3}"/>
    <dgm:cxn modelId="{2F139EAA-740A-B141-AC27-1878C944B032}" type="presOf" srcId="{D1B391C0-2699-AE44-9BA4-216972BEE6B8}" destId="{CA388964-0BBC-5A49-92DA-7A046B4A19F5}" srcOrd="0" destOrd="0" presId="urn:microsoft.com/office/officeart/2005/8/layout/vList5"/>
    <dgm:cxn modelId="{1D6218B2-E50A-CF4D-9090-F51895BFBBD4}" type="presOf" srcId="{52C3198F-BF25-354C-AD65-0BBD890A7F8D}" destId="{E7D485AB-3F01-8547-8CBC-008576D48729}" srcOrd="0" destOrd="0" presId="urn:microsoft.com/office/officeart/2005/8/layout/vList5"/>
    <dgm:cxn modelId="{BC34B0B3-8ACE-D646-8799-7444BF2842B7}" srcId="{D1B391C0-2699-AE44-9BA4-216972BEE6B8}" destId="{513915A5-EB95-DD47-B913-9F4CC52D132E}" srcOrd="2" destOrd="0" parTransId="{5B67BF0F-1AA3-6441-B8DA-E304B7546730}" sibTransId="{CC5E6E43-DF3D-854F-9250-ADF9148450A3}"/>
    <dgm:cxn modelId="{512ECBC3-AB3B-D747-AD16-6733EED24129}" type="presOf" srcId="{513915A5-EB95-DD47-B913-9F4CC52D132E}" destId="{5CA33015-39DB-3A4F-8C32-8916D7083CDA}" srcOrd="0" destOrd="2" presId="urn:microsoft.com/office/officeart/2005/8/layout/vList5"/>
    <dgm:cxn modelId="{13B70CD9-8F08-C04E-A9DA-7418A6042061}" type="presOf" srcId="{386B881C-05ED-9A41-AD44-83B7014DD09F}" destId="{FBE8102E-8AEE-2642-B190-DF6DE95B3E14}" srcOrd="0" destOrd="0" presId="urn:microsoft.com/office/officeart/2005/8/layout/vList5"/>
    <dgm:cxn modelId="{C4B11FDA-6FB3-CD42-A92D-4B2512C1C537}" srcId="{4BDBD298-0577-174E-83F6-EE39292D93D7}" destId="{B7A55C78-DB67-6043-A9DF-9D3DA2BBA04C}" srcOrd="1" destOrd="0" parTransId="{0CAC8842-F958-3246-982F-2BC9DC6E0090}" sibTransId="{17D8A789-B630-3742-8EDF-59E74D246C40}"/>
    <dgm:cxn modelId="{DBB226EC-0B6E-524E-9145-E07EAB672653}" srcId="{D1B391C0-2699-AE44-9BA4-216972BEE6B8}" destId="{545F3368-BDE2-274A-9FEC-12DD8C695ACF}" srcOrd="0" destOrd="0" parTransId="{B9CFB03B-09F9-ED4C-9015-95D99CC1D0B0}" sibTransId="{EE543CFC-19A5-4E4E-9CDB-86880C1FE9D6}"/>
    <dgm:cxn modelId="{3A2E3E40-0357-444C-8D20-0D3A8A597F72}" type="presParOf" srcId="{E7D485AB-3F01-8547-8CBC-008576D48729}" destId="{06BA5566-72F1-8847-93DA-BC823BC1CD4D}" srcOrd="0" destOrd="0" presId="urn:microsoft.com/office/officeart/2005/8/layout/vList5"/>
    <dgm:cxn modelId="{EA4F9E6D-2DFD-3F43-A855-1E4A5EE528A4}" type="presParOf" srcId="{06BA5566-72F1-8847-93DA-BC823BC1CD4D}" destId="{6E7DCC5F-75FC-4940-A8F6-7868BF084187}" srcOrd="0" destOrd="0" presId="urn:microsoft.com/office/officeart/2005/8/layout/vList5"/>
    <dgm:cxn modelId="{78FB5B18-B1B4-8C45-9E2F-7DF8DD0EDC4E}" type="presParOf" srcId="{06BA5566-72F1-8847-93DA-BC823BC1CD4D}" destId="{365D061C-787D-5547-B960-92DA93D107FD}" srcOrd="1" destOrd="0" presId="urn:microsoft.com/office/officeart/2005/8/layout/vList5"/>
    <dgm:cxn modelId="{7B36F9D9-B92E-E94D-B541-1612D7E89D0A}" type="presParOf" srcId="{E7D485AB-3F01-8547-8CBC-008576D48729}" destId="{51F0B654-02E3-2249-9561-EA608AA79053}" srcOrd="1" destOrd="0" presId="urn:microsoft.com/office/officeart/2005/8/layout/vList5"/>
    <dgm:cxn modelId="{503DC5A7-50D4-A54A-ADCE-24707135D6A8}" type="presParOf" srcId="{E7D485AB-3F01-8547-8CBC-008576D48729}" destId="{FDAA29B1-34C3-7B45-92DF-CD680F82FA20}" srcOrd="2" destOrd="0" presId="urn:microsoft.com/office/officeart/2005/8/layout/vList5"/>
    <dgm:cxn modelId="{4C1D938D-E36B-2744-B47A-4A04B7D395E9}" type="presParOf" srcId="{FDAA29B1-34C3-7B45-92DF-CD680F82FA20}" destId="{CA388964-0BBC-5A49-92DA-7A046B4A19F5}" srcOrd="0" destOrd="0" presId="urn:microsoft.com/office/officeart/2005/8/layout/vList5"/>
    <dgm:cxn modelId="{A002C227-A10E-B54B-813A-2E2D32F3A180}" type="presParOf" srcId="{FDAA29B1-34C3-7B45-92DF-CD680F82FA20}" destId="{5CA33015-39DB-3A4F-8C32-8916D7083CDA}" srcOrd="1" destOrd="0" presId="urn:microsoft.com/office/officeart/2005/8/layout/vList5"/>
    <dgm:cxn modelId="{74AC1087-FA48-E046-A2AD-A4DD0AD39565}" type="presParOf" srcId="{E7D485AB-3F01-8547-8CBC-008576D48729}" destId="{AF89CF8C-DBDA-5A46-8064-C72A47632EEF}" srcOrd="3" destOrd="0" presId="urn:microsoft.com/office/officeart/2005/8/layout/vList5"/>
    <dgm:cxn modelId="{529C1088-3F6B-1C46-95CF-81034F10CABC}" type="presParOf" srcId="{E7D485AB-3F01-8547-8CBC-008576D48729}" destId="{726E4452-A3E0-4747-9D0E-A530FB271EE4}" srcOrd="4" destOrd="0" presId="urn:microsoft.com/office/officeart/2005/8/layout/vList5"/>
    <dgm:cxn modelId="{475AE9C7-CC5E-9742-9ACE-953A5A17C9EA}" type="presParOf" srcId="{726E4452-A3E0-4747-9D0E-A530FB271EE4}" destId="{FBE8102E-8AEE-2642-B190-DF6DE95B3E1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3A9A7F-7515-43DE-83EE-F4B03E93585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38794F-10E9-4C39-8090-E852DB4FDE0F}">
      <dgm:prSet custT="1"/>
      <dgm:spPr/>
      <dgm:t>
        <a:bodyPr/>
        <a:lstStyle/>
        <a:p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Επιλογή συνθηκών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για καλύτερη ανάκτηση των επιθυμητών ενώσεων: 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92BB254-020C-44B4-B88C-5C2B80EBF6DA}" type="parTrans" cxnId="{32D22125-E311-42F2-AD5E-116B307A41DA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B3FD481-9F10-49A3-AFB2-DA1824049508}" type="sibTrans" cxnId="{32D22125-E311-42F2-AD5E-116B307A41DA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1A5449-4051-47FD-9E84-F65B50BF1ABB}">
      <dgm:prSet custT="1"/>
      <dgm:spPr/>
      <dgm:t>
        <a:bodyPr/>
        <a:lstStyle/>
        <a:p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Ατμός: 232</a:t>
          </a:r>
          <a:r>
            <a:rPr lang="el-GR" sz="20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26 bar</a:t>
          </a:r>
        </a:p>
      </dgm:t>
    </dgm:pt>
    <dgm:pt modelId="{A205210D-1E66-478A-A83A-8DCAAE833192}" type="parTrans" cxnId="{BB496329-AD3B-4F23-A7DF-BF8FEED1A2EA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CFEDA1-12BE-4334-BCB0-D60326749D08}" type="sibTrans" cxnId="{BB496329-AD3B-4F23-A7DF-BF8FEED1A2EA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49916D3-D675-4FC8-A68F-6F37098E56CF}">
      <dgm:prSet custT="1"/>
      <dgm:spPr/>
      <dgm:t>
        <a:bodyPr/>
        <a:lstStyle/>
        <a:p>
          <a:r>
            <a:rPr lang="el-G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Επιλογ</a:t>
          </a: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ή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διαχωρισμών κυτταρίνης και </a:t>
          </a:r>
          <a:r>
            <a:rPr lang="el-G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λιγνίνης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9397224-7256-46AB-8CFC-2F8C15C892B6}" type="parTrans" cxnId="{60F9951E-D28D-4FA1-A5F3-986C8D1D2F03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6BCA6B2-69B5-4889-907A-675C15C78A9D}" type="sibTrans" cxnId="{60F9951E-D28D-4FA1-A5F3-986C8D1D2F03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AAD144-9E29-4D67-9CFA-CA31E6B022F8}">
      <dgm:prSet custT="1"/>
      <dgm:spPr/>
      <dgm:t>
        <a:bodyPr/>
        <a:lstStyle/>
        <a:p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Εκχύλιση με υδατικό διάλυμα καυστικού νατρίου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395C099-912F-48D9-A26A-757DB4790717}" type="parTrans" cxnId="{48318254-4285-4B2F-BC5B-D9E8434BF63B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09A835-A15C-455F-8D69-51909C384C6E}" type="sibTrans" cxnId="{48318254-4285-4B2F-BC5B-D9E8434BF63B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D37722E-46B4-4178-8BB3-A8EAB072257B}">
      <dgm:prSet custT="1"/>
      <dgm:spPr/>
      <dgm:t>
        <a:bodyPr/>
        <a:lstStyle/>
        <a:p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Κλασσική τεχνική διαχωρισμού των ενώσεων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9183C30-6536-4D21-B1C4-87461C85EF67}" type="parTrans" cxnId="{36A79B82-7C82-4612-B996-8CCC3D3CF1B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A499A1-2D89-41C9-B199-B3EAE806B818}" type="sibTrans" cxnId="{36A79B82-7C82-4612-B996-8CCC3D3CF1B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997219C-4F7C-45F8-BA70-E33035EA3A8A}">
      <dgm:prSet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Bleaching 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με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NaClO</a:t>
          </a:r>
          <a:r>
            <a:rPr lang="en-US" sz="20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F7AD0C1-810B-4EB2-AE55-0EC998A5CC24}" type="parTrans" cxnId="{466EB2BF-6B6F-413C-B561-C31576E6C49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E1685C1-76D2-4E59-912E-95417F21DB59}" type="sibTrans" cxnId="{466EB2BF-6B6F-413C-B561-C31576E6C49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C9EF205-C528-49D5-8C13-39A372C2CD99}">
      <dgm:prSet custT="1"/>
      <dgm:spPr/>
      <dgm:t>
        <a:bodyPr/>
        <a:lstStyle/>
        <a:p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Απομάκρυνση όλης της ποσότητας </a:t>
          </a:r>
          <a:r>
            <a:rPr lang="el-G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λιγνίνης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για μεγαλύτερη παραγωγή γλυκόζης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D00640-C04F-4850-8052-24DC904EC036}" type="parTrans" cxnId="{ECC0B4A4-2CAB-4BAA-9F4A-2EEB67FB48FA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07016B4-A942-4088-9C65-4F8B5394A3B7}" type="sibTrans" cxnId="{ECC0B4A4-2CAB-4BAA-9F4A-2EEB67FB48FA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D1396D9-5026-664D-B41F-78288B64F0F0}" type="pres">
      <dgm:prSet presAssocID="{0F3A9A7F-7515-43DE-83EE-F4B03E935857}" presName="linear" presStyleCnt="0">
        <dgm:presLayoutVars>
          <dgm:dir/>
          <dgm:animLvl val="lvl"/>
          <dgm:resizeHandles val="exact"/>
        </dgm:presLayoutVars>
      </dgm:prSet>
      <dgm:spPr/>
    </dgm:pt>
    <dgm:pt modelId="{654BE1E2-BEB6-5C48-8F48-EFF445855480}" type="pres">
      <dgm:prSet presAssocID="{1D38794F-10E9-4C39-8090-E852DB4FDE0F}" presName="parentLin" presStyleCnt="0"/>
      <dgm:spPr/>
    </dgm:pt>
    <dgm:pt modelId="{4BB8FAEE-AD8A-B94D-864A-BA57D0B47E9E}" type="pres">
      <dgm:prSet presAssocID="{1D38794F-10E9-4C39-8090-E852DB4FDE0F}" presName="parentLeftMargin" presStyleLbl="node1" presStyleIdx="0" presStyleCnt="2"/>
      <dgm:spPr/>
    </dgm:pt>
    <dgm:pt modelId="{8901330C-4A9B-1C4F-B87C-F65671FB1028}" type="pres">
      <dgm:prSet presAssocID="{1D38794F-10E9-4C39-8090-E852DB4FDE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B3A65E-E617-844F-85AB-AA5BE927D996}" type="pres">
      <dgm:prSet presAssocID="{1D38794F-10E9-4C39-8090-E852DB4FDE0F}" presName="negativeSpace" presStyleCnt="0"/>
      <dgm:spPr/>
    </dgm:pt>
    <dgm:pt modelId="{6CC0AC17-E7DF-B840-AEC2-1A011365FF91}" type="pres">
      <dgm:prSet presAssocID="{1D38794F-10E9-4C39-8090-E852DB4FDE0F}" presName="childText" presStyleLbl="conFgAcc1" presStyleIdx="0" presStyleCnt="2">
        <dgm:presLayoutVars>
          <dgm:bulletEnabled val="1"/>
        </dgm:presLayoutVars>
      </dgm:prSet>
      <dgm:spPr/>
    </dgm:pt>
    <dgm:pt modelId="{D76A19AF-FDB0-FF41-9F7F-693A7588993F}" type="pres">
      <dgm:prSet presAssocID="{2B3FD481-9F10-49A3-AFB2-DA1824049508}" presName="spaceBetweenRectangles" presStyleCnt="0"/>
      <dgm:spPr/>
    </dgm:pt>
    <dgm:pt modelId="{A03BD958-C982-A245-8201-9463714D7B6F}" type="pres">
      <dgm:prSet presAssocID="{149916D3-D675-4FC8-A68F-6F37098E56CF}" presName="parentLin" presStyleCnt="0"/>
      <dgm:spPr/>
    </dgm:pt>
    <dgm:pt modelId="{48B6C93A-EB3C-2245-A85A-E29D978A2E08}" type="pres">
      <dgm:prSet presAssocID="{149916D3-D675-4FC8-A68F-6F37098E56CF}" presName="parentLeftMargin" presStyleLbl="node1" presStyleIdx="0" presStyleCnt="2"/>
      <dgm:spPr/>
    </dgm:pt>
    <dgm:pt modelId="{61D2C77E-B89B-6346-B104-F29A4DA5B79F}" type="pres">
      <dgm:prSet presAssocID="{149916D3-D675-4FC8-A68F-6F37098E56C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1329C99-A07A-C54B-AD54-FC1AAEA3CB47}" type="pres">
      <dgm:prSet presAssocID="{149916D3-D675-4FC8-A68F-6F37098E56CF}" presName="negativeSpace" presStyleCnt="0"/>
      <dgm:spPr/>
    </dgm:pt>
    <dgm:pt modelId="{9B90993A-02EA-2444-BF31-F220B74C9941}" type="pres">
      <dgm:prSet presAssocID="{149916D3-D675-4FC8-A68F-6F37098E56C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04D3401-DC93-A64E-949B-729D7588D6ED}" type="presOf" srcId="{1D37722E-46B4-4178-8BB3-A8EAB072257B}" destId="{9B90993A-02EA-2444-BF31-F220B74C9941}" srcOrd="0" destOrd="1" presId="urn:microsoft.com/office/officeart/2005/8/layout/list1"/>
    <dgm:cxn modelId="{B314A717-1C1F-5C47-94C9-4950CFE5FD46}" type="presOf" srcId="{0F3A9A7F-7515-43DE-83EE-F4B03E935857}" destId="{8D1396D9-5026-664D-B41F-78288B64F0F0}" srcOrd="0" destOrd="0" presId="urn:microsoft.com/office/officeart/2005/8/layout/list1"/>
    <dgm:cxn modelId="{60F9951E-D28D-4FA1-A5F3-986C8D1D2F03}" srcId="{0F3A9A7F-7515-43DE-83EE-F4B03E935857}" destId="{149916D3-D675-4FC8-A68F-6F37098E56CF}" srcOrd="1" destOrd="0" parTransId="{B9397224-7256-46AB-8CFC-2F8C15C892B6}" sibTransId="{76BCA6B2-69B5-4889-907A-675C15C78A9D}"/>
    <dgm:cxn modelId="{D4323024-CD53-794F-BD56-A140BA6733C4}" type="presOf" srcId="{7C9EF205-C528-49D5-8C13-39A372C2CD99}" destId="{9B90993A-02EA-2444-BF31-F220B74C9941}" srcOrd="0" destOrd="3" presId="urn:microsoft.com/office/officeart/2005/8/layout/list1"/>
    <dgm:cxn modelId="{1BD4A924-2134-284C-BBDA-B6A20E33046C}" type="presOf" srcId="{149916D3-D675-4FC8-A68F-6F37098E56CF}" destId="{48B6C93A-EB3C-2245-A85A-E29D978A2E08}" srcOrd="0" destOrd="0" presId="urn:microsoft.com/office/officeart/2005/8/layout/list1"/>
    <dgm:cxn modelId="{32D22125-E311-42F2-AD5E-116B307A41DA}" srcId="{0F3A9A7F-7515-43DE-83EE-F4B03E935857}" destId="{1D38794F-10E9-4C39-8090-E852DB4FDE0F}" srcOrd="0" destOrd="0" parTransId="{992BB254-020C-44B4-B88C-5C2B80EBF6DA}" sibTransId="{2B3FD481-9F10-49A3-AFB2-DA1824049508}"/>
    <dgm:cxn modelId="{BB496329-AD3B-4F23-A7DF-BF8FEED1A2EA}" srcId="{1D38794F-10E9-4C39-8090-E852DB4FDE0F}" destId="{391A5449-4051-47FD-9E84-F65B50BF1ABB}" srcOrd="0" destOrd="0" parTransId="{A205210D-1E66-478A-A83A-8DCAAE833192}" sibTransId="{93CFEDA1-12BE-4334-BCB0-D60326749D08}"/>
    <dgm:cxn modelId="{48318254-4285-4B2F-BC5B-D9E8434BF63B}" srcId="{149916D3-D675-4FC8-A68F-6F37098E56CF}" destId="{F7AAD144-9E29-4D67-9CFA-CA31E6B022F8}" srcOrd="0" destOrd="0" parTransId="{0395C099-912F-48D9-A26A-757DB4790717}" sibTransId="{EB09A835-A15C-455F-8D69-51909C384C6E}"/>
    <dgm:cxn modelId="{36A79B82-7C82-4612-B996-8CCC3D3CF1B7}" srcId="{F7AAD144-9E29-4D67-9CFA-CA31E6B022F8}" destId="{1D37722E-46B4-4178-8BB3-A8EAB072257B}" srcOrd="0" destOrd="0" parTransId="{99183C30-6536-4D21-B1C4-87461C85EF67}" sibTransId="{E5A499A1-2D89-41C9-B199-B3EAE806B818}"/>
    <dgm:cxn modelId="{6EAB3593-94CE-484A-831F-6E83DB7EB741}" type="presOf" srcId="{391A5449-4051-47FD-9E84-F65B50BF1ABB}" destId="{6CC0AC17-E7DF-B840-AEC2-1A011365FF91}" srcOrd="0" destOrd="0" presId="urn:microsoft.com/office/officeart/2005/8/layout/list1"/>
    <dgm:cxn modelId="{F9A13CA3-4823-C846-8466-67821A349412}" type="presOf" srcId="{F7AAD144-9E29-4D67-9CFA-CA31E6B022F8}" destId="{9B90993A-02EA-2444-BF31-F220B74C9941}" srcOrd="0" destOrd="0" presId="urn:microsoft.com/office/officeart/2005/8/layout/list1"/>
    <dgm:cxn modelId="{ECC0B4A4-2CAB-4BAA-9F4A-2EEB67FB48FA}" srcId="{F997219C-4F7C-45F8-BA70-E33035EA3A8A}" destId="{7C9EF205-C528-49D5-8C13-39A372C2CD99}" srcOrd="0" destOrd="0" parTransId="{A9D00640-C04F-4850-8052-24DC904EC036}" sibTransId="{507016B4-A942-4088-9C65-4F8B5394A3B7}"/>
    <dgm:cxn modelId="{34794FA9-EE70-B345-8364-A6112A14D05F}" type="presOf" srcId="{F997219C-4F7C-45F8-BA70-E33035EA3A8A}" destId="{9B90993A-02EA-2444-BF31-F220B74C9941}" srcOrd="0" destOrd="2" presId="urn:microsoft.com/office/officeart/2005/8/layout/list1"/>
    <dgm:cxn modelId="{AC0CACB9-7718-CB45-8ECC-EE7328227EDC}" type="presOf" srcId="{149916D3-D675-4FC8-A68F-6F37098E56CF}" destId="{61D2C77E-B89B-6346-B104-F29A4DA5B79F}" srcOrd="1" destOrd="0" presId="urn:microsoft.com/office/officeart/2005/8/layout/list1"/>
    <dgm:cxn modelId="{2751C5B9-2FE8-E649-BD47-453FFECCADA2}" type="presOf" srcId="{1D38794F-10E9-4C39-8090-E852DB4FDE0F}" destId="{4BB8FAEE-AD8A-B94D-864A-BA57D0B47E9E}" srcOrd="0" destOrd="0" presId="urn:microsoft.com/office/officeart/2005/8/layout/list1"/>
    <dgm:cxn modelId="{466EB2BF-6B6F-413C-B561-C31576E6C497}" srcId="{149916D3-D675-4FC8-A68F-6F37098E56CF}" destId="{F997219C-4F7C-45F8-BA70-E33035EA3A8A}" srcOrd="1" destOrd="0" parTransId="{BF7AD0C1-810B-4EB2-AE55-0EC998A5CC24}" sibTransId="{AE1685C1-76D2-4E59-912E-95417F21DB59}"/>
    <dgm:cxn modelId="{8C1703F8-0FCC-A74F-880E-5BC3C8A4A67A}" type="presOf" srcId="{1D38794F-10E9-4C39-8090-E852DB4FDE0F}" destId="{8901330C-4A9B-1C4F-B87C-F65671FB1028}" srcOrd="1" destOrd="0" presId="urn:microsoft.com/office/officeart/2005/8/layout/list1"/>
    <dgm:cxn modelId="{420B6680-3C01-8647-90A7-A881B1B9A267}" type="presParOf" srcId="{8D1396D9-5026-664D-B41F-78288B64F0F0}" destId="{654BE1E2-BEB6-5C48-8F48-EFF445855480}" srcOrd="0" destOrd="0" presId="urn:microsoft.com/office/officeart/2005/8/layout/list1"/>
    <dgm:cxn modelId="{90C17472-4FFC-234E-B184-D811B6E21546}" type="presParOf" srcId="{654BE1E2-BEB6-5C48-8F48-EFF445855480}" destId="{4BB8FAEE-AD8A-B94D-864A-BA57D0B47E9E}" srcOrd="0" destOrd="0" presId="urn:microsoft.com/office/officeart/2005/8/layout/list1"/>
    <dgm:cxn modelId="{0E9BB248-335C-1549-9090-827CE9AE710F}" type="presParOf" srcId="{654BE1E2-BEB6-5C48-8F48-EFF445855480}" destId="{8901330C-4A9B-1C4F-B87C-F65671FB1028}" srcOrd="1" destOrd="0" presId="urn:microsoft.com/office/officeart/2005/8/layout/list1"/>
    <dgm:cxn modelId="{265D3D4F-7A93-BA48-B592-5D5F301486CE}" type="presParOf" srcId="{8D1396D9-5026-664D-B41F-78288B64F0F0}" destId="{E6B3A65E-E617-844F-85AB-AA5BE927D996}" srcOrd="1" destOrd="0" presId="urn:microsoft.com/office/officeart/2005/8/layout/list1"/>
    <dgm:cxn modelId="{96098BCB-1EA5-0643-9133-E404F51E9B11}" type="presParOf" srcId="{8D1396D9-5026-664D-B41F-78288B64F0F0}" destId="{6CC0AC17-E7DF-B840-AEC2-1A011365FF91}" srcOrd="2" destOrd="0" presId="urn:microsoft.com/office/officeart/2005/8/layout/list1"/>
    <dgm:cxn modelId="{9A8ECE39-1096-5649-B4AC-27C429081358}" type="presParOf" srcId="{8D1396D9-5026-664D-B41F-78288B64F0F0}" destId="{D76A19AF-FDB0-FF41-9F7F-693A7588993F}" srcOrd="3" destOrd="0" presId="urn:microsoft.com/office/officeart/2005/8/layout/list1"/>
    <dgm:cxn modelId="{9E4658EC-4D7B-3C47-AD16-DF9358976BC0}" type="presParOf" srcId="{8D1396D9-5026-664D-B41F-78288B64F0F0}" destId="{A03BD958-C982-A245-8201-9463714D7B6F}" srcOrd="4" destOrd="0" presId="urn:microsoft.com/office/officeart/2005/8/layout/list1"/>
    <dgm:cxn modelId="{A12E9ABD-03E3-AF45-8AB6-84B128E63D1B}" type="presParOf" srcId="{A03BD958-C982-A245-8201-9463714D7B6F}" destId="{48B6C93A-EB3C-2245-A85A-E29D978A2E08}" srcOrd="0" destOrd="0" presId="urn:microsoft.com/office/officeart/2005/8/layout/list1"/>
    <dgm:cxn modelId="{D2B490AF-A7DC-4C48-964B-217D5BDCEA64}" type="presParOf" srcId="{A03BD958-C982-A245-8201-9463714D7B6F}" destId="{61D2C77E-B89B-6346-B104-F29A4DA5B79F}" srcOrd="1" destOrd="0" presId="urn:microsoft.com/office/officeart/2005/8/layout/list1"/>
    <dgm:cxn modelId="{0F5F7F75-207E-0543-ADE8-A564F4FA3A1B}" type="presParOf" srcId="{8D1396D9-5026-664D-B41F-78288B64F0F0}" destId="{71329C99-A07A-C54B-AD54-FC1AAEA3CB47}" srcOrd="5" destOrd="0" presId="urn:microsoft.com/office/officeart/2005/8/layout/list1"/>
    <dgm:cxn modelId="{7FC24BCF-EAC6-4349-94C7-BDD6E614837F}" type="presParOf" srcId="{8D1396D9-5026-664D-B41F-78288B64F0F0}" destId="{9B90993A-02EA-2444-BF31-F220B74C994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FC18FE-8746-F14C-825E-1824DF13E4F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55DB89-FECE-2A42-992C-C43BEB85723D}">
      <dgm:prSet custT="1"/>
      <dgm:spPr/>
      <dgm:t>
        <a:bodyPr/>
        <a:lstStyle/>
        <a:p>
          <a:r>
            <a:rPr lang="el-GR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Μοντ</a:t>
          </a:r>
          <a:r>
            <a:rPr lang="en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έ</a:t>
          </a:r>
          <a:r>
            <a:rPr lang="el-GR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λο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SRK 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για μίγματα σε υψηλές πιέσεις</a:t>
          </a:r>
          <a:endParaRPr lang="en-GR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BDCF1AE-0477-9A4D-BDD1-00D3467ED81F}" type="parTrans" cxnId="{04281EA2-23FC-344A-ACE6-02C4BF5871A5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72C2BEF-7D4E-CA43-BE4B-805798C58FD9}" type="sibTrans" cxnId="{04281EA2-23FC-344A-ACE6-02C4BF5871A5}">
      <dgm:prSet custT="1"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A2F290-2D93-F94C-865C-2CEC8ED35ECD}">
      <dgm:prSet custT="1"/>
      <dgm:spPr/>
      <dgm:t>
        <a:bodyPr/>
        <a:lstStyle/>
        <a:p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Μοντέλο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NTRL-HOC 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στο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bleaching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λόγω του οξικού οξέος</a:t>
          </a:r>
          <a:endParaRPr lang="en-GR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273B202-5DE0-FF42-8916-6A88E8BDC63F}" type="parTrans" cxnId="{DB47BE80-6338-A643-B5D2-5CE23D210945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6055253-4087-894B-A927-B76DDACE3174}" type="sibTrans" cxnId="{DB47BE80-6338-A643-B5D2-5CE23D210945}">
      <dgm:prSet custT="1"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E70144C-193E-0F4D-A220-3D95380486DF}">
      <dgm:prSet custT="1"/>
      <dgm:spPr/>
      <dgm:t>
        <a:bodyPr/>
        <a:lstStyle/>
        <a:p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Το </a:t>
          </a:r>
          <a:r>
            <a:rPr lang="el-GR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πυρην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ό</a:t>
          </a:r>
          <a:r>
            <a:rPr lang="el-GR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ξυλο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ορίστηκε ως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non-conventional 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εφόσον είναι γνωστά το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proximate 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και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ultimate analysis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του</a:t>
          </a:r>
          <a:endParaRPr lang="en-GR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1CE177C-8C3C-CF44-9BF0-5BAED86607DF}" type="parTrans" cxnId="{245E73BE-7AC0-0346-B621-0908D6CF55B6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9BAFBF-4DC0-B548-B827-8F59912D6DC8}" type="sibTrans" cxnId="{245E73BE-7AC0-0346-B621-0908D6CF55B6}">
      <dgm:prSet custT="1"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86F9A0E-4E90-2B40-A440-7F3C7CCE6A1D}">
      <dgm:prSet custT="1"/>
      <dgm:spPr/>
      <dgm:t>
        <a:bodyPr/>
        <a:lstStyle/>
        <a:p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κυτταρίνη και η </a:t>
          </a:r>
          <a:r>
            <a:rPr lang="el-GR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λιγνίνη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ορίστηκαν ως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conventional solids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με βάση τους μοριακούς τύπους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en-US" sz="24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</a:t>
          </a:r>
          <a:r>
            <a:rPr lang="en-US" sz="24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10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en-US" sz="24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 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και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el-GR" sz="24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7.3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</a:t>
          </a:r>
          <a:r>
            <a:rPr lang="el-GR" sz="24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13.9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el-GR" sz="24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1.3</a:t>
          </a:r>
          <a:endParaRPr lang="en-GR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94CADA8-0CEC-8E48-840C-AF79F2EDF2A6}" type="parTrans" cxnId="{C934E0B5-4E71-994A-9B4B-71708FF92594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2CE150D-FEF7-9E4A-8BE3-B328A98E6153}" type="sibTrans" cxnId="{C934E0B5-4E71-994A-9B4B-71708FF92594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6A60746-343A-CA40-8827-F41A74201ABA}" type="pres">
      <dgm:prSet presAssocID="{1AFC18FE-8746-F14C-825E-1824DF13E4F9}" presName="Name0" presStyleCnt="0">
        <dgm:presLayoutVars>
          <dgm:dir/>
          <dgm:resizeHandles val="exact"/>
        </dgm:presLayoutVars>
      </dgm:prSet>
      <dgm:spPr/>
    </dgm:pt>
    <dgm:pt modelId="{E829DBCA-1C63-B94A-BF11-27C3AFE8279B}" type="pres">
      <dgm:prSet presAssocID="{0655DB89-FECE-2A42-992C-C43BEB85723D}" presName="node" presStyleLbl="node1" presStyleIdx="0" presStyleCnt="4" custScaleX="117150">
        <dgm:presLayoutVars>
          <dgm:bulletEnabled val="1"/>
        </dgm:presLayoutVars>
      </dgm:prSet>
      <dgm:spPr/>
    </dgm:pt>
    <dgm:pt modelId="{D6C73791-688D-F24D-BF12-48C70EA7B329}" type="pres">
      <dgm:prSet presAssocID="{572C2BEF-7D4E-CA43-BE4B-805798C58FD9}" presName="sibTrans" presStyleLbl="sibTrans2D1" presStyleIdx="0" presStyleCnt="3"/>
      <dgm:spPr/>
    </dgm:pt>
    <dgm:pt modelId="{1EA667C2-8690-5B45-937E-1D4F653700BA}" type="pres">
      <dgm:prSet presAssocID="{572C2BEF-7D4E-CA43-BE4B-805798C58FD9}" presName="connectorText" presStyleLbl="sibTrans2D1" presStyleIdx="0" presStyleCnt="3"/>
      <dgm:spPr/>
    </dgm:pt>
    <dgm:pt modelId="{635D6B4C-DC34-0345-B475-3A3705142F28}" type="pres">
      <dgm:prSet presAssocID="{07A2F290-2D93-F94C-865C-2CEC8ED35ECD}" presName="node" presStyleLbl="node1" presStyleIdx="1" presStyleCnt="4" custScaleX="128186">
        <dgm:presLayoutVars>
          <dgm:bulletEnabled val="1"/>
        </dgm:presLayoutVars>
      </dgm:prSet>
      <dgm:spPr/>
    </dgm:pt>
    <dgm:pt modelId="{2EDE08F6-94D5-414A-8D38-BB59EAF783A4}" type="pres">
      <dgm:prSet presAssocID="{86055253-4087-894B-A927-B76DDACE3174}" presName="sibTrans" presStyleLbl="sibTrans2D1" presStyleIdx="1" presStyleCnt="3"/>
      <dgm:spPr/>
    </dgm:pt>
    <dgm:pt modelId="{2F6C4F77-FE8E-2C46-9D64-DB32A650AE0A}" type="pres">
      <dgm:prSet presAssocID="{86055253-4087-894B-A927-B76DDACE3174}" presName="connectorText" presStyleLbl="sibTrans2D1" presStyleIdx="1" presStyleCnt="3"/>
      <dgm:spPr/>
    </dgm:pt>
    <dgm:pt modelId="{07FBE7B8-725A-7E4D-BED9-E8519233CE8D}" type="pres">
      <dgm:prSet presAssocID="{9E70144C-193E-0F4D-A220-3D95380486DF}" presName="node" presStyleLbl="node1" presStyleIdx="2" presStyleCnt="4" custScaleX="147605">
        <dgm:presLayoutVars>
          <dgm:bulletEnabled val="1"/>
        </dgm:presLayoutVars>
      </dgm:prSet>
      <dgm:spPr/>
    </dgm:pt>
    <dgm:pt modelId="{22EC267E-F0A5-804D-B206-92068EC5EDFD}" type="pres">
      <dgm:prSet presAssocID="{7A9BAFBF-4DC0-B548-B827-8F59912D6DC8}" presName="sibTrans" presStyleLbl="sibTrans2D1" presStyleIdx="2" presStyleCnt="3"/>
      <dgm:spPr/>
    </dgm:pt>
    <dgm:pt modelId="{3A376630-FEEC-9A44-B469-0CF8CC0536C4}" type="pres">
      <dgm:prSet presAssocID="{7A9BAFBF-4DC0-B548-B827-8F59912D6DC8}" presName="connectorText" presStyleLbl="sibTrans2D1" presStyleIdx="2" presStyleCnt="3"/>
      <dgm:spPr/>
    </dgm:pt>
    <dgm:pt modelId="{677ED64F-326A-F849-93EF-E85826C68DCD}" type="pres">
      <dgm:prSet presAssocID="{D86F9A0E-4E90-2B40-A440-7F3C7CCE6A1D}" presName="node" presStyleLbl="node1" presStyleIdx="3" presStyleCnt="4" custScaleX="153863">
        <dgm:presLayoutVars>
          <dgm:bulletEnabled val="1"/>
        </dgm:presLayoutVars>
      </dgm:prSet>
      <dgm:spPr/>
    </dgm:pt>
  </dgm:ptLst>
  <dgm:cxnLst>
    <dgm:cxn modelId="{1E8AF31C-A6A9-2F46-92CE-BD829EE70294}" type="presOf" srcId="{7A9BAFBF-4DC0-B548-B827-8F59912D6DC8}" destId="{22EC267E-F0A5-804D-B206-92068EC5EDFD}" srcOrd="0" destOrd="0" presId="urn:microsoft.com/office/officeart/2005/8/layout/process1"/>
    <dgm:cxn modelId="{BB541E40-05D9-6242-B71A-89F7F47ECA0E}" type="presOf" srcId="{7A9BAFBF-4DC0-B548-B827-8F59912D6DC8}" destId="{3A376630-FEEC-9A44-B469-0CF8CC0536C4}" srcOrd="1" destOrd="0" presId="urn:microsoft.com/office/officeart/2005/8/layout/process1"/>
    <dgm:cxn modelId="{D87B6748-AC1C-F048-BC9A-169FAE0625E3}" type="presOf" srcId="{1AFC18FE-8746-F14C-825E-1824DF13E4F9}" destId="{C6A60746-343A-CA40-8827-F41A74201ABA}" srcOrd="0" destOrd="0" presId="urn:microsoft.com/office/officeart/2005/8/layout/process1"/>
    <dgm:cxn modelId="{F5E80161-2424-1A45-AF93-3D7E14150534}" type="presOf" srcId="{572C2BEF-7D4E-CA43-BE4B-805798C58FD9}" destId="{D6C73791-688D-F24D-BF12-48C70EA7B329}" srcOrd="0" destOrd="0" presId="urn:microsoft.com/office/officeart/2005/8/layout/process1"/>
    <dgm:cxn modelId="{82703265-7FF0-DE42-8ED7-F9907B15A792}" type="presOf" srcId="{0655DB89-FECE-2A42-992C-C43BEB85723D}" destId="{E829DBCA-1C63-B94A-BF11-27C3AFE8279B}" srcOrd="0" destOrd="0" presId="urn:microsoft.com/office/officeart/2005/8/layout/process1"/>
    <dgm:cxn modelId="{38325269-1751-0C48-8E6D-191A110417A0}" type="presOf" srcId="{9E70144C-193E-0F4D-A220-3D95380486DF}" destId="{07FBE7B8-725A-7E4D-BED9-E8519233CE8D}" srcOrd="0" destOrd="0" presId="urn:microsoft.com/office/officeart/2005/8/layout/process1"/>
    <dgm:cxn modelId="{68941D7F-777C-BE42-BC5F-B3AC6797317A}" type="presOf" srcId="{07A2F290-2D93-F94C-865C-2CEC8ED35ECD}" destId="{635D6B4C-DC34-0345-B475-3A3705142F28}" srcOrd="0" destOrd="0" presId="urn:microsoft.com/office/officeart/2005/8/layout/process1"/>
    <dgm:cxn modelId="{DB47BE80-6338-A643-B5D2-5CE23D210945}" srcId="{1AFC18FE-8746-F14C-825E-1824DF13E4F9}" destId="{07A2F290-2D93-F94C-865C-2CEC8ED35ECD}" srcOrd="1" destOrd="0" parTransId="{7273B202-5DE0-FF42-8916-6A88E8BDC63F}" sibTransId="{86055253-4087-894B-A927-B76DDACE3174}"/>
    <dgm:cxn modelId="{04281EA2-23FC-344A-ACE6-02C4BF5871A5}" srcId="{1AFC18FE-8746-F14C-825E-1824DF13E4F9}" destId="{0655DB89-FECE-2A42-992C-C43BEB85723D}" srcOrd="0" destOrd="0" parTransId="{8BDCF1AE-0477-9A4D-BDD1-00D3467ED81F}" sibTransId="{572C2BEF-7D4E-CA43-BE4B-805798C58FD9}"/>
    <dgm:cxn modelId="{E07767A7-03EA-FD4F-B4BD-B42A0CC1CAAE}" type="presOf" srcId="{86055253-4087-894B-A927-B76DDACE3174}" destId="{2EDE08F6-94D5-414A-8D38-BB59EAF783A4}" srcOrd="0" destOrd="0" presId="urn:microsoft.com/office/officeart/2005/8/layout/process1"/>
    <dgm:cxn modelId="{C934E0B5-4E71-994A-9B4B-71708FF92594}" srcId="{1AFC18FE-8746-F14C-825E-1824DF13E4F9}" destId="{D86F9A0E-4E90-2B40-A440-7F3C7CCE6A1D}" srcOrd="3" destOrd="0" parTransId="{D94CADA8-0CEC-8E48-840C-AF79F2EDF2A6}" sibTransId="{B2CE150D-FEF7-9E4A-8BE3-B328A98E6153}"/>
    <dgm:cxn modelId="{F94253BE-D615-AA41-BEEE-EDAC6B8BF5C5}" type="presOf" srcId="{86055253-4087-894B-A927-B76DDACE3174}" destId="{2F6C4F77-FE8E-2C46-9D64-DB32A650AE0A}" srcOrd="1" destOrd="0" presId="urn:microsoft.com/office/officeart/2005/8/layout/process1"/>
    <dgm:cxn modelId="{245E73BE-7AC0-0346-B621-0908D6CF55B6}" srcId="{1AFC18FE-8746-F14C-825E-1824DF13E4F9}" destId="{9E70144C-193E-0F4D-A220-3D95380486DF}" srcOrd="2" destOrd="0" parTransId="{81CE177C-8C3C-CF44-9BF0-5BAED86607DF}" sibTransId="{7A9BAFBF-4DC0-B548-B827-8F59912D6DC8}"/>
    <dgm:cxn modelId="{0D905CD5-C9F7-094B-ACE0-3EA6EDECD4A9}" type="presOf" srcId="{572C2BEF-7D4E-CA43-BE4B-805798C58FD9}" destId="{1EA667C2-8690-5B45-937E-1D4F653700BA}" srcOrd="1" destOrd="0" presId="urn:microsoft.com/office/officeart/2005/8/layout/process1"/>
    <dgm:cxn modelId="{73EB90ED-7AE0-4440-A9A7-B18E9A4921EA}" type="presOf" srcId="{D86F9A0E-4E90-2B40-A440-7F3C7CCE6A1D}" destId="{677ED64F-326A-F849-93EF-E85826C68DCD}" srcOrd="0" destOrd="0" presId="urn:microsoft.com/office/officeart/2005/8/layout/process1"/>
    <dgm:cxn modelId="{3C3A61C4-D9E9-F341-B81E-376D798A2CA9}" type="presParOf" srcId="{C6A60746-343A-CA40-8827-F41A74201ABA}" destId="{E829DBCA-1C63-B94A-BF11-27C3AFE8279B}" srcOrd="0" destOrd="0" presId="urn:microsoft.com/office/officeart/2005/8/layout/process1"/>
    <dgm:cxn modelId="{E60A62CF-32B3-E444-A329-C1095287C9A2}" type="presParOf" srcId="{C6A60746-343A-CA40-8827-F41A74201ABA}" destId="{D6C73791-688D-F24D-BF12-48C70EA7B329}" srcOrd="1" destOrd="0" presId="urn:microsoft.com/office/officeart/2005/8/layout/process1"/>
    <dgm:cxn modelId="{D35B8B78-4099-6549-99E6-3A9E61A48535}" type="presParOf" srcId="{D6C73791-688D-F24D-BF12-48C70EA7B329}" destId="{1EA667C2-8690-5B45-937E-1D4F653700BA}" srcOrd="0" destOrd="0" presId="urn:microsoft.com/office/officeart/2005/8/layout/process1"/>
    <dgm:cxn modelId="{4EDFC6FD-A8CA-864A-863A-F8094356A49F}" type="presParOf" srcId="{C6A60746-343A-CA40-8827-F41A74201ABA}" destId="{635D6B4C-DC34-0345-B475-3A3705142F28}" srcOrd="2" destOrd="0" presId="urn:microsoft.com/office/officeart/2005/8/layout/process1"/>
    <dgm:cxn modelId="{AF318232-6FD1-7845-B74E-5537497C5C7E}" type="presParOf" srcId="{C6A60746-343A-CA40-8827-F41A74201ABA}" destId="{2EDE08F6-94D5-414A-8D38-BB59EAF783A4}" srcOrd="3" destOrd="0" presId="urn:microsoft.com/office/officeart/2005/8/layout/process1"/>
    <dgm:cxn modelId="{A076F508-7087-D844-82FA-01BE6C2C38B2}" type="presParOf" srcId="{2EDE08F6-94D5-414A-8D38-BB59EAF783A4}" destId="{2F6C4F77-FE8E-2C46-9D64-DB32A650AE0A}" srcOrd="0" destOrd="0" presId="urn:microsoft.com/office/officeart/2005/8/layout/process1"/>
    <dgm:cxn modelId="{0B551CC2-470F-6344-AC2E-9A2D082129E7}" type="presParOf" srcId="{C6A60746-343A-CA40-8827-F41A74201ABA}" destId="{07FBE7B8-725A-7E4D-BED9-E8519233CE8D}" srcOrd="4" destOrd="0" presId="urn:microsoft.com/office/officeart/2005/8/layout/process1"/>
    <dgm:cxn modelId="{5F003210-2CA5-6A43-AECF-207F0C9CD081}" type="presParOf" srcId="{C6A60746-343A-CA40-8827-F41A74201ABA}" destId="{22EC267E-F0A5-804D-B206-92068EC5EDFD}" srcOrd="5" destOrd="0" presId="urn:microsoft.com/office/officeart/2005/8/layout/process1"/>
    <dgm:cxn modelId="{E15FE646-E424-CD46-BD30-36135CF88355}" type="presParOf" srcId="{22EC267E-F0A5-804D-B206-92068EC5EDFD}" destId="{3A376630-FEEC-9A44-B469-0CF8CC0536C4}" srcOrd="0" destOrd="0" presId="urn:microsoft.com/office/officeart/2005/8/layout/process1"/>
    <dgm:cxn modelId="{C1BF22FC-7758-7C45-9850-8D758CBEB7DD}" type="presParOf" srcId="{C6A60746-343A-CA40-8827-F41A74201ABA}" destId="{677ED64F-326A-F849-93EF-E85826C68DC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928FFB-E604-44FD-AEE4-D0DAAD1B637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9C85B2-7ED3-4341-9E27-FD77C3C8D09C}">
      <dgm:prSet custT="1"/>
      <dgm:spPr/>
      <dgm:t>
        <a:bodyPr/>
        <a:lstStyle/>
        <a:p>
          <a:r>
            <a:rPr lang="el-G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Συνθ</a:t>
          </a:r>
          <a:r>
            <a: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ή</a:t>
          </a:r>
          <a:r>
            <a:rPr lang="el-G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κες: θερμοκρασία 50</a:t>
          </a:r>
          <a:r>
            <a:rPr lang="en-US" sz="2000" baseline="30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C, </a:t>
          </a:r>
          <a:r>
            <a:rPr lang="el-G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ατμοσφαιρική πίεση</a:t>
          </a:r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62D33BE-1B12-4437-8C8E-F579EBA96F33}" type="parTrans" cxnId="{26135267-D884-475B-9095-043FCEF154B5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1DA0C4-DC04-4FAA-939C-851B81EFC4EF}" type="sibTrans" cxnId="{26135267-D884-475B-9095-043FCEF154B5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4E366D1-7F28-4502-8C99-D7BB5641D772}">
      <dgm:prSet custT="1"/>
      <dgm:spPr/>
      <dgm:t>
        <a:bodyPr/>
        <a:lstStyle/>
        <a:p>
          <a:r>
            <a:rPr lang="el-G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Επιλογή αντιδραστήρα: </a:t>
          </a:r>
          <a:r>
            <a: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RStoic</a:t>
          </a:r>
        </a:p>
      </dgm:t>
    </dgm:pt>
    <dgm:pt modelId="{9EA4D0B9-7C31-4D37-BFD1-E1A2DB29DE15}" type="parTrans" cxnId="{2B2F905A-F71F-42D3-AF39-BB6E996E7398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3468CF1-6C8A-4D34-8497-6013152EE6BF}" type="sibTrans" cxnId="{2B2F905A-F71F-42D3-AF39-BB6E996E7398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003663F-3B90-41E1-B786-879169895B64}">
      <dgm:prSet custT="1"/>
      <dgm:spPr/>
      <dgm:t>
        <a:bodyPr/>
        <a:lstStyle/>
        <a:p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Στην </a:t>
          </a:r>
          <a:r>
            <a:rPr lang="el-G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πραγματικ</a:t>
          </a: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ό</a:t>
          </a:r>
          <a:r>
            <a:rPr lang="el-G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τητα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θα επιλέγαμε 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CSTR 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με μεμβράνη για κατακράτηση ενζύμου αλλά στην προσομοίωση χρησιμοποιήσαμε </a:t>
          </a: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Rstoic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με μ</a:t>
          </a: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ί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 απλοποιημένη στοιχειομετρία λόγω της περίπλοκης πραγματικής στοιχειομετρίας και κινητικής της αντίδρασης η οποία δεν είναι καθορισμένη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903B917-6437-416E-AC8F-00792CFBD609}" type="parTrans" cxnId="{2FFA300A-05A6-4723-ABDB-A6B5616268CB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6FBD0D-5578-477B-8F76-216A91ACB155}" type="sibTrans" cxnId="{2FFA300A-05A6-4723-ABDB-A6B5616268CB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D985A3E-3915-458A-BDD5-A589D6A236F0}">
      <dgm:prSet custT="1"/>
      <dgm:spPr/>
      <dgm:t>
        <a:bodyPr/>
        <a:lstStyle/>
        <a:p>
          <a:r>
            <a:rPr lang="el-G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Δεν χρησιμοποιήσαμε </a:t>
          </a:r>
          <a:r>
            <a: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PFR </a:t>
          </a:r>
          <a:r>
            <a:rPr lang="el-G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γιατί θα απαιτούσε μεγάλη ποσότητα ενζύμου</a:t>
          </a:r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5DC16D2-E510-4CCB-BCD7-50A93A61E11D}" type="parTrans" cxnId="{C61E7FB7-47FE-494A-A775-C31139FF976D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116E255-0AA4-4869-8BBB-AAB3CE75CD70}" type="sibTrans" cxnId="{C61E7FB7-47FE-494A-A775-C31139FF976D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5ED85E2-C8B0-CF40-A557-78E94BE08AFF}" type="pres">
      <dgm:prSet presAssocID="{38928FFB-E604-44FD-AEE4-D0DAAD1B637D}" presName="linear" presStyleCnt="0">
        <dgm:presLayoutVars>
          <dgm:dir/>
          <dgm:animLvl val="lvl"/>
          <dgm:resizeHandles val="exact"/>
        </dgm:presLayoutVars>
      </dgm:prSet>
      <dgm:spPr/>
    </dgm:pt>
    <dgm:pt modelId="{E8A12D6A-7691-3643-9465-7E5D7F7D52FD}" type="pres">
      <dgm:prSet presAssocID="{EA9C85B2-7ED3-4341-9E27-FD77C3C8D09C}" presName="parentLin" presStyleCnt="0"/>
      <dgm:spPr/>
    </dgm:pt>
    <dgm:pt modelId="{6D3D9ADB-834E-C548-9E13-17155CA9C28B}" type="pres">
      <dgm:prSet presAssocID="{EA9C85B2-7ED3-4341-9E27-FD77C3C8D09C}" presName="parentLeftMargin" presStyleLbl="node1" presStyleIdx="0" presStyleCnt="2"/>
      <dgm:spPr/>
    </dgm:pt>
    <dgm:pt modelId="{90C04081-CB15-E147-B37C-6D58ABA99298}" type="pres">
      <dgm:prSet presAssocID="{EA9C85B2-7ED3-4341-9E27-FD77C3C8D0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9C20FE-307C-BB46-8035-C29A392F5613}" type="pres">
      <dgm:prSet presAssocID="{EA9C85B2-7ED3-4341-9E27-FD77C3C8D09C}" presName="negativeSpace" presStyleCnt="0"/>
      <dgm:spPr/>
    </dgm:pt>
    <dgm:pt modelId="{2D5EFD88-350C-4D47-95AB-AEC7456A7ABE}" type="pres">
      <dgm:prSet presAssocID="{EA9C85B2-7ED3-4341-9E27-FD77C3C8D09C}" presName="childText" presStyleLbl="conFgAcc1" presStyleIdx="0" presStyleCnt="2">
        <dgm:presLayoutVars>
          <dgm:bulletEnabled val="1"/>
        </dgm:presLayoutVars>
      </dgm:prSet>
      <dgm:spPr/>
    </dgm:pt>
    <dgm:pt modelId="{34050DED-640F-7444-B8BE-E49E96EB09CC}" type="pres">
      <dgm:prSet presAssocID="{8E1DA0C4-DC04-4FAA-939C-851B81EFC4EF}" presName="spaceBetweenRectangles" presStyleCnt="0"/>
      <dgm:spPr/>
    </dgm:pt>
    <dgm:pt modelId="{EE310CDC-8FED-7348-BD93-51DFC25DED79}" type="pres">
      <dgm:prSet presAssocID="{14E366D1-7F28-4502-8C99-D7BB5641D772}" presName="parentLin" presStyleCnt="0"/>
      <dgm:spPr/>
    </dgm:pt>
    <dgm:pt modelId="{71A2D3D0-FEA7-2847-943D-3A63CBA1B112}" type="pres">
      <dgm:prSet presAssocID="{14E366D1-7F28-4502-8C99-D7BB5641D772}" presName="parentLeftMargin" presStyleLbl="node1" presStyleIdx="0" presStyleCnt="2"/>
      <dgm:spPr/>
    </dgm:pt>
    <dgm:pt modelId="{06056296-28EE-0345-8F7B-F7EB8D64D4A1}" type="pres">
      <dgm:prSet presAssocID="{14E366D1-7F28-4502-8C99-D7BB5641D7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6B21AE-2233-4942-9E3B-71F5802BF4D1}" type="pres">
      <dgm:prSet presAssocID="{14E366D1-7F28-4502-8C99-D7BB5641D772}" presName="negativeSpace" presStyleCnt="0"/>
      <dgm:spPr/>
    </dgm:pt>
    <dgm:pt modelId="{A2B5C346-8C5B-CD40-AA3F-2408CCE195CF}" type="pres">
      <dgm:prSet presAssocID="{14E366D1-7F28-4502-8C99-D7BB5641D77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FFA300A-05A6-4723-ABDB-A6B5616268CB}" srcId="{14E366D1-7F28-4502-8C99-D7BB5641D772}" destId="{5003663F-3B90-41E1-B786-879169895B64}" srcOrd="0" destOrd="0" parTransId="{0903B917-6437-416E-AC8F-00792CFBD609}" sibTransId="{986FBD0D-5578-477B-8F76-216A91ACB155}"/>
    <dgm:cxn modelId="{D0B5EE17-2FA7-304B-A595-2ECCDCED5F51}" type="presOf" srcId="{9D985A3E-3915-458A-BDD5-A589D6A236F0}" destId="{A2B5C346-8C5B-CD40-AA3F-2408CCE195CF}" srcOrd="0" destOrd="1" presId="urn:microsoft.com/office/officeart/2005/8/layout/list1"/>
    <dgm:cxn modelId="{8E7C6F2B-08D9-1142-8696-3DF7057F01B9}" type="presOf" srcId="{14E366D1-7F28-4502-8C99-D7BB5641D772}" destId="{71A2D3D0-FEA7-2847-943D-3A63CBA1B112}" srcOrd="0" destOrd="0" presId="urn:microsoft.com/office/officeart/2005/8/layout/list1"/>
    <dgm:cxn modelId="{0ECBFD3A-2264-654D-9877-B59A49048664}" type="presOf" srcId="{38928FFB-E604-44FD-AEE4-D0DAAD1B637D}" destId="{25ED85E2-C8B0-CF40-A557-78E94BE08AFF}" srcOrd="0" destOrd="0" presId="urn:microsoft.com/office/officeart/2005/8/layout/list1"/>
    <dgm:cxn modelId="{5C7D834D-F549-4D4E-8BB0-DEF73FB82B57}" type="presOf" srcId="{EA9C85B2-7ED3-4341-9E27-FD77C3C8D09C}" destId="{90C04081-CB15-E147-B37C-6D58ABA99298}" srcOrd="1" destOrd="0" presId="urn:microsoft.com/office/officeart/2005/8/layout/list1"/>
    <dgm:cxn modelId="{2B2F905A-F71F-42D3-AF39-BB6E996E7398}" srcId="{38928FFB-E604-44FD-AEE4-D0DAAD1B637D}" destId="{14E366D1-7F28-4502-8C99-D7BB5641D772}" srcOrd="1" destOrd="0" parTransId="{9EA4D0B9-7C31-4D37-BFD1-E1A2DB29DE15}" sibTransId="{B3468CF1-6C8A-4D34-8497-6013152EE6BF}"/>
    <dgm:cxn modelId="{26135267-D884-475B-9095-043FCEF154B5}" srcId="{38928FFB-E604-44FD-AEE4-D0DAAD1B637D}" destId="{EA9C85B2-7ED3-4341-9E27-FD77C3C8D09C}" srcOrd="0" destOrd="0" parTransId="{962D33BE-1B12-4437-8C8E-F579EBA96F33}" sibTransId="{8E1DA0C4-DC04-4FAA-939C-851B81EFC4EF}"/>
    <dgm:cxn modelId="{45D2CD84-8D7D-5E49-9A95-5FC3D440F611}" type="presOf" srcId="{14E366D1-7F28-4502-8C99-D7BB5641D772}" destId="{06056296-28EE-0345-8F7B-F7EB8D64D4A1}" srcOrd="1" destOrd="0" presId="urn:microsoft.com/office/officeart/2005/8/layout/list1"/>
    <dgm:cxn modelId="{C61E7FB7-47FE-494A-A775-C31139FF976D}" srcId="{14E366D1-7F28-4502-8C99-D7BB5641D772}" destId="{9D985A3E-3915-458A-BDD5-A589D6A236F0}" srcOrd="1" destOrd="0" parTransId="{65DC16D2-E510-4CCB-BCD7-50A93A61E11D}" sibTransId="{A116E255-0AA4-4869-8BBB-AAB3CE75CD70}"/>
    <dgm:cxn modelId="{BC1A9DCC-4446-2442-992E-AEBC9CDC3B6F}" type="presOf" srcId="{5003663F-3B90-41E1-B786-879169895B64}" destId="{A2B5C346-8C5B-CD40-AA3F-2408CCE195CF}" srcOrd="0" destOrd="0" presId="urn:microsoft.com/office/officeart/2005/8/layout/list1"/>
    <dgm:cxn modelId="{B1B9C2E5-2FE7-D949-B873-DA13EED50C0C}" type="presOf" srcId="{EA9C85B2-7ED3-4341-9E27-FD77C3C8D09C}" destId="{6D3D9ADB-834E-C548-9E13-17155CA9C28B}" srcOrd="0" destOrd="0" presId="urn:microsoft.com/office/officeart/2005/8/layout/list1"/>
    <dgm:cxn modelId="{C06AD788-6038-BB4D-A339-28C98873D839}" type="presParOf" srcId="{25ED85E2-C8B0-CF40-A557-78E94BE08AFF}" destId="{E8A12D6A-7691-3643-9465-7E5D7F7D52FD}" srcOrd="0" destOrd="0" presId="urn:microsoft.com/office/officeart/2005/8/layout/list1"/>
    <dgm:cxn modelId="{0EAB46CB-91C4-A341-ABC8-D2AF5C727594}" type="presParOf" srcId="{E8A12D6A-7691-3643-9465-7E5D7F7D52FD}" destId="{6D3D9ADB-834E-C548-9E13-17155CA9C28B}" srcOrd="0" destOrd="0" presId="urn:microsoft.com/office/officeart/2005/8/layout/list1"/>
    <dgm:cxn modelId="{21C1042C-4277-0740-AF3F-CB1B9352FAC9}" type="presParOf" srcId="{E8A12D6A-7691-3643-9465-7E5D7F7D52FD}" destId="{90C04081-CB15-E147-B37C-6D58ABA99298}" srcOrd="1" destOrd="0" presId="urn:microsoft.com/office/officeart/2005/8/layout/list1"/>
    <dgm:cxn modelId="{20824CE5-F0AD-C24A-8622-C86AA50963E1}" type="presParOf" srcId="{25ED85E2-C8B0-CF40-A557-78E94BE08AFF}" destId="{379C20FE-307C-BB46-8035-C29A392F5613}" srcOrd="1" destOrd="0" presId="urn:microsoft.com/office/officeart/2005/8/layout/list1"/>
    <dgm:cxn modelId="{3225C21E-6F11-F54F-9BD2-2B4031AF5D9B}" type="presParOf" srcId="{25ED85E2-C8B0-CF40-A557-78E94BE08AFF}" destId="{2D5EFD88-350C-4D47-95AB-AEC7456A7ABE}" srcOrd="2" destOrd="0" presId="urn:microsoft.com/office/officeart/2005/8/layout/list1"/>
    <dgm:cxn modelId="{63BE5FD8-F3A6-014A-9456-6EB507C38DD9}" type="presParOf" srcId="{25ED85E2-C8B0-CF40-A557-78E94BE08AFF}" destId="{34050DED-640F-7444-B8BE-E49E96EB09CC}" srcOrd="3" destOrd="0" presId="urn:microsoft.com/office/officeart/2005/8/layout/list1"/>
    <dgm:cxn modelId="{40F64583-FC6C-E347-846F-B5EAEB01AAB2}" type="presParOf" srcId="{25ED85E2-C8B0-CF40-A557-78E94BE08AFF}" destId="{EE310CDC-8FED-7348-BD93-51DFC25DED79}" srcOrd="4" destOrd="0" presId="urn:microsoft.com/office/officeart/2005/8/layout/list1"/>
    <dgm:cxn modelId="{0FD2E39E-B363-4B4C-B692-D844110075D4}" type="presParOf" srcId="{EE310CDC-8FED-7348-BD93-51DFC25DED79}" destId="{71A2D3D0-FEA7-2847-943D-3A63CBA1B112}" srcOrd="0" destOrd="0" presId="urn:microsoft.com/office/officeart/2005/8/layout/list1"/>
    <dgm:cxn modelId="{444AF3C1-831E-A642-813C-FB7DDAA1D7C4}" type="presParOf" srcId="{EE310CDC-8FED-7348-BD93-51DFC25DED79}" destId="{06056296-28EE-0345-8F7B-F7EB8D64D4A1}" srcOrd="1" destOrd="0" presId="urn:microsoft.com/office/officeart/2005/8/layout/list1"/>
    <dgm:cxn modelId="{7302F4C2-D44B-7544-88A2-9B4DD7DB1BF8}" type="presParOf" srcId="{25ED85E2-C8B0-CF40-A557-78E94BE08AFF}" destId="{1B6B21AE-2233-4942-9E3B-71F5802BF4D1}" srcOrd="5" destOrd="0" presId="urn:microsoft.com/office/officeart/2005/8/layout/list1"/>
    <dgm:cxn modelId="{4E6270EF-685A-A34F-9583-ED24F976046D}" type="presParOf" srcId="{25ED85E2-C8B0-CF40-A557-78E94BE08AFF}" destId="{A2B5C346-8C5B-CD40-AA3F-2408CCE195C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928FFB-E604-44FD-AEE4-D0DAAD1B637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9C85B2-7ED3-4341-9E27-FD77C3C8D09C}">
      <dgm:prSet custT="1"/>
      <dgm:spPr/>
      <dgm:t>
        <a:bodyPr/>
        <a:lstStyle/>
        <a:p>
          <a:r>
            <a:rPr lang="el-G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Τύπος αντιδραστήρα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CSTR</a:t>
          </a:r>
        </a:p>
      </dgm:t>
    </dgm:pt>
    <dgm:pt modelId="{962D33BE-1B12-4437-8C8E-F579EBA96F33}" type="parTrans" cxnId="{26135267-D884-475B-9095-043FCEF154B5}">
      <dgm:prSet/>
      <dgm:spPr/>
      <dgm:t>
        <a:bodyPr/>
        <a:lstStyle/>
        <a:p>
          <a:endParaRPr lang="en-US" sz="2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1DA0C4-DC04-4FAA-939C-851B81EFC4EF}" type="sibTrans" cxnId="{26135267-D884-475B-9095-043FCEF154B5}">
      <dgm:prSet/>
      <dgm:spPr/>
      <dgm:t>
        <a:bodyPr/>
        <a:lstStyle/>
        <a:p>
          <a:endParaRPr lang="en-US" sz="2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E90436D-B9D7-684F-80FD-E82432E17092}">
      <dgm:prSet custT="1"/>
      <dgm:spPr/>
      <dgm:t>
        <a:bodyPr/>
        <a:lstStyle/>
        <a:p>
          <a:r>
            <a:rPr lang="el-G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Συνηθ</a:t>
          </a: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ί</a:t>
          </a:r>
          <a:r>
            <a:rPr lang="el-G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ζεται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σε καυστήρες και είναι απλός στην προσομοίωση</a:t>
          </a:r>
        </a:p>
      </dgm:t>
    </dgm:pt>
    <dgm:pt modelId="{C2B776E1-EA14-8941-A671-A16E6F136B81}" type="parTrans" cxnId="{2C744ECD-5EA7-7141-8897-21BA8956066B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809A235-0353-3C4B-AB90-FCE3A40F29B7}" type="sibTrans" cxnId="{2C744ECD-5EA7-7141-8897-21BA8956066B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058EC8-14AC-3742-B26F-EC6B9B32F992}">
      <dgm:prSet custT="1"/>
      <dgm:spPr/>
      <dgm:t>
        <a:bodyPr/>
        <a:lstStyle/>
        <a:p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θερμοκρασία λειτουργίας προκύπτει από την θερμογόνο δύναμη της </a:t>
          </a:r>
          <a:r>
            <a:rPr lang="el-G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λιγνίνης</a:t>
          </a:r>
          <a:endParaRPr lang="el-GR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E8786E1-1CD2-EF49-961A-7795E95A5014}" type="parTrans" cxnId="{0F2955F1-F2DC-4C4E-9940-A4A3E0B353B9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E776DCC-C5C5-BC44-9D7E-82E78A3D0257}" type="sibTrans" cxnId="{0F2955F1-F2DC-4C4E-9940-A4A3E0B353B9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3AF77FD-1D1F-3142-8357-52440593B471}">
      <dgm:prSet custT="1"/>
      <dgm:spPr/>
      <dgm:t>
        <a:bodyPr/>
        <a:lstStyle/>
        <a:p>
          <a:r>
            <a:rPr lang="el-G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περίσσεια αέρα για την καύση βρέθηκε από την βιβλιογραφία ως λ=2.5</a:t>
          </a:r>
          <a:endParaRPr lang="el-GR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EE6608-6CF1-1D44-8B58-E189093D176A}" type="parTrans" cxnId="{B6875AA5-19F6-CB48-8101-F07F25EF0EAD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8DFB8E-226A-7A46-920B-3E35C9C8EBDE}" type="sibTrans" cxnId="{B6875AA5-19F6-CB48-8101-F07F25EF0EAD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AC4400B-C372-8B4C-859E-652820E921D3}">
      <dgm:prSet custT="1"/>
      <dgm:spPr/>
      <dgm:t>
        <a:bodyPr/>
        <a:lstStyle/>
        <a:p>
          <a:r>
            <a:rPr lang="el-G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Πίεση λειτουργίας λέβητα: 4 </a:t>
          </a:r>
          <a:r>
            <a: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Mpa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9F4630B-7948-A448-A61E-CFE93224EE7C}" type="parTrans" cxnId="{FCD528B0-F16C-FB44-86B3-0C9706842E1A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55B5DA-CD84-EF44-9485-166B709DBBC7}" type="sibTrans" cxnId="{FCD528B0-F16C-FB44-86B3-0C9706842E1A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225F887-755F-504F-822C-5DE36F209448}">
      <dgm:prSet custT="1"/>
      <dgm:spPr/>
      <dgm:t>
        <a:bodyPr/>
        <a:lstStyle/>
        <a:p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τυπική πίεση για ατμό υψηλής πίεσης</a:t>
          </a:r>
        </a:p>
      </dgm:t>
    </dgm:pt>
    <dgm:pt modelId="{01D4B156-D665-3F4A-B13C-0F124C3ED77C}" type="parTrans" cxnId="{5DBFD155-C9BB-0E4D-91DB-F0734A4B372D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A583CEB-39D8-6B42-9BF5-809BFB63EBE3}" type="sibTrans" cxnId="{5DBFD155-C9BB-0E4D-91DB-F0734A4B372D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5ED85E2-C8B0-CF40-A557-78E94BE08AFF}" type="pres">
      <dgm:prSet presAssocID="{38928FFB-E604-44FD-AEE4-D0DAAD1B637D}" presName="linear" presStyleCnt="0">
        <dgm:presLayoutVars>
          <dgm:dir/>
          <dgm:animLvl val="lvl"/>
          <dgm:resizeHandles val="exact"/>
        </dgm:presLayoutVars>
      </dgm:prSet>
      <dgm:spPr/>
    </dgm:pt>
    <dgm:pt modelId="{E8A12D6A-7691-3643-9465-7E5D7F7D52FD}" type="pres">
      <dgm:prSet presAssocID="{EA9C85B2-7ED3-4341-9E27-FD77C3C8D09C}" presName="parentLin" presStyleCnt="0"/>
      <dgm:spPr/>
    </dgm:pt>
    <dgm:pt modelId="{6D3D9ADB-834E-C548-9E13-17155CA9C28B}" type="pres">
      <dgm:prSet presAssocID="{EA9C85B2-7ED3-4341-9E27-FD77C3C8D09C}" presName="parentLeftMargin" presStyleLbl="node1" presStyleIdx="0" presStyleCnt="3"/>
      <dgm:spPr/>
    </dgm:pt>
    <dgm:pt modelId="{90C04081-CB15-E147-B37C-6D58ABA99298}" type="pres">
      <dgm:prSet presAssocID="{EA9C85B2-7ED3-4341-9E27-FD77C3C8D0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79C20FE-307C-BB46-8035-C29A392F5613}" type="pres">
      <dgm:prSet presAssocID="{EA9C85B2-7ED3-4341-9E27-FD77C3C8D09C}" presName="negativeSpace" presStyleCnt="0"/>
      <dgm:spPr/>
    </dgm:pt>
    <dgm:pt modelId="{2D5EFD88-350C-4D47-95AB-AEC7456A7ABE}" type="pres">
      <dgm:prSet presAssocID="{EA9C85B2-7ED3-4341-9E27-FD77C3C8D09C}" presName="childText" presStyleLbl="conFgAcc1" presStyleIdx="0" presStyleCnt="3">
        <dgm:presLayoutVars>
          <dgm:bulletEnabled val="1"/>
        </dgm:presLayoutVars>
      </dgm:prSet>
      <dgm:spPr/>
    </dgm:pt>
    <dgm:pt modelId="{34050DED-640F-7444-B8BE-E49E96EB09CC}" type="pres">
      <dgm:prSet presAssocID="{8E1DA0C4-DC04-4FAA-939C-851B81EFC4EF}" presName="spaceBetweenRectangles" presStyleCnt="0"/>
      <dgm:spPr/>
    </dgm:pt>
    <dgm:pt modelId="{CA15BC28-98AC-7340-95FA-C0057204DCE9}" type="pres">
      <dgm:prSet presAssocID="{F3AF77FD-1D1F-3142-8357-52440593B471}" presName="parentLin" presStyleCnt="0"/>
      <dgm:spPr/>
    </dgm:pt>
    <dgm:pt modelId="{80B84320-9EEA-4E44-8DB0-14D2AC57F4BC}" type="pres">
      <dgm:prSet presAssocID="{F3AF77FD-1D1F-3142-8357-52440593B471}" presName="parentLeftMargin" presStyleLbl="node1" presStyleIdx="0" presStyleCnt="3"/>
      <dgm:spPr/>
    </dgm:pt>
    <dgm:pt modelId="{3950298C-C7A7-5641-B69B-8C61A8060E3B}" type="pres">
      <dgm:prSet presAssocID="{F3AF77FD-1D1F-3142-8357-52440593B4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566ADC-EDEE-714F-BF9F-8BC92105D97F}" type="pres">
      <dgm:prSet presAssocID="{F3AF77FD-1D1F-3142-8357-52440593B471}" presName="negativeSpace" presStyleCnt="0"/>
      <dgm:spPr/>
    </dgm:pt>
    <dgm:pt modelId="{B6691BC4-48B0-8645-86B7-5FB7A268AF86}" type="pres">
      <dgm:prSet presAssocID="{F3AF77FD-1D1F-3142-8357-52440593B471}" presName="childText" presStyleLbl="conFgAcc1" presStyleIdx="1" presStyleCnt="3">
        <dgm:presLayoutVars>
          <dgm:bulletEnabled val="1"/>
        </dgm:presLayoutVars>
      </dgm:prSet>
      <dgm:spPr/>
    </dgm:pt>
    <dgm:pt modelId="{0D91F5FC-651F-354B-8F16-6808391F52FD}" type="pres">
      <dgm:prSet presAssocID="{248DFB8E-226A-7A46-920B-3E35C9C8EBDE}" presName="spaceBetweenRectangles" presStyleCnt="0"/>
      <dgm:spPr/>
    </dgm:pt>
    <dgm:pt modelId="{27374635-969D-F240-8B36-FBDA62F885EE}" type="pres">
      <dgm:prSet presAssocID="{8AC4400B-C372-8B4C-859E-652820E921D3}" presName="parentLin" presStyleCnt="0"/>
      <dgm:spPr/>
    </dgm:pt>
    <dgm:pt modelId="{9C484EA1-E80E-2D44-B577-C7A83851CF3C}" type="pres">
      <dgm:prSet presAssocID="{8AC4400B-C372-8B4C-859E-652820E921D3}" presName="parentLeftMargin" presStyleLbl="node1" presStyleIdx="1" presStyleCnt="3"/>
      <dgm:spPr/>
    </dgm:pt>
    <dgm:pt modelId="{D8AFC2AB-CD89-A049-925C-75A4480AA5FA}" type="pres">
      <dgm:prSet presAssocID="{8AC4400B-C372-8B4C-859E-652820E921D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25F1504-59E9-BA4B-898A-7122281A1A71}" type="pres">
      <dgm:prSet presAssocID="{8AC4400B-C372-8B4C-859E-652820E921D3}" presName="negativeSpace" presStyleCnt="0"/>
      <dgm:spPr/>
    </dgm:pt>
    <dgm:pt modelId="{8976D913-F960-9847-9730-65CBC333FA04}" type="pres">
      <dgm:prSet presAssocID="{8AC4400B-C372-8B4C-859E-652820E921D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E317818-74D9-DC44-8106-5ADA87B627E9}" type="presOf" srcId="{F3AF77FD-1D1F-3142-8357-52440593B471}" destId="{80B84320-9EEA-4E44-8DB0-14D2AC57F4BC}" srcOrd="0" destOrd="0" presId="urn:microsoft.com/office/officeart/2005/8/layout/list1"/>
    <dgm:cxn modelId="{0ECBFD3A-2264-654D-9877-B59A49048664}" type="presOf" srcId="{38928FFB-E604-44FD-AEE4-D0DAAD1B637D}" destId="{25ED85E2-C8B0-CF40-A557-78E94BE08AFF}" srcOrd="0" destOrd="0" presId="urn:microsoft.com/office/officeart/2005/8/layout/list1"/>
    <dgm:cxn modelId="{5C7D834D-F549-4D4E-8BB0-DEF73FB82B57}" type="presOf" srcId="{EA9C85B2-7ED3-4341-9E27-FD77C3C8D09C}" destId="{90C04081-CB15-E147-B37C-6D58ABA99298}" srcOrd="1" destOrd="0" presId="urn:microsoft.com/office/officeart/2005/8/layout/list1"/>
    <dgm:cxn modelId="{5DBFD155-C9BB-0E4D-91DB-F0734A4B372D}" srcId="{8AC4400B-C372-8B4C-859E-652820E921D3}" destId="{C225F887-755F-504F-822C-5DE36F209448}" srcOrd="0" destOrd="0" parTransId="{01D4B156-D665-3F4A-B13C-0F124C3ED77C}" sibTransId="{EA583CEB-39D8-6B42-9BF5-809BFB63EBE3}"/>
    <dgm:cxn modelId="{DE598E56-0067-F046-B4B6-3D6F87C49B66}" type="presOf" srcId="{C225F887-755F-504F-822C-5DE36F209448}" destId="{8976D913-F960-9847-9730-65CBC333FA04}" srcOrd="0" destOrd="0" presId="urn:microsoft.com/office/officeart/2005/8/layout/list1"/>
    <dgm:cxn modelId="{79A5465E-578F-3749-9524-8CFBEE16CADF}" type="presOf" srcId="{8AC4400B-C372-8B4C-859E-652820E921D3}" destId="{D8AFC2AB-CD89-A049-925C-75A4480AA5FA}" srcOrd="1" destOrd="0" presId="urn:microsoft.com/office/officeart/2005/8/layout/list1"/>
    <dgm:cxn modelId="{BE5D2760-7613-EE4E-AE9F-1E0BA9164DCE}" type="presOf" srcId="{49058EC8-14AC-3742-B26F-EC6B9B32F992}" destId="{2D5EFD88-350C-4D47-95AB-AEC7456A7ABE}" srcOrd="0" destOrd="1" presId="urn:microsoft.com/office/officeart/2005/8/layout/list1"/>
    <dgm:cxn modelId="{41C34C67-2511-B24A-A3C7-E869B67484CC}" type="presOf" srcId="{9E90436D-B9D7-684F-80FD-E82432E17092}" destId="{2D5EFD88-350C-4D47-95AB-AEC7456A7ABE}" srcOrd="0" destOrd="0" presId="urn:microsoft.com/office/officeart/2005/8/layout/list1"/>
    <dgm:cxn modelId="{26135267-D884-475B-9095-043FCEF154B5}" srcId="{38928FFB-E604-44FD-AEE4-D0DAAD1B637D}" destId="{EA9C85B2-7ED3-4341-9E27-FD77C3C8D09C}" srcOrd="0" destOrd="0" parTransId="{962D33BE-1B12-4437-8C8E-F579EBA96F33}" sibTransId="{8E1DA0C4-DC04-4FAA-939C-851B81EFC4EF}"/>
    <dgm:cxn modelId="{D3A2FE79-9671-0C43-BE77-B655A9876D57}" type="presOf" srcId="{F3AF77FD-1D1F-3142-8357-52440593B471}" destId="{3950298C-C7A7-5641-B69B-8C61A8060E3B}" srcOrd="1" destOrd="0" presId="urn:microsoft.com/office/officeart/2005/8/layout/list1"/>
    <dgm:cxn modelId="{1F051985-4F0C-F844-BD5D-193BCB981D85}" type="presOf" srcId="{8AC4400B-C372-8B4C-859E-652820E921D3}" destId="{9C484EA1-E80E-2D44-B577-C7A83851CF3C}" srcOrd="0" destOrd="0" presId="urn:microsoft.com/office/officeart/2005/8/layout/list1"/>
    <dgm:cxn modelId="{B6875AA5-19F6-CB48-8101-F07F25EF0EAD}" srcId="{38928FFB-E604-44FD-AEE4-D0DAAD1B637D}" destId="{F3AF77FD-1D1F-3142-8357-52440593B471}" srcOrd="1" destOrd="0" parTransId="{4FEE6608-6CF1-1D44-8B58-E189093D176A}" sibTransId="{248DFB8E-226A-7A46-920B-3E35C9C8EBDE}"/>
    <dgm:cxn modelId="{FCD528B0-F16C-FB44-86B3-0C9706842E1A}" srcId="{38928FFB-E604-44FD-AEE4-D0DAAD1B637D}" destId="{8AC4400B-C372-8B4C-859E-652820E921D3}" srcOrd="2" destOrd="0" parTransId="{89F4630B-7948-A448-A61E-CFE93224EE7C}" sibTransId="{D255B5DA-CD84-EF44-9485-166B709DBBC7}"/>
    <dgm:cxn modelId="{2C744ECD-5EA7-7141-8897-21BA8956066B}" srcId="{EA9C85B2-7ED3-4341-9E27-FD77C3C8D09C}" destId="{9E90436D-B9D7-684F-80FD-E82432E17092}" srcOrd="0" destOrd="0" parTransId="{C2B776E1-EA14-8941-A671-A16E6F136B81}" sibTransId="{D809A235-0353-3C4B-AB90-FCE3A40F29B7}"/>
    <dgm:cxn modelId="{B1B9C2E5-2FE7-D949-B873-DA13EED50C0C}" type="presOf" srcId="{EA9C85B2-7ED3-4341-9E27-FD77C3C8D09C}" destId="{6D3D9ADB-834E-C548-9E13-17155CA9C28B}" srcOrd="0" destOrd="0" presId="urn:microsoft.com/office/officeart/2005/8/layout/list1"/>
    <dgm:cxn modelId="{0F2955F1-F2DC-4C4E-9940-A4A3E0B353B9}" srcId="{EA9C85B2-7ED3-4341-9E27-FD77C3C8D09C}" destId="{49058EC8-14AC-3742-B26F-EC6B9B32F992}" srcOrd="1" destOrd="0" parTransId="{FE8786E1-1CD2-EF49-961A-7795E95A5014}" sibTransId="{DE776DCC-C5C5-BC44-9D7E-82E78A3D0257}"/>
    <dgm:cxn modelId="{C06AD788-6038-BB4D-A339-28C98873D839}" type="presParOf" srcId="{25ED85E2-C8B0-CF40-A557-78E94BE08AFF}" destId="{E8A12D6A-7691-3643-9465-7E5D7F7D52FD}" srcOrd="0" destOrd="0" presId="urn:microsoft.com/office/officeart/2005/8/layout/list1"/>
    <dgm:cxn modelId="{0EAB46CB-91C4-A341-ABC8-D2AF5C727594}" type="presParOf" srcId="{E8A12D6A-7691-3643-9465-7E5D7F7D52FD}" destId="{6D3D9ADB-834E-C548-9E13-17155CA9C28B}" srcOrd="0" destOrd="0" presId="urn:microsoft.com/office/officeart/2005/8/layout/list1"/>
    <dgm:cxn modelId="{21C1042C-4277-0740-AF3F-CB1B9352FAC9}" type="presParOf" srcId="{E8A12D6A-7691-3643-9465-7E5D7F7D52FD}" destId="{90C04081-CB15-E147-B37C-6D58ABA99298}" srcOrd="1" destOrd="0" presId="urn:microsoft.com/office/officeart/2005/8/layout/list1"/>
    <dgm:cxn modelId="{20824CE5-F0AD-C24A-8622-C86AA50963E1}" type="presParOf" srcId="{25ED85E2-C8B0-CF40-A557-78E94BE08AFF}" destId="{379C20FE-307C-BB46-8035-C29A392F5613}" srcOrd="1" destOrd="0" presId="urn:microsoft.com/office/officeart/2005/8/layout/list1"/>
    <dgm:cxn modelId="{3225C21E-6F11-F54F-9BD2-2B4031AF5D9B}" type="presParOf" srcId="{25ED85E2-C8B0-CF40-A557-78E94BE08AFF}" destId="{2D5EFD88-350C-4D47-95AB-AEC7456A7ABE}" srcOrd="2" destOrd="0" presId="urn:microsoft.com/office/officeart/2005/8/layout/list1"/>
    <dgm:cxn modelId="{63BE5FD8-F3A6-014A-9456-6EB507C38DD9}" type="presParOf" srcId="{25ED85E2-C8B0-CF40-A557-78E94BE08AFF}" destId="{34050DED-640F-7444-B8BE-E49E96EB09CC}" srcOrd="3" destOrd="0" presId="urn:microsoft.com/office/officeart/2005/8/layout/list1"/>
    <dgm:cxn modelId="{81612D5D-4422-0842-8F8D-32B627E6C6B0}" type="presParOf" srcId="{25ED85E2-C8B0-CF40-A557-78E94BE08AFF}" destId="{CA15BC28-98AC-7340-95FA-C0057204DCE9}" srcOrd="4" destOrd="0" presId="urn:microsoft.com/office/officeart/2005/8/layout/list1"/>
    <dgm:cxn modelId="{A54987EF-EADA-DB49-B552-0A4F514A065E}" type="presParOf" srcId="{CA15BC28-98AC-7340-95FA-C0057204DCE9}" destId="{80B84320-9EEA-4E44-8DB0-14D2AC57F4BC}" srcOrd="0" destOrd="0" presId="urn:microsoft.com/office/officeart/2005/8/layout/list1"/>
    <dgm:cxn modelId="{CA4CD33D-4DF3-EB4E-8055-978A401516F8}" type="presParOf" srcId="{CA15BC28-98AC-7340-95FA-C0057204DCE9}" destId="{3950298C-C7A7-5641-B69B-8C61A8060E3B}" srcOrd="1" destOrd="0" presId="urn:microsoft.com/office/officeart/2005/8/layout/list1"/>
    <dgm:cxn modelId="{71BD95E4-AEAD-EB4F-8BC2-480ACD1C6657}" type="presParOf" srcId="{25ED85E2-C8B0-CF40-A557-78E94BE08AFF}" destId="{0E566ADC-EDEE-714F-BF9F-8BC92105D97F}" srcOrd="5" destOrd="0" presId="urn:microsoft.com/office/officeart/2005/8/layout/list1"/>
    <dgm:cxn modelId="{126C89E9-7D5D-9D45-998E-D8466C476EC6}" type="presParOf" srcId="{25ED85E2-C8B0-CF40-A557-78E94BE08AFF}" destId="{B6691BC4-48B0-8645-86B7-5FB7A268AF86}" srcOrd="6" destOrd="0" presId="urn:microsoft.com/office/officeart/2005/8/layout/list1"/>
    <dgm:cxn modelId="{2C014332-008A-204A-881E-3DA3961C08EC}" type="presParOf" srcId="{25ED85E2-C8B0-CF40-A557-78E94BE08AFF}" destId="{0D91F5FC-651F-354B-8F16-6808391F52FD}" srcOrd="7" destOrd="0" presId="urn:microsoft.com/office/officeart/2005/8/layout/list1"/>
    <dgm:cxn modelId="{D4281E86-EAE1-304D-A3B7-F7E4698F961D}" type="presParOf" srcId="{25ED85E2-C8B0-CF40-A557-78E94BE08AFF}" destId="{27374635-969D-F240-8B36-FBDA62F885EE}" srcOrd="8" destOrd="0" presId="urn:microsoft.com/office/officeart/2005/8/layout/list1"/>
    <dgm:cxn modelId="{55756C93-8AEC-B749-8FE6-06769ACFF990}" type="presParOf" srcId="{27374635-969D-F240-8B36-FBDA62F885EE}" destId="{9C484EA1-E80E-2D44-B577-C7A83851CF3C}" srcOrd="0" destOrd="0" presId="urn:microsoft.com/office/officeart/2005/8/layout/list1"/>
    <dgm:cxn modelId="{06754B5C-397F-954F-94BF-D6EF5D014509}" type="presParOf" srcId="{27374635-969D-F240-8B36-FBDA62F885EE}" destId="{D8AFC2AB-CD89-A049-925C-75A4480AA5FA}" srcOrd="1" destOrd="0" presId="urn:microsoft.com/office/officeart/2005/8/layout/list1"/>
    <dgm:cxn modelId="{A0E5A34A-E4C6-5E4D-AEB2-CABAC08BD435}" type="presParOf" srcId="{25ED85E2-C8B0-CF40-A557-78E94BE08AFF}" destId="{025F1504-59E9-BA4B-898A-7122281A1A71}" srcOrd="9" destOrd="0" presId="urn:microsoft.com/office/officeart/2005/8/layout/list1"/>
    <dgm:cxn modelId="{C243CD8E-9E68-9142-A857-2D2B55C6C8FA}" type="presParOf" srcId="{25ED85E2-C8B0-CF40-A557-78E94BE08AFF}" destId="{8976D913-F960-9847-9730-65CBC333FA0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B54089-600F-496C-B480-CE6D94AFFB9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CED345B-CC28-4845-9BDE-08AD9CE920FD}">
      <dgm:prSet custT="1"/>
      <dgm:spPr/>
      <dgm:t>
        <a:bodyPr/>
        <a:lstStyle/>
        <a:p>
          <a:r>
            <a:rPr lang="el-G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Τα καυσαέρια εναλλάσσουν θερμότητα με νερό υψηλής πίεσης</a:t>
          </a:r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E32BF1C-61D7-42FA-9C22-739270F84BBD}" type="parTrans" cxnId="{07455F6F-F4AB-4433-B123-8DA735A9D159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C734FC3-8C31-448E-897E-0C4C7D01AD14}" type="sibTrans" cxnId="{07455F6F-F4AB-4433-B123-8DA735A9D159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5113C58-385A-4C70-99D3-7D059197153C}">
      <dgm:prSet custT="1"/>
      <dgm:spPr/>
      <dgm:t>
        <a:bodyPr/>
        <a:lstStyle/>
        <a:p>
          <a:r>
            <a:rPr lang="el-G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 ατμός παράγεται σε συνθήκες </a:t>
          </a:r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P=4MPa, T= 259 </a:t>
          </a:r>
          <a:r>
            <a:rPr lang="en-US" sz="2400" baseline="30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 (</a:t>
          </a:r>
          <a:r>
            <a:rPr lang="el-G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υπέρθερμος ατμός)</a:t>
          </a:r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438095-DD78-41E1-B99C-ADCB32022F58}" type="parTrans" cxnId="{4E469E7B-064A-4071-BB59-AE929EFA905B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9B68474-3A32-477E-8CB0-08D5380028F3}" type="sibTrans" cxnId="{4E469E7B-064A-4071-BB59-AE929EFA905B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2F14E6-6D15-4419-8D9E-606A6BFC10CC}">
      <dgm:prSet custT="1"/>
      <dgm:spPr/>
      <dgm:t>
        <a:bodyPr/>
        <a:lstStyle/>
        <a:p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Τα καυσαέρια βγαίνουν στους 110</a:t>
          </a:r>
          <a:r>
            <a:rPr lang="en-US" sz="24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baseline="30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l-GR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καθ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ώ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ς δεν χρειάζεται να ανησυχούμε για συμπύκνωση θειικού οξέος, αλλά είναι αρκετά υψηλή θερμοκρασία ώστε να είναι καλός ο ελκυσμός του καυστήρα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BFBE44-79F5-4C50-B569-3E9290ABE49C}" type="parTrans" cxnId="{D3DC4057-DFBB-4C92-B456-83EA2B990321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D2AEE3E-59D7-4679-9BE8-5C768D61B9BE}" type="sibTrans" cxnId="{D3DC4057-DFBB-4C92-B456-83EA2B990321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D05E27-93E6-1646-9254-37E153E0CF75}" type="pres">
      <dgm:prSet presAssocID="{DEB54089-600F-496C-B480-CE6D94AFFB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C35AF0-CC5B-CB4C-96DE-FF2505D0B60E}" type="pres">
      <dgm:prSet presAssocID="{1CED345B-CC28-4845-9BDE-08AD9CE920FD}" presName="hierRoot1" presStyleCnt="0"/>
      <dgm:spPr/>
    </dgm:pt>
    <dgm:pt modelId="{098B494F-7E1E-1048-8AC8-955C66ED3D31}" type="pres">
      <dgm:prSet presAssocID="{1CED345B-CC28-4845-9BDE-08AD9CE920FD}" presName="composite" presStyleCnt="0"/>
      <dgm:spPr/>
    </dgm:pt>
    <dgm:pt modelId="{6A3A3FA6-2435-0B48-AA9B-133DBB37C9D7}" type="pres">
      <dgm:prSet presAssocID="{1CED345B-CC28-4845-9BDE-08AD9CE920FD}" presName="background" presStyleLbl="node0" presStyleIdx="0" presStyleCnt="3"/>
      <dgm:spPr/>
    </dgm:pt>
    <dgm:pt modelId="{86550EC2-E768-6142-A01F-95EA239A023B}" type="pres">
      <dgm:prSet presAssocID="{1CED345B-CC28-4845-9BDE-08AD9CE920FD}" presName="text" presStyleLbl="fgAcc0" presStyleIdx="0" presStyleCnt="3" custScaleY="158234">
        <dgm:presLayoutVars>
          <dgm:chPref val="3"/>
        </dgm:presLayoutVars>
      </dgm:prSet>
      <dgm:spPr/>
    </dgm:pt>
    <dgm:pt modelId="{C626ADDA-2C30-3348-8AC0-310739219A3E}" type="pres">
      <dgm:prSet presAssocID="{1CED345B-CC28-4845-9BDE-08AD9CE920FD}" presName="hierChild2" presStyleCnt="0"/>
      <dgm:spPr/>
    </dgm:pt>
    <dgm:pt modelId="{A2AA0DF6-0F76-FA40-8570-D7256D30053C}" type="pres">
      <dgm:prSet presAssocID="{A5113C58-385A-4C70-99D3-7D059197153C}" presName="hierRoot1" presStyleCnt="0"/>
      <dgm:spPr/>
    </dgm:pt>
    <dgm:pt modelId="{515EA754-2F77-A343-AD0A-131D5C6A4E2F}" type="pres">
      <dgm:prSet presAssocID="{A5113C58-385A-4C70-99D3-7D059197153C}" presName="composite" presStyleCnt="0"/>
      <dgm:spPr/>
    </dgm:pt>
    <dgm:pt modelId="{E21EB309-8AA6-4F41-A7C1-EBBEDF6C2064}" type="pres">
      <dgm:prSet presAssocID="{A5113C58-385A-4C70-99D3-7D059197153C}" presName="background" presStyleLbl="node0" presStyleIdx="1" presStyleCnt="3"/>
      <dgm:spPr/>
    </dgm:pt>
    <dgm:pt modelId="{6488BFD7-B716-464F-B878-71EA603EC583}" type="pres">
      <dgm:prSet presAssocID="{A5113C58-385A-4C70-99D3-7D059197153C}" presName="text" presStyleLbl="fgAcc0" presStyleIdx="1" presStyleCnt="3" custScaleX="112405" custScaleY="158234">
        <dgm:presLayoutVars>
          <dgm:chPref val="3"/>
        </dgm:presLayoutVars>
      </dgm:prSet>
      <dgm:spPr/>
    </dgm:pt>
    <dgm:pt modelId="{22D674A3-57A8-F047-82BA-749C34851402}" type="pres">
      <dgm:prSet presAssocID="{A5113C58-385A-4C70-99D3-7D059197153C}" presName="hierChild2" presStyleCnt="0"/>
      <dgm:spPr/>
    </dgm:pt>
    <dgm:pt modelId="{20D1B12F-0CDC-054A-A7F2-AD82E5794A29}" type="pres">
      <dgm:prSet presAssocID="{082F14E6-6D15-4419-8D9E-606A6BFC10CC}" presName="hierRoot1" presStyleCnt="0"/>
      <dgm:spPr/>
    </dgm:pt>
    <dgm:pt modelId="{29434D61-70D7-9A4F-AC45-5691F47A500F}" type="pres">
      <dgm:prSet presAssocID="{082F14E6-6D15-4419-8D9E-606A6BFC10CC}" presName="composite" presStyleCnt="0"/>
      <dgm:spPr/>
    </dgm:pt>
    <dgm:pt modelId="{B73B6666-3179-EB42-8BEB-A100CF2737F6}" type="pres">
      <dgm:prSet presAssocID="{082F14E6-6D15-4419-8D9E-606A6BFC10CC}" presName="background" presStyleLbl="node0" presStyleIdx="2" presStyleCnt="3"/>
      <dgm:spPr/>
    </dgm:pt>
    <dgm:pt modelId="{7284575F-A76E-B849-845D-A904FD2F8D6F}" type="pres">
      <dgm:prSet presAssocID="{082F14E6-6D15-4419-8D9E-606A6BFC10CC}" presName="text" presStyleLbl="fgAcc0" presStyleIdx="2" presStyleCnt="3" custScaleX="163071" custScaleY="158234">
        <dgm:presLayoutVars>
          <dgm:chPref val="3"/>
        </dgm:presLayoutVars>
      </dgm:prSet>
      <dgm:spPr/>
    </dgm:pt>
    <dgm:pt modelId="{7353C231-ED4C-EC42-BF22-36E6B1590E91}" type="pres">
      <dgm:prSet presAssocID="{082F14E6-6D15-4419-8D9E-606A6BFC10CC}" presName="hierChild2" presStyleCnt="0"/>
      <dgm:spPr/>
    </dgm:pt>
  </dgm:ptLst>
  <dgm:cxnLst>
    <dgm:cxn modelId="{79F1A00D-0159-954F-8278-F283F8CDA791}" type="presOf" srcId="{DEB54089-600F-496C-B480-CE6D94AFFB97}" destId="{D1D05E27-93E6-1646-9254-37E153E0CF75}" srcOrd="0" destOrd="0" presId="urn:microsoft.com/office/officeart/2005/8/layout/hierarchy1"/>
    <dgm:cxn modelId="{D3DC4057-DFBB-4C92-B456-83EA2B990321}" srcId="{DEB54089-600F-496C-B480-CE6D94AFFB97}" destId="{082F14E6-6D15-4419-8D9E-606A6BFC10CC}" srcOrd="2" destOrd="0" parTransId="{92BFBE44-79F5-4C50-B569-3E9290ABE49C}" sibTransId="{AD2AEE3E-59D7-4679-9BE8-5C768D61B9BE}"/>
    <dgm:cxn modelId="{595C6A58-57B9-C54B-B482-F20522FC206C}" type="presOf" srcId="{082F14E6-6D15-4419-8D9E-606A6BFC10CC}" destId="{7284575F-A76E-B849-845D-A904FD2F8D6F}" srcOrd="0" destOrd="0" presId="urn:microsoft.com/office/officeart/2005/8/layout/hierarchy1"/>
    <dgm:cxn modelId="{07455F6F-F4AB-4433-B123-8DA735A9D159}" srcId="{DEB54089-600F-496C-B480-CE6D94AFFB97}" destId="{1CED345B-CC28-4845-9BDE-08AD9CE920FD}" srcOrd="0" destOrd="0" parTransId="{0E32BF1C-61D7-42FA-9C22-739270F84BBD}" sibTransId="{3C734FC3-8C31-448E-897E-0C4C7D01AD14}"/>
    <dgm:cxn modelId="{70538579-FF65-B140-8B9A-0A62A98F2C6B}" type="presOf" srcId="{A5113C58-385A-4C70-99D3-7D059197153C}" destId="{6488BFD7-B716-464F-B878-71EA603EC583}" srcOrd="0" destOrd="0" presId="urn:microsoft.com/office/officeart/2005/8/layout/hierarchy1"/>
    <dgm:cxn modelId="{4E469E7B-064A-4071-BB59-AE929EFA905B}" srcId="{DEB54089-600F-496C-B480-CE6D94AFFB97}" destId="{A5113C58-385A-4C70-99D3-7D059197153C}" srcOrd="1" destOrd="0" parTransId="{B5438095-DD78-41E1-B99C-ADCB32022F58}" sibTransId="{79B68474-3A32-477E-8CB0-08D5380028F3}"/>
    <dgm:cxn modelId="{B4DD47CF-A3F2-124A-A641-08FDE1F4A992}" type="presOf" srcId="{1CED345B-CC28-4845-9BDE-08AD9CE920FD}" destId="{86550EC2-E768-6142-A01F-95EA239A023B}" srcOrd="0" destOrd="0" presId="urn:microsoft.com/office/officeart/2005/8/layout/hierarchy1"/>
    <dgm:cxn modelId="{38861C7F-E50D-1340-BE30-C798D6A0DF92}" type="presParOf" srcId="{D1D05E27-93E6-1646-9254-37E153E0CF75}" destId="{09C35AF0-CC5B-CB4C-96DE-FF2505D0B60E}" srcOrd="0" destOrd="0" presId="urn:microsoft.com/office/officeart/2005/8/layout/hierarchy1"/>
    <dgm:cxn modelId="{530A7461-C556-5948-82A4-A1E087C2414D}" type="presParOf" srcId="{09C35AF0-CC5B-CB4C-96DE-FF2505D0B60E}" destId="{098B494F-7E1E-1048-8AC8-955C66ED3D31}" srcOrd="0" destOrd="0" presId="urn:microsoft.com/office/officeart/2005/8/layout/hierarchy1"/>
    <dgm:cxn modelId="{55641F9D-A68A-8345-BE6C-02498C43BAB9}" type="presParOf" srcId="{098B494F-7E1E-1048-8AC8-955C66ED3D31}" destId="{6A3A3FA6-2435-0B48-AA9B-133DBB37C9D7}" srcOrd="0" destOrd="0" presId="urn:microsoft.com/office/officeart/2005/8/layout/hierarchy1"/>
    <dgm:cxn modelId="{FF68BF4C-BE77-514B-8F02-F7581CAA1CF4}" type="presParOf" srcId="{098B494F-7E1E-1048-8AC8-955C66ED3D31}" destId="{86550EC2-E768-6142-A01F-95EA239A023B}" srcOrd="1" destOrd="0" presId="urn:microsoft.com/office/officeart/2005/8/layout/hierarchy1"/>
    <dgm:cxn modelId="{FF472968-D125-8D4E-8957-39A0BF3A6267}" type="presParOf" srcId="{09C35AF0-CC5B-CB4C-96DE-FF2505D0B60E}" destId="{C626ADDA-2C30-3348-8AC0-310739219A3E}" srcOrd="1" destOrd="0" presId="urn:microsoft.com/office/officeart/2005/8/layout/hierarchy1"/>
    <dgm:cxn modelId="{6DEA411C-01A5-DA44-B267-3B273A59EF61}" type="presParOf" srcId="{D1D05E27-93E6-1646-9254-37E153E0CF75}" destId="{A2AA0DF6-0F76-FA40-8570-D7256D30053C}" srcOrd="1" destOrd="0" presId="urn:microsoft.com/office/officeart/2005/8/layout/hierarchy1"/>
    <dgm:cxn modelId="{9731CB6B-399D-0148-86F5-F45AF9DA4440}" type="presParOf" srcId="{A2AA0DF6-0F76-FA40-8570-D7256D30053C}" destId="{515EA754-2F77-A343-AD0A-131D5C6A4E2F}" srcOrd="0" destOrd="0" presId="urn:microsoft.com/office/officeart/2005/8/layout/hierarchy1"/>
    <dgm:cxn modelId="{D3F4D38D-A136-1345-8F61-90844DECAC97}" type="presParOf" srcId="{515EA754-2F77-A343-AD0A-131D5C6A4E2F}" destId="{E21EB309-8AA6-4F41-A7C1-EBBEDF6C2064}" srcOrd="0" destOrd="0" presId="urn:microsoft.com/office/officeart/2005/8/layout/hierarchy1"/>
    <dgm:cxn modelId="{657A34A9-542E-A440-9868-586DB9A27AE5}" type="presParOf" srcId="{515EA754-2F77-A343-AD0A-131D5C6A4E2F}" destId="{6488BFD7-B716-464F-B878-71EA603EC583}" srcOrd="1" destOrd="0" presId="urn:microsoft.com/office/officeart/2005/8/layout/hierarchy1"/>
    <dgm:cxn modelId="{3632C251-27FE-A742-AD3E-42486DFAF42C}" type="presParOf" srcId="{A2AA0DF6-0F76-FA40-8570-D7256D30053C}" destId="{22D674A3-57A8-F047-82BA-749C34851402}" srcOrd="1" destOrd="0" presId="urn:microsoft.com/office/officeart/2005/8/layout/hierarchy1"/>
    <dgm:cxn modelId="{BBC69D2F-0B82-6B44-A7A5-B31B69FB8992}" type="presParOf" srcId="{D1D05E27-93E6-1646-9254-37E153E0CF75}" destId="{20D1B12F-0CDC-054A-A7F2-AD82E5794A29}" srcOrd="2" destOrd="0" presId="urn:microsoft.com/office/officeart/2005/8/layout/hierarchy1"/>
    <dgm:cxn modelId="{6062D07A-592A-3341-8DD7-19A96175DE1A}" type="presParOf" srcId="{20D1B12F-0CDC-054A-A7F2-AD82E5794A29}" destId="{29434D61-70D7-9A4F-AC45-5691F47A500F}" srcOrd="0" destOrd="0" presId="urn:microsoft.com/office/officeart/2005/8/layout/hierarchy1"/>
    <dgm:cxn modelId="{872A4720-DED4-5D4C-AE21-6BE25C65C640}" type="presParOf" srcId="{29434D61-70D7-9A4F-AC45-5691F47A500F}" destId="{B73B6666-3179-EB42-8BEB-A100CF2737F6}" srcOrd="0" destOrd="0" presId="urn:microsoft.com/office/officeart/2005/8/layout/hierarchy1"/>
    <dgm:cxn modelId="{59AE6CFC-10DC-7044-BDEC-1A3D210BB1C2}" type="presParOf" srcId="{29434D61-70D7-9A4F-AC45-5691F47A500F}" destId="{7284575F-A76E-B849-845D-A904FD2F8D6F}" srcOrd="1" destOrd="0" presId="urn:microsoft.com/office/officeart/2005/8/layout/hierarchy1"/>
    <dgm:cxn modelId="{1A617A4C-7BDF-F847-A8D1-BF6B09E22A1C}" type="presParOf" srcId="{20D1B12F-0CDC-054A-A7F2-AD82E5794A29}" destId="{7353C231-ED4C-EC42-BF22-36E6B1590E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928FFB-E604-44FD-AEE4-D0DAAD1B637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9C85B2-7ED3-4341-9E27-FD77C3C8D09C}">
      <dgm:prSet custT="1"/>
      <dgm:spPr/>
      <dgm:t>
        <a:bodyPr/>
        <a:lstStyle/>
        <a:p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Τύπος αντιδραστήρα: </a:t>
          </a: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RBatch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1DA0C4-DC04-4FAA-939C-851B81EFC4EF}" type="sibTrans" cxnId="{26135267-D884-475B-9095-043FCEF154B5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62D33BE-1B12-4437-8C8E-F579EBA96F33}" type="parTrans" cxnId="{26135267-D884-475B-9095-043FCEF154B5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8C548D-25D8-F247-8506-5A0E2E1BC711}">
      <dgm:prSet custT="1"/>
      <dgm:spPr/>
      <dgm:t>
        <a:bodyPr/>
        <a:lstStyle/>
        <a:p>
          <a:r>
            <a:rPr lang="el-G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Δεν επιλ</a:t>
          </a:r>
          <a:r>
            <a: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έ</a:t>
          </a:r>
          <a:r>
            <a:rPr lang="el-G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χτηκε αντιδραστήρας συνεχούς ροής:</a:t>
          </a:r>
          <a:endParaRPr lang="el-GR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E8D5FFB-CE21-794B-83B7-DB784351E16F}" type="parTrans" cxnId="{4D35DBE4-1273-6442-BF28-D23AFA023C90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A97A4FA-9A5E-6A43-8650-4A86B165EF37}" type="sibTrans" cxnId="{4D35DBE4-1273-6442-BF28-D23AFA023C90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2C64F6D-7B76-A14F-BCA5-6D7534991D6A}">
      <dgm:prSet custT="1"/>
      <dgm:spPr/>
      <dgm:t>
        <a:bodyPr/>
        <a:lstStyle/>
        <a:p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λ</a:t>
          </a:r>
          <a:r>
            <a:rPr lang="en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ό</a:t>
          </a:r>
          <a:r>
            <a:rPr lang="el-G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γω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της </a:t>
          </a:r>
          <a:r>
            <a:rPr lang="el-G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αυτοκαταλυτικής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φύσεως της αντίδρασης, δεν θέλουμε να φεύγει η βιομάζα αλλά να συσσωρεύεται στον αντιδραστήρα</a:t>
          </a:r>
        </a:p>
      </dgm:t>
    </dgm:pt>
    <dgm:pt modelId="{2E131C85-8064-DA4D-9D19-7F426A85DBCB}" type="parTrans" cxnId="{880EE5AB-EB0F-5E48-8C4A-0CFAA10D2A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C2E224B-D502-1C41-9748-C73EB9ED3278}" type="sibTrans" cxnId="{880EE5AB-EB0F-5E48-8C4A-0CFAA10D2A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4F5ACE-6FF7-BD46-BA37-5773CF476293}">
      <dgm:prSet custT="1"/>
      <dgm:spPr/>
      <dgm:t>
        <a:bodyPr/>
        <a:lstStyle/>
        <a:p>
          <a:r>
            <a:rPr lang="el-G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στην περίπτωση μόλυνσης πρέπει να σταματήσει τελείως η λειτουργία του αντιδραστήρα ενώ ο </a:t>
          </a:r>
          <a:r>
            <a: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 </a:t>
          </a:r>
          <a:r>
            <a:rPr lang="el-G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καθαρίζεται μετά από κάθε </a:t>
          </a:r>
          <a:r>
            <a: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FA05B58-CE04-5842-BF98-778663DDCF43}" type="parTrans" cxnId="{FBE7C51A-F523-BA49-9CD0-270843ECE0E3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FB60B0A-7CC0-1B49-9BF7-7F1571D728B4}" type="sibTrans" cxnId="{FBE7C51A-F523-BA49-9CD0-270843ECE0E3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196C563-D462-5D46-95D4-6CF34D59239C}">
      <dgm:prSet custT="1"/>
      <dgm:spPr/>
      <dgm:t>
        <a:bodyPr/>
        <a:lstStyle/>
        <a:p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Δεν </a:t>
          </a:r>
          <a:r>
            <a:rPr lang="el-G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επιλ</a:t>
          </a: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έ</a:t>
          </a:r>
          <a:r>
            <a:rPr lang="el-G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χτηκε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CSTR</a:t>
          </a:r>
        </a:p>
      </dgm:t>
    </dgm:pt>
    <dgm:pt modelId="{F86ABCAA-B3BC-BE45-8B86-76E3D6244EF5}" type="parTrans" cxnId="{F8323CC0-48B0-D549-B3EA-C8188E6C2E2B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2A31D39-11FD-EB43-8E09-83AE40B523D4}" type="sibTrans" cxnId="{F8323CC0-48B0-D549-B3EA-C8188E6C2E2B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2197838-E44A-0149-8F36-3BBA6C522542}">
      <dgm:prSet custT="1"/>
      <dgm:spPr/>
      <dgm:t>
        <a:bodyPr/>
        <a:lstStyle/>
        <a:p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Δεν </a:t>
          </a:r>
          <a:r>
            <a:rPr lang="el-G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επιλ</a:t>
          </a: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έ</a:t>
          </a:r>
          <a:r>
            <a:rPr lang="el-G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χτηκε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PFR</a:t>
          </a:r>
        </a:p>
      </dgm:t>
    </dgm:pt>
    <dgm:pt modelId="{679D2645-859B-B04F-B929-AB8CBB16F14D}" type="parTrans" cxnId="{2CA75771-2D2B-A642-A043-BEBA4F665903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822EEF4-AAB5-D440-A356-AD47BDC4419C}" type="sibTrans" cxnId="{2CA75771-2D2B-A642-A043-BEBA4F665903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3800C3-AB86-8641-8555-36730FE2B9E3}">
      <dgm:prSet custT="1"/>
      <dgm:spPr/>
      <dgm:t>
        <a:bodyPr/>
        <a:lstStyle/>
        <a:p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επειδή για να μην οδηγηθεί σε κατάσταση </a:t>
          </a:r>
          <a:r>
            <a:rPr lang="el-G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έκπλυσης</a:t>
          </a:r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θέλουμε όγκο τουλάχιστον τρεις φορές μεγαλύτερο από αυτό του 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</a:t>
          </a:r>
        </a:p>
      </dgm:t>
    </dgm:pt>
    <dgm:pt modelId="{1E2D105B-09BD-3D4B-BFAB-0B3D6612BF19}" type="parTrans" cxnId="{45DAF7D8-BF92-5E40-9F41-3A5C4E7113CB}">
      <dgm:prSet/>
      <dgm:spPr/>
      <dgm:t>
        <a:bodyPr/>
        <a:lstStyle/>
        <a:p>
          <a:endParaRPr lang="en-US"/>
        </a:p>
      </dgm:t>
    </dgm:pt>
    <dgm:pt modelId="{F8D4765E-5E49-3740-876D-7BE7584C77E2}" type="sibTrans" cxnId="{45DAF7D8-BF92-5E40-9F41-3A5C4E7113CB}">
      <dgm:prSet/>
      <dgm:spPr/>
      <dgm:t>
        <a:bodyPr/>
        <a:lstStyle/>
        <a:p>
          <a:endParaRPr lang="en-US"/>
        </a:p>
      </dgm:t>
    </dgm:pt>
    <dgm:pt modelId="{736FB786-4D70-6440-A8EB-650560538D26}">
      <dgm:prSet custT="1"/>
      <dgm:spPr/>
      <dgm:t>
        <a:bodyPr/>
        <a:lstStyle/>
        <a:p>
          <a:r>
            <a:rPr lang="el-G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επειδή σε αερόβιες μικροβιακές καλλιέργειες θέλουμε καλή διασπορά του οξυγόνου το οποίο είναι δυσδιάλυτο στο νερό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546216-017E-7C40-A0B9-AADF56533E2C}" type="parTrans" cxnId="{1A1A991C-C9D3-1A4A-829E-5F5C7E9A16F1}">
      <dgm:prSet/>
      <dgm:spPr/>
      <dgm:t>
        <a:bodyPr/>
        <a:lstStyle/>
        <a:p>
          <a:endParaRPr lang="en-US"/>
        </a:p>
      </dgm:t>
    </dgm:pt>
    <dgm:pt modelId="{B12E3B8A-5A71-6546-B3EE-7D09E3B5211F}" type="sibTrans" cxnId="{1A1A991C-C9D3-1A4A-829E-5F5C7E9A16F1}">
      <dgm:prSet/>
      <dgm:spPr/>
      <dgm:t>
        <a:bodyPr/>
        <a:lstStyle/>
        <a:p>
          <a:endParaRPr lang="en-US"/>
        </a:p>
      </dgm:t>
    </dgm:pt>
    <dgm:pt modelId="{25ED85E2-C8B0-CF40-A557-78E94BE08AFF}" type="pres">
      <dgm:prSet presAssocID="{38928FFB-E604-44FD-AEE4-D0DAAD1B637D}" presName="linear" presStyleCnt="0">
        <dgm:presLayoutVars>
          <dgm:dir/>
          <dgm:animLvl val="lvl"/>
          <dgm:resizeHandles val="exact"/>
        </dgm:presLayoutVars>
      </dgm:prSet>
      <dgm:spPr/>
    </dgm:pt>
    <dgm:pt modelId="{E8A12D6A-7691-3643-9465-7E5D7F7D52FD}" type="pres">
      <dgm:prSet presAssocID="{EA9C85B2-7ED3-4341-9E27-FD77C3C8D09C}" presName="parentLin" presStyleCnt="0"/>
      <dgm:spPr/>
    </dgm:pt>
    <dgm:pt modelId="{6D3D9ADB-834E-C548-9E13-17155CA9C28B}" type="pres">
      <dgm:prSet presAssocID="{EA9C85B2-7ED3-4341-9E27-FD77C3C8D09C}" presName="parentLeftMargin" presStyleLbl="node1" presStyleIdx="0" presStyleCnt="4"/>
      <dgm:spPr/>
    </dgm:pt>
    <dgm:pt modelId="{90C04081-CB15-E147-B37C-6D58ABA99298}" type="pres">
      <dgm:prSet presAssocID="{EA9C85B2-7ED3-4341-9E27-FD77C3C8D09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9C20FE-307C-BB46-8035-C29A392F5613}" type="pres">
      <dgm:prSet presAssocID="{EA9C85B2-7ED3-4341-9E27-FD77C3C8D09C}" presName="negativeSpace" presStyleCnt="0"/>
      <dgm:spPr/>
    </dgm:pt>
    <dgm:pt modelId="{2D5EFD88-350C-4D47-95AB-AEC7456A7ABE}" type="pres">
      <dgm:prSet presAssocID="{EA9C85B2-7ED3-4341-9E27-FD77C3C8D09C}" presName="childText" presStyleLbl="conFgAcc1" presStyleIdx="0" presStyleCnt="4">
        <dgm:presLayoutVars>
          <dgm:bulletEnabled val="1"/>
        </dgm:presLayoutVars>
      </dgm:prSet>
      <dgm:spPr/>
    </dgm:pt>
    <dgm:pt modelId="{F1969535-2173-624C-AD52-AB5B50F181DD}" type="pres">
      <dgm:prSet presAssocID="{8E1DA0C4-DC04-4FAA-939C-851B81EFC4EF}" presName="spaceBetweenRectangles" presStyleCnt="0"/>
      <dgm:spPr/>
    </dgm:pt>
    <dgm:pt modelId="{346F25A6-1A28-D648-AEB4-A4E935329789}" type="pres">
      <dgm:prSet presAssocID="{828C548D-25D8-F247-8506-5A0E2E1BC711}" presName="parentLin" presStyleCnt="0"/>
      <dgm:spPr/>
    </dgm:pt>
    <dgm:pt modelId="{18FC7E8C-2DA4-F342-B970-A65A29652646}" type="pres">
      <dgm:prSet presAssocID="{828C548D-25D8-F247-8506-5A0E2E1BC711}" presName="parentLeftMargin" presStyleLbl="node1" presStyleIdx="0" presStyleCnt="4"/>
      <dgm:spPr/>
    </dgm:pt>
    <dgm:pt modelId="{A6F4BCB6-E5D4-094F-8A46-6F195C984D3A}" type="pres">
      <dgm:prSet presAssocID="{828C548D-25D8-F247-8506-5A0E2E1BC7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F2C430F-F49E-074F-A9D3-619C4B08A783}" type="pres">
      <dgm:prSet presAssocID="{828C548D-25D8-F247-8506-5A0E2E1BC711}" presName="negativeSpace" presStyleCnt="0"/>
      <dgm:spPr/>
    </dgm:pt>
    <dgm:pt modelId="{B7F3704C-86EB-C249-ACF8-6BF7EDA3CDEF}" type="pres">
      <dgm:prSet presAssocID="{828C548D-25D8-F247-8506-5A0E2E1BC711}" presName="childText" presStyleLbl="conFgAcc1" presStyleIdx="1" presStyleCnt="4">
        <dgm:presLayoutVars>
          <dgm:bulletEnabled val="1"/>
        </dgm:presLayoutVars>
      </dgm:prSet>
      <dgm:spPr/>
    </dgm:pt>
    <dgm:pt modelId="{4940580D-943A-BA4B-BF66-2F1607D58D2D}" type="pres">
      <dgm:prSet presAssocID="{1A97A4FA-9A5E-6A43-8650-4A86B165EF37}" presName="spaceBetweenRectangles" presStyleCnt="0"/>
      <dgm:spPr/>
    </dgm:pt>
    <dgm:pt modelId="{608E13B9-C0A4-284D-A8C8-45056B0B4030}" type="pres">
      <dgm:prSet presAssocID="{E196C563-D462-5D46-95D4-6CF34D59239C}" presName="parentLin" presStyleCnt="0"/>
      <dgm:spPr/>
    </dgm:pt>
    <dgm:pt modelId="{0E115FE2-9D50-5F42-9F9D-6C016DB35986}" type="pres">
      <dgm:prSet presAssocID="{E196C563-D462-5D46-95D4-6CF34D59239C}" presName="parentLeftMargin" presStyleLbl="node1" presStyleIdx="1" presStyleCnt="4"/>
      <dgm:spPr/>
    </dgm:pt>
    <dgm:pt modelId="{F6A36C22-406B-3042-AD3A-559C236A5EA3}" type="pres">
      <dgm:prSet presAssocID="{E196C563-D462-5D46-95D4-6CF34D59239C}" presName="parentText" presStyleLbl="node1" presStyleIdx="2" presStyleCnt="4" custScaleX="102106" custScaleY="169689">
        <dgm:presLayoutVars>
          <dgm:chMax val="0"/>
          <dgm:bulletEnabled val="1"/>
        </dgm:presLayoutVars>
      </dgm:prSet>
      <dgm:spPr/>
    </dgm:pt>
    <dgm:pt modelId="{F24AE140-765C-BA4E-8437-3D8C25D51ADB}" type="pres">
      <dgm:prSet presAssocID="{E196C563-D462-5D46-95D4-6CF34D59239C}" presName="negativeSpace" presStyleCnt="0"/>
      <dgm:spPr/>
    </dgm:pt>
    <dgm:pt modelId="{4902C01F-58C7-1948-9460-E35325B3804F}" type="pres">
      <dgm:prSet presAssocID="{E196C563-D462-5D46-95D4-6CF34D59239C}" presName="childText" presStyleLbl="conFgAcc1" presStyleIdx="2" presStyleCnt="4">
        <dgm:presLayoutVars>
          <dgm:bulletEnabled val="1"/>
        </dgm:presLayoutVars>
      </dgm:prSet>
      <dgm:spPr/>
    </dgm:pt>
    <dgm:pt modelId="{02193F63-3970-4E45-9B73-9293D6EDCFD8}" type="pres">
      <dgm:prSet presAssocID="{22A31D39-11FD-EB43-8E09-83AE40B523D4}" presName="spaceBetweenRectangles" presStyleCnt="0"/>
      <dgm:spPr/>
    </dgm:pt>
    <dgm:pt modelId="{543DE346-1219-9641-B434-44D9B73A8E88}" type="pres">
      <dgm:prSet presAssocID="{A2197838-E44A-0149-8F36-3BBA6C522542}" presName="parentLin" presStyleCnt="0"/>
      <dgm:spPr/>
    </dgm:pt>
    <dgm:pt modelId="{40B05485-C908-F043-A838-4B1F3D9056B5}" type="pres">
      <dgm:prSet presAssocID="{A2197838-E44A-0149-8F36-3BBA6C522542}" presName="parentLeftMargin" presStyleLbl="node1" presStyleIdx="2" presStyleCnt="4"/>
      <dgm:spPr/>
    </dgm:pt>
    <dgm:pt modelId="{03B28727-4EC4-4740-BED2-D5C7B3CA0605}" type="pres">
      <dgm:prSet presAssocID="{A2197838-E44A-0149-8F36-3BBA6C522542}" presName="parentText" presStyleLbl="node1" presStyleIdx="3" presStyleCnt="4" custScaleX="103725" custScaleY="204841">
        <dgm:presLayoutVars>
          <dgm:chMax val="0"/>
          <dgm:bulletEnabled val="1"/>
        </dgm:presLayoutVars>
      </dgm:prSet>
      <dgm:spPr/>
    </dgm:pt>
    <dgm:pt modelId="{7A49F9B6-5438-CB49-999E-761A66743CC5}" type="pres">
      <dgm:prSet presAssocID="{A2197838-E44A-0149-8F36-3BBA6C522542}" presName="negativeSpace" presStyleCnt="0"/>
      <dgm:spPr/>
    </dgm:pt>
    <dgm:pt modelId="{6BF4E418-D775-C642-B720-2C6E834C9CDC}" type="pres">
      <dgm:prSet presAssocID="{A2197838-E44A-0149-8F36-3BBA6C52254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76EAD04-FE09-5B4D-89BE-39FB75F0F6FD}" type="presOf" srcId="{828C548D-25D8-F247-8506-5A0E2E1BC711}" destId="{18FC7E8C-2DA4-F342-B970-A65A29652646}" srcOrd="0" destOrd="0" presId="urn:microsoft.com/office/officeart/2005/8/layout/list1"/>
    <dgm:cxn modelId="{FBE7C51A-F523-BA49-9CD0-270843ECE0E3}" srcId="{828C548D-25D8-F247-8506-5A0E2E1BC711}" destId="{BE4F5ACE-6FF7-BD46-BA37-5773CF476293}" srcOrd="1" destOrd="0" parTransId="{BFA05B58-CE04-5842-BF98-778663DDCF43}" sibTransId="{1FB60B0A-7CC0-1B49-9BF7-7F1571D728B4}"/>
    <dgm:cxn modelId="{1A1A991C-C9D3-1A4A-829E-5F5C7E9A16F1}" srcId="{A2197838-E44A-0149-8F36-3BBA6C522542}" destId="{736FB786-4D70-6440-A8EB-650560538D26}" srcOrd="0" destOrd="0" parTransId="{75546216-017E-7C40-A0B9-AADF56533E2C}" sibTransId="{B12E3B8A-5A71-6546-B3EE-7D09E3B5211F}"/>
    <dgm:cxn modelId="{7C2A7B22-7080-0F42-886F-4297F61725E3}" type="presOf" srcId="{A2197838-E44A-0149-8F36-3BBA6C522542}" destId="{40B05485-C908-F043-A838-4B1F3D9056B5}" srcOrd="0" destOrd="0" presId="urn:microsoft.com/office/officeart/2005/8/layout/list1"/>
    <dgm:cxn modelId="{0ECBFD3A-2264-654D-9877-B59A49048664}" type="presOf" srcId="{38928FFB-E604-44FD-AEE4-D0DAAD1B637D}" destId="{25ED85E2-C8B0-CF40-A557-78E94BE08AFF}" srcOrd="0" destOrd="0" presId="urn:microsoft.com/office/officeart/2005/8/layout/list1"/>
    <dgm:cxn modelId="{5C7D834D-F549-4D4E-8BB0-DEF73FB82B57}" type="presOf" srcId="{EA9C85B2-7ED3-4341-9E27-FD77C3C8D09C}" destId="{90C04081-CB15-E147-B37C-6D58ABA99298}" srcOrd="1" destOrd="0" presId="urn:microsoft.com/office/officeart/2005/8/layout/list1"/>
    <dgm:cxn modelId="{26135267-D884-475B-9095-043FCEF154B5}" srcId="{38928FFB-E604-44FD-AEE4-D0DAAD1B637D}" destId="{EA9C85B2-7ED3-4341-9E27-FD77C3C8D09C}" srcOrd="0" destOrd="0" parTransId="{962D33BE-1B12-4437-8C8E-F579EBA96F33}" sibTransId="{8E1DA0C4-DC04-4FAA-939C-851B81EFC4EF}"/>
    <dgm:cxn modelId="{2CA75771-2D2B-A642-A043-BEBA4F665903}" srcId="{38928FFB-E604-44FD-AEE4-D0DAAD1B637D}" destId="{A2197838-E44A-0149-8F36-3BBA6C522542}" srcOrd="3" destOrd="0" parTransId="{679D2645-859B-B04F-B929-AB8CBB16F14D}" sibTransId="{A822EEF4-AAB5-D440-A356-AD47BDC4419C}"/>
    <dgm:cxn modelId="{7BEE3C7A-6FCC-7B44-86F3-80F85F736D68}" type="presOf" srcId="{BE4F5ACE-6FF7-BD46-BA37-5773CF476293}" destId="{B7F3704C-86EB-C249-ACF8-6BF7EDA3CDEF}" srcOrd="0" destOrd="1" presId="urn:microsoft.com/office/officeart/2005/8/layout/list1"/>
    <dgm:cxn modelId="{BCAE2A83-70AE-EB42-9C28-29B93089FD86}" type="presOf" srcId="{736FB786-4D70-6440-A8EB-650560538D26}" destId="{6BF4E418-D775-C642-B720-2C6E834C9CDC}" srcOrd="0" destOrd="0" presId="urn:microsoft.com/office/officeart/2005/8/layout/list1"/>
    <dgm:cxn modelId="{E68F6F95-EC0F-2941-80E7-2064D5577878}" type="presOf" srcId="{E196C563-D462-5D46-95D4-6CF34D59239C}" destId="{F6A36C22-406B-3042-AD3A-559C236A5EA3}" srcOrd="1" destOrd="0" presId="urn:microsoft.com/office/officeart/2005/8/layout/list1"/>
    <dgm:cxn modelId="{E0F1B196-BC93-6349-9224-705D04949065}" type="presOf" srcId="{A2197838-E44A-0149-8F36-3BBA6C522542}" destId="{03B28727-4EC4-4740-BED2-D5C7B3CA0605}" srcOrd="1" destOrd="0" presId="urn:microsoft.com/office/officeart/2005/8/layout/list1"/>
    <dgm:cxn modelId="{C523E396-A3FF-744D-95B8-59343563F03A}" type="presOf" srcId="{828C548D-25D8-F247-8506-5A0E2E1BC711}" destId="{A6F4BCB6-E5D4-094F-8A46-6F195C984D3A}" srcOrd="1" destOrd="0" presId="urn:microsoft.com/office/officeart/2005/8/layout/list1"/>
    <dgm:cxn modelId="{880EE5AB-EB0F-5E48-8C4A-0CFAA10D2ACE}" srcId="{828C548D-25D8-F247-8506-5A0E2E1BC711}" destId="{72C64F6D-7B76-A14F-BCA5-6D7534991D6A}" srcOrd="0" destOrd="0" parTransId="{2E131C85-8064-DA4D-9D19-7F426A85DBCB}" sibTransId="{DC2E224B-D502-1C41-9748-C73EB9ED3278}"/>
    <dgm:cxn modelId="{F8323CC0-48B0-D549-B3EA-C8188E6C2E2B}" srcId="{38928FFB-E604-44FD-AEE4-D0DAAD1B637D}" destId="{E196C563-D462-5D46-95D4-6CF34D59239C}" srcOrd="2" destOrd="0" parTransId="{F86ABCAA-B3BC-BE45-8B86-76E3D6244EF5}" sibTransId="{22A31D39-11FD-EB43-8E09-83AE40B523D4}"/>
    <dgm:cxn modelId="{EA1CFCC5-FDF1-5542-BA6B-EB140D9AFA6F}" type="presOf" srcId="{72C64F6D-7B76-A14F-BCA5-6D7534991D6A}" destId="{B7F3704C-86EB-C249-ACF8-6BF7EDA3CDEF}" srcOrd="0" destOrd="0" presId="urn:microsoft.com/office/officeart/2005/8/layout/list1"/>
    <dgm:cxn modelId="{29481EC6-1D8C-F646-BEE2-0BBA0AD5753F}" type="presOf" srcId="{E196C563-D462-5D46-95D4-6CF34D59239C}" destId="{0E115FE2-9D50-5F42-9F9D-6C016DB35986}" srcOrd="0" destOrd="0" presId="urn:microsoft.com/office/officeart/2005/8/layout/list1"/>
    <dgm:cxn modelId="{45DAF7D8-BF92-5E40-9F41-3A5C4E7113CB}" srcId="{E196C563-D462-5D46-95D4-6CF34D59239C}" destId="{853800C3-AB86-8641-8555-36730FE2B9E3}" srcOrd="0" destOrd="0" parTransId="{1E2D105B-09BD-3D4B-BFAB-0B3D6612BF19}" sibTransId="{F8D4765E-5E49-3740-876D-7BE7584C77E2}"/>
    <dgm:cxn modelId="{4D35DBE4-1273-6442-BF28-D23AFA023C90}" srcId="{38928FFB-E604-44FD-AEE4-D0DAAD1B637D}" destId="{828C548D-25D8-F247-8506-5A0E2E1BC711}" srcOrd="1" destOrd="0" parTransId="{6E8D5FFB-CE21-794B-83B7-DB784351E16F}" sibTransId="{1A97A4FA-9A5E-6A43-8650-4A86B165EF37}"/>
    <dgm:cxn modelId="{B1B9C2E5-2FE7-D949-B873-DA13EED50C0C}" type="presOf" srcId="{EA9C85B2-7ED3-4341-9E27-FD77C3C8D09C}" destId="{6D3D9ADB-834E-C548-9E13-17155CA9C28B}" srcOrd="0" destOrd="0" presId="urn:microsoft.com/office/officeart/2005/8/layout/list1"/>
    <dgm:cxn modelId="{A772E7FD-7C20-B040-BA86-EEDD620E37B1}" type="presOf" srcId="{853800C3-AB86-8641-8555-36730FE2B9E3}" destId="{4902C01F-58C7-1948-9460-E35325B3804F}" srcOrd="0" destOrd="0" presId="urn:microsoft.com/office/officeart/2005/8/layout/list1"/>
    <dgm:cxn modelId="{C06AD788-6038-BB4D-A339-28C98873D839}" type="presParOf" srcId="{25ED85E2-C8B0-CF40-A557-78E94BE08AFF}" destId="{E8A12D6A-7691-3643-9465-7E5D7F7D52FD}" srcOrd="0" destOrd="0" presId="urn:microsoft.com/office/officeart/2005/8/layout/list1"/>
    <dgm:cxn modelId="{0EAB46CB-91C4-A341-ABC8-D2AF5C727594}" type="presParOf" srcId="{E8A12D6A-7691-3643-9465-7E5D7F7D52FD}" destId="{6D3D9ADB-834E-C548-9E13-17155CA9C28B}" srcOrd="0" destOrd="0" presId="urn:microsoft.com/office/officeart/2005/8/layout/list1"/>
    <dgm:cxn modelId="{21C1042C-4277-0740-AF3F-CB1B9352FAC9}" type="presParOf" srcId="{E8A12D6A-7691-3643-9465-7E5D7F7D52FD}" destId="{90C04081-CB15-E147-B37C-6D58ABA99298}" srcOrd="1" destOrd="0" presId="urn:microsoft.com/office/officeart/2005/8/layout/list1"/>
    <dgm:cxn modelId="{20824CE5-F0AD-C24A-8622-C86AA50963E1}" type="presParOf" srcId="{25ED85E2-C8B0-CF40-A557-78E94BE08AFF}" destId="{379C20FE-307C-BB46-8035-C29A392F5613}" srcOrd="1" destOrd="0" presId="urn:microsoft.com/office/officeart/2005/8/layout/list1"/>
    <dgm:cxn modelId="{3225C21E-6F11-F54F-9BD2-2B4031AF5D9B}" type="presParOf" srcId="{25ED85E2-C8B0-CF40-A557-78E94BE08AFF}" destId="{2D5EFD88-350C-4D47-95AB-AEC7456A7ABE}" srcOrd="2" destOrd="0" presId="urn:microsoft.com/office/officeart/2005/8/layout/list1"/>
    <dgm:cxn modelId="{9A7396B6-0B20-6A41-B1AF-B93533D74ECA}" type="presParOf" srcId="{25ED85E2-C8B0-CF40-A557-78E94BE08AFF}" destId="{F1969535-2173-624C-AD52-AB5B50F181DD}" srcOrd="3" destOrd="0" presId="urn:microsoft.com/office/officeart/2005/8/layout/list1"/>
    <dgm:cxn modelId="{AF987060-525B-8347-8FEF-07D0D0325722}" type="presParOf" srcId="{25ED85E2-C8B0-CF40-A557-78E94BE08AFF}" destId="{346F25A6-1A28-D648-AEB4-A4E935329789}" srcOrd="4" destOrd="0" presId="urn:microsoft.com/office/officeart/2005/8/layout/list1"/>
    <dgm:cxn modelId="{97262F84-00A2-2643-88C5-BA46BEE57365}" type="presParOf" srcId="{346F25A6-1A28-D648-AEB4-A4E935329789}" destId="{18FC7E8C-2DA4-F342-B970-A65A29652646}" srcOrd="0" destOrd="0" presId="urn:microsoft.com/office/officeart/2005/8/layout/list1"/>
    <dgm:cxn modelId="{919B2D2B-A647-674B-9499-5140B09A5A99}" type="presParOf" srcId="{346F25A6-1A28-D648-AEB4-A4E935329789}" destId="{A6F4BCB6-E5D4-094F-8A46-6F195C984D3A}" srcOrd="1" destOrd="0" presId="urn:microsoft.com/office/officeart/2005/8/layout/list1"/>
    <dgm:cxn modelId="{8AC9BDDF-2A05-F14D-AA3B-1874CEE74E55}" type="presParOf" srcId="{25ED85E2-C8B0-CF40-A557-78E94BE08AFF}" destId="{EF2C430F-F49E-074F-A9D3-619C4B08A783}" srcOrd="5" destOrd="0" presId="urn:microsoft.com/office/officeart/2005/8/layout/list1"/>
    <dgm:cxn modelId="{02B4230F-EFA6-504A-B423-9DA72539F26F}" type="presParOf" srcId="{25ED85E2-C8B0-CF40-A557-78E94BE08AFF}" destId="{B7F3704C-86EB-C249-ACF8-6BF7EDA3CDEF}" srcOrd="6" destOrd="0" presId="urn:microsoft.com/office/officeart/2005/8/layout/list1"/>
    <dgm:cxn modelId="{FEEDA06F-EF39-0D4B-A032-FB87DE4B6E2D}" type="presParOf" srcId="{25ED85E2-C8B0-CF40-A557-78E94BE08AFF}" destId="{4940580D-943A-BA4B-BF66-2F1607D58D2D}" srcOrd="7" destOrd="0" presId="urn:microsoft.com/office/officeart/2005/8/layout/list1"/>
    <dgm:cxn modelId="{14A9C503-7A58-7A42-ABFB-1C14A9277010}" type="presParOf" srcId="{25ED85E2-C8B0-CF40-A557-78E94BE08AFF}" destId="{608E13B9-C0A4-284D-A8C8-45056B0B4030}" srcOrd="8" destOrd="0" presId="urn:microsoft.com/office/officeart/2005/8/layout/list1"/>
    <dgm:cxn modelId="{4262409C-178D-194D-B7FA-EAA3C9C963EC}" type="presParOf" srcId="{608E13B9-C0A4-284D-A8C8-45056B0B4030}" destId="{0E115FE2-9D50-5F42-9F9D-6C016DB35986}" srcOrd="0" destOrd="0" presId="urn:microsoft.com/office/officeart/2005/8/layout/list1"/>
    <dgm:cxn modelId="{2E730249-1603-9E4E-9180-0B026B370145}" type="presParOf" srcId="{608E13B9-C0A4-284D-A8C8-45056B0B4030}" destId="{F6A36C22-406B-3042-AD3A-559C236A5EA3}" srcOrd="1" destOrd="0" presId="urn:microsoft.com/office/officeart/2005/8/layout/list1"/>
    <dgm:cxn modelId="{26C2B397-0BAD-2F41-93C0-6F534D68B1C2}" type="presParOf" srcId="{25ED85E2-C8B0-CF40-A557-78E94BE08AFF}" destId="{F24AE140-765C-BA4E-8437-3D8C25D51ADB}" srcOrd="9" destOrd="0" presId="urn:microsoft.com/office/officeart/2005/8/layout/list1"/>
    <dgm:cxn modelId="{E01D4FD2-A660-4D4E-A991-2DCE00C282CB}" type="presParOf" srcId="{25ED85E2-C8B0-CF40-A557-78E94BE08AFF}" destId="{4902C01F-58C7-1948-9460-E35325B3804F}" srcOrd="10" destOrd="0" presId="urn:microsoft.com/office/officeart/2005/8/layout/list1"/>
    <dgm:cxn modelId="{0408464D-022F-5647-A2EC-7AD3C99BB1EF}" type="presParOf" srcId="{25ED85E2-C8B0-CF40-A557-78E94BE08AFF}" destId="{02193F63-3970-4E45-9B73-9293D6EDCFD8}" srcOrd="11" destOrd="0" presId="urn:microsoft.com/office/officeart/2005/8/layout/list1"/>
    <dgm:cxn modelId="{E2A78350-E575-364B-820F-8E931E6BAAA9}" type="presParOf" srcId="{25ED85E2-C8B0-CF40-A557-78E94BE08AFF}" destId="{543DE346-1219-9641-B434-44D9B73A8E88}" srcOrd="12" destOrd="0" presId="urn:microsoft.com/office/officeart/2005/8/layout/list1"/>
    <dgm:cxn modelId="{6DCF6350-AA61-8440-82E2-18307B095513}" type="presParOf" srcId="{543DE346-1219-9641-B434-44D9B73A8E88}" destId="{40B05485-C908-F043-A838-4B1F3D9056B5}" srcOrd="0" destOrd="0" presId="urn:microsoft.com/office/officeart/2005/8/layout/list1"/>
    <dgm:cxn modelId="{BF0EA1A9-4ECD-6B47-9762-900A68DBD762}" type="presParOf" srcId="{543DE346-1219-9641-B434-44D9B73A8E88}" destId="{03B28727-4EC4-4740-BED2-D5C7B3CA0605}" srcOrd="1" destOrd="0" presId="urn:microsoft.com/office/officeart/2005/8/layout/list1"/>
    <dgm:cxn modelId="{91D41D04-0AC1-3940-997D-CE2402B8079E}" type="presParOf" srcId="{25ED85E2-C8B0-CF40-A557-78E94BE08AFF}" destId="{7A49F9B6-5438-CB49-999E-761A66743CC5}" srcOrd="13" destOrd="0" presId="urn:microsoft.com/office/officeart/2005/8/layout/list1"/>
    <dgm:cxn modelId="{1218D1FA-F1C1-B245-93AC-D48D114D021F}" type="presParOf" srcId="{25ED85E2-C8B0-CF40-A557-78E94BE08AFF}" destId="{6BF4E418-D775-C642-B720-2C6E834C9CD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A7A3F-0B10-8842-9DED-2D22D2F250AC}">
      <dsp:nvSpPr>
        <dsp:cNvPr id="0" name=""/>
        <dsp:cNvSpPr/>
      </dsp:nvSpPr>
      <dsp:spPr>
        <a:xfrm>
          <a:off x="1283" y="1007554"/>
          <a:ext cx="4672458" cy="2336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κυκλοπεντανόνη παράγεται από την φουρφουράλη, μέσω υδρογόνωσης, η οποία με την σειρά της παράγεται από την ξυλόζη</a:t>
          </a:r>
          <a:endParaRPr lang="en-US" sz="25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9709" y="1075980"/>
        <a:ext cx="4535606" cy="2199377"/>
      </dsp:txXfrm>
    </dsp:sp>
    <dsp:sp modelId="{B82C917E-C540-CA41-A7D8-5A3AAA70E330}">
      <dsp:nvSpPr>
        <dsp:cNvPr id="0" name=""/>
        <dsp:cNvSpPr/>
      </dsp:nvSpPr>
      <dsp:spPr>
        <a:xfrm>
          <a:off x="5841857" y="1007554"/>
          <a:ext cx="4672458" cy="2336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γλυκερόλη παράγεται από την ανάπτυξη του μικροοργανισμού </a:t>
          </a:r>
          <a:r>
            <a:rPr lang="en-US" sz="25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Candida glycerinogenes</a:t>
          </a:r>
          <a:r>
            <a:rPr lang="el-GR" sz="25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ο οποίος χρησιμοποιεί την γλυκόζη ως υπόστρωμα</a:t>
          </a:r>
          <a:endParaRPr lang="en-US" sz="25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910283" y="1075980"/>
        <a:ext cx="4535606" cy="21993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B6FF-EA55-FB4C-8D02-B947CF0533D9}">
      <dsp:nvSpPr>
        <dsp:cNvPr id="0" name=""/>
        <dsp:cNvSpPr/>
      </dsp:nvSpPr>
      <dsp:spPr>
        <a:xfrm>
          <a:off x="846177" y="1933"/>
          <a:ext cx="2757264" cy="16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συγκέντρωση γλυκόζης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230-250 </a:t>
          </a:r>
          <a:r>
            <a:rPr lang="en-US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g/l</a:t>
          </a:r>
        </a:p>
      </dsp:txBody>
      <dsp:txXfrm>
        <a:off x="846177" y="1933"/>
        <a:ext cx="2757264" cy="1654358"/>
      </dsp:txXfrm>
    </dsp:sp>
    <dsp:sp modelId="{B034EDF9-B0E9-8E46-AC4E-1E9A6826F5D3}">
      <dsp:nvSpPr>
        <dsp:cNvPr id="0" name=""/>
        <dsp:cNvSpPr/>
      </dsp:nvSpPr>
      <dsp:spPr>
        <a:xfrm>
          <a:off x="3879167" y="1933"/>
          <a:ext cx="2757264" cy="16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συγκέντρωση ουρίας 2 </a:t>
          </a:r>
          <a:r>
            <a:rPr lang="en-US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g/l</a:t>
          </a:r>
          <a:endParaRPr lang="el-GR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879167" y="1933"/>
        <a:ext cx="2757264" cy="1654358"/>
      </dsp:txXfrm>
    </dsp:sp>
    <dsp:sp modelId="{503967B6-E82D-2147-80F0-18D363B5ADB0}">
      <dsp:nvSpPr>
        <dsp:cNvPr id="0" name=""/>
        <dsp:cNvSpPr/>
      </dsp:nvSpPr>
      <dsp:spPr>
        <a:xfrm>
          <a:off x="6912158" y="1933"/>
          <a:ext cx="2757264" cy="16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συγκέντρωση φωσφόρου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55-60 </a:t>
          </a:r>
          <a:r>
            <a:rPr lang="en-US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mg/l </a:t>
          </a:r>
          <a:endParaRPr lang="el-GR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912158" y="1933"/>
        <a:ext cx="2757264" cy="1654358"/>
      </dsp:txXfrm>
    </dsp:sp>
    <dsp:sp modelId="{3D382135-DB20-3546-8A33-A6F9D1D1ECFE}">
      <dsp:nvSpPr>
        <dsp:cNvPr id="0" name=""/>
        <dsp:cNvSpPr/>
      </dsp:nvSpPr>
      <dsp:spPr>
        <a:xfrm>
          <a:off x="1900513" y="1932018"/>
          <a:ext cx="2757264" cy="16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 </a:t>
          </a:r>
          <a:r>
            <a:rPr lang="el-GR" sz="29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μεταξύ 4-6</a:t>
          </a:r>
          <a:endParaRPr lang="el-GR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900513" y="1932018"/>
        <a:ext cx="2757264" cy="1654358"/>
      </dsp:txXfrm>
    </dsp:sp>
    <dsp:sp modelId="{D4562C19-B203-E446-AEE6-613C974ADE6C}">
      <dsp:nvSpPr>
        <dsp:cNvPr id="0" name=""/>
        <dsp:cNvSpPr/>
      </dsp:nvSpPr>
      <dsp:spPr>
        <a:xfrm>
          <a:off x="4933504" y="1932018"/>
          <a:ext cx="3681581" cy="1654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θερμοκρασία μεταξύ 29 και 33</a:t>
          </a:r>
          <a:r>
            <a:rPr lang="en-US" sz="2900" kern="1200" baseline="30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en-US" sz="29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en-US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l-GR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933504" y="1932018"/>
        <a:ext cx="3681581" cy="16543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90129-0EA2-C84A-AD7F-45AF2661D60D}">
      <dsp:nvSpPr>
        <dsp:cNvPr id="0" name=""/>
        <dsp:cNvSpPr/>
      </dsp:nvSpPr>
      <dsp:spPr>
        <a:xfrm>
          <a:off x="3058" y="2498"/>
          <a:ext cx="11271073" cy="1648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Με βάση τα πειραματικά δεδομένα βρέθηκε η συνολική αντίδραση και η κινητική της, η οποία ακολουθεί το μοντέλο </a:t>
          </a: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Monod</a:t>
          </a:r>
        </a:p>
      </dsp:txBody>
      <dsp:txXfrm>
        <a:off x="83524" y="82964"/>
        <a:ext cx="11110141" cy="1487422"/>
      </dsp:txXfrm>
    </dsp:sp>
    <dsp:sp modelId="{019C44B2-89FF-A44F-9F8F-F437D9AC40FD}">
      <dsp:nvSpPr>
        <dsp:cNvPr id="0" name=""/>
        <dsp:cNvSpPr/>
      </dsp:nvSpPr>
      <dsp:spPr>
        <a:xfrm rot="5400000">
          <a:off x="6691319" y="-897407"/>
          <a:ext cx="1952126" cy="72134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1.22S+0.24U+2.89O</a:t>
          </a:r>
          <a:r>
            <a:rPr lang="en-US" sz="1800" kern="1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→ 0.45C</a:t>
          </a:r>
          <a:r>
            <a:rPr lang="en-US" sz="1800" kern="1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1.48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</a:t>
          </a:r>
          <a:r>
            <a:rPr lang="en-US" sz="1800" kern="1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2.95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en-US" sz="1800" kern="1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0.048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</a:t>
          </a:r>
          <a:r>
            <a:rPr lang="en-US" sz="1800" kern="1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0.11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+G+0.025E+0.019Ac+3.5CO</a:t>
          </a:r>
          <a:r>
            <a:rPr lang="en-US" sz="1800" kern="1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+2.5H</a:t>
          </a:r>
          <a:r>
            <a:rPr lang="en-US" sz="1800" kern="1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όπου</a:t>
          </a:r>
          <a:r>
            <a:rPr lang="el-GR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 </a:t>
          </a:r>
          <a:r>
            <a:rPr lang="el-GR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</a:t>
          </a:r>
          <a:r>
            <a:rPr lang="el-GR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γλυκόζη</a:t>
          </a:r>
          <a:r>
            <a:rPr lang="el-GR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</a:t>
          </a:r>
          <a:r>
            <a:rPr lang="el-GR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υπόστρωμα</a:t>
          </a:r>
          <a:r>
            <a:rPr lang="el-GR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), 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 </a:t>
          </a:r>
          <a:r>
            <a:rPr lang="el-GR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</a:t>
          </a:r>
          <a:r>
            <a:rPr lang="el-GR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ουρία</a:t>
          </a:r>
          <a:r>
            <a:rPr lang="el-GR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 </a:t>
          </a:r>
          <a:r>
            <a:rPr lang="el-GR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</a:t>
          </a:r>
          <a:r>
            <a:rPr lang="el-GR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γλυκερόλη</a:t>
          </a:r>
          <a:r>
            <a:rPr lang="el-GR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Ε η </a:t>
          </a:r>
          <a:r>
            <a:rPr lang="el-GR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αιθανόλη</a:t>
          </a:r>
          <a:r>
            <a:rPr lang="el-GR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και 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 </a:t>
          </a:r>
          <a:r>
            <a:rPr lang="el-GR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το </a:t>
          </a:r>
          <a:r>
            <a:rPr lang="el-GR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οξικο</a:t>
          </a:r>
          <a:r>
            <a:rPr lang="el-GR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́ </a:t>
          </a:r>
          <a:r>
            <a:rPr lang="el-GR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οξυ</a:t>
          </a:r>
          <a:r>
            <a:rPr lang="el-GR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́. 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sp:txBody>
      <dsp:txXfrm rot="-5400000">
        <a:off x="4060642" y="1828565"/>
        <a:ext cx="7118186" cy="1761536"/>
      </dsp:txXfrm>
    </dsp:sp>
    <dsp:sp modelId="{01D0D6FB-0D30-784B-80C0-1864FCA811B2}">
      <dsp:nvSpPr>
        <dsp:cNvPr id="0" name=""/>
        <dsp:cNvSpPr/>
      </dsp:nvSpPr>
      <dsp:spPr>
        <a:xfrm>
          <a:off x="3058" y="1885156"/>
          <a:ext cx="4057583" cy="1648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4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Αντ</a:t>
          </a:r>
          <a:r>
            <a:rPr lang="en-US" sz="4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ί</a:t>
          </a:r>
          <a:r>
            <a:rPr lang="el-GR" sz="4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δραση</a:t>
          </a:r>
          <a:r>
            <a:rPr lang="el-GR" sz="4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  <a:endParaRPr lang="en-US" sz="4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3524" y="1965622"/>
        <a:ext cx="3896651" cy="1487422"/>
      </dsp:txXfrm>
    </dsp:sp>
    <dsp:sp modelId="{948CA16D-EBC5-F64A-AB1B-E6A24D1104D9}">
      <dsp:nvSpPr>
        <dsp:cNvPr id="0" name=""/>
        <dsp:cNvSpPr/>
      </dsp:nvSpPr>
      <dsp:spPr>
        <a:xfrm rot="5400000">
          <a:off x="7097556" y="1069866"/>
          <a:ext cx="1318683" cy="70442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𝑑𝑥</m:t>
                  </m:r>
                </m:num>
                <m:den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𝑑𝑡</m:t>
                  </m:r>
                </m:den>
              </m:f>
              <m:r>
                <a:rPr lang="en-US" sz="18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3.06∗</m:t>
                  </m:r>
                  <m:sSup>
                    <m:sSupPr>
                      <m:ctrlPr>
                        <a:rPr lang="en-US" sz="18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1800" b="0" i="1" kern="1200" smtClean="0"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lang="en-US" sz="1800" b="0" i="1" kern="1200" smtClean="0">
                          <a:latin typeface="Cambria Math" panose="02040503050406030204" pitchFamily="18" charset="0"/>
                        </a:rPr>
                        <m:t>−6</m:t>
                      </m:r>
                    </m:sup>
                  </m:sSup>
                  <m:d>
                    <m:dPr>
                      <m:begChr m:val="["/>
                      <m:endChr m:val="]"/>
                      <m:ctrlPr>
                        <a:rPr lang="en-US" sz="1800" b="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1800" b="0" i="1" kern="1200" smtClean="0">
                          <a:latin typeface="Cambria Math" panose="02040503050406030204" pitchFamily="18" charset="0"/>
                        </a:rPr>
                        <m:t>𝑆</m:t>
                      </m:r>
                    </m:e>
                  </m:d>
                </m:num>
                <m:den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236.19+</m:t>
                  </m:r>
                  <m:d>
                    <m:dPr>
                      <m:begChr m:val="["/>
                      <m:endChr m:val="]"/>
                      <m:ctrlPr>
                        <a:rPr lang="en-US" sz="1800" b="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1800" b="0" i="1" kern="1200" smtClean="0">
                          <a:latin typeface="Cambria Math" panose="02040503050406030204" pitchFamily="18" charset="0"/>
                        </a:rPr>
                        <m:t>𝑆</m:t>
                      </m:r>
                    </m:e>
                  </m:d>
                </m:den>
              </m:f>
              <m:r>
                <a:rPr lang="en-US" sz="1800" b="0" i="1" kern="1200" smtClean="0">
                  <a:latin typeface="Cambria Math" panose="02040503050406030204" pitchFamily="18" charset="0"/>
                </a:rPr>
                <m:t>[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𝑥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]</m:t>
              </m:r>
            </m:oMath>
          </a14:m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οι σταθερές μ</a:t>
          </a:r>
          <a:r>
            <a:rPr lang="en-US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max </a:t>
          </a:r>
          <a:r>
            <a:rPr lang="el-GR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και </a:t>
          </a:r>
          <a:r>
            <a:rPr lang="en-US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Ks </a:t>
          </a:r>
          <a:r>
            <a:rPr lang="el-GR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είναι υπολογισμένες σε μονάδες </a:t>
          </a:r>
          <a:r>
            <a:rPr lang="en-US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 </a:t>
          </a:r>
          <a:r>
            <a:rPr lang="el-GR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και οι συγκεντρώσεις σε </a:t>
          </a:r>
          <a:r>
            <a:rPr lang="en-US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g/l. 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4234774" y="3997022"/>
        <a:ext cx="6979876" cy="1189937"/>
      </dsp:txXfrm>
    </dsp:sp>
    <dsp:sp modelId="{71559051-BB0B-5441-95AC-743657D2EA76}">
      <dsp:nvSpPr>
        <dsp:cNvPr id="0" name=""/>
        <dsp:cNvSpPr/>
      </dsp:nvSpPr>
      <dsp:spPr>
        <a:xfrm>
          <a:off x="3058" y="3767814"/>
          <a:ext cx="4231714" cy="1648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Κινητικ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ή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l-GR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αντίδρασης: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3524" y="3848280"/>
        <a:ext cx="4070782" cy="148742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51345-648C-0949-92AE-63ED4A60B86A}">
      <dsp:nvSpPr>
        <dsp:cNvPr id="0" name=""/>
        <dsp:cNvSpPr/>
      </dsp:nvSpPr>
      <dsp:spPr>
        <a:xfrm>
          <a:off x="0" y="1728"/>
          <a:ext cx="10515600" cy="8861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Χρησιμοποιήθηκε το </a:t>
          </a:r>
          <a:r>
            <a:rPr lang="el-GR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θερμοδυναμικό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μοντέλο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NRTL-HOC</a:t>
          </a:r>
        </a:p>
      </dsp:txBody>
      <dsp:txXfrm>
        <a:off x="43259" y="44987"/>
        <a:ext cx="10429082" cy="799640"/>
      </dsp:txXfrm>
    </dsp:sp>
    <dsp:sp modelId="{0F135BE5-7DBB-0A46-845D-89362BBAC100}">
      <dsp:nvSpPr>
        <dsp:cNvPr id="0" name=""/>
        <dsp:cNvSpPr/>
      </dsp:nvSpPr>
      <dsp:spPr>
        <a:xfrm>
          <a:off x="0" y="887887"/>
          <a:ext cx="10515600" cy="1085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Το μοντέλο </a:t>
          </a:r>
          <a:r>
            <a:rPr lang="en-US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NRTL </a:t>
          </a:r>
          <a:r>
            <a:rPr lang="el-GR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είναι ένα από τα πιο σύνηθη μοντέλα συντελεστών ενεργότητας, το οποίο είναι κατάλληλο για χημικά συστήματα σε χαμηλή πίεση. Η τροποποίηση των </a:t>
          </a:r>
          <a:r>
            <a:rPr lang="en-US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Hayden O’ Connell </a:t>
          </a:r>
          <a:r>
            <a:rPr lang="el-GR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στο μοντέλο αυτό χρησιμοποιείται όταν υπάρχουν μικρά οργανικά οξέα στο διάλυμα. </a:t>
          </a:r>
          <a:endParaRPr lang="en-US" sz="20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887887"/>
        <a:ext cx="10515600" cy="1085314"/>
      </dsp:txXfrm>
    </dsp:sp>
    <dsp:sp modelId="{B04795F3-74F6-0149-BA65-6698427A6D9E}">
      <dsp:nvSpPr>
        <dsp:cNvPr id="0" name=""/>
        <dsp:cNvSpPr/>
      </dsp:nvSpPr>
      <dsp:spPr>
        <a:xfrm>
          <a:off x="0" y="1973201"/>
          <a:ext cx="10515600" cy="8861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Για την προσομοίωση του μοντέλου </a:t>
          </a: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Monod</a:t>
          </a:r>
        </a:p>
      </dsp:txBody>
      <dsp:txXfrm>
        <a:off x="43259" y="2016460"/>
        <a:ext cx="10429082" cy="799640"/>
      </dsp:txXfrm>
    </dsp:sp>
    <dsp:sp modelId="{4612191A-C6E5-B24A-B3DD-61F6C774E9FD}">
      <dsp:nvSpPr>
        <dsp:cNvPr id="0" name=""/>
        <dsp:cNvSpPr/>
      </dsp:nvSpPr>
      <dsp:spPr>
        <a:xfrm>
          <a:off x="0" y="2859360"/>
          <a:ext cx="10515600" cy="60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Χρησιμοποιήθηκε το μοντέλο 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LHHW 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με 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k=1, E=0, driving force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τον αριθμητή του μοντέλου 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Monod 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και 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adsorption 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των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παρανομαστή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του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859360"/>
        <a:ext cx="10515600" cy="604090"/>
      </dsp:txXfrm>
    </dsp:sp>
    <dsp:sp modelId="{91CD82D5-D5CF-D84A-A5C8-064C5334CBDD}">
      <dsp:nvSpPr>
        <dsp:cNvPr id="0" name=""/>
        <dsp:cNvSpPr/>
      </dsp:nvSpPr>
      <dsp:spPr>
        <a:xfrm>
          <a:off x="0" y="3463450"/>
          <a:ext cx="10515600" cy="8861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Επίσης, επιλέχθηκε το [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Ci] basis 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στο μενού του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driving force 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ως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mass concentration 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για να έχουν οι συγκεντρώσεις τις σωστές μονάδες.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259" y="3506709"/>
        <a:ext cx="10429082" cy="7996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EBB5-AF08-1043-B8AF-0742D247FE7A}">
      <dsp:nvSpPr>
        <dsp:cNvPr id="0" name=""/>
        <dsp:cNvSpPr/>
      </dsp:nvSpPr>
      <dsp:spPr>
        <a:xfrm>
          <a:off x="2053" y="4"/>
          <a:ext cx="4379788" cy="3675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Αρχικά το καθαρό ρεύμα </a:t>
          </a:r>
          <a:r>
            <a:rPr lang="el-GR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γλυκερόλης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που βγαίνει από τον πυθμένα της στήλης στους 288</a:t>
          </a:r>
          <a:r>
            <a:rPr lang="en-GB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°C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προθερμαίνει το ρεύμα εισόδου στο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flash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για την ψύξη της </a:t>
          </a:r>
          <a:r>
            <a:rPr lang="el-GR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γλυκερόλης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στη κατάλληλη θερμοκρασία για την αποθήκευσή του χωρίς να αλλάζει όμως σημαντικά την θερμοκρασία του ψυχρού ρεύματος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09692" y="107643"/>
        <a:ext cx="4164510" cy="3459776"/>
      </dsp:txXfrm>
    </dsp:sp>
    <dsp:sp modelId="{F0A55CDC-46CD-034E-BBE1-565880A9D0AF}">
      <dsp:nvSpPr>
        <dsp:cNvPr id="0" name=""/>
        <dsp:cNvSpPr/>
      </dsp:nvSpPr>
      <dsp:spPr>
        <a:xfrm>
          <a:off x="4767263" y="1294437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767263" y="1511674"/>
        <a:ext cx="649961" cy="651713"/>
      </dsp:txXfrm>
    </dsp:sp>
    <dsp:sp modelId="{B8179F9B-FE2D-524F-9152-C29BEAF9072C}">
      <dsp:nvSpPr>
        <dsp:cNvPr id="0" name=""/>
        <dsp:cNvSpPr/>
      </dsp:nvSpPr>
      <dsp:spPr>
        <a:xfrm>
          <a:off x="6133757" y="4"/>
          <a:ext cx="4379788" cy="3675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Στη συνέχεια το αέριο ρεύμα του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flash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και της αποστακτικής στήλης, που αποτελούνται κυρίως από νερό, συμπιέζεται και γίνεται ατμός χαμηλής πίεσης 2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atm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και προθερμαίνει το ρεύμα για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flash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στους 150</a:t>
          </a:r>
          <a:r>
            <a:rPr lang="en-GB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°C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241396" y="107643"/>
        <a:ext cx="4164510" cy="345977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C4E30-CDEA-024E-B392-DD83CB57275B}">
      <dsp:nvSpPr>
        <dsp:cNvPr id="0" name=""/>
        <dsp:cNvSpPr/>
      </dsp:nvSpPr>
      <dsp:spPr>
        <a:xfrm>
          <a:off x="0" y="0"/>
          <a:ext cx="10515600" cy="939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αντίδραση προσομοιάστηκε με τον μηχανισμό </a:t>
          </a: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Powerlaw</a:t>
          </a:r>
          <a:r>
            <a:rPr lang="el-G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  <a:endParaRPr lang="en-US" sz="24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5849" y="45849"/>
        <a:ext cx="10423902" cy="847519"/>
      </dsp:txXfrm>
    </dsp:sp>
    <dsp:sp modelId="{3E83D506-3F9A-874A-91EE-CEDCE391985D}">
      <dsp:nvSpPr>
        <dsp:cNvPr id="0" name=""/>
        <dsp:cNvSpPr/>
      </dsp:nvSpPr>
      <dsp:spPr>
        <a:xfrm>
          <a:off x="0" y="990757"/>
          <a:ext cx="10515600" cy="939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en-US" sz="2400" kern="1200" baseline="-25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</a:t>
          </a: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</a:t>
          </a:r>
          <a:r>
            <a:rPr lang="el-GR" sz="2400" kern="1200" baseline="-25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</a:t>
          </a: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el-GR" sz="2400" kern="1200" baseline="-25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l-G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</a:t>
          </a: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3H</a:t>
          </a:r>
          <a:r>
            <a:rPr lang="en-US" sz="2400" kern="1200" baseline="-25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→ H</a:t>
          </a:r>
          <a:r>
            <a:rPr lang="en-US" sz="2400" kern="1200" baseline="-25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 + C</a:t>
          </a:r>
          <a:r>
            <a:rPr lang="en-US" sz="2400" kern="1200" baseline="-25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</a:t>
          </a: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</a:t>
          </a:r>
          <a:r>
            <a:rPr lang="el-GR" sz="2400" kern="1200" baseline="-25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8</a:t>
          </a: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</a:p>
      </dsp:txBody>
      <dsp:txXfrm>
        <a:off x="45849" y="1036606"/>
        <a:ext cx="10423902" cy="847519"/>
      </dsp:txXfrm>
    </dsp:sp>
    <dsp:sp modelId="{39990E7A-60EA-DF43-B099-CFDA608067DB}">
      <dsp:nvSpPr>
        <dsp:cNvPr id="0" name=""/>
        <dsp:cNvSpPr/>
      </dsp:nvSpPr>
      <dsp:spPr>
        <a:xfrm>
          <a:off x="0" y="1967415"/>
          <a:ext cx="10515600" cy="939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Συνθήκες λειτουργίας:</a:t>
          </a:r>
          <a:endParaRPr lang="en-US" sz="24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5849" y="2013264"/>
        <a:ext cx="10423902" cy="847519"/>
      </dsp:txXfrm>
    </dsp:sp>
    <dsp:sp modelId="{FD376105-785C-AA41-88C8-A302A03A73F8}">
      <dsp:nvSpPr>
        <dsp:cNvPr id="0" name=""/>
        <dsp:cNvSpPr/>
      </dsp:nvSpPr>
      <dsp:spPr>
        <a:xfrm>
          <a:off x="0" y="2906632"/>
          <a:ext cx="10515600" cy="80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Πίεση 4</a:t>
          </a: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MPa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Θερμοκρασία </a:t>
          </a: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160 </a:t>
          </a:r>
          <a:r>
            <a:rPr lang="en-US" sz="2400" kern="1200" baseline="30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</a:p>
      </dsp:txBody>
      <dsp:txXfrm>
        <a:off x="0" y="2906632"/>
        <a:ext cx="10515600" cy="807300"/>
      </dsp:txXfrm>
    </dsp:sp>
    <dsp:sp modelId="{4CC0578E-E6BB-CC46-833F-435FB557E3D5}">
      <dsp:nvSpPr>
        <dsp:cNvPr id="0" name=""/>
        <dsp:cNvSpPr/>
      </dsp:nvSpPr>
      <dsp:spPr>
        <a:xfrm>
          <a:off x="0" y="3713932"/>
          <a:ext cx="10515600" cy="939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Το θερμοδυναμικό μοντέλο που επιλέχθηκε είναι το </a:t>
          </a: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PRWS, </a:t>
          </a:r>
          <a:r>
            <a:rPr lang="el-G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λόγω της υψηλής θερμοκρασίας. </a:t>
          </a:r>
          <a:endParaRPr lang="en-US" sz="24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5849" y="3759781"/>
        <a:ext cx="10423902" cy="84751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378A0-15E5-4742-B6EC-30C5AEC5550F}">
      <dsp:nvSpPr>
        <dsp:cNvPr id="0" name=""/>
        <dsp:cNvSpPr/>
      </dsp:nvSpPr>
      <dsp:spPr>
        <a:xfrm>
          <a:off x="0" y="401682"/>
          <a:ext cx="10977282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959" tIns="541528" rIns="85195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 σκοπός είναι να διαχωριστεί το υδρογόνο από το μίγμα κυκλοπεντανόνης και να χρησιμοποιηθεί με ανακύκλωση στον αντιδραστήρα </a:t>
          </a:r>
          <a:r>
            <a:rPr lang="en-US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R-CYCL.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Στην πράξη θα μπορούσε να ανακτηθεί όλη η ποσότητα του υδρογόνου με ένα </a:t>
          </a:r>
          <a:r>
            <a:rPr lang="en-US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flash</a:t>
          </a:r>
          <a:r>
            <a:rPr lang="el-GR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, καθώς το υδρογόνο είναι ένα αέριο με πολύ χαμηλότερο σημείο βρασμού από ότι όλα τα υπόλοιπα συστατικά, όμως, δεν υπήρχε χρόνος για να δοκιμαστεί αυτό στο </a:t>
          </a:r>
          <a:r>
            <a:rPr lang="en-US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Aspen. </a:t>
          </a:r>
        </a:p>
      </dsp:txBody>
      <dsp:txXfrm>
        <a:off x="0" y="401682"/>
        <a:ext cx="10977282" cy="1965600"/>
      </dsp:txXfrm>
    </dsp:sp>
    <dsp:sp modelId="{821310E6-C95B-F945-884F-A1CDBE0E1AAD}">
      <dsp:nvSpPr>
        <dsp:cNvPr id="0" name=""/>
        <dsp:cNvSpPr/>
      </dsp:nvSpPr>
      <dsp:spPr>
        <a:xfrm>
          <a:off x="548864" y="17922"/>
          <a:ext cx="768409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441" tIns="0" rIns="2904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Για τον διαχωρισμό υδρογόνου χρησιμοποιήθηκε το </a:t>
          </a:r>
          <a:r>
            <a:rPr lang="en-US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Component Separator</a:t>
          </a:r>
          <a:r>
            <a:rPr lang="el-GR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86331" y="55389"/>
        <a:ext cx="7609163" cy="692586"/>
      </dsp:txXfrm>
    </dsp:sp>
    <dsp:sp modelId="{263F8A9E-0103-C441-A6E0-402A802BD50E}">
      <dsp:nvSpPr>
        <dsp:cNvPr id="0" name=""/>
        <dsp:cNvSpPr/>
      </dsp:nvSpPr>
      <dsp:spPr>
        <a:xfrm>
          <a:off x="0" y="2891443"/>
          <a:ext cx="10977282" cy="225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959" tIns="541528" rIns="85195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Αυτή η αποστακτική στήλη είναι απλή και λειτουργεί με ένα ρεύμα τροφοδοσίας και δύο προϊόντα απόσταξης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Θα μπορούσε να χρησιμοποιηθεί κάποια άλλη στήλη όπως η </a:t>
          </a:r>
          <a:r>
            <a:rPr lang="en-US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Distl </a:t>
          </a:r>
          <a:r>
            <a:rPr lang="el-GR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ή η </a:t>
          </a:r>
          <a:r>
            <a:rPr lang="en-US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RadFrac, </a:t>
          </a:r>
          <a:r>
            <a:rPr lang="el-GR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αλλά αυτές πραγματοποιούν πιο περίπλοκους υπολογισμούς και χρειάζονται περισ- σότερα δεδομένα</a:t>
          </a:r>
          <a:endParaRPr lang="en-US" sz="18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Επιπλέον, δεν υπάρχει αζεότροπο στο ρεύμα, οπότε δεν χρειάζεται μία πιό αναλυτική επίλυση της στήλης με ένα μοντέλο όπως η στήλη </a:t>
          </a:r>
          <a:r>
            <a:rPr lang="en-US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RadFrac. </a:t>
          </a:r>
        </a:p>
      </dsp:txBody>
      <dsp:txXfrm>
        <a:off x="0" y="2891443"/>
        <a:ext cx="10977282" cy="2252250"/>
      </dsp:txXfrm>
    </dsp:sp>
    <dsp:sp modelId="{462A8FDE-0709-604A-B660-D342638EE3DA}">
      <dsp:nvSpPr>
        <dsp:cNvPr id="0" name=""/>
        <dsp:cNvSpPr/>
      </dsp:nvSpPr>
      <dsp:spPr>
        <a:xfrm>
          <a:off x="548864" y="2507683"/>
          <a:ext cx="768409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441" tIns="0" rIns="2904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Για τον καθαρισμό της κυκλοπεντανόνης χρησιμοποιήθηκε αποστακτική στήλη </a:t>
          </a:r>
          <a:r>
            <a:rPr lang="en-US" sz="1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DSTWU.</a:t>
          </a:r>
        </a:p>
      </dsp:txBody>
      <dsp:txXfrm>
        <a:off x="586331" y="2545150"/>
        <a:ext cx="7609163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0C2EC-4FA2-F246-ADDD-B0CE5C9128D7}">
      <dsp:nvSpPr>
        <dsp:cNvPr id="0" name=""/>
        <dsp:cNvSpPr/>
      </dsp:nvSpPr>
      <dsp:spPr>
        <a:xfrm rot="5400000">
          <a:off x="1700989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2EB3C-A7F5-EC49-BC1E-697B6287FA79}">
      <dsp:nvSpPr>
        <dsp:cNvPr id="0" name=""/>
        <dsp:cNvSpPr/>
      </dsp:nvSpPr>
      <dsp:spPr>
        <a:xfrm>
          <a:off x="550391" y="45333"/>
          <a:ext cx="3344848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Τροφοδοσία: 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200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000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tn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/y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πυρηνόξυλο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30946" y="125888"/>
        <a:ext cx="3183738" cy="1488762"/>
      </dsp:txXfrm>
    </dsp:sp>
    <dsp:sp modelId="{5EC7E695-3879-FA4F-B69C-FD082FD19E53}">
      <dsp:nvSpPr>
        <dsp:cNvPr id="0" name=""/>
        <dsp:cNvSpPr/>
      </dsp:nvSpPr>
      <dsp:spPr>
        <a:xfrm>
          <a:off x="3879298" y="158247"/>
          <a:ext cx="4344315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74000 tn/y </a:t>
          </a:r>
          <a:r>
            <a:rPr lang="el-G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κυτταρίνη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53000 </a:t>
          </a: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tn/y</a:t>
          </a:r>
          <a:r>
            <a:rPr lang="el-G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ημικυτταρίνης</a:t>
          </a:r>
          <a:endParaRPr lang="en-GR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879298" y="158247"/>
        <a:ext cx="4344315" cy="1333500"/>
      </dsp:txXfrm>
    </dsp:sp>
    <dsp:sp modelId="{3A493258-B589-7945-A47B-1D9D65D4B1C9}">
      <dsp:nvSpPr>
        <dsp:cNvPr id="0" name=""/>
        <dsp:cNvSpPr/>
      </dsp:nvSpPr>
      <dsp:spPr>
        <a:xfrm rot="5400000">
          <a:off x="4710022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DE15F-D71A-5C49-B164-C48F0528C929}">
      <dsp:nvSpPr>
        <dsp:cNvPr id="0" name=""/>
        <dsp:cNvSpPr/>
      </dsp:nvSpPr>
      <dsp:spPr>
        <a:xfrm>
          <a:off x="3658669" y="1884397"/>
          <a:ext cx="3717854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27764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tn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/y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γλυκόζη</a:t>
          </a:r>
          <a:endParaRPr lang="el-G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23307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tn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/y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ξυλόζη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739224" y="1964952"/>
        <a:ext cx="3556744" cy="1488762"/>
      </dsp:txXfrm>
    </dsp:sp>
    <dsp:sp modelId="{159791AA-09C8-1440-9221-6AE0250ED174}">
      <dsp:nvSpPr>
        <dsp:cNvPr id="0" name=""/>
        <dsp:cNvSpPr/>
      </dsp:nvSpPr>
      <dsp:spPr>
        <a:xfrm>
          <a:off x="6696131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36D8D-D718-2340-9F92-3CC927C38C5B}">
      <dsp:nvSpPr>
        <dsp:cNvPr id="0" name=""/>
        <dsp:cNvSpPr/>
      </dsp:nvSpPr>
      <dsp:spPr>
        <a:xfrm>
          <a:off x="6481199" y="3737748"/>
          <a:ext cx="3352249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Προϊόντα: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10437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tn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/y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γλυκερόλη</a:t>
          </a:r>
          <a:endParaRPr lang="el-G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17765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tn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/y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κυκλοπεντανόνη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561754" y="3818303"/>
        <a:ext cx="3191139" cy="1488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D061C-787D-5547-B960-92DA93D107FD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κέρδος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8.35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εκατομμύρια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ευρω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́ τον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χρόνο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G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κόστος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ουρία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και 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corn steep liquor)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327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χιλιάδες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ευρω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́</a:t>
          </a:r>
          <a:endParaRPr lang="en-G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οικονομικό δυναμικό: 8 εκατομμύρια ευρώ τον χρόνο</a:t>
          </a:r>
          <a:endParaRPr lang="en-G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785616" y="197117"/>
        <a:ext cx="6675221" cy="1012303"/>
      </dsp:txXfrm>
    </dsp:sp>
    <dsp:sp modelId="{6E7DCC5F-75FC-4940-A8F6-7868BF084187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2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Γλυκερόλη:</a:t>
          </a:r>
          <a:endParaRPr lang="en-GR" sz="3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8454" y="70578"/>
        <a:ext cx="3648708" cy="1265378"/>
      </dsp:txXfrm>
    </dsp:sp>
    <dsp:sp modelId="{5CA33015-39DB-3A4F-8C32-8916D7083CDA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κέρδος 92.8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εκατομμύρια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το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έτος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G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κόστος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υδρογόνου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2.6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εκατομμύρια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το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έτος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G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οικονομικο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́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δυναμικο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́: 90.2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εκατομμύρια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ευρω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́ το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έτος</a:t>
          </a:r>
          <a:endParaRPr lang="en-G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785616" y="1669517"/>
        <a:ext cx="6675221" cy="1012303"/>
      </dsp:txXfrm>
    </dsp:sp>
    <dsp:sp modelId="{CA388964-0BBC-5A49-92DA-7A046B4A19F5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2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Κυκλοπεντανόνη:</a:t>
          </a:r>
          <a:endParaRPr lang="en-GR" sz="3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8454" y="1542979"/>
        <a:ext cx="3648708" cy="1265378"/>
      </dsp:txXfrm>
    </dsp:sp>
    <dsp:sp modelId="{FBE8102E-8AEE-2642-B190-DF6DE95B3E14}">
      <dsp:nvSpPr>
        <dsp:cNvPr id="0" name=""/>
        <dsp:cNvSpPr/>
      </dsp:nvSpPr>
      <dsp:spPr>
        <a:xfrm>
          <a:off x="0" y="2946926"/>
          <a:ext cx="10505339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Οικονομικό Δυναμικό 98.2 εκατομμύρια ευρώ το χρόνο</a:t>
          </a:r>
          <a:endParaRPr lang="en-GR" sz="3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8454" y="3015380"/>
        <a:ext cx="10368431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0AC17-E7DF-B840-AEC2-1A011365FF91}">
      <dsp:nvSpPr>
        <dsp:cNvPr id="0" name=""/>
        <dsp:cNvSpPr/>
      </dsp:nvSpPr>
      <dsp:spPr>
        <a:xfrm>
          <a:off x="0" y="483351"/>
          <a:ext cx="10515600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66496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Ατμός: 232</a:t>
          </a:r>
          <a:r>
            <a:rPr lang="el-GR" sz="20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26 bar</a:t>
          </a:r>
        </a:p>
      </dsp:txBody>
      <dsp:txXfrm>
        <a:off x="0" y="483351"/>
        <a:ext cx="10515600" cy="1108800"/>
      </dsp:txXfrm>
    </dsp:sp>
    <dsp:sp modelId="{8901330C-4A9B-1C4F-B87C-F65671FB1028}">
      <dsp:nvSpPr>
        <dsp:cNvPr id="0" name=""/>
        <dsp:cNvSpPr/>
      </dsp:nvSpPr>
      <dsp:spPr>
        <a:xfrm>
          <a:off x="525780" y="11031"/>
          <a:ext cx="736092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Επιλογή συνθηκών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για καλύτερη ανάκτηση των επιθυμητών ενώσεων: 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71894" y="57145"/>
        <a:ext cx="7268692" cy="852412"/>
      </dsp:txXfrm>
    </dsp:sp>
    <dsp:sp modelId="{9B90993A-02EA-2444-BF31-F220B74C9941}">
      <dsp:nvSpPr>
        <dsp:cNvPr id="0" name=""/>
        <dsp:cNvSpPr/>
      </dsp:nvSpPr>
      <dsp:spPr>
        <a:xfrm>
          <a:off x="0" y="2237272"/>
          <a:ext cx="10515600" cy="236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66496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Εκχύλιση με υδατικό διάλυμα καυστικού νατρίου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Κλασσική τεχνική διαχωρισμού των ενώσεων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Bleaching 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με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NaClO</a:t>
          </a:r>
          <a:r>
            <a:rPr lang="en-US" sz="2000" kern="1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Απομάκρυνση όλης της ποσότητας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λιγνίνης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για μεγαλύτερη παραγωγή γλυκόζης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237272"/>
        <a:ext cx="10515600" cy="2368800"/>
      </dsp:txXfrm>
    </dsp:sp>
    <dsp:sp modelId="{61D2C77E-B89B-6346-B104-F29A4DA5B79F}">
      <dsp:nvSpPr>
        <dsp:cNvPr id="0" name=""/>
        <dsp:cNvSpPr/>
      </dsp:nvSpPr>
      <dsp:spPr>
        <a:xfrm>
          <a:off x="525780" y="1764951"/>
          <a:ext cx="736092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Επιλογ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ή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διαχωρισμών κυτταρίνης και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λιγνίνης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71894" y="1811065"/>
        <a:ext cx="7268692" cy="8524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9DBCA-1C63-B94A-BF11-27C3AFE8279B}">
      <dsp:nvSpPr>
        <dsp:cNvPr id="0" name=""/>
        <dsp:cNvSpPr/>
      </dsp:nvSpPr>
      <dsp:spPr>
        <a:xfrm>
          <a:off x="8549" y="461161"/>
          <a:ext cx="2110643" cy="3037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Μοντ</a:t>
          </a:r>
          <a:r>
            <a:rPr lang="en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έ</a:t>
          </a:r>
          <a:r>
            <a:rPr lang="el-GR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λο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SRK 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για μίγματα σε υψηλές πιέσεις</a:t>
          </a:r>
          <a:endParaRPr lang="en-GR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0368" y="522980"/>
        <a:ext cx="1987005" cy="2913657"/>
      </dsp:txXfrm>
    </dsp:sp>
    <dsp:sp modelId="{D6C73791-688D-F24D-BF12-48C70EA7B329}">
      <dsp:nvSpPr>
        <dsp:cNvPr id="0" name=""/>
        <dsp:cNvSpPr/>
      </dsp:nvSpPr>
      <dsp:spPr>
        <a:xfrm>
          <a:off x="2299359" y="1756403"/>
          <a:ext cx="381951" cy="446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99359" y="1845765"/>
        <a:ext cx="267366" cy="268087"/>
      </dsp:txXfrm>
    </dsp:sp>
    <dsp:sp modelId="{635D6B4C-DC34-0345-B475-3A3705142F28}">
      <dsp:nvSpPr>
        <dsp:cNvPr id="0" name=""/>
        <dsp:cNvSpPr/>
      </dsp:nvSpPr>
      <dsp:spPr>
        <a:xfrm>
          <a:off x="2839857" y="461161"/>
          <a:ext cx="2309474" cy="3037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Μοντέλο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NTRL-HOC 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στο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bleaching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λόγω του οξικού οξέος</a:t>
          </a:r>
          <a:endParaRPr lang="en-GR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907499" y="528803"/>
        <a:ext cx="2174190" cy="2902011"/>
      </dsp:txXfrm>
    </dsp:sp>
    <dsp:sp modelId="{2EDE08F6-94D5-414A-8D38-BB59EAF783A4}">
      <dsp:nvSpPr>
        <dsp:cNvPr id="0" name=""/>
        <dsp:cNvSpPr/>
      </dsp:nvSpPr>
      <dsp:spPr>
        <a:xfrm>
          <a:off x="5329497" y="1756403"/>
          <a:ext cx="381951" cy="446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29497" y="1845765"/>
        <a:ext cx="267366" cy="268087"/>
      </dsp:txXfrm>
    </dsp:sp>
    <dsp:sp modelId="{07FBE7B8-725A-7E4D-BED9-E8519233CE8D}">
      <dsp:nvSpPr>
        <dsp:cNvPr id="0" name=""/>
        <dsp:cNvSpPr/>
      </dsp:nvSpPr>
      <dsp:spPr>
        <a:xfrm>
          <a:off x="5869995" y="461161"/>
          <a:ext cx="2659339" cy="3037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Το </a:t>
          </a:r>
          <a:r>
            <a:rPr lang="el-GR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πυρην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ό</a:t>
          </a:r>
          <a:r>
            <a:rPr lang="el-GR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ξυλο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ορίστηκε ως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non-conventional 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εφόσον είναι γνωστά το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proximate 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και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ultimate analysis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του</a:t>
          </a:r>
          <a:endParaRPr lang="en-GR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947884" y="539050"/>
        <a:ext cx="2503561" cy="2881517"/>
      </dsp:txXfrm>
    </dsp:sp>
    <dsp:sp modelId="{22EC267E-F0A5-804D-B206-92068EC5EDFD}">
      <dsp:nvSpPr>
        <dsp:cNvPr id="0" name=""/>
        <dsp:cNvSpPr/>
      </dsp:nvSpPr>
      <dsp:spPr>
        <a:xfrm>
          <a:off x="8709500" y="1756403"/>
          <a:ext cx="381951" cy="446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709500" y="1845765"/>
        <a:ext cx="267366" cy="268087"/>
      </dsp:txXfrm>
    </dsp:sp>
    <dsp:sp modelId="{677ED64F-326A-F849-93EF-E85826C68DCD}">
      <dsp:nvSpPr>
        <dsp:cNvPr id="0" name=""/>
        <dsp:cNvSpPr/>
      </dsp:nvSpPr>
      <dsp:spPr>
        <a:xfrm>
          <a:off x="9249998" y="461161"/>
          <a:ext cx="2772086" cy="3037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κυτταρίνη και η </a:t>
          </a:r>
          <a:r>
            <a:rPr lang="el-GR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λιγνίνη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ορίστηκαν ως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conventional solids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με βάση τους μοριακούς τύπους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en-US" sz="2400" kern="1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</a:t>
          </a:r>
          <a:r>
            <a:rPr lang="en-US" sz="2400" kern="1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10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en-US" sz="2400" kern="1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 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και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el-GR" sz="2400" kern="1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7.3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</a:t>
          </a:r>
          <a:r>
            <a:rPr lang="el-GR" sz="2400" kern="1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13.9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el-GR" sz="2400" kern="1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1.3</a:t>
          </a:r>
          <a:endParaRPr lang="en-GR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331190" y="542353"/>
        <a:ext cx="2609702" cy="28749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EFD88-350C-4D47-95AB-AEC7456A7ABE}">
      <dsp:nvSpPr>
        <dsp:cNvPr id="0" name=""/>
        <dsp:cNvSpPr/>
      </dsp:nvSpPr>
      <dsp:spPr>
        <a:xfrm>
          <a:off x="0" y="572887"/>
          <a:ext cx="10515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04081-CB15-E147-B37C-6D58ABA99298}">
      <dsp:nvSpPr>
        <dsp:cNvPr id="0" name=""/>
        <dsp:cNvSpPr/>
      </dsp:nvSpPr>
      <dsp:spPr>
        <a:xfrm>
          <a:off x="525780" y="26767"/>
          <a:ext cx="7360920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Συνθ</a:t>
          </a:r>
          <a:r>
            <a:rPr lang="en-US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ή</a:t>
          </a:r>
          <a:r>
            <a:rPr lang="el-GR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κες: θερμοκρασία 50</a:t>
          </a:r>
          <a:r>
            <a:rPr lang="en-US" sz="2000" kern="1200" baseline="30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en-US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C, </a:t>
          </a:r>
          <a:r>
            <a:rPr lang="el-GR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ατμοσφαιρική πίεση</a:t>
          </a:r>
          <a:endParaRPr lang="en-US" sz="20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79099" y="80086"/>
        <a:ext cx="7254282" cy="985602"/>
      </dsp:txXfrm>
    </dsp:sp>
    <dsp:sp modelId="{A2B5C346-8C5B-CD40-AA3F-2408CCE195CF}">
      <dsp:nvSpPr>
        <dsp:cNvPr id="0" name=""/>
        <dsp:cNvSpPr/>
      </dsp:nvSpPr>
      <dsp:spPr>
        <a:xfrm>
          <a:off x="0" y="2251207"/>
          <a:ext cx="10515600" cy="23892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70636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Στην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πραγματικ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ό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τητα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θα επιλέγαμε 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CSTR 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με μεμβράνη για κατακράτηση ενζύμου αλλά στην προσομοίωση χρησιμοποιήσαμε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Rstoic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με μ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ί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 απλοποιημένη στοιχειομετρία λόγω της περίπλοκης πραγματικής στοιχειομετρίας και κινητικής της αντίδρασης η οποία δεν είναι καθορισμένη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Δεν χρησιμοποιήσαμε </a:t>
          </a:r>
          <a:r>
            <a:rPr lang="en-US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PFR </a:t>
          </a:r>
          <a:r>
            <a:rPr lang="el-GR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γιατί θα απαιτούσε μεγάλη ποσότητα ενζύμου</a:t>
          </a:r>
          <a:endParaRPr lang="en-US" sz="20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251207"/>
        <a:ext cx="10515600" cy="2389274"/>
      </dsp:txXfrm>
    </dsp:sp>
    <dsp:sp modelId="{06056296-28EE-0345-8F7B-F7EB8D64D4A1}">
      <dsp:nvSpPr>
        <dsp:cNvPr id="0" name=""/>
        <dsp:cNvSpPr/>
      </dsp:nvSpPr>
      <dsp:spPr>
        <a:xfrm>
          <a:off x="525780" y="1705087"/>
          <a:ext cx="7360920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Επιλογή αντιδραστήρα: </a:t>
          </a:r>
          <a:r>
            <a:rPr lang="en-US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RStoic</a:t>
          </a:r>
        </a:p>
      </dsp:txBody>
      <dsp:txXfrm>
        <a:off x="579099" y="1758406"/>
        <a:ext cx="7254282" cy="9856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EFD88-350C-4D47-95AB-AEC7456A7ABE}">
      <dsp:nvSpPr>
        <dsp:cNvPr id="0" name=""/>
        <dsp:cNvSpPr/>
      </dsp:nvSpPr>
      <dsp:spPr>
        <a:xfrm>
          <a:off x="0" y="394057"/>
          <a:ext cx="10515600" cy="1597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41528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Συνηθ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ί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ζεται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σε καυστήρες και είναι απλός στην προσομοίωση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θερμοκρασία λειτουργίας προκύπτει από την θερμογόνο δύναμη της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λιγνίνης</a:t>
          </a:r>
          <a:endParaRPr lang="el-G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394057"/>
        <a:ext cx="10515600" cy="1597050"/>
      </dsp:txXfrm>
    </dsp:sp>
    <dsp:sp modelId="{90C04081-CB15-E147-B37C-6D58ABA99298}">
      <dsp:nvSpPr>
        <dsp:cNvPr id="0" name=""/>
        <dsp:cNvSpPr/>
      </dsp:nvSpPr>
      <dsp:spPr>
        <a:xfrm>
          <a:off x="525780" y="10297"/>
          <a:ext cx="736092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Τύπος αντιδραστήρα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CSTR</a:t>
          </a:r>
        </a:p>
      </dsp:txBody>
      <dsp:txXfrm>
        <a:off x="563247" y="47764"/>
        <a:ext cx="7285986" cy="692586"/>
      </dsp:txXfrm>
    </dsp:sp>
    <dsp:sp modelId="{B6691BC4-48B0-8645-86B7-5FB7A268AF86}">
      <dsp:nvSpPr>
        <dsp:cNvPr id="0" name=""/>
        <dsp:cNvSpPr/>
      </dsp:nvSpPr>
      <dsp:spPr>
        <a:xfrm>
          <a:off x="0" y="2515267"/>
          <a:ext cx="1051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298C-C7A7-5641-B69B-8C61A8060E3B}">
      <dsp:nvSpPr>
        <dsp:cNvPr id="0" name=""/>
        <dsp:cNvSpPr/>
      </dsp:nvSpPr>
      <dsp:spPr>
        <a:xfrm>
          <a:off x="525780" y="2131507"/>
          <a:ext cx="736092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Η περίσσεια αέρα για την καύση βρέθηκε από την βιβλιογραφία ως λ=2.5</a:t>
          </a:r>
          <a:endParaRPr lang="el-G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63247" y="2168974"/>
        <a:ext cx="7285986" cy="692586"/>
      </dsp:txXfrm>
    </dsp:sp>
    <dsp:sp modelId="{8976D913-F960-9847-9730-65CBC333FA04}">
      <dsp:nvSpPr>
        <dsp:cNvPr id="0" name=""/>
        <dsp:cNvSpPr/>
      </dsp:nvSpPr>
      <dsp:spPr>
        <a:xfrm>
          <a:off x="0" y="3694627"/>
          <a:ext cx="10515600" cy="96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41528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τυπική πίεση για ατμό υψηλής πίεσης</a:t>
          </a:r>
        </a:p>
      </dsp:txBody>
      <dsp:txXfrm>
        <a:off x="0" y="3694627"/>
        <a:ext cx="10515600" cy="962325"/>
      </dsp:txXfrm>
    </dsp:sp>
    <dsp:sp modelId="{D8AFC2AB-CD89-A049-925C-75A4480AA5FA}">
      <dsp:nvSpPr>
        <dsp:cNvPr id="0" name=""/>
        <dsp:cNvSpPr/>
      </dsp:nvSpPr>
      <dsp:spPr>
        <a:xfrm>
          <a:off x="525780" y="3310867"/>
          <a:ext cx="736092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Πίεση λειτουργίας λέβητα: 4 </a:t>
          </a:r>
          <a:r>
            <a:rPr lang="en-US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Mpa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63247" y="3348334"/>
        <a:ext cx="7285986" cy="692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A3FA6-2435-0B48-AA9B-133DBB37C9D7}">
      <dsp:nvSpPr>
        <dsp:cNvPr id="0" name=""/>
        <dsp:cNvSpPr/>
      </dsp:nvSpPr>
      <dsp:spPr>
        <a:xfrm>
          <a:off x="10296" y="483883"/>
          <a:ext cx="2700036" cy="27129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50EC2-E768-6142-A01F-95EA239A023B}">
      <dsp:nvSpPr>
        <dsp:cNvPr id="0" name=""/>
        <dsp:cNvSpPr/>
      </dsp:nvSpPr>
      <dsp:spPr>
        <a:xfrm>
          <a:off x="310300" y="768887"/>
          <a:ext cx="2700036" cy="27129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Τα καυσαέρια εναλλάσσουν θερμότητα με νερό υψηλής πίεσης</a:t>
          </a:r>
          <a:endParaRPr lang="en-US" sz="24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89381" y="847968"/>
        <a:ext cx="2541874" cy="2554796"/>
      </dsp:txXfrm>
    </dsp:sp>
    <dsp:sp modelId="{E21EB309-8AA6-4F41-A7C1-EBBEDF6C2064}">
      <dsp:nvSpPr>
        <dsp:cNvPr id="0" name=""/>
        <dsp:cNvSpPr/>
      </dsp:nvSpPr>
      <dsp:spPr>
        <a:xfrm>
          <a:off x="3310340" y="483883"/>
          <a:ext cx="3034975" cy="27129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8BFD7-B716-464F-B878-71EA603EC583}">
      <dsp:nvSpPr>
        <dsp:cNvPr id="0" name=""/>
        <dsp:cNvSpPr/>
      </dsp:nvSpPr>
      <dsp:spPr>
        <a:xfrm>
          <a:off x="3610344" y="768887"/>
          <a:ext cx="3034975" cy="27129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 ατμός παράγεται σε συνθήκες </a:t>
          </a: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P=4MPa, T= 259 </a:t>
          </a:r>
          <a:r>
            <a:rPr lang="en-US" sz="2400" kern="1200" baseline="30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en-US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 (</a:t>
          </a:r>
          <a:r>
            <a:rPr lang="el-G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υπέρθερμος ατμός)</a:t>
          </a:r>
          <a:endParaRPr lang="en-US" sz="24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689804" y="848347"/>
        <a:ext cx="2876055" cy="2554038"/>
      </dsp:txXfrm>
    </dsp:sp>
    <dsp:sp modelId="{B73B6666-3179-EB42-8BEB-A100CF2737F6}">
      <dsp:nvSpPr>
        <dsp:cNvPr id="0" name=""/>
        <dsp:cNvSpPr/>
      </dsp:nvSpPr>
      <dsp:spPr>
        <a:xfrm>
          <a:off x="6945323" y="483883"/>
          <a:ext cx="4402975" cy="27129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4575F-A76E-B849-845D-A904FD2F8D6F}">
      <dsp:nvSpPr>
        <dsp:cNvPr id="0" name=""/>
        <dsp:cNvSpPr/>
      </dsp:nvSpPr>
      <dsp:spPr>
        <a:xfrm>
          <a:off x="7245327" y="768887"/>
          <a:ext cx="4402975" cy="27129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Τα καυσαέρια βγαίνουν στους 110</a:t>
          </a:r>
          <a:r>
            <a:rPr lang="en-US" sz="24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baseline="30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l-GR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καθ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ώ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ς δεν χρειάζεται να ανησυχούμε για συμπύκνωση θειικού οξέος, αλλά είναι αρκετά υψηλή θερμοκρασία ώστε να είναι καλός ο ελκυσμός του καυστήρα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324787" y="848347"/>
        <a:ext cx="4244055" cy="25540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EFD88-350C-4D47-95AB-AEC7456A7ABE}">
      <dsp:nvSpPr>
        <dsp:cNvPr id="0" name=""/>
        <dsp:cNvSpPr/>
      </dsp:nvSpPr>
      <dsp:spPr>
        <a:xfrm>
          <a:off x="0" y="217281"/>
          <a:ext cx="1151068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04081-CB15-E147-B37C-6D58ABA99298}">
      <dsp:nvSpPr>
        <dsp:cNvPr id="0" name=""/>
        <dsp:cNvSpPr/>
      </dsp:nvSpPr>
      <dsp:spPr>
        <a:xfrm>
          <a:off x="575534" y="54921"/>
          <a:ext cx="8057477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53" tIns="0" rIns="3045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Τύπος αντιδραστήρα: 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RBatch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91386" y="70773"/>
        <a:ext cx="8025773" cy="293016"/>
      </dsp:txXfrm>
    </dsp:sp>
    <dsp:sp modelId="{B7F3704C-86EB-C249-ACF8-6BF7EDA3CDEF}">
      <dsp:nvSpPr>
        <dsp:cNvPr id="0" name=""/>
        <dsp:cNvSpPr/>
      </dsp:nvSpPr>
      <dsp:spPr>
        <a:xfrm>
          <a:off x="0" y="716241"/>
          <a:ext cx="11510682" cy="152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357" tIns="229108" rIns="89335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λ</a:t>
          </a:r>
          <a:r>
            <a:rPr lang="en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ό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γω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της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αυτοκαταλυτικής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φύσεως της αντίδρασης, δεν θέλουμε να φεύγει η βιομάζα αλλά να συσσωρεύεται στον αντιδραστήρα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στην περίπτωση μόλυνσης πρέπει να σταματήσει τελείως η λειτουργία του αντιδραστήρα ενώ ο </a:t>
          </a:r>
          <a:r>
            <a:rPr lang="en-US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 </a:t>
          </a:r>
          <a:r>
            <a:rPr lang="el-GR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καθαρίζεται μετά από κάθε </a:t>
          </a:r>
          <a:r>
            <a:rPr lang="en-US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716241"/>
        <a:ext cx="11510682" cy="1524600"/>
      </dsp:txXfrm>
    </dsp:sp>
    <dsp:sp modelId="{A6F4BCB6-E5D4-094F-8A46-6F195C984D3A}">
      <dsp:nvSpPr>
        <dsp:cNvPr id="0" name=""/>
        <dsp:cNvSpPr/>
      </dsp:nvSpPr>
      <dsp:spPr>
        <a:xfrm>
          <a:off x="575534" y="553881"/>
          <a:ext cx="8057477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53" tIns="0" rIns="3045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Δεν επιλ</a:t>
          </a:r>
          <a:r>
            <a:rPr lang="en-US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έ</a:t>
          </a:r>
          <a:r>
            <a:rPr lang="el-GR" sz="20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χτηκε αντιδραστήρας συνεχούς ροής:</a:t>
          </a:r>
          <a:endParaRPr lang="el-G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91386" y="569733"/>
        <a:ext cx="8025773" cy="293016"/>
      </dsp:txXfrm>
    </dsp:sp>
    <dsp:sp modelId="{4902C01F-58C7-1948-9460-E35325B3804F}">
      <dsp:nvSpPr>
        <dsp:cNvPr id="0" name=""/>
        <dsp:cNvSpPr/>
      </dsp:nvSpPr>
      <dsp:spPr>
        <a:xfrm>
          <a:off x="0" y="2688895"/>
          <a:ext cx="11510682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357" tIns="229108" rIns="89335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επειδή για να μην οδηγηθεί σε κατάσταση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έκπλυσης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θέλουμε όγκο τουλάχιστον τρεις φορές μεγαλύτερο από αυτό του 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batch</a:t>
          </a:r>
        </a:p>
      </dsp:txBody>
      <dsp:txXfrm>
        <a:off x="0" y="2688895"/>
        <a:ext cx="11510682" cy="935550"/>
      </dsp:txXfrm>
    </dsp:sp>
    <dsp:sp modelId="{F6A36C22-406B-3042-AD3A-559C236A5EA3}">
      <dsp:nvSpPr>
        <dsp:cNvPr id="0" name=""/>
        <dsp:cNvSpPr/>
      </dsp:nvSpPr>
      <dsp:spPr>
        <a:xfrm>
          <a:off x="575534" y="2300241"/>
          <a:ext cx="8227167" cy="551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53" tIns="0" rIns="3045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Δεν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επιλ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έ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χτηκε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CSTR</a:t>
          </a:r>
        </a:p>
      </dsp:txBody>
      <dsp:txXfrm>
        <a:off x="602432" y="2327139"/>
        <a:ext cx="8173371" cy="497218"/>
      </dsp:txXfrm>
    </dsp:sp>
    <dsp:sp modelId="{6BF4E418-D775-C642-B720-2C6E834C9CDC}">
      <dsp:nvSpPr>
        <dsp:cNvPr id="0" name=""/>
        <dsp:cNvSpPr/>
      </dsp:nvSpPr>
      <dsp:spPr>
        <a:xfrm>
          <a:off x="0" y="4186645"/>
          <a:ext cx="11510682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357" tIns="229108" rIns="89335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επειδή σε αερόβιες μικροβιακές καλλιέργειες θέλουμε καλή διασπορά του οξυγόνου το οποίο είναι δυσδιάλυτο στο νερό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4186645"/>
        <a:ext cx="11510682" cy="935550"/>
      </dsp:txXfrm>
    </dsp:sp>
    <dsp:sp modelId="{03B28727-4EC4-4740-BED2-D5C7B3CA0605}">
      <dsp:nvSpPr>
        <dsp:cNvPr id="0" name=""/>
        <dsp:cNvSpPr/>
      </dsp:nvSpPr>
      <dsp:spPr>
        <a:xfrm>
          <a:off x="575534" y="3683845"/>
          <a:ext cx="8357618" cy="665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553" tIns="0" rIns="3045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Δεν 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επιλ</a:t>
          </a: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έ</a:t>
          </a:r>
          <a:r>
            <a:rPr lang="el-G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χτηκε</a:t>
          </a:r>
          <a:r>
            <a:rPr lang="el-G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PFR</a:t>
          </a:r>
        </a:p>
      </dsp:txBody>
      <dsp:txXfrm>
        <a:off x="608004" y="3716315"/>
        <a:ext cx="8292678" cy="600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3E38-D634-E0F7-66D6-70C983002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E47E2-F74C-17A4-7FE7-BF85A0A90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F653-6B11-414A-72B6-3DF6C30A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5F82-214B-A346-A98C-ACCE433BF716}" type="datetimeFigureOut">
              <a:rPr lang="en-GR" smtClean="0"/>
              <a:t>14/1/23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08C6C-9880-2723-49F1-4A28BC9D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F535-8BBE-0857-0E32-0D82D91D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9B14-15D0-CF46-AF50-6857FF0126A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2092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5A7E-2C9B-0C78-1EA8-5EFD3E8D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63636-10CA-079C-A767-BD062D775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0182B-07FC-0245-B0C7-9A360F2A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5F82-214B-A346-A98C-ACCE433BF716}" type="datetimeFigureOut">
              <a:rPr lang="en-GR" smtClean="0"/>
              <a:t>14/1/23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F6FF-3EAE-B5EC-671D-F752D649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C29E8-70B5-7AFA-2D43-55C4706F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9B14-15D0-CF46-AF50-6857FF0126A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4733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4C415-B0CD-A552-7D08-532C0A8FB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33692-7C7D-CD65-3317-08B0D196C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DAC0D-001E-FF70-A40C-2DC405F0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5F82-214B-A346-A98C-ACCE433BF716}" type="datetimeFigureOut">
              <a:rPr lang="en-GR" smtClean="0"/>
              <a:t>14/1/23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4FE8C-28F4-21A8-1085-3A0D949F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28CDD-E692-5D75-82A4-F3AB69DD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9B14-15D0-CF46-AF50-6857FF0126A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9261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58FC-B68C-B20E-A0FC-14A21715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F7C0-53BC-6C19-B0EB-5D80908CE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9B715-3BFF-1053-04E3-DB1A46EA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5F82-214B-A346-A98C-ACCE433BF716}" type="datetimeFigureOut">
              <a:rPr lang="en-GR" smtClean="0"/>
              <a:t>14/1/23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098C-7E80-3ACA-30C3-A760FA30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79797-9A36-3DCB-AB6F-BDF93134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9B14-15D0-CF46-AF50-6857FF0126A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327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1618-0732-3FA3-B69B-63E6B002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E4392-1C77-7E06-6D22-10E627736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29C9-1BF9-B515-5010-3ABDA590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5F82-214B-A346-A98C-ACCE433BF716}" type="datetimeFigureOut">
              <a:rPr lang="en-GR" smtClean="0"/>
              <a:t>14/1/23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43A7F-18F2-A2D8-6F47-AA6196B5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4D85B-CCB2-AC07-458B-190818B5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9B14-15D0-CF46-AF50-6857FF0126A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0522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58CF-20F6-F0D7-BD05-0FA7A341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07CF-6086-8A59-DA46-ED05B805D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11C92-D2E8-AA0F-2DD3-67054132B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C83DA-092E-4E5F-A33A-A0D9114F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5F82-214B-A346-A98C-ACCE433BF716}" type="datetimeFigureOut">
              <a:rPr lang="en-GR" smtClean="0"/>
              <a:t>14/1/23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944D1-2756-0BF6-BAE1-07288111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344A6-8BBC-F3CE-74B5-E0F8C7A4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9B14-15D0-CF46-AF50-6857FF0126A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6877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ED5A-39BD-AF65-8803-F36C0F78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7D79C-94AB-B148-DFC2-08DA8AF04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044F6-0324-5E8D-6CEE-1E075A71F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09C38-C692-7379-3002-2F9F0F2EF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21AAA-C549-6A38-A3DD-415A660E7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D321-D52A-A40F-E759-C26717D3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5F82-214B-A346-A98C-ACCE433BF716}" type="datetimeFigureOut">
              <a:rPr lang="en-GR" smtClean="0"/>
              <a:t>14/1/23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27A27-6368-E690-B2B8-AC80FF84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D0639-6C95-49A7-7199-2E427F85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9B14-15D0-CF46-AF50-6857FF0126A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4298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0F6C-CBB8-6392-82FC-6D178A1A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32D5D-5509-E502-AF59-E13B5BF3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5F82-214B-A346-A98C-ACCE433BF716}" type="datetimeFigureOut">
              <a:rPr lang="en-GR" smtClean="0"/>
              <a:t>14/1/23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98C8C-D907-E7F3-3665-8DB263C2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A68F5-2326-1371-5346-A59451D5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9B14-15D0-CF46-AF50-6857FF0126A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696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F62FF-B00D-635F-D2BC-65856C80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5F82-214B-A346-A98C-ACCE433BF716}" type="datetimeFigureOut">
              <a:rPr lang="en-GR" smtClean="0"/>
              <a:t>14/1/23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574F9-0032-078A-958E-D6A8CCBE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7C4CE-C3DD-E51F-242A-3CEC6EFF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9B14-15D0-CF46-AF50-6857FF0126A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66645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DF1E-18CD-0753-FA05-2F21A95E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0F3F-FC72-1C38-A574-10A63490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6397D-B16C-E2A1-303A-1A98E0238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7B066-578C-736C-87E9-0A2CFD46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5F82-214B-A346-A98C-ACCE433BF716}" type="datetimeFigureOut">
              <a:rPr lang="en-GR" smtClean="0"/>
              <a:t>14/1/23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F0706-E90D-675A-28B0-0C2F5BA6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62AC4-7D87-DB36-FA06-A740525F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9B14-15D0-CF46-AF50-6857FF0126A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9597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C621-48D5-C8A8-3AB1-45FBB78C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DA686-9BCB-9AC0-AAE1-2CDBE8650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09CAC-4353-8376-0F2F-DC3DDE35E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8B9C-39A5-2890-529F-73149657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5F82-214B-A346-A98C-ACCE433BF716}" type="datetimeFigureOut">
              <a:rPr lang="en-GR" smtClean="0"/>
              <a:t>14/1/23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5602-521E-F4E4-6E22-7096954A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2FFAF-C3FC-A1E7-797A-3C5BB8E7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9B14-15D0-CF46-AF50-6857FF0126A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5104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B7C61-E320-56A4-F2FC-F4FF9C5F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EF21E-1A33-7555-1174-9A195EA2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2C268-7B33-935D-0E51-9102CAD56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95F82-214B-A346-A98C-ACCE433BF716}" type="datetimeFigureOut">
              <a:rPr lang="en-GR" smtClean="0"/>
              <a:t>14/1/23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08C58-AD0F-CEC5-EA3A-6A6B8829B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CBB5B-8B92-20E2-7D1D-F126DE085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9B14-15D0-CF46-AF50-6857FF0126A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095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!!BGRectangle">
            <a:extLst>
              <a:ext uri="{FF2B5EF4-FFF2-40B4-BE49-F238E27FC236}">
                <a16:creationId xmlns:a16="http://schemas.microsoft.com/office/drawing/2014/main" id="{89C1B8B3-9FDD-4D8C-9C4D-2FD7CFA2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Blue painted factory">
            <a:extLst>
              <a:ext uri="{FF2B5EF4-FFF2-40B4-BE49-F238E27FC236}">
                <a16:creationId xmlns:a16="http://schemas.microsoft.com/office/drawing/2014/main" id="{E2B4A8BF-3E9F-51BC-EB5C-0EB588E85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1C8851-42D2-7048-97FD-A417F8F39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480" y="1200152"/>
            <a:ext cx="6897171" cy="4457696"/>
          </a:xfrm>
        </p:spPr>
        <p:txBody>
          <a:bodyPr anchor="ctr">
            <a:normAutofit/>
          </a:bodyPr>
          <a:lstStyle/>
          <a:p>
            <a:pPr algn="r"/>
            <a:r>
              <a:rPr lang="el-GR" sz="620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Αξιοποίηση Πυρηνόξυλου για Παραγωγή Γλυκερόλης και Κυκλοπεντανόνης </a:t>
            </a:r>
            <a:endParaRPr lang="en-GR" sz="62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29B44-7BF8-7430-929A-4FFB78B3E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5502" y="1200152"/>
            <a:ext cx="2816535" cy="4457696"/>
          </a:xfrm>
        </p:spPr>
        <p:txBody>
          <a:bodyPr anchor="ctr">
            <a:normAutofit/>
          </a:bodyPr>
          <a:lstStyle/>
          <a:p>
            <a:pPr algn="l"/>
            <a:r>
              <a:rPr lang="el-GR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Συγγραφείς</a:t>
            </a:r>
            <a:r>
              <a:rPr lang="el-GR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dirty="0">
              <a:solidFill>
                <a:srgbClr val="FFFFFF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l-GR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Βιδιάνος</a:t>
            </a:r>
            <a:r>
              <a:rPr lang="el-GR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Γιαννίτσης</a:t>
            </a:r>
            <a:r>
              <a:rPr lang="el-GR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l-GR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Αριστοτέλης</a:t>
            </a:r>
            <a:r>
              <a:rPr lang="el-GR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Αργυρόπουλος</a:t>
            </a:r>
            <a:r>
              <a:rPr lang="el-GR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l-GR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Διονύσης</a:t>
            </a:r>
            <a:r>
              <a:rPr lang="el-GR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Γιαννάτος</a:t>
            </a:r>
            <a:r>
              <a:rPr lang="el-GR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solidFill>
                <a:srgbClr val="FFFFFF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l-GR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Θεωφανω</a:t>
            </a:r>
            <a:r>
              <a:rPr lang="el-GR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́ </a:t>
            </a:r>
            <a:r>
              <a:rPr lang="el-GR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Αντωνία</a:t>
            </a:r>
            <a:r>
              <a:rPr lang="el-GR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Πόταρη</a:t>
            </a:r>
            <a:r>
              <a:rPr lang="el-GR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solidFill>
                <a:srgbClr val="FFFFFF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l-GR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Στυλιανη</a:t>
            </a:r>
            <a:r>
              <a:rPr lang="el-GR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́ </a:t>
            </a:r>
            <a:r>
              <a:rPr lang="el-GR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Σταύρου</a:t>
            </a:r>
            <a:endParaRPr lang="en-US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Έ</a:t>
            </a:r>
            <a:r>
              <a:rPr lang="el-GR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λλη</a:t>
            </a:r>
            <a:r>
              <a:rPr lang="el-GR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dirty="0" err="1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Πούτα</a:t>
            </a:r>
            <a:endParaRPr lang="el-GR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!!Line">
            <a:extLst>
              <a:ext uri="{FF2B5EF4-FFF2-40B4-BE49-F238E27FC236}">
                <a16:creationId xmlns:a16="http://schemas.microsoft.com/office/drawing/2014/main" id="{93A9CEA1-EFF3-40F6-AB36-E232925E7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4632" y="2286000"/>
            <a:ext cx="27432" cy="22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756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1A9B5-4D61-4E06-EC5D-1E626679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l-GR" sz="4000">
                <a:solidFill>
                  <a:schemeClr val="bg1"/>
                </a:solidFill>
              </a:rPr>
              <a:t>Προσομοίωση στο </a:t>
            </a:r>
            <a:r>
              <a:rPr lang="en-US" sz="4000">
                <a:solidFill>
                  <a:schemeClr val="bg1"/>
                </a:solidFill>
              </a:rPr>
              <a:t>Aspen</a:t>
            </a:r>
            <a:endParaRPr lang="en-GR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AC6696-689B-DE7C-140E-5B484537D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267984"/>
              </p:ext>
            </p:extLst>
          </p:nvPr>
        </p:nvGraphicFramePr>
        <p:xfrm>
          <a:off x="161364" y="2217343"/>
          <a:ext cx="12030635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53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4393-E49D-6A37-52DE-EAA9AC26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Block 200</a:t>
            </a:r>
            <a:r>
              <a:rPr lang="el-GR" b="1" dirty="0"/>
              <a:t> – Παραγωγή </a:t>
            </a:r>
            <a:r>
              <a:rPr lang="el-GR" b="1" dirty="0" err="1"/>
              <a:t>γλυκερόλης</a:t>
            </a:r>
            <a:endParaRPr lang="en-GR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C81A42-17E9-FC58-9FDA-BCBDF434A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218" y="1119470"/>
            <a:ext cx="6825563" cy="57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7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E855-9AB6-5BE8-B2D6-81412D84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Σχεδιαστικές επιλογές</a:t>
            </a:r>
            <a:endParaRPr lang="en-GR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7201C9-BBFA-EC7D-F7B8-0A487992A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795079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932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2B62-B226-2C6C-311C-3958551F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300</a:t>
            </a:r>
            <a:r>
              <a:rPr lang="el-GR" b="1" dirty="0"/>
              <a:t> – Λέβητας </a:t>
            </a:r>
            <a:r>
              <a:rPr lang="el-GR" b="1" dirty="0" err="1"/>
              <a:t>Λιγνίνης</a:t>
            </a:r>
            <a:endParaRPr lang="en-GR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621C18-8EBA-1E4F-DB70-AE769B032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195" y="2154238"/>
            <a:ext cx="8501975" cy="43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3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CA6F-72A7-BC3F-E196-366AE8BA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Σχεδιαστικές Επιλογές</a:t>
            </a:r>
            <a:endParaRPr lang="en-GR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A66CC05-C766-6BE3-2FA6-A194E6196B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283723"/>
              </p:ext>
            </p:extLst>
          </p:nvPr>
        </p:nvGraphicFramePr>
        <p:xfrm>
          <a:off x="627530" y="1690688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6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6E0FB-0DC6-6409-C6FA-E1F4F78F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l-GR" sz="3600">
                <a:solidFill>
                  <a:srgbClr val="FFFFFF"/>
                </a:solidFill>
              </a:rPr>
              <a:t>Αποτελέσματα</a:t>
            </a:r>
            <a:endParaRPr lang="en-GR" sz="3600">
              <a:solidFill>
                <a:srgbClr val="FFFFFF"/>
              </a:solidFill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7CC9AC-6119-16A3-6E57-15F4B8DA3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510206"/>
              </p:ext>
            </p:extLst>
          </p:nvPr>
        </p:nvGraphicFramePr>
        <p:xfrm>
          <a:off x="201706" y="2211233"/>
          <a:ext cx="11658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68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78EE-2BA4-DF82-6507-6DE8EFEA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Block 400</a:t>
            </a:r>
            <a:r>
              <a:rPr lang="el-GR" b="1" dirty="0"/>
              <a:t>- Παραγωγή </a:t>
            </a:r>
            <a:r>
              <a:rPr lang="el-GR" b="1" dirty="0" err="1"/>
              <a:t>Γλυκερόλης</a:t>
            </a:r>
            <a:endParaRPr lang="en-GR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B73841-EA7A-9AD4-A396-140F837C9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313" y="1762125"/>
            <a:ext cx="6500812" cy="482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25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1448-2C13-23EA-5235-0FB49E24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25"/>
            <a:ext cx="10515600" cy="1325563"/>
          </a:xfrm>
        </p:spPr>
        <p:txBody>
          <a:bodyPr/>
          <a:lstStyle/>
          <a:p>
            <a:r>
              <a:rPr lang="el-GR" dirty="0"/>
              <a:t>Σχεδιαστικές Επιλογές</a:t>
            </a:r>
            <a:endParaRPr lang="en-GR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6C60B24-5161-FFF3-D93E-7D769B96D6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365740"/>
              </p:ext>
            </p:extLst>
          </p:nvPr>
        </p:nvGraphicFramePr>
        <p:xfrm>
          <a:off x="349624" y="1425388"/>
          <a:ext cx="11510682" cy="5177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886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B6BC-746B-806E-B2B1-E05363FE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Συνθήκες Λειτουργίας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40AA-28C3-1673-8B23-AED5A7B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Οι βέλτιστες συνθήκες ανάπτυξης ενός μικροοργανισμού είναι αυστηρά καθορισμένες. Αυτές είναι: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B3EE15-4DE7-9AD7-529F-B05DBAB1AF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2756212"/>
              </p:ext>
            </p:extLst>
          </p:nvPr>
        </p:nvGraphicFramePr>
        <p:xfrm>
          <a:off x="838200" y="2904565"/>
          <a:ext cx="10515600" cy="3588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709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7859-935C-3D24-1BA5-812452EF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023"/>
            <a:ext cx="10515600" cy="1325563"/>
          </a:xfrm>
        </p:spPr>
        <p:txBody>
          <a:bodyPr/>
          <a:lstStyle/>
          <a:p>
            <a:r>
              <a:rPr lang="el-GR" dirty="0"/>
              <a:t>Υπολογισμοί</a:t>
            </a:r>
            <a:endParaRPr lang="en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B238889-AAF5-F2A3-E4E8-8A8FD084242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39696981"/>
                  </p:ext>
                </p:extLst>
              </p:nvPr>
            </p:nvGraphicFramePr>
            <p:xfrm>
              <a:off x="454959" y="1318310"/>
              <a:ext cx="11282082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B238889-AAF5-F2A3-E4E8-8A8FD084242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39696981"/>
                  </p:ext>
                </p:extLst>
              </p:nvPr>
            </p:nvGraphicFramePr>
            <p:xfrm>
              <a:off x="454959" y="1318310"/>
              <a:ext cx="11282082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105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D1EE8-0CBE-0803-BA9A-49B8815A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</a:rPr>
              <a:t>Εισαγωγή</a:t>
            </a:r>
            <a:endParaRPr lang="en-GR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6D4D-856D-8EFA-B6B5-5D57A8917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l-GR" sz="2200" dirty="0"/>
              <a:t>Σκοπός: αξιοποίηση του </a:t>
            </a:r>
            <a:r>
              <a:rPr lang="el-GR" sz="2200" dirty="0" err="1"/>
              <a:t>πυρηνόξυλου</a:t>
            </a:r>
            <a:r>
              <a:rPr lang="el-GR" sz="2200" dirty="0"/>
              <a:t> για την παραγωγή </a:t>
            </a:r>
            <a:r>
              <a:rPr lang="el-GR" sz="2200" dirty="0" err="1"/>
              <a:t>γλυκερόλης</a:t>
            </a:r>
            <a:r>
              <a:rPr lang="el-GR" sz="2200" dirty="0"/>
              <a:t> και </a:t>
            </a:r>
            <a:r>
              <a:rPr lang="el-GR" sz="2200" dirty="0" err="1"/>
              <a:t>κυκλοπεντανόνης</a:t>
            </a:r>
            <a:endParaRPr lang="el-GR" sz="2200" dirty="0"/>
          </a:p>
          <a:p>
            <a:r>
              <a:rPr lang="el-GR" sz="2200" dirty="0" err="1"/>
              <a:t>Γλυκερόλη</a:t>
            </a:r>
            <a:r>
              <a:rPr lang="el-GR" sz="2200" dirty="0"/>
              <a:t> </a:t>
            </a:r>
          </a:p>
          <a:p>
            <a:pPr marL="457200" lvl="1" indent="0">
              <a:buNone/>
            </a:pPr>
            <a:r>
              <a:rPr lang="en-US" sz="2200" dirty="0"/>
              <a:t>C</a:t>
            </a:r>
            <a:r>
              <a:rPr lang="en-US" sz="2200" baseline="-25000" dirty="0"/>
              <a:t>3</a:t>
            </a:r>
            <a:r>
              <a:rPr lang="en-US" sz="2200" dirty="0"/>
              <a:t>H</a:t>
            </a:r>
            <a:r>
              <a:rPr lang="en-US" sz="2200" baseline="-25000" dirty="0"/>
              <a:t>8</a:t>
            </a:r>
            <a:r>
              <a:rPr lang="en-US" sz="2200" dirty="0"/>
              <a:t>O</a:t>
            </a:r>
            <a:r>
              <a:rPr lang="en-US" sz="2200" baseline="-25000" dirty="0"/>
              <a:t>3</a:t>
            </a:r>
            <a:endParaRPr lang="el-GR" sz="2200" baseline="-25000" dirty="0"/>
          </a:p>
          <a:p>
            <a:r>
              <a:rPr lang="el-GR" sz="2200" dirty="0"/>
              <a:t>Εφαρμογές: φαρμακοβιομηχανίες, παραγωγή προϊόντων σε </a:t>
            </a:r>
            <a:r>
              <a:rPr lang="el-GR" sz="2200" dirty="0" err="1"/>
              <a:t>βιοδιυλιστήρια</a:t>
            </a:r>
            <a:endParaRPr lang="el-GR" sz="2200" dirty="0"/>
          </a:p>
          <a:p>
            <a:r>
              <a:rPr lang="el-GR" sz="2200" dirty="0" err="1"/>
              <a:t>Κυκλοπενταν</a:t>
            </a:r>
            <a:r>
              <a:rPr lang="en-US" sz="2200" dirty="0" err="1"/>
              <a:t>ό</a:t>
            </a:r>
            <a:r>
              <a:rPr lang="el-GR" sz="2200" dirty="0" err="1"/>
              <a:t>νη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C</a:t>
            </a:r>
            <a:r>
              <a:rPr lang="en-US" sz="2200" baseline="-25000" dirty="0"/>
              <a:t>5</a:t>
            </a:r>
            <a:r>
              <a:rPr lang="en-US" sz="2200" dirty="0"/>
              <a:t>H</a:t>
            </a:r>
            <a:r>
              <a:rPr lang="en-US" sz="2200" baseline="-25000" dirty="0"/>
              <a:t>6</a:t>
            </a:r>
            <a:r>
              <a:rPr lang="en-US" sz="2200" dirty="0"/>
              <a:t>O</a:t>
            </a:r>
            <a:endParaRPr lang="el-GR" sz="2200" dirty="0"/>
          </a:p>
          <a:p>
            <a:r>
              <a:rPr lang="el-GR" sz="2200" dirty="0"/>
              <a:t>Εφαρμογές: φαρμακοβιομηχανίες, κατασκευή καουτσούκ, αρώματα, πράσινος διαλύτης</a:t>
            </a:r>
            <a:endParaRPr lang="en-US" sz="2200" dirty="0"/>
          </a:p>
          <a:p>
            <a:endParaRPr lang="en-GR" sz="2200" dirty="0"/>
          </a:p>
        </p:txBody>
      </p:sp>
    </p:spTree>
    <p:extLst>
      <p:ext uri="{BB962C8B-B14F-4D97-AF65-F5344CB8AC3E}">
        <p14:creationId xmlns:p14="http://schemas.microsoft.com/office/powerpoint/2010/main" val="169592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712A-6744-6F4C-242E-32528BEE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Προσομοίωση στο </a:t>
            </a:r>
            <a:r>
              <a:rPr lang="en-GR" dirty="0"/>
              <a:t>Aspen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724F83-09A3-0B28-3F6D-533701BBE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54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8397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9CF6-3D04-53FC-6EAF-7FBC98F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500</a:t>
            </a:r>
            <a:r>
              <a:rPr lang="el-GR" b="1" dirty="0"/>
              <a:t> - Καθαρισμός </a:t>
            </a:r>
            <a:r>
              <a:rPr lang="el-GR" b="1" dirty="0" err="1"/>
              <a:t>Γλυκερόλης</a:t>
            </a:r>
            <a:endParaRPr lang="en-GB" b="1" dirty="0"/>
          </a:p>
        </p:txBody>
      </p:sp>
      <p:pic>
        <p:nvPicPr>
          <p:cNvPr id="5" name="Content Placeholder 4" descr="Diagram">
            <a:extLst>
              <a:ext uri="{FF2B5EF4-FFF2-40B4-BE49-F238E27FC236}">
                <a16:creationId xmlns:a16="http://schemas.microsoft.com/office/drawing/2014/main" id="{EEF77D15-33D1-7B06-3A24-E6F0D8F02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57" y="1825625"/>
            <a:ext cx="101778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16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4BE8D52-4EBD-4EC1-909D-374B771AD0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621683"/>
              </p:ext>
            </p:extLst>
          </p:nvPr>
        </p:nvGraphicFramePr>
        <p:xfrm>
          <a:off x="8347789" y="111968"/>
          <a:ext cx="3986525" cy="269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AF88892-BCD8-4E37-9BAA-39E962171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558367"/>
              </p:ext>
            </p:extLst>
          </p:nvPr>
        </p:nvGraphicFramePr>
        <p:xfrm>
          <a:off x="4202545" y="3275044"/>
          <a:ext cx="4287558" cy="269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7A4D725-3F2C-4283-8FE2-77FF1D5C3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622150"/>
              </p:ext>
            </p:extLst>
          </p:nvPr>
        </p:nvGraphicFramePr>
        <p:xfrm>
          <a:off x="8205477" y="3275044"/>
          <a:ext cx="3986524" cy="269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A0D2477-8E66-3F90-BF1A-0240C13C1D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791880"/>
              </p:ext>
            </p:extLst>
          </p:nvPr>
        </p:nvGraphicFramePr>
        <p:xfrm>
          <a:off x="4202545" y="111968"/>
          <a:ext cx="4287558" cy="269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1C7E5FB-E395-50AD-28CE-371B04302BC8}"/>
              </a:ext>
            </a:extLst>
          </p:cNvPr>
          <p:cNvSpPr txBox="1"/>
          <p:nvPr/>
        </p:nvSpPr>
        <p:spPr>
          <a:xfrm>
            <a:off x="500647" y="1703187"/>
            <a:ext cx="3844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Διαγράμματα που δείχνουν την μεταβολή της συγκέντρωσης των συστατικών του αρχικού ρεύματος μετά από κάθε διεργασία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49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57BA872-DCA0-64B2-ACEF-20E5668B22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602150"/>
              </p:ext>
            </p:extLst>
          </p:nvPr>
        </p:nvGraphicFramePr>
        <p:xfrm>
          <a:off x="7445829" y="83976"/>
          <a:ext cx="3806889" cy="230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E57F090-9875-5F17-5DB4-EF84F8037C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862325"/>
              </p:ext>
            </p:extLst>
          </p:nvPr>
        </p:nvGraphicFramePr>
        <p:xfrm>
          <a:off x="7336239" y="2345002"/>
          <a:ext cx="3806889" cy="230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514F150-C07F-8C60-8407-64D6975483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639991"/>
              </p:ext>
            </p:extLst>
          </p:nvPr>
        </p:nvGraphicFramePr>
        <p:xfrm>
          <a:off x="7445829" y="4469364"/>
          <a:ext cx="3806889" cy="230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3656B2-C660-D03E-01D7-5CD6B735CFC3}"/>
              </a:ext>
            </a:extLst>
          </p:cNvPr>
          <p:cNvSpPr txBox="1"/>
          <p:nvPr/>
        </p:nvSpPr>
        <p:spPr>
          <a:xfrm>
            <a:off x="939282" y="1931666"/>
            <a:ext cx="61607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Διάγραμμα που παρουσιάζονται οι μεταβολές στα ποσοστά των φάσεων από το ρεύμα εξόδου από τον </a:t>
            </a:r>
            <a:r>
              <a:rPr lang="el-G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βιοαντιδραστήρα</a:t>
            </a:r>
            <a:r>
              <a:rPr lang="el-G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ως το ρεύμα εξόδου του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decante</a:t>
            </a:r>
            <a:r>
              <a:rPr lang="el-G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όπου μένει μόνο υγρή φάση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84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A6859E-DEB8-7F98-DF56-4C10E7BC2B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764709"/>
              </p:ext>
            </p:extLst>
          </p:nvPr>
        </p:nvGraphicFramePr>
        <p:xfrm>
          <a:off x="8168056" y="2304661"/>
          <a:ext cx="3806890" cy="230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45567E-5532-402C-348C-6995DEEAEF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78668"/>
              </p:ext>
            </p:extLst>
          </p:nvPr>
        </p:nvGraphicFramePr>
        <p:xfrm>
          <a:off x="7837055" y="0"/>
          <a:ext cx="4137891" cy="230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1A61456-BA91-46D6-3945-A9D7D80862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677162"/>
              </p:ext>
            </p:extLst>
          </p:nvPr>
        </p:nvGraphicFramePr>
        <p:xfrm>
          <a:off x="8054108" y="4469362"/>
          <a:ext cx="4137892" cy="2388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88CD6CB-9852-270D-8086-D3B5D91A1695}"/>
              </a:ext>
            </a:extLst>
          </p:cNvPr>
          <p:cNvSpPr/>
          <p:nvPr/>
        </p:nvSpPr>
        <p:spPr>
          <a:xfrm>
            <a:off x="10843105" y="489526"/>
            <a:ext cx="473611" cy="21286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C5ACBE9-CEB6-4F51-B8A8-8A6A80865BC7}" type="TxLink">
              <a:rPr lang="en-US" sz="1100" b="0" i="0" u="none" strike="noStrike">
                <a:solidFill>
                  <a:srgbClr val="000000"/>
                </a:solidFill>
                <a:latin typeface="Calibri"/>
                <a:cs typeface="Calibri"/>
              </a:rPr>
              <a:pPr algn="l"/>
              <a:t>89%</a:t>
            </a:fld>
            <a:endParaRPr lang="en-GB" sz="1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DE4217-4EB7-5A5D-E99B-072E1D7F4FD2}"/>
              </a:ext>
            </a:extLst>
          </p:cNvPr>
          <p:cNvSpPr/>
          <p:nvPr/>
        </p:nvSpPr>
        <p:spPr>
          <a:xfrm>
            <a:off x="10839023" y="838968"/>
            <a:ext cx="484136" cy="217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73084ED-6C57-415B-985F-FBF77A7B287E}" type="TxLink">
              <a:rPr lang="en-US" sz="1100" b="0" i="0" u="none" strike="noStrike">
                <a:solidFill>
                  <a:srgbClr val="000000"/>
                </a:solidFill>
                <a:latin typeface="Calibri"/>
                <a:cs typeface="Calibri"/>
              </a:rPr>
              <a:pPr algn="l"/>
              <a:t>11%</a:t>
            </a:fld>
            <a:endParaRPr lang="en-GB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662A2-E391-1249-5292-EDE12C0448D4}"/>
              </a:ext>
            </a:extLst>
          </p:cNvPr>
          <p:cNvSpPr txBox="1"/>
          <p:nvPr/>
        </p:nvSpPr>
        <p:spPr>
          <a:xfrm>
            <a:off x="868841" y="2062011"/>
            <a:ext cx="4282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Διαγράμματα που παρουσιάζουν την αλλαγή της σύστασης της υγρής φάσης του ρεύματος</a:t>
            </a:r>
            <a:endParaRPr lang="en-GB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05D958-928F-4CA3-9FE6-43C845B0E013}"/>
              </a:ext>
            </a:extLst>
          </p:cNvPr>
          <p:cNvSpPr/>
          <p:nvPr/>
        </p:nvSpPr>
        <p:spPr>
          <a:xfrm>
            <a:off x="10894534" y="2836602"/>
            <a:ext cx="428625" cy="2667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BB80DA-F8B2-4288-B8F1-213889303F90}" type="TxLink">
              <a:rPr lang="en-US" sz="1100" b="0" i="0" u="none" strike="noStrike">
                <a:solidFill>
                  <a:srgbClr val="000000"/>
                </a:solidFill>
                <a:latin typeface="Calibri"/>
                <a:cs typeface="Calibri"/>
              </a:rPr>
              <a:pPr algn="l"/>
              <a:t>11%</a:t>
            </a:fld>
            <a:endParaRPr lang="en-GB" sz="11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715D56-D6AF-4F13-82EA-BC44F3F217BF}"/>
              </a:ext>
            </a:extLst>
          </p:cNvPr>
          <p:cNvSpPr/>
          <p:nvPr/>
        </p:nvSpPr>
        <p:spPr>
          <a:xfrm>
            <a:off x="10885009" y="3131877"/>
            <a:ext cx="438150" cy="272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3CBA13B-3B68-4E5C-9D93-6AA18B35763B}" type="TxLink">
              <a:rPr lang="en-US" sz="1100" b="0" i="0" u="none" strike="noStrike">
                <a:solidFill>
                  <a:srgbClr val="000000"/>
                </a:solidFill>
                <a:latin typeface="Calibri"/>
                <a:cs typeface="Calibri"/>
              </a:rPr>
              <a:pPr algn="l"/>
              <a:t>89%</a:t>
            </a:fld>
            <a:endParaRPr lang="en-GB" sz="1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4D23D-1436-4A1B-83F9-C621E03627C0}"/>
              </a:ext>
            </a:extLst>
          </p:cNvPr>
          <p:cNvSpPr/>
          <p:nvPr/>
        </p:nvSpPr>
        <p:spPr>
          <a:xfrm>
            <a:off x="10799284" y="4869849"/>
            <a:ext cx="523875" cy="272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D6E68CD-7432-418A-919F-63C90ECA9448}" type="TxLink">
              <a:rPr lang="en-US" sz="1100" b="0" i="0" u="none" strike="noStrike">
                <a:solidFill>
                  <a:srgbClr val="000000"/>
                </a:solidFill>
                <a:latin typeface="Calibri"/>
                <a:cs typeface="Calibri"/>
              </a:rPr>
              <a:pPr algn="l"/>
              <a:t>100%</a:t>
            </a:fld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3830332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342BA-28E0-8D53-A447-4FF1C8A2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l-GR">
                <a:solidFill>
                  <a:schemeClr val="bg1"/>
                </a:solidFill>
              </a:rPr>
              <a:t>Σχεδιαστικ</a:t>
            </a:r>
            <a:r>
              <a:rPr lang="en-US">
                <a:solidFill>
                  <a:schemeClr val="bg1"/>
                </a:solidFill>
              </a:rPr>
              <a:t>έ</a:t>
            </a:r>
            <a:r>
              <a:rPr lang="el-GR">
                <a:solidFill>
                  <a:schemeClr val="bg1"/>
                </a:solidFill>
              </a:rPr>
              <a:t>ς Επιλογές: </a:t>
            </a:r>
            <a:r>
              <a:rPr lang="en-US">
                <a:solidFill>
                  <a:schemeClr val="bg1"/>
                </a:solidFill>
              </a:rPr>
              <a:t>Flash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F4BD-8C88-F455-7809-C76472D85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905" y="640080"/>
            <a:ext cx="6521823" cy="5841401"/>
          </a:xfrm>
        </p:spPr>
        <p:txBody>
          <a:bodyPr anchor="ctr">
            <a:normAutofit fontScale="92500" lnSpcReduction="10000"/>
          </a:bodyPr>
          <a:lstStyle/>
          <a:p>
            <a:r>
              <a:rPr lang="el-GR" dirty="0"/>
              <a:t>Τα υγρά συστατικά έχουν χαμηλά σημεία βρασμού κοντά στους 100-120 </a:t>
            </a:r>
            <a:r>
              <a:rPr lang="en-GB" dirty="0"/>
              <a:t>°C</a:t>
            </a:r>
            <a:r>
              <a:rPr lang="en-US" dirty="0"/>
              <a:t> </a:t>
            </a:r>
            <a:r>
              <a:rPr lang="el-GR" dirty="0"/>
              <a:t>πέρα από την </a:t>
            </a:r>
            <a:r>
              <a:rPr lang="el-GR" dirty="0" err="1"/>
              <a:t>γλυκερόλη</a:t>
            </a:r>
            <a:r>
              <a:rPr lang="el-GR" dirty="0"/>
              <a:t> που έχει Σ.Β. στους 290</a:t>
            </a:r>
            <a:r>
              <a:rPr lang="en-GB" dirty="0"/>
              <a:t>°C</a:t>
            </a:r>
            <a:r>
              <a:rPr lang="el-GR" dirty="0"/>
              <a:t> </a:t>
            </a:r>
          </a:p>
          <a:p>
            <a:r>
              <a:rPr lang="el-GR" dirty="0"/>
              <a:t>Δεν υπάρχει λόγος να μεταβληθεί η πίεση λειτουργείας από την 1 </a:t>
            </a:r>
            <a:r>
              <a:rPr lang="en-US" dirty="0"/>
              <a:t>atm</a:t>
            </a:r>
            <a:endParaRPr lang="el-GR" dirty="0"/>
          </a:p>
          <a:p>
            <a:r>
              <a:rPr lang="el-GR" dirty="0"/>
              <a:t>Θερμοκρασία λειτουργίας: 140</a:t>
            </a:r>
            <a:r>
              <a:rPr lang="en-GB" dirty="0"/>
              <a:t>°C</a:t>
            </a:r>
            <a:r>
              <a:rPr lang="el-GR" dirty="0"/>
              <a:t> </a:t>
            </a:r>
          </a:p>
          <a:p>
            <a:pPr lvl="1"/>
            <a:r>
              <a:rPr lang="el-GR" dirty="0"/>
              <a:t>επιτυγχάνεται μεγάλη απομάκρυνση νερού ενώ ταυτόχρονα δεν εξατμίζεται πολύ </a:t>
            </a:r>
            <a:r>
              <a:rPr lang="el-GR" dirty="0" err="1"/>
              <a:t>γλυκερόλη</a:t>
            </a:r>
            <a:endParaRPr lang="el-GR" dirty="0"/>
          </a:p>
          <a:p>
            <a:r>
              <a:rPr lang="el-GR" dirty="0"/>
              <a:t>Το ρεύμα εισέρχεται </a:t>
            </a:r>
            <a:r>
              <a:rPr lang="el-GR" dirty="0" err="1"/>
              <a:t>προθερμασμένο</a:t>
            </a:r>
            <a:r>
              <a:rPr lang="el-GR" dirty="0"/>
              <a:t> στους 150</a:t>
            </a:r>
            <a:r>
              <a:rPr lang="en-GB" dirty="0"/>
              <a:t>°C</a:t>
            </a:r>
            <a:r>
              <a:rPr lang="en-US" dirty="0"/>
              <a:t>, </a:t>
            </a:r>
            <a:r>
              <a:rPr lang="el-GR" dirty="0"/>
              <a:t>εφόσον σε μεγαλύτερες θερμοκρασίες χάνεται μεγάλη ποσότητα </a:t>
            </a:r>
            <a:r>
              <a:rPr lang="el-GR" dirty="0" err="1"/>
              <a:t>γλυκερόλης</a:t>
            </a:r>
            <a:r>
              <a:rPr lang="el-GR" dirty="0"/>
              <a:t>, ενώ σε χαμηλότερες δεν απομακρύνεται αρκετό νερό που καθιστά την απόσταξη πολύ πιο </a:t>
            </a:r>
            <a:r>
              <a:rPr lang="el-GR" dirty="0" err="1"/>
              <a:t>ενεργοβόρα</a:t>
            </a:r>
            <a:r>
              <a:rPr lang="el-G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967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318D-C5D0-DC4C-3445-5C80AAC2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0" y="481730"/>
            <a:ext cx="5163815" cy="1622321"/>
          </a:xfrm>
        </p:spPr>
        <p:txBody>
          <a:bodyPr>
            <a:normAutofit/>
          </a:bodyPr>
          <a:lstStyle/>
          <a:p>
            <a:r>
              <a:rPr lang="el-GR" sz="2800" b="1" dirty="0" err="1"/>
              <a:t>Σχεδιαστικ</a:t>
            </a:r>
            <a:r>
              <a:rPr lang="en-US" sz="2800" b="1" dirty="0" err="1"/>
              <a:t>έ</a:t>
            </a:r>
            <a:r>
              <a:rPr lang="el-GR" sz="2800" b="1" dirty="0"/>
              <a:t>ς Επιλογές: Αποστακτική στήλη</a:t>
            </a:r>
            <a:endParaRPr lang="en-GB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282A2-69FC-9415-817D-CA7BEC1D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8" y="2438400"/>
            <a:ext cx="4397008" cy="3785419"/>
          </a:xfrm>
        </p:spPr>
        <p:txBody>
          <a:bodyPr>
            <a:noAutofit/>
          </a:bodyPr>
          <a:lstStyle/>
          <a:p>
            <a:r>
              <a:rPr lang="el-GR" dirty="0"/>
              <a:t>Αρχικά η στήλη προσομοιάστηκε με </a:t>
            </a:r>
            <a:r>
              <a:rPr lang="en-US" dirty="0" err="1"/>
              <a:t>dstwu</a:t>
            </a:r>
            <a:r>
              <a:rPr lang="en-US" dirty="0"/>
              <a:t> </a:t>
            </a:r>
            <a:r>
              <a:rPr lang="el-GR" dirty="0"/>
              <a:t>και στη συνέχεια περάστηκαν τα αποτελέσματα σε </a:t>
            </a:r>
            <a:r>
              <a:rPr lang="en-US" dirty="0" err="1"/>
              <a:t>radfrac</a:t>
            </a:r>
            <a:r>
              <a:rPr lang="en-US" dirty="0"/>
              <a:t>. </a:t>
            </a:r>
            <a:r>
              <a:rPr lang="el-GR" dirty="0"/>
              <a:t>Ανακτάται το 90% της παραγόμενης </a:t>
            </a:r>
            <a:r>
              <a:rPr lang="el-GR" dirty="0" err="1"/>
              <a:t>προπανοτριόλης</a:t>
            </a:r>
            <a:r>
              <a:rPr lang="el-GR" dirty="0"/>
              <a:t> με καθαρότητα 99,99%.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4B6147-FCBB-422F-6834-3019E13EE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856657"/>
              </p:ext>
            </p:extLst>
          </p:nvPr>
        </p:nvGraphicFramePr>
        <p:xfrm>
          <a:off x="5405862" y="1291451"/>
          <a:ext cx="6019331" cy="4271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487347">
                  <a:extLst>
                    <a:ext uri="{9D8B030D-6E8A-4147-A177-3AD203B41FA5}">
                      <a16:colId xmlns:a16="http://schemas.microsoft.com/office/drawing/2014/main" val="4194478105"/>
                    </a:ext>
                  </a:extLst>
                </a:gridCol>
                <a:gridCol w="1531984">
                  <a:extLst>
                    <a:ext uri="{9D8B030D-6E8A-4147-A177-3AD203B41FA5}">
                      <a16:colId xmlns:a16="http://schemas.microsoft.com/office/drawing/2014/main" val="2818682842"/>
                    </a:ext>
                  </a:extLst>
                </a:gridCol>
              </a:tblGrid>
              <a:tr h="512172">
                <a:tc>
                  <a:txBody>
                    <a:bodyPr/>
                    <a:lstStyle/>
                    <a:p>
                      <a:r>
                        <a:rPr lang="el-GR" sz="1500" b="0" cap="all" spc="150">
                          <a:solidFill>
                            <a:schemeClr val="lt1"/>
                          </a:solidFill>
                          <a:effectLst/>
                          <a:latin typeface="Helvetica Neue" panose="02000503000000020004" pitchFamily="2" charset="0"/>
                        </a:rPr>
                        <a:t>Μέγεθος</a:t>
                      </a:r>
                      <a:endParaRPr lang="el-GR" sz="1500" b="0" cap="all" spc="15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126636" marR="126636" marT="126636" marB="12663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500" b="0" cap="all" spc="150">
                          <a:solidFill>
                            <a:schemeClr val="lt1"/>
                          </a:solidFill>
                          <a:effectLst/>
                          <a:latin typeface="Helvetica Neue" panose="02000503000000020004" pitchFamily="2" charset="0"/>
                        </a:rPr>
                        <a:t>Τιμή</a:t>
                      </a:r>
                      <a:endParaRPr lang="el-GR" sz="1500" b="0" cap="all" spc="15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126636" marR="126636" marT="126636" marB="12663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64959"/>
                  </a:ext>
                </a:extLst>
              </a:tr>
              <a:tr h="469960">
                <a:tc>
                  <a:txBody>
                    <a:bodyPr/>
                    <a:lstStyle/>
                    <a:p>
                      <a:r>
                        <a:rPr lang="el-GR" sz="12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Θερμοκρασία εισόδου</a:t>
                      </a:r>
                      <a:endParaRPr lang="el-GR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636" marR="126636" marT="126636" marB="126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140 </a:t>
                      </a:r>
                      <a:r>
                        <a:rPr lang="el-GR" sz="1200" cap="none" spc="0" baseline="300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ο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C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636" marR="126636" marT="126636" marB="126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83443"/>
                  </a:ext>
                </a:extLst>
              </a:tr>
              <a:tr h="469960">
                <a:tc>
                  <a:txBody>
                    <a:bodyPr/>
                    <a:lstStyle/>
                    <a:p>
                      <a:r>
                        <a:rPr lang="el-GR" sz="12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Θερμοκρασία λειτουργίας</a:t>
                      </a:r>
                      <a:endParaRPr lang="el-GR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636" marR="126636" marT="126636" marB="126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140</a:t>
                      </a:r>
                      <a:r>
                        <a:rPr lang="el-GR" sz="12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l-GR" sz="1200" cap="none" spc="0" baseline="300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ο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C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636" marR="126636" marT="126636" marB="126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302071"/>
                  </a:ext>
                </a:extLst>
              </a:tr>
              <a:tr h="469960">
                <a:tc>
                  <a:txBody>
                    <a:bodyPr/>
                    <a:lstStyle/>
                    <a:p>
                      <a:r>
                        <a:rPr lang="el-GR" sz="12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Πίεση κορυφής</a:t>
                      </a:r>
                      <a:endParaRPr lang="el-GR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636" marR="126636" marT="126636" marB="126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0.95 atm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636" marR="126636" marT="126636" marB="126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755594"/>
                  </a:ext>
                </a:extLst>
              </a:tr>
              <a:tr h="469960">
                <a:tc>
                  <a:txBody>
                    <a:bodyPr/>
                    <a:lstStyle/>
                    <a:p>
                      <a:r>
                        <a:rPr lang="el-GR" sz="12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Πίεση πυθμένα</a:t>
                      </a:r>
                      <a:endParaRPr lang="el-GR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636" marR="126636" marT="126636" marB="126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1.05 atm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636" marR="126636" marT="126636" marB="126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31785"/>
                  </a:ext>
                </a:extLst>
              </a:tr>
              <a:tr h="469960">
                <a:tc>
                  <a:txBody>
                    <a:bodyPr/>
                    <a:lstStyle/>
                    <a:p>
                      <a:r>
                        <a:rPr lang="el-GR" sz="12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Βαθμίδες</a:t>
                      </a:r>
                      <a:endParaRPr lang="el-GR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636" marR="126636" marT="126636" marB="126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R" sz="12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GR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636" marR="126636" marT="126636" marB="126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049313"/>
                  </a:ext>
                </a:extLst>
              </a:tr>
              <a:tr h="469960">
                <a:tc>
                  <a:txBody>
                    <a:bodyPr/>
                    <a:lstStyle/>
                    <a:p>
                      <a:r>
                        <a:rPr lang="el-GR" sz="12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Βαθμίδα Τροφοδοσίας</a:t>
                      </a:r>
                      <a:endParaRPr lang="el-GR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636" marR="126636" marT="126636" marB="126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2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GR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636" marR="126636" marT="126636" marB="126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61163"/>
                  </a:ext>
                </a:extLst>
              </a:tr>
              <a:tr h="469960">
                <a:tc>
                  <a:txBody>
                    <a:bodyPr/>
                    <a:lstStyle/>
                    <a:p>
                      <a:r>
                        <a:rPr lang="el-GR" sz="12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Λόγος Αναρροής</a:t>
                      </a:r>
                      <a:endParaRPr lang="el-GR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636" marR="126636" marT="126636" marB="126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</a:t>
                      </a:r>
                      <a:r>
                        <a:rPr lang="en-GR" sz="12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175</a:t>
                      </a:r>
                      <a:endParaRPr lang="en-GR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636" marR="126636" marT="126636" marB="126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34797"/>
                  </a:ext>
                </a:extLst>
              </a:tr>
              <a:tr h="469960">
                <a:tc>
                  <a:txBody>
                    <a:bodyPr/>
                    <a:lstStyle/>
                    <a:p>
                      <a:r>
                        <a:rPr lang="el-GR" sz="12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Λόγος αποστάγματος προς τροφοδοσία</a:t>
                      </a:r>
                      <a:endParaRPr lang="el-GR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636" marR="126636" marT="126636" marB="126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</a:t>
                      </a:r>
                      <a:r>
                        <a:rPr lang="en-GR" sz="12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366</a:t>
                      </a:r>
                      <a:endParaRPr lang="en-GR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6636" marR="126636" marT="126636" marB="126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09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943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6872-56A9-E2D0-7E62-F8E6C28E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0"/>
            <a:ext cx="10515600" cy="1325563"/>
          </a:xfrm>
        </p:spPr>
        <p:txBody>
          <a:bodyPr/>
          <a:lstStyle/>
          <a:p>
            <a:r>
              <a:rPr lang="el-GR" dirty="0"/>
              <a:t>Ενεργειακή ολοκλήρωση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CAEB4BA-E9F7-996C-77B6-391D1AAAF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330032"/>
              </p:ext>
            </p:extLst>
          </p:nvPr>
        </p:nvGraphicFramePr>
        <p:xfrm>
          <a:off x="685800" y="1245393"/>
          <a:ext cx="10515600" cy="3675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15EA79A-0443-0460-71E0-0DD8C3F96533}"/>
              </a:ext>
            </a:extLst>
          </p:cNvPr>
          <p:cNvSpPr txBox="1">
            <a:spLocks/>
          </p:cNvSpPr>
          <p:nvPr/>
        </p:nvSpPr>
        <p:spPr>
          <a:xfrm>
            <a:off x="685800" y="4704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Θερμοδυναμικ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ό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Μοντέλο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B79972-D1D5-5C72-570E-C45F5FC81E63}"/>
              </a:ext>
            </a:extLst>
          </p:cNvPr>
          <p:cNvSpPr txBox="1">
            <a:spLocks/>
          </p:cNvSpPr>
          <p:nvPr/>
        </p:nvSpPr>
        <p:spPr>
          <a:xfrm>
            <a:off x="838200" y="5815013"/>
            <a:ext cx="10515600" cy="894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NRTL-HOC,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για τους λόγους που αναφέρθηκαν στο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 400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34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7386-6C49-8840-1BAC-A1182B6E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6953" cy="1325563"/>
          </a:xfrm>
        </p:spPr>
        <p:txBody>
          <a:bodyPr>
            <a:noAutofit/>
          </a:bodyPr>
          <a:lstStyle/>
          <a:p>
            <a:pPr algn="ctr"/>
            <a:r>
              <a:rPr lang="en-GR" sz="3200" b="1" dirty="0"/>
              <a:t>Block 600</a:t>
            </a:r>
            <a:r>
              <a:rPr lang="el-GR" sz="3200" b="1" dirty="0"/>
              <a:t> - </a:t>
            </a:r>
            <a:r>
              <a:rPr lang="el-GR" sz="3200" b="1" dirty="0" err="1"/>
              <a:t>Παραγωγη</a:t>
            </a:r>
            <a:r>
              <a:rPr lang="el-GR" sz="3200" b="1" dirty="0"/>
              <a:t>́ </a:t>
            </a:r>
            <a:r>
              <a:rPr lang="el-GR" sz="3200" b="1" dirty="0" err="1"/>
              <a:t>Κυκλοπεντανόνης</a:t>
            </a:r>
            <a:r>
              <a:rPr lang="el-GR" sz="3200" b="1" dirty="0"/>
              <a:t> με την </a:t>
            </a:r>
            <a:r>
              <a:rPr lang="el-GR" sz="3200" b="1" dirty="0" err="1"/>
              <a:t>Φουρφουράλη</a:t>
            </a:r>
            <a:r>
              <a:rPr lang="el-GR" sz="3200" b="1" dirty="0"/>
              <a:t> ως </a:t>
            </a:r>
            <a:r>
              <a:rPr lang="el-GR" sz="3200" b="1" dirty="0" err="1"/>
              <a:t>ενδιάμεσο</a:t>
            </a:r>
            <a:r>
              <a:rPr lang="el-GR" sz="3200" b="1" dirty="0"/>
              <a:t> </a:t>
            </a:r>
            <a:r>
              <a:rPr lang="el-GR" sz="3200" b="1" dirty="0" err="1"/>
              <a:t>προϊόν</a:t>
            </a:r>
            <a:r>
              <a:rPr lang="el-GR" sz="3200" b="1" dirty="0"/>
              <a:t> </a:t>
            </a:r>
            <a:br>
              <a:rPr lang="el-GR" sz="3200" b="1" dirty="0"/>
            </a:br>
            <a:endParaRPr lang="en-GR" sz="32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B5C781-5155-F4DA-9A95-E4DBE46C6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35" y="1690688"/>
            <a:ext cx="11237398" cy="44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13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3A4F7-C213-973E-4FC4-A8BDDB59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96441"/>
            <a:ext cx="11696701" cy="1325563"/>
          </a:xfrm>
        </p:spPr>
        <p:txBody>
          <a:bodyPr>
            <a:normAutofit/>
          </a:bodyPr>
          <a:lstStyle/>
          <a:p>
            <a:r>
              <a:rPr lang="el-GR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Σχεδιαστικές 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l-GR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πιλογές</a:t>
            </a:r>
            <a:r>
              <a:rPr lang="el-GR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l-GR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ντιδραστήρα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R-FURF</a:t>
            </a:r>
            <a:endParaRPr lang="en-GR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1787E-595D-516B-A795-ECB106D78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30" y="1221978"/>
            <a:ext cx="5183188" cy="4857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Επιλέχτηκε: 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CSTR</a:t>
            </a:r>
            <a:endParaRPr lang="el-GR" sz="2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A7E0F-771E-EF9E-6D6E-007654D39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799" y="1914526"/>
            <a:ext cx="5581651" cy="47458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l-GR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χρησιμοπείται</a:t>
            </a:r>
            <a:r>
              <a:rPr lang="el-GR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συχνά από τη βιβλιογραφία λόγω της απλότητας στον σχεδιασμό και την λειτουργία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l-GR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για να διασπαστεί μεγάλη ποσότητα </a:t>
            </a:r>
            <a:r>
              <a:rPr lang="el-GR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ξυλόζης</a:t>
            </a:r>
            <a:r>
              <a:rPr lang="el-GR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σε </a:t>
            </a:r>
            <a:r>
              <a:rPr lang="el-GR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φουρφουράλη</a:t>
            </a:r>
            <a:r>
              <a:rPr lang="el-GR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και νερό είναι απαραίτητο ο αντιδραστήρας να βρίσκεται σε μόνιμες συνθήκες με υψηλή θερμοκρασία, περίπου 200 με 250</a:t>
            </a:r>
            <a:r>
              <a:rPr lang="el-GR" sz="1800" baseline="30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ο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endParaRPr lang="el-G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l-GR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Σε αυτή τη θερμοκρασία η </a:t>
            </a:r>
            <a:r>
              <a:rPr lang="el-GR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ξυλόζη</a:t>
            </a:r>
            <a:r>
              <a:rPr lang="el-GR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βρίσκεται σε υγρή φάση, ενώ η </a:t>
            </a:r>
            <a:r>
              <a:rPr lang="el-GR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φουρφουράλη</a:t>
            </a:r>
            <a:r>
              <a:rPr lang="el-GR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και το νερό σε αέρια. 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μικρός </a:t>
            </a:r>
            <a:r>
              <a:rPr lang="el-GR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χρόνος παραμονής και το προϊόν αφαιρείται αμέσως από την υγρή φάση, άρα αποφεύγονται αντιδράσεις απώλειας </a:t>
            </a:r>
            <a:r>
              <a:rPr lang="el-GR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φουφουράλης</a:t>
            </a:r>
            <a:r>
              <a:rPr lang="el-GR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που μπορεί να συμβούν στην υγρή φάση και να μειώσουν την απόδοση της διεργασίας.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8CFEAF-56FA-5597-BE43-F67EE8BC6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4784" y="1229519"/>
            <a:ext cx="5289551" cy="4857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l-G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Δεν επιλέχτηκε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G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97638A-CFF1-FA95-3BFD-2FA0D88F9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4526"/>
            <a:ext cx="5829300" cy="47458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PFR</a:t>
            </a:r>
            <a:endParaRPr lang="el-GR" sz="33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buFont typeface="System Font Regular"/>
              <a:buChar char="✕"/>
            </a:pPr>
            <a:r>
              <a:rPr lang="el-GR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</a:t>
            </a:r>
            <a:r>
              <a:rPr lang="el-GR" sz="3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εν θα υπήρχε καλός έλεγχος της θερμοκρασίας κατά μήκος του αντιδραστήρα</a:t>
            </a:r>
            <a:r>
              <a:rPr lang="en-US" sz="3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sz="3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και η απόδοση της διεργασίας θα ήταν χαμηλότερη</a:t>
            </a:r>
          </a:p>
          <a:p>
            <a:pPr>
              <a:lnSpc>
                <a:spcPct val="120000"/>
              </a:lnSpc>
              <a:buFont typeface="System Font Regular"/>
              <a:buChar char="✕"/>
            </a:pPr>
            <a:r>
              <a:rPr lang="el-GR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Η</a:t>
            </a:r>
            <a:r>
              <a:rPr lang="el-GR" sz="3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συνεχής ανάδευση της </a:t>
            </a:r>
            <a:r>
              <a:rPr lang="el-GR" sz="3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ξυλόζης</a:t>
            </a:r>
            <a:r>
              <a:rPr lang="el-GR" sz="3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που λαμβάνει χώρα στον αντιδραστήρα </a:t>
            </a:r>
            <a:r>
              <a:rPr lang="en-US" sz="3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CSTR </a:t>
            </a:r>
            <a:r>
              <a:rPr lang="el-GR" sz="3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είναι απαραίτητη γιατί συμβάλλει στην μεταφορά θερμότητας και μάζας.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Batch</a:t>
            </a:r>
            <a:endParaRPr lang="el-GR" sz="33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buFont typeface="System Font Regular"/>
              <a:buChar char="✕"/>
            </a:pPr>
            <a:r>
              <a:rPr lang="el-GR" sz="3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Μεγαλ</a:t>
            </a:r>
            <a:r>
              <a:rPr lang="en-US" sz="3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ύ</a:t>
            </a:r>
            <a:r>
              <a:rPr lang="el-GR" sz="3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τερος</a:t>
            </a:r>
            <a:r>
              <a:rPr lang="el-GR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χρόνος παραμονής άρα θα </a:t>
            </a:r>
            <a:r>
              <a:rPr lang="el-GR" sz="3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μπορούσαν να υπάρχουν απώλειες </a:t>
            </a:r>
            <a:r>
              <a:rPr lang="el-GR" sz="3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φουρφουράλης</a:t>
            </a:r>
            <a:r>
              <a:rPr lang="el-GR" sz="3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στην υγρή φάση και δεν θα υπήρχε καλή μεταφοράς μάζας</a:t>
            </a:r>
          </a:p>
          <a:p>
            <a:pPr>
              <a:lnSpc>
                <a:spcPct val="120000"/>
              </a:lnSpc>
              <a:buFont typeface="System Font Regular"/>
              <a:buChar char="✕"/>
            </a:pPr>
            <a:r>
              <a:rPr lang="el-GR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Χ</a:t>
            </a:r>
            <a:r>
              <a:rPr lang="el-GR" sz="3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αμηλές αποδόσεις και σπατάλη σημαντικών ποσών ενέργειας</a:t>
            </a:r>
          </a:p>
          <a:p>
            <a:pPr>
              <a:lnSpc>
                <a:spcPct val="120000"/>
              </a:lnSpc>
              <a:buFont typeface="System Font Regular"/>
              <a:buChar char="✕"/>
            </a:pPr>
            <a:r>
              <a:rPr lang="el-GR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Η</a:t>
            </a:r>
            <a:r>
              <a:rPr lang="el-GR" sz="3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τροφοδοσία </a:t>
            </a:r>
            <a:r>
              <a:rPr lang="el-GR" sz="3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ξυλόζης</a:t>
            </a:r>
            <a:r>
              <a:rPr lang="el-GR" sz="3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είναι πολύ μεγάλη και προτιμάται συνεχής ροή για διεργασίες μεγάλου μεγέθους. </a:t>
            </a:r>
          </a:p>
          <a:p>
            <a:pPr>
              <a:lnSpc>
                <a:spcPct val="120000"/>
              </a:lnSpc>
            </a:pPr>
            <a:endParaRPr lang="en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3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908D0-AA65-A0B7-3B51-7A7B04AA3D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5605" r="306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1D5B9B-288D-6CAC-3C23-6F14D2EB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FFFFFF"/>
                </a:solidFill>
              </a:rPr>
              <a:t>Τρόπος παραγωγής προϊόντων</a:t>
            </a:r>
            <a:endParaRPr lang="en-GR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DD1AEC-5E72-7887-529E-B1CDB8403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7957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7001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82B45-4ACC-CFAF-54E6-155D06F3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l-GR" sz="3200">
                <a:solidFill>
                  <a:srgbClr val="FFFFFF"/>
                </a:solidFill>
              </a:rPr>
              <a:t>Προσομο</a:t>
            </a:r>
            <a:r>
              <a:rPr lang="en-GR" sz="3200">
                <a:solidFill>
                  <a:srgbClr val="FFFFFF"/>
                </a:solidFill>
              </a:rPr>
              <a:t>ί</a:t>
            </a:r>
            <a:r>
              <a:rPr lang="el-GR" sz="3200">
                <a:solidFill>
                  <a:srgbClr val="FFFFFF"/>
                </a:solidFill>
              </a:rPr>
              <a:t>ωση στο </a:t>
            </a:r>
            <a:r>
              <a:rPr lang="en-US" sz="3200">
                <a:solidFill>
                  <a:srgbClr val="FFFFFF"/>
                </a:solidFill>
              </a:rPr>
              <a:t>Aspen</a:t>
            </a:r>
            <a:endParaRPr lang="en-GR" sz="32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BCBE-6F8F-F6C8-0184-5947DED4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l-GR" sz="2400" dirty="0"/>
              <a:t>Η αντίδραση προσομοιάστηκε με τον μηχανισμό </a:t>
            </a:r>
            <a:r>
              <a:rPr lang="en-US" sz="2400" dirty="0" err="1"/>
              <a:t>Powerlaw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H</a:t>
            </a:r>
            <a:r>
              <a:rPr lang="en-US" sz="2400" baseline="-25000" dirty="0"/>
              <a:t>10</a:t>
            </a:r>
            <a:r>
              <a:rPr lang="en-US" sz="2400" dirty="0"/>
              <a:t>O</a:t>
            </a:r>
            <a:r>
              <a:rPr lang="en-US" sz="2400" baseline="-25000" dirty="0"/>
              <a:t>5</a:t>
            </a:r>
            <a:r>
              <a:rPr lang="en-US" sz="2400" dirty="0"/>
              <a:t> → 3H</a:t>
            </a:r>
            <a:r>
              <a:rPr lang="en-US" sz="2400" baseline="-25000" dirty="0"/>
              <a:t>2</a:t>
            </a:r>
            <a:r>
              <a:rPr lang="en-US" sz="2400" dirty="0"/>
              <a:t>O + C</a:t>
            </a:r>
            <a:r>
              <a:rPr lang="en-US" sz="2400" baseline="-25000" dirty="0"/>
              <a:t>5</a:t>
            </a:r>
            <a:r>
              <a:rPr lang="en-US" sz="2400" dirty="0"/>
              <a:t>H</a:t>
            </a:r>
            <a:r>
              <a:rPr lang="en-US" sz="2400" baseline="-25000" dirty="0"/>
              <a:t>4</a:t>
            </a:r>
            <a:r>
              <a:rPr lang="en-US" sz="2400" dirty="0"/>
              <a:t>O</a:t>
            </a:r>
            <a:r>
              <a:rPr lang="en-US" sz="2400" baseline="-25000" dirty="0"/>
              <a:t>2</a:t>
            </a:r>
            <a:br>
              <a:rPr lang="en-US" sz="2400" dirty="0"/>
            </a:br>
            <a:endParaRPr lang="el-GR" sz="2400" dirty="0"/>
          </a:p>
          <a:p>
            <a:r>
              <a:rPr lang="el-GR" sz="2400" dirty="0"/>
              <a:t>Συνθήκες λειτουργίας αντιδραστήρα: </a:t>
            </a:r>
          </a:p>
          <a:p>
            <a:pPr lvl="1"/>
            <a:r>
              <a:rPr lang="el-GR" dirty="0"/>
              <a:t>Πίεση </a:t>
            </a:r>
            <a:r>
              <a:rPr lang="en-US" dirty="0"/>
              <a:t>15.6 atm</a:t>
            </a:r>
            <a:endParaRPr lang="el-GR" dirty="0"/>
          </a:p>
          <a:p>
            <a:pPr lvl="1"/>
            <a:r>
              <a:rPr lang="el-GR" dirty="0" err="1"/>
              <a:t>Θερμοκρασία</a:t>
            </a:r>
            <a:r>
              <a:rPr lang="el-GR" dirty="0"/>
              <a:t> 242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endParaRPr lang="en-US" dirty="0"/>
          </a:p>
          <a:p>
            <a:r>
              <a:rPr lang="en-US" sz="2400" dirty="0"/>
              <a:t>To </a:t>
            </a:r>
            <a:r>
              <a:rPr lang="el-GR" sz="2400" dirty="0" err="1"/>
              <a:t>θερμοδυναμικ</a:t>
            </a:r>
            <a:r>
              <a:rPr lang="en-US" sz="2400" dirty="0" err="1"/>
              <a:t>ό</a:t>
            </a:r>
            <a:r>
              <a:rPr lang="el-GR" sz="2400" dirty="0"/>
              <a:t> μοντέλο που </a:t>
            </a:r>
            <a:r>
              <a:rPr lang="el-GR" sz="2400" dirty="0" err="1"/>
              <a:t>χρησιμοποιήθηκε</a:t>
            </a:r>
            <a:r>
              <a:rPr lang="el-GR" sz="2400" dirty="0"/>
              <a:t> είναι το </a:t>
            </a:r>
            <a:r>
              <a:rPr lang="en-US" sz="2400" dirty="0"/>
              <a:t>PRWS </a:t>
            </a:r>
            <a:r>
              <a:rPr lang="el-GR" sz="2400" dirty="0"/>
              <a:t>που </a:t>
            </a:r>
            <a:r>
              <a:rPr lang="el-GR" sz="2400" dirty="0" err="1"/>
              <a:t>βασίζεται</a:t>
            </a:r>
            <a:r>
              <a:rPr lang="el-GR" sz="2400" dirty="0"/>
              <a:t> στην </a:t>
            </a:r>
            <a:r>
              <a:rPr lang="el-GR" sz="2400" dirty="0" err="1"/>
              <a:t>καταστατικη</a:t>
            </a:r>
            <a:r>
              <a:rPr lang="el-GR" sz="2400" dirty="0"/>
              <a:t>́ </a:t>
            </a:r>
            <a:r>
              <a:rPr lang="el-GR" sz="2400" dirty="0" err="1"/>
              <a:t>εξίσωση</a:t>
            </a:r>
            <a:r>
              <a:rPr lang="el-GR" sz="2400" dirty="0"/>
              <a:t> </a:t>
            </a:r>
            <a:r>
              <a:rPr lang="en-US" sz="2400" dirty="0"/>
              <a:t>Peng-Robinson-Wong-Sandler </a:t>
            </a:r>
            <a:endParaRPr lang="el-GR" sz="2400" dirty="0"/>
          </a:p>
          <a:p>
            <a:r>
              <a:rPr lang="el-GR" sz="2400" dirty="0"/>
              <a:t>Το </a:t>
            </a:r>
            <a:r>
              <a:rPr lang="el-GR" sz="2400" dirty="0" err="1"/>
              <a:t>μοντέλο</a:t>
            </a:r>
            <a:r>
              <a:rPr lang="el-GR" sz="2400" dirty="0"/>
              <a:t> </a:t>
            </a:r>
            <a:r>
              <a:rPr lang="el-GR" sz="2400" dirty="0" err="1"/>
              <a:t>αυτο</a:t>
            </a:r>
            <a:r>
              <a:rPr lang="el-GR" sz="2400" dirty="0"/>
              <a:t>́ </a:t>
            </a:r>
            <a:r>
              <a:rPr lang="el-GR" sz="2400" dirty="0" err="1"/>
              <a:t>μπορει</a:t>
            </a:r>
            <a:r>
              <a:rPr lang="el-GR" sz="2400" dirty="0"/>
              <a:t>́ να </a:t>
            </a:r>
            <a:r>
              <a:rPr lang="el-GR" sz="2400" dirty="0" err="1"/>
              <a:t>χρησιμοποιηθει</a:t>
            </a:r>
            <a:r>
              <a:rPr lang="el-GR" sz="2400" dirty="0"/>
              <a:t>́ σε </a:t>
            </a:r>
            <a:r>
              <a:rPr lang="el-GR" sz="2400" dirty="0" err="1"/>
              <a:t>πολικα</a:t>
            </a:r>
            <a:r>
              <a:rPr lang="el-GR" sz="2400" dirty="0"/>
              <a:t>́ και μη </a:t>
            </a:r>
            <a:r>
              <a:rPr lang="el-GR" sz="2400" dirty="0" err="1"/>
              <a:t>πολικα</a:t>
            </a:r>
            <a:r>
              <a:rPr lang="el-GR" sz="2400" dirty="0"/>
              <a:t>́ </a:t>
            </a:r>
            <a:r>
              <a:rPr lang="el-GR" sz="2400" dirty="0" err="1"/>
              <a:t>συστατικα</a:t>
            </a:r>
            <a:r>
              <a:rPr lang="el-GR" sz="2400" dirty="0"/>
              <a:t>́, για </a:t>
            </a:r>
            <a:r>
              <a:rPr lang="el-GR" sz="2400" dirty="0" err="1"/>
              <a:t>υψηλές</a:t>
            </a:r>
            <a:r>
              <a:rPr lang="el-GR" sz="2400" dirty="0"/>
              <a:t> </a:t>
            </a:r>
            <a:r>
              <a:rPr lang="el-GR" sz="2400" dirty="0" err="1"/>
              <a:t>θερμοκρασίες</a:t>
            </a:r>
            <a:r>
              <a:rPr lang="el-GR" sz="2400" dirty="0"/>
              <a:t> και </a:t>
            </a:r>
            <a:r>
              <a:rPr lang="el-GR" sz="2400" dirty="0" err="1"/>
              <a:t>πιέσεις</a:t>
            </a:r>
            <a:r>
              <a:rPr lang="el-GR" sz="2400" dirty="0"/>
              <a:t> </a:t>
            </a:r>
            <a:r>
              <a:rPr lang="el-GR" sz="2400" dirty="0" err="1"/>
              <a:t>μέχρι</a:t>
            </a:r>
            <a:r>
              <a:rPr lang="el-GR" sz="2400" dirty="0"/>
              <a:t> 150 </a:t>
            </a:r>
            <a:r>
              <a:rPr lang="en-US" sz="2400" dirty="0"/>
              <a:t>bar</a:t>
            </a:r>
          </a:p>
          <a:p>
            <a:endParaRPr lang="en-GR" sz="2400" dirty="0"/>
          </a:p>
        </p:txBody>
      </p:sp>
    </p:spTree>
    <p:extLst>
      <p:ext uri="{BB962C8B-B14F-4D97-AF65-F5344CB8AC3E}">
        <p14:creationId xmlns:p14="http://schemas.microsoft.com/office/powerpoint/2010/main" val="103704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83DB7-B332-BA0B-B2F9-7D623125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l-GR" sz="3200">
                <a:solidFill>
                  <a:srgbClr val="FFFFFF"/>
                </a:solidFill>
              </a:rPr>
              <a:t>Σχεδιαστικές επιλογές αντιδραστήρα </a:t>
            </a:r>
            <a:r>
              <a:rPr lang="en-US" sz="3200">
                <a:solidFill>
                  <a:srgbClr val="FFFFFF"/>
                </a:solidFill>
              </a:rPr>
              <a:t>R-CYCL</a:t>
            </a:r>
            <a:endParaRPr lang="en-GR" sz="32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67CB-CA25-AF63-3FB2-1FC82D45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l-GR" sz="2400">
                <a:effectLst/>
                <a:latin typeface="SFRM1095"/>
              </a:rPr>
              <a:t>Τ</a:t>
            </a:r>
            <a:r>
              <a:rPr lang="en-US" sz="2400">
                <a:effectLst/>
                <a:latin typeface="SFRM1095"/>
              </a:rPr>
              <a:t>ύ</a:t>
            </a:r>
            <a:r>
              <a:rPr lang="el-GR" sz="2400">
                <a:effectLst/>
                <a:latin typeface="SFRM1095"/>
              </a:rPr>
              <a:t>πος</a:t>
            </a:r>
            <a:r>
              <a:rPr lang="en-US" sz="2400">
                <a:effectLst/>
                <a:latin typeface="SFRM1095"/>
              </a:rPr>
              <a:t> </a:t>
            </a:r>
            <a:r>
              <a:rPr lang="el-GR" sz="2400">
                <a:effectLst/>
                <a:latin typeface="grmn1095"/>
              </a:rPr>
              <a:t>αντιδραστήρα: </a:t>
            </a:r>
            <a:r>
              <a:rPr lang="en-US" sz="2400">
                <a:effectLst/>
                <a:latin typeface="SFRM1095"/>
              </a:rPr>
              <a:t>CSTR</a:t>
            </a:r>
            <a:endParaRPr lang="el-GR" sz="2400">
              <a:effectLst/>
              <a:latin typeface="SFRM1095"/>
            </a:endParaRPr>
          </a:p>
          <a:p>
            <a:pPr lvl="1"/>
            <a:r>
              <a:rPr lang="el-GR">
                <a:effectLst/>
                <a:latin typeface="grmn1095"/>
              </a:rPr>
              <a:t>Ο αντιδραστήρας λειτουργεί σε συνθήκες εξόδου οπότε η πίεση παραμένει σταθερή σε όλα τα στάδια</a:t>
            </a:r>
            <a:endParaRPr lang="el-GR">
              <a:latin typeface="SFRM1095"/>
            </a:endParaRPr>
          </a:p>
          <a:p>
            <a:pPr lvl="1"/>
            <a:r>
              <a:rPr lang="el-GR">
                <a:latin typeface="grmn1095"/>
              </a:rPr>
              <a:t>Τ</a:t>
            </a:r>
            <a:r>
              <a:rPr lang="el-GR">
                <a:effectLst/>
                <a:latin typeface="grmn1095"/>
              </a:rPr>
              <a:t>ο ρεύμα τροφοδοσίας που εισέρχεται στον αντιδραστήρα είναι μεγάλου μεγέθους </a:t>
            </a:r>
            <a:r>
              <a:rPr lang="el-GR">
                <a:effectLst/>
                <a:latin typeface="SFRM1095"/>
              </a:rPr>
              <a:t>(3.968 </a:t>
            </a:r>
            <a:r>
              <a:rPr lang="en-US">
                <a:effectLst/>
                <a:latin typeface="SFRM1095"/>
              </a:rPr>
              <a:t>kg/hr) </a:t>
            </a:r>
            <a:r>
              <a:rPr lang="el-GR">
                <a:effectLst/>
                <a:latin typeface="grmn1095"/>
              </a:rPr>
              <a:t>οπότε προτιμάται αντιδραστήρας συνεχής ροής αφού μπορεί να ελέγχεται καλύτερα ο χρόνος παραμονής</a:t>
            </a:r>
            <a:r>
              <a:rPr lang="el-GR">
                <a:effectLst/>
                <a:latin typeface="SFRM1095"/>
              </a:rPr>
              <a:t>, </a:t>
            </a:r>
            <a:r>
              <a:rPr lang="el-GR">
                <a:effectLst/>
                <a:latin typeface="grmn1095"/>
              </a:rPr>
              <a:t>η θερμοκρασία και η πίεση ώστε το προϊόν να έχει σταθερή ποιότητα</a:t>
            </a:r>
            <a:r>
              <a:rPr lang="el-GR">
                <a:effectLst/>
                <a:latin typeface="SFRM1095"/>
              </a:rPr>
              <a:t>, </a:t>
            </a:r>
            <a:r>
              <a:rPr lang="el-GR">
                <a:effectLst/>
                <a:latin typeface="grmn1095"/>
              </a:rPr>
              <a:t>σε σχέση με </a:t>
            </a:r>
            <a:r>
              <a:rPr lang="en-US">
                <a:effectLst/>
                <a:latin typeface="SFRM1095"/>
              </a:rPr>
              <a:t>batch </a:t>
            </a:r>
            <a:r>
              <a:rPr lang="el-GR">
                <a:effectLst/>
                <a:latin typeface="grmn1095"/>
              </a:rPr>
              <a:t>αντιδραστήρε</a:t>
            </a:r>
            <a:r>
              <a:rPr lang="el-GR">
                <a:latin typeface="grmn1095"/>
              </a:rPr>
              <a:t>ς</a:t>
            </a:r>
          </a:p>
          <a:p>
            <a:r>
              <a:rPr lang="el-GR" sz="2400">
                <a:effectLst/>
                <a:latin typeface="SFRM1095"/>
              </a:rPr>
              <a:t>Δεν επιλέχτηκε </a:t>
            </a:r>
            <a:r>
              <a:rPr lang="en-US" sz="2400">
                <a:effectLst/>
                <a:latin typeface="SFRM1095"/>
              </a:rPr>
              <a:t>batch</a:t>
            </a:r>
            <a:r>
              <a:rPr lang="el-GR" sz="2400">
                <a:latin typeface="SFRM1095"/>
              </a:rPr>
              <a:t> δι</a:t>
            </a:r>
            <a:r>
              <a:rPr lang="en-US" sz="2400">
                <a:latin typeface="SFRM1095"/>
              </a:rPr>
              <a:t>ό</a:t>
            </a:r>
            <a:r>
              <a:rPr lang="el-GR" sz="2400">
                <a:latin typeface="SFRM1095"/>
              </a:rPr>
              <a:t>τι</a:t>
            </a:r>
            <a:r>
              <a:rPr lang="en-US" sz="2400">
                <a:effectLst/>
                <a:latin typeface="SFRM1095"/>
              </a:rPr>
              <a:t> </a:t>
            </a:r>
            <a:r>
              <a:rPr lang="el-GR" sz="2400">
                <a:effectLst/>
                <a:latin typeface="grmn1095"/>
              </a:rPr>
              <a:t>ο χρόνος λειτουργίας θα ήταν μικρότερος από τον χρόνο που δεν θα λειτουργούσε</a:t>
            </a:r>
            <a:r>
              <a:rPr lang="el-GR" sz="2400">
                <a:effectLst/>
                <a:latin typeface="SFRM1095"/>
              </a:rPr>
              <a:t>, </a:t>
            </a:r>
            <a:r>
              <a:rPr lang="el-GR" sz="2400">
                <a:effectLst/>
                <a:latin typeface="grmn1095"/>
              </a:rPr>
              <a:t>οπότε δεν θα συνέφερε πρακτικά και οικονομικά στην διεργασία</a:t>
            </a:r>
            <a:endParaRPr lang="el-GR" sz="2400"/>
          </a:p>
        </p:txBody>
      </p:sp>
    </p:spTree>
    <p:extLst>
      <p:ext uri="{BB962C8B-B14F-4D97-AF65-F5344CB8AC3E}">
        <p14:creationId xmlns:p14="http://schemas.microsoft.com/office/powerpoint/2010/main" val="2775070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88CF-B765-C032-E0DF-4DC124A7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Προσομο</a:t>
            </a:r>
            <a:r>
              <a:rPr lang="en-GR"/>
              <a:t>ί</a:t>
            </a:r>
            <a:r>
              <a:rPr lang="el-GR"/>
              <a:t>ωση στο </a:t>
            </a:r>
            <a:r>
              <a:rPr lang="en-US"/>
              <a:t>Aspen</a:t>
            </a:r>
            <a:endParaRPr lang="en-GR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BBA7B64-ABF0-CAAC-ABBD-7BA769345E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92920"/>
              </p:ext>
            </p:extLst>
          </p:nvPr>
        </p:nvGraphicFramePr>
        <p:xfrm>
          <a:off x="838200" y="1462554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9262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C5AE-BC07-4647-1906-03CB547F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3" y="365125"/>
            <a:ext cx="11672046" cy="1325563"/>
          </a:xfrm>
        </p:spPr>
        <p:txBody>
          <a:bodyPr/>
          <a:lstStyle/>
          <a:p>
            <a:pPr algn="ctr"/>
            <a:r>
              <a:rPr lang="en-GR" b="1" dirty="0"/>
              <a:t>Block 700</a:t>
            </a:r>
            <a:r>
              <a:rPr lang="el-GR" b="1" dirty="0"/>
              <a:t> – Καθαρισμός </a:t>
            </a:r>
            <a:r>
              <a:rPr lang="el-GR" b="1" dirty="0" err="1"/>
              <a:t>Κυκλοπεντανόνης</a:t>
            </a:r>
            <a:endParaRPr lang="en-GR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44FFC8-3F01-64B4-212A-FC3DE6834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624" y="2414588"/>
            <a:ext cx="10476427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1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6A8-7ABC-D13E-C892-34C36786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70" y="34645"/>
            <a:ext cx="10515600" cy="1325563"/>
          </a:xfrm>
        </p:spPr>
        <p:txBody>
          <a:bodyPr/>
          <a:lstStyle/>
          <a:p>
            <a:r>
              <a:rPr lang="el-GR" dirty="0" err="1"/>
              <a:t>Σχεδιαστικ</a:t>
            </a:r>
            <a:r>
              <a:rPr lang="en-GR" dirty="0"/>
              <a:t>έ</a:t>
            </a:r>
            <a:r>
              <a:rPr lang="el-GR" dirty="0"/>
              <a:t>ς Επιλογές</a:t>
            </a:r>
            <a:endParaRPr lang="en-GR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438203B-EC5D-F916-3D43-60818FDB8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892245"/>
              </p:ext>
            </p:extLst>
          </p:nvPr>
        </p:nvGraphicFramePr>
        <p:xfrm>
          <a:off x="376519" y="1331259"/>
          <a:ext cx="10977282" cy="5161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198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C09CE14E-19B4-9BF4-B34C-CF9F3DF6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Προσομοίωση στο </a:t>
            </a:r>
            <a:r>
              <a:rPr lang="en-US" sz="4000">
                <a:solidFill>
                  <a:srgbClr val="FFFFFF"/>
                </a:solidFill>
              </a:rPr>
              <a:t>Aspen</a:t>
            </a:r>
            <a:endParaRPr lang="en-GR" sz="40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B5F150-DE72-B818-EA75-B09D3B4F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487015"/>
            <a:ext cx="4431169" cy="3603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Component Separator </a:t>
            </a:r>
            <a:endParaRPr lang="el-GR" sz="2000" b="1" dirty="0"/>
          </a:p>
          <a:p>
            <a:r>
              <a:rPr lang="el-GR" sz="2000" dirty="0" err="1"/>
              <a:t>θερμοδυναμικό</a:t>
            </a:r>
            <a:r>
              <a:rPr lang="el-GR" sz="2000" dirty="0"/>
              <a:t> μοντέλο </a:t>
            </a:r>
            <a:r>
              <a:rPr lang="en-US" sz="2000" dirty="0"/>
              <a:t>Peng Robinson </a:t>
            </a:r>
            <a:r>
              <a:rPr lang="el-GR" sz="2000" dirty="0"/>
              <a:t>με κανόνες ανάμιξης </a:t>
            </a:r>
            <a:r>
              <a:rPr lang="en-US" sz="2000" dirty="0"/>
              <a:t>Wong-Sandler (PRWS)</a:t>
            </a:r>
            <a:endParaRPr lang="el-GR" sz="2000" dirty="0"/>
          </a:p>
          <a:p>
            <a:r>
              <a:rPr lang="el-GR" sz="2000" dirty="0"/>
              <a:t>Συνθήκες λειτουργίας </a:t>
            </a:r>
            <a:r>
              <a:rPr lang="en-US" sz="2000" dirty="0"/>
              <a:t>separator</a:t>
            </a:r>
            <a:r>
              <a:rPr lang="el-GR" sz="2000" dirty="0"/>
              <a:t>:</a:t>
            </a:r>
            <a:r>
              <a:rPr lang="en-US" sz="2000" dirty="0"/>
              <a:t> </a:t>
            </a:r>
            <a:r>
              <a:rPr lang="el-GR" sz="2000" dirty="0"/>
              <a:t>πίεση 40 </a:t>
            </a:r>
            <a:r>
              <a:rPr lang="en-US" sz="2000" dirty="0"/>
              <a:t>bar</a:t>
            </a:r>
            <a:r>
              <a:rPr lang="el-GR" sz="2000" dirty="0"/>
              <a:t>, </a:t>
            </a:r>
            <a:r>
              <a:rPr lang="el-GR" sz="2000" dirty="0" err="1"/>
              <a:t>θερμοκρασία</a:t>
            </a:r>
            <a:r>
              <a:rPr lang="el-GR" sz="2000" dirty="0"/>
              <a:t> </a:t>
            </a:r>
            <a:r>
              <a:rPr lang="en-US" sz="2000" dirty="0"/>
              <a:t>160 </a:t>
            </a:r>
            <a:r>
              <a:rPr lang="en-US" sz="2000" baseline="30000" dirty="0" err="1"/>
              <a:t>o</a:t>
            </a:r>
            <a:r>
              <a:rPr lang="en-US" sz="2000" dirty="0" err="1"/>
              <a:t>C</a:t>
            </a:r>
            <a:endParaRPr lang="el-GR" sz="2000" dirty="0"/>
          </a:p>
          <a:p>
            <a:r>
              <a:rPr lang="el-GR" sz="2000" dirty="0"/>
              <a:t>Το μίγμα είναι διφασικό (υγρό-ατμός)</a:t>
            </a:r>
          </a:p>
          <a:p>
            <a:pPr marL="0" indent="0">
              <a:buNone/>
            </a:pPr>
            <a:r>
              <a:rPr lang="el-GR" sz="2000" b="1" dirty="0"/>
              <a:t>Αποστακτική Στήλη </a:t>
            </a:r>
            <a:r>
              <a:rPr lang="en-US" sz="2000" b="1" dirty="0"/>
              <a:t>DSTWU</a:t>
            </a:r>
          </a:p>
          <a:p>
            <a:r>
              <a:rPr lang="el-GR" sz="2000" dirty="0"/>
              <a:t>ανακτάται </a:t>
            </a:r>
            <a:r>
              <a:rPr lang="el-GR" sz="2000" dirty="0" err="1"/>
              <a:t>κυκλοπεντανόνη</a:t>
            </a:r>
            <a:r>
              <a:rPr lang="el-GR" sz="2000" dirty="0"/>
              <a:t> καθαρότητας 98%</a:t>
            </a:r>
          </a:p>
          <a:p>
            <a:endParaRPr lang="el-GR" sz="2000" dirty="0"/>
          </a:p>
          <a:p>
            <a:endParaRPr lang="el-GR" sz="2000" dirty="0"/>
          </a:p>
          <a:p>
            <a:endParaRPr lang="el-GR" sz="2000" dirty="0"/>
          </a:p>
          <a:p>
            <a:endParaRPr lang="el-GR" sz="2000" dirty="0"/>
          </a:p>
          <a:p>
            <a:endParaRPr lang="en-GR" sz="2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CC5C1B0-14EE-4143-746C-034632AF7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3646"/>
              </p:ext>
            </p:extLst>
          </p:nvPr>
        </p:nvGraphicFramePr>
        <p:xfrm>
          <a:off x="5856845" y="2378076"/>
          <a:ext cx="5254908" cy="360386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4411606">
                  <a:extLst>
                    <a:ext uri="{9D8B030D-6E8A-4147-A177-3AD203B41FA5}">
                      <a16:colId xmlns:a16="http://schemas.microsoft.com/office/drawing/2014/main" val="2433939034"/>
                    </a:ext>
                  </a:extLst>
                </a:gridCol>
                <a:gridCol w="843302">
                  <a:extLst>
                    <a:ext uri="{9D8B030D-6E8A-4147-A177-3AD203B41FA5}">
                      <a16:colId xmlns:a16="http://schemas.microsoft.com/office/drawing/2014/main" val="3877511309"/>
                    </a:ext>
                  </a:extLst>
                </a:gridCol>
              </a:tblGrid>
              <a:tr h="475703">
                <a:tc>
                  <a:txBody>
                    <a:bodyPr/>
                    <a:lstStyle/>
                    <a:p>
                      <a:r>
                        <a:rPr lang="el-GR" sz="1800" b="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Μέγεθος</a:t>
                      </a:r>
                      <a:endParaRPr lang="el-GR" sz="18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0651" marR="23770" marT="100501" marB="10050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Τιμή</a:t>
                      </a:r>
                      <a:endParaRPr lang="el-GR" sz="18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0651" marR="23770" marT="100501" marB="10050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809644"/>
                  </a:ext>
                </a:extLst>
              </a:tr>
              <a:tr h="475703">
                <a:tc>
                  <a:txBody>
                    <a:bodyPr/>
                    <a:lstStyle/>
                    <a:p>
                      <a:r>
                        <a:rPr lang="el-GR" sz="1800" b="1" cap="none" spc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Ελάχιστος Λόγος Αναρροής</a:t>
                      </a:r>
                      <a:endParaRPr lang="el-GR" sz="18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0651" marR="23770" marT="100501" marB="100501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8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GR" sz="18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0651" marR="23770" marT="100501" marB="1005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529646"/>
                  </a:ext>
                </a:extLst>
              </a:tr>
              <a:tr h="475703">
                <a:tc>
                  <a:txBody>
                    <a:bodyPr/>
                    <a:lstStyle/>
                    <a:p>
                      <a:r>
                        <a:rPr lang="el-GR" sz="18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Πραγματικός Λόγος Αναρροής</a:t>
                      </a:r>
                      <a:endParaRPr lang="el-GR" sz="18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0651" marR="23770" marT="100501" marB="1005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8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6.61</a:t>
                      </a:r>
                      <a:endParaRPr lang="en-GR" sz="18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0651" marR="23770" marT="100501" marB="1005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887102"/>
                  </a:ext>
                </a:extLst>
              </a:tr>
              <a:tr h="475703">
                <a:tc>
                  <a:txBody>
                    <a:bodyPr/>
                    <a:lstStyle/>
                    <a:p>
                      <a:r>
                        <a:rPr lang="el-GR" sz="18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Ελάχιστος Αριθμός Βαθμίδων</a:t>
                      </a:r>
                      <a:endParaRPr lang="el-GR" sz="18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0651" marR="23770" marT="100501" marB="100501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8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49.39</a:t>
                      </a:r>
                      <a:endParaRPr lang="en-GR" sz="18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0651" marR="23770" marT="100501" marB="1005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6738"/>
                  </a:ext>
                </a:extLst>
              </a:tr>
              <a:tr h="475703">
                <a:tc>
                  <a:txBody>
                    <a:bodyPr/>
                    <a:lstStyle/>
                    <a:p>
                      <a:r>
                        <a:rPr lang="el-GR" sz="18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Πραγματικός Αριθμός Βαθμίδων</a:t>
                      </a:r>
                      <a:endParaRPr lang="el-GR" sz="18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0651" marR="23770" marT="100501" marB="1005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8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55</a:t>
                      </a:r>
                      <a:endParaRPr lang="en-GR" sz="18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0651" marR="23770" marT="100501" marB="1005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4450"/>
                  </a:ext>
                </a:extLst>
              </a:tr>
              <a:tr h="475703">
                <a:tc>
                  <a:txBody>
                    <a:bodyPr/>
                    <a:lstStyle/>
                    <a:p>
                      <a:r>
                        <a:rPr lang="el-GR" sz="18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Λόγος αποστάγματος προς τροφοδοσία</a:t>
                      </a:r>
                      <a:endParaRPr lang="el-GR" sz="18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0651" marR="23770" marT="100501" marB="100501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0.</a:t>
                      </a:r>
                      <a:r>
                        <a:rPr lang="en-GR" sz="1800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813</a:t>
                      </a:r>
                      <a:endParaRPr lang="en-GR" sz="18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0651" marR="23770" marT="100501" marB="1005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32523"/>
                  </a:ext>
                </a:extLst>
              </a:tr>
              <a:tr h="475703">
                <a:tc>
                  <a:txBody>
                    <a:bodyPr/>
                    <a:lstStyle/>
                    <a:p>
                      <a:r>
                        <a:rPr lang="el-GR" sz="1800" b="1" cap="none" spc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Βαθμίδα τροφοδοσίας</a:t>
                      </a:r>
                      <a:endParaRPr lang="el-GR" sz="18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0651" marR="23770" marT="100501" marB="1005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R" sz="1800" cap="none" spc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32</a:t>
                      </a:r>
                      <a:endParaRPr lang="en-GR" sz="18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0651" marR="23770" marT="100501" marB="10050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793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016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13F39-9073-095E-7A93-EDDECAEE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l-GR" sz="4000" dirty="0" err="1">
                <a:solidFill>
                  <a:srgbClr val="FFFFFF"/>
                </a:solidFill>
                <a:effectLst/>
              </a:rPr>
              <a:t>Προτάσεις</a:t>
            </a:r>
            <a:r>
              <a:rPr lang="el-GR" sz="4000" dirty="0">
                <a:solidFill>
                  <a:srgbClr val="FFFFFF"/>
                </a:solidFill>
                <a:effectLst/>
              </a:rPr>
              <a:t> </a:t>
            </a:r>
            <a:endParaRPr lang="en-GR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9554-740D-F1C3-417C-01DC62C23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906" y="2397317"/>
            <a:ext cx="9957297" cy="3910364"/>
          </a:xfrm>
        </p:spPr>
        <p:txBody>
          <a:bodyPr anchor="ctr">
            <a:normAutofit/>
          </a:bodyPr>
          <a:lstStyle/>
          <a:p>
            <a:r>
              <a:rPr lang="el-GR" sz="2200" dirty="0" err="1"/>
              <a:t>Π</a:t>
            </a:r>
            <a:r>
              <a:rPr lang="el-GR" sz="2200" dirty="0" err="1">
                <a:effectLst/>
              </a:rPr>
              <a:t>ρέπει</a:t>
            </a:r>
            <a:r>
              <a:rPr lang="el-GR" sz="2200" dirty="0">
                <a:effectLst/>
              </a:rPr>
              <a:t> να </a:t>
            </a:r>
            <a:r>
              <a:rPr lang="el-GR" sz="2200" dirty="0" err="1">
                <a:effectLst/>
              </a:rPr>
              <a:t>γίνει</a:t>
            </a:r>
            <a:r>
              <a:rPr lang="el-GR" sz="2200" dirty="0">
                <a:effectLst/>
              </a:rPr>
              <a:t> </a:t>
            </a:r>
            <a:r>
              <a:rPr lang="el-GR" sz="2200" dirty="0" err="1">
                <a:effectLst/>
              </a:rPr>
              <a:t>είναι</a:t>
            </a:r>
            <a:r>
              <a:rPr lang="el-GR" sz="2200" dirty="0">
                <a:effectLst/>
              </a:rPr>
              <a:t> </a:t>
            </a:r>
            <a:r>
              <a:rPr lang="el-GR" sz="2200" dirty="0" err="1">
                <a:effectLst/>
              </a:rPr>
              <a:t>μία</a:t>
            </a:r>
            <a:r>
              <a:rPr lang="el-GR" sz="2200" dirty="0">
                <a:effectLst/>
              </a:rPr>
              <a:t> </a:t>
            </a:r>
            <a:r>
              <a:rPr lang="el-GR" sz="2200" dirty="0" err="1">
                <a:effectLst/>
              </a:rPr>
              <a:t>ολοκληρωμένη</a:t>
            </a:r>
            <a:r>
              <a:rPr lang="el-GR" sz="2200" dirty="0">
                <a:effectLst/>
              </a:rPr>
              <a:t> </a:t>
            </a:r>
            <a:r>
              <a:rPr lang="el-GR" sz="2200" dirty="0" err="1">
                <a:effectLst/>
              </a:rPr>
              <a:t>οικονομικη</a:t>
            </a:r>
            <a:r>
              <a:rPr lang="el-GR" sz="2200" dirty="0">
                <a:effectLst/>
              </a:rPr>
              <a:t>́ </a:t>
            </a:r>
            <a:r>
              <a:rPr lang="el-GR" sz="2200" dirty="0" err="1">
                <a:effectLst/>
              </a:rPr>
              <a:t>ανάλυση</a:t>
            </a:r>
            <a:r>
              <a:rPr lang="el-GR" sz="2200" dirty="0">
                <a:effectLst/>
              </a:rPr>
              <a:t> της </a:t>
            </a:r>
            <a:r>
              <a:rPr lang="el-GR" sz="2200" dirty="0" err="1">
                <a:effectLst/>
              </a:rPr>
              <a:t>διεργασίας</a:t>
            </a:r>
            <a:r>
              <a:rPr lang="el-GR" sz="2200" dirty="0">
                <a:effectLst/>
              </a:rPr>
              <a:t>, </a:t>
            </a:r>
            <a:r>
              <a:rPr lang="el-GR" sz="2200" dirty="0" err="1">
                <a:effectLst/>
              </a:rPr>
              <a:t>όπου</a:t>
            </a:r>
            <a:r>
              <a:rPr lang="el-GR" sz="2200" dirty="0">
                <a:effectLst/>
              </a:rPr>
              <a:t> θα </a:t>
            </a:r>
            <a:r>
              <a:rPr lang="el-GR" sz="2200" dirty="0" err="1">
                <a:effectLst/>
              </a:rPr>
              <a:t>κοστολογηθει</a:t>
            </a:r>
            <a:r>
              <a:rPr lang="el-GR" sz="2200" dirty="0">
                <a:effectLst/>
              </a:rPr>
              <a:t>́ ο </a:t>
            </a:r>
            <a:r>
              <a:rPr lang="el-GR" sz="2200" dirty="0" err="1">
                <a:effectLst/>
              </a:rPr>
              <a:t>εξοπλισμός</a:t>
            </a:r>
            <a:r>
              <a:rPr lang="el-GR" sz="2200" dirty="0">
                <a:effectLst/>
              </a:rPr>
              <a:t>, οι </a:t>
            </a:r>
            <a:r>
              <a:rPr lang="el-GR" sz="2200" dirty="0" err="1">
                <a:effectLst/>
              </a:rPr>
              <a:t>βοηθητικές</a:t>
            </a:r>
            <a:r>
              <a:rPr lang="el-GR" sz="2200" dirty="0">
                <a:effectLst/>
              </a:rPr>
              <a:t> </a:t>
            </a:r>
            <a:r>
              <a:rPr lang="el-GR" sz="2200" dirty="0" err="1">
                <a:effectLst/>
              </a:rPr>
              <a:t>παροχές</a:t>
            </a:r>
            <a:r>
              <a:rPr lang="el-GR" sz="2200" dirty="0">
                <a:effectLst/>
              </a:rPr>
              <a:t> και η </a:t>
            </a:r>
            <a:r>
              <a:rPr lang="el-GR" sz="2200" dirty="0" err="1">
                <a:effectLst/>
              </a:rPr>
              <a:t>ηλεκτρικη</a:t>
            </a:r>
            <a:r>
              <a:rPr lang="el-GR" sz="2200" dirty="0">
                <a:effectLst/>
              </a:rPr>
              <a:t>́ </a:t>
            </a:r>
            <a:r>
              <a:rPr lang="el-GR" sz="2200" dirty="0" err="1">
                <a:effectLst/>
              </a:rPr>
              <a:t>ενέργεια</a:t>
            </a:r>
            <a:r>
              <a:rPr lang="el-GR" sz="2200" dirty="0">
                <a:effectLst/>
              </a:rPr>
              <a:t> που </a:t>
            </a:r>
            <a:r>
              <a:rPr lang="el-GR" sz="2200" dirty="0" err="1">
                <a:effectLst/>
              </a:rPr>
              <a:t>απαιτείται</a:t>
            </a:r>
            <a:r>
              <a:rPr lang="el-GR" sz="2200" dirty="0">
                <a:effectLst/>
              </a:rPr>
              <a:t> για την </a:t>
            </a:r>
            <a:r>
              <a:rPr lang="el-GR" sz="2200" dirty="0" err="1">
                <a:effectLst/>
              </a:rPr>
              <a:t>διεργασία</a:t>
            </a:r>
            <a:r>
              <a:rPr lang="el-GR" sz="2200" dirty="0">
                <a:effectLst/>
              </a:rPr>
              <a:t> </a:t>
            </a:r>
            <a:r>
              <a:rPr lang="el-GR" sz="2200" dirty="0" err="1">
                <a:effectLst/>
              </a:rPr>
              <a:t>έτσι</a:t>
            </a:r>
            <a:r>
              <a:rPr lang="el-GR" sz="2200" dirty="0">
                <a:effectLst/>
              </a:rPr>
              <a:t> </a:t>
            </a:r>
            <a:r>
              <a:rPr lang="el-GR" sz="2200" dirty="0" err="1">
                <a:effectLst/>
              </a:rPr>
              <a:t>ώστε</a:t>
            </a:r>
            <a:r>
              <a:rPr lang="el-GR" sz="2200" dirty="0">
                <a:effectLst/>
              </a:rPr>
              <a:t> να </a:t>
            </a:r>
            <a:r>
              <a:rPr lang="el-GR" sz="2200" dirty="0" err="1">
                <a:effectLst/>
              </a:rPr>
              <a:t>αξιολογηθει</a:t>
            </a:r>
            <a:r>
              <a:rPr lang="el-GR" sz="2200" dirty="0">
                <a:effectLst/>
              </a:rPr>
              <a:t>́ </a:t>
            </a:r>
            <a:r>
              <a:rPr lang="el-GR" sz="2200" dirty="0" err="1">
                <a:effectLst/>
              </a:rPr>
              <a:t>καλύτερα</a:t>
            </a:r>
            <a:r>
              <a:rPr lang="el-GR" sz="2200" dirty="0">
                <a:effectLst/>
              </a:rPr>
              <a:t> η </a:t>
            </a:r>
            <a:r>
              <a:rPr lang="el-GR" sz="2200" dirty="0" err="1">
                <a:effectLst/>
              </a:rPr>
              <a:t>επένδυση</a:t>
            </a:r>
            <a:r>
              <a:rPr lang="el-GR" sz="2200" dirty="0">
                <a:effectLst/>
              </a:rPr>
              <a:t> </a:t>
            </a:r>
            <a:endParaRPr lang="el-GR" sz="2200" dirty="0"/>
          </a:p>
          <a:p>
            <a:r>
              <a:rPr lang="el-GR" sz="2200" dirty="0" err="1">
                <a:effectLst/>
              </a:rPr>
              <a:t>Βελτιώσεις</a:t>
            </a:r>
            <a:r>
              <a:rPr lang="el-GR" sz="2200" dirty="0">
                <a:effectLst/>
              </a:rPr>
              <a:t> στις </a:t>
            </a:r>
            <a:r>
              <a:rPr lang="el-GR" sz="2200" dirty="0" err="1">
                <a:effectLst/>
              </a:rPr>
              <a:t>προσομοιώσεις</a:t>
            </a:r>
            <a:r>
              <a:rPr lang="el-GR" sz="2200" dirty="0"/>
              <a:t>:</a:t>
            </a:r>
          </a:p>
          <a:p>
            <a:pPr lvl="1"/>
            <a:r>
              <a:rPr lang="el-GR" sz="2200" dirty="0" err="1"/>
              <a:t>Π</a:t>
            </a:r>
            <a:r>
              <a:rPr lang="el-GR" sz="2200" dirty="0" err="1">
                <a:effectLst/>
              </a:rPr>
              <a:t>ρέπει</a:t>
            </a:r>
            <a:r>
              <a:rPr lang="el-GR" sz="2200" dirty="0">
                <a:effectLst/>
              </a:rPr>
              <a:t> στην </a:t>
            </a:r>
            <a:r>
              <a:rPr lang="el-GR" sz="2200" dirty="0" err="1">
                <a:effectLst/>
              </a:rPr>
              <a:t>προσομοίωση</a:t>
            </a:r>
            <a:r>
              <a:rPr lang="el-GR" sz="2200" dirty="0">
                <a:effectLst/>
              </a:rPr>
              <a:t> της </a:t>
            </a:r>
            <a:r>
              <a:rPr lang="el-GR" sz="2200" dirty="0" err="1">
                <a:effectLst/>
              </a:rPr>
              <a:t>κυκλοπεντανόνης</a:t>
            </a:r>
            <a:r>
              <a:rPr lang="el-GR" sz="2200" dirty="0">
                <a:effectLst/>
              </a:rPr>
              <a:t> (</a:t>
            </a:r>
            <a:r>
              <a:rPr lang="en-US" sz="2200" dirty="0">
                <a:effectLst/>
              </a:rPr>
              <a:t>block 600) </a:t>
            </a:r>
            <a:r>
              <a:rPr lang="el-GR" sz="2200" dirty="0">
                <a:effectLst/>
              </a:rPr>
              <a:t>να </a:t>
            </a:r>
            <a:r>
              <a:rPr lang="el-GR" sz="2200" dirty="0" err="1">
                <a:effectLst/>
              </a:rPr>
              <a:t>οριστει</a:t>
            </a:r>
            <a:r>
              <a:rPr lang="el-GR" sz="2200" dirty="0">
                <a:effectLst/>
              </a:rPr>
              <a:t>́ το </a:t>
            </a:r>
            <a:r>
              <a:rPr lang="el-GR" sz="2200" dirty="0" err="1">
                <a:effectLst/>
              </a:rPr>
              <a:t>πραγματικο</a:t>
            </a:r>
            <a:r>
              <a:rPr lang="el-GR" sz="2200" dirty="0">
                <a:effectLst/>
              </a:rPr>
              <a:t>́ </a:t>
            </a:r>
            <a:r>
              <a:rPr lang="el-GR" sz="2200" dirty="0" err="1">
                <a:effectLst/>
              </a:rPr>
              <a:t>ρεύμα</a:t>
            </a:r>
            <a:r>
              <a:rPr lang="el-GR" sz="2200" dirty="0">
                <a:effectLst/>
              </a:rPr>
              <a:t> </a:t>
            </a:r>
            <a:r>
              <a:rPr lang="el-GR" sz="2200" dirty="0" err="1">
                <a:effectLst/>
              </a:rPr>
              <a:t>ξυλόζης</a:t>
            </a:r>
            <a:r>
              <a:rPr lang="el-GR" sz="2200" dirty="0">
                <a:effectLst/>
              </a:rPr>
              <a:t>, το </a:t>
            </a:r>
            <a:r>
              <a:rPr lang="el-GR" sz="2200" dirty="0" err="1">
                <a:effectLst/>
              </a:rPr>
              <a:t>οποίο</a:t>
            </a:r>
            <a:r>
              <a:rPr lang="el-GR" sz="2200" dirty="0">
                <a:effectLst/>
              </a:rPr>
              <a:t> </a:t>
            </a:r>
            <a:r>
              <a:rPr lang="el-GR" sz="2200" dirty="0" err="1">
                <a:effectLst/>
              </a:rPr>
              <a:t>έχει</a:t>
            </a:r>
            <a:r>
              <a:rPr lang="el-GR" sz="2200" dirty="0">
                <a:effectLst/>
              </a:rPr>
              <a:t> </a:t>
            </a:r>
            <a:r>
              <a:rPr lang="el-GR" sz="2200" dirty="0" err="1">
                <a:effectLst/>
              </a:rPr>
              <a:t>ορισμένες</a:t>
            </a:r>
            <a:r>
              <a:rPr lang="el-GR" sz="2200" dirty="0">
                <a:effectLst/>
              </a:rPr>
              <a:t> </a:t>
            </a:r>
            <a:r>
              <a:rPr lang="el-GR" sz="2200" dirty="0" err="1">
                <a:effectLst/>
              </a:rPr>
              <a:t>ακαθαρσίες</a:t>
            </a:r>
            <a:r>
              <a:rPr lang="el-GR" sz="2200" dirty="0">
                <a:effectLst/>
              </a:rPr>
              <a:t> οι </a:t>
            </a:r>
            <a:r>
              <a:rPr lang="el-GR" sz="2200" dirty="0" err="1">
                <a:effectLst/>
              </a:rPr>
              <a:t>οποίες</a:t>
            </a:r>
            <a:r>
              <a:rPr lang="el-GR" sz="2200" dirty="0">
                <a:effectLst/>
              </a:rPr>
              <a:t> θα </a:t>
            </a:r>
            <a:r>
              <a:rPr lang="el-GR" sz="2200" dirty="0" err="1">
                <a:effectLst/>
              </a:rPr>
              <a:t>δυσχεραίνουν</a:t>
            </a:r>
            <a:r>
              <a:rPr lang="el-GR" sz="2200" dirty="0">
                <a:effectLst/>
              </a:rPr>
              <a:t> τους </a:t>
            </a:r>
            <a:r>
              <a:rPr lang="el-GR" sz="2200" dirty="0" err="1">
                <a:effectLst/>
              </a:rPr>
              <a:t>διαχωρισμούς</a:t>
            </a:r>
            <a:r>
              <a:rPr lang="el-GR" sz="2200" dirty="0">
                <a:effectLst/>
              </a:rPr>
              <a:t> της </a:t>
            </a:r>
            <a:r>
              <a:rPr lang="el-GR" sz="2200" dirty="0" err="1">
                <a:effectLst/>
              </a:rPr>
              <a:t>διεργασίας</a:t>
            </a:r>
            <a:r>
              <a:rPr lang="el-GR" sz="2200" dirty="0">
                <a:effectLst/>
              </a:rPr>
              <a:t> </a:t>
            </a:r>
          </a:p>
          <a:p>
            <a:pPr lvl="1"/>
            <a:r>
              <a:rPr lang="el-GR" sz="2200" dirty="0"/>
              <a:t>Ο</a:t>
            </a:r>
            <a:r>
              <a:rPr lang="el-GR" sz="2200" dirty="0">
                <a:effectLst/>
              </a:rPr>
              <a:t>ι </a:t>
            </a:r>
            <a:r>
              <a:rPr lang="el-GR" sz="2200" dirty="0" err="1">
                <a:effectLst/>
              </a:rPr>
              <a:t>εναλλάκτες</a:t>
            </a:r>
            <a:r>
              <a:rPr lang="el-GR" sz="2200" dirty="0">
                <a:effectLst/>
              </a:rPr>
              <a:t> </a:t>
            </a:r>
            <a:r>
              <a:rPr lang="el-GR" sz="2200" dirty="0" err="1">
                <a:effectLst/>
              </a:rPr>
              <a:t>αυτου</a:t>
            </a:r>
            <a:r>
              <a:rPr lang="el-GR" sz="2200" dirty="0">
                <a:effectLst/>
              </a:rPr>
              <a:t>́ του </a:t>
            </a:r>
            <a:r>
              <a:rPr lang="en-US" sz="2200" dirty="0">
                <a:effectLst/>
              </a:rPr>
              <a:t>block </a:t>
            </a:r>
            <a:r>
              <a:rPr lang="el-GR" sz="2200" dirty="0" err="1">
                <a:effectLst/>
              </a:rPr>
              <a:t>πρέπει</a:t>
            </a:r>
            <a:r>
              <a:rPr lang="el-GR" sz="2200" dirty="0">
                <a:effectLst/>
              </a:rPr>
              <a:t> να </a:t>
            </a:r>
            <a:r>
              <a:rPr lang="el-GR" sz="2200" dirty="0" err="1">
                <a:effectLst/>
              </a:rPr>
              <a:t>προσομοιωθούν</a:t>
            </a:r>
            <a:r>
              <a:rPr lang="el-GR" sz="2200" dirty="0">
                <a:effectLst/>
              </a:rPr>
              <a:t> με </a:t>
            </a:r>
            <a:r>
              <a:rPr lang="el-GR" sz="2200" dirty="0" err="1">
                <a:effectLst/>
              </a:rPr>
              <a:t>χρήση</a:t>
            </a:r>
            <a:r>
              <a:rPr lang="el-GR" sz="2200" dirty="0">
                <a:effectLst/>
              </a:rPr>
              <a:t> </a:t>
            </a:r>
            <a:r>
              <a:rPr lang="el-GR" sz="2200" dirty="0" err="1">
                <a:effectLst/>
              </a:rPr>
              <a:t>βοηθητικών</a:t>
            </a:r>
            <a:r>
              <a:rPr lang="el-GR" sz="2200" dirty="0">
                <a:effectLst/>
              </a:rPr>
              <a:t> </a:t>
            </a:r>
            <a:r>
              <a:rPr lang="el-GR" sz="2200" dirty="0" err="1">
                <a:effectLst/>
              </a:rPr>
              <a:t>παροχών</a:t>
            </a:r>
            <a:r>
              <a:rPr lang="el-GR" sz="2200" dirty="0">
                <a:effectLst/>
              </a:rPr>
              <a:t> και </a:t>
            </a:r>
            <a:r>
              <a:rPr lang="el-GR" sz="2200" dirty="0" err="1">
                <a:effectLst/>
              </a:rPr>
              <a:t>όχι</a:t>
            </a:r>
            <a:r>
              <a:rPr lang="el-GR" sz="2200" dirty="0">
                <a:effectLst/>
              </a:rPr>
              <a:t> </a:t>
            </a:r>
            <a:r>
              <a:rPr lang="el-GR" sz="2200" dirty="0" err="1">
                <a:effectLst/>
              </a:rPr>
              <a:t>μόνο</a:t>
            </a:r>
            <a:r>
              <a:rPr lang="el-GR" sz="2200" dirty="0">
                <a:effectLst/>
              </a:rPr>
              <a:t> με το </a:t>
            </a:r>
            <a:r>
              <a:rPr lang="el-GR" sz="2200" dirty="0" err="1">
                <a:effectLst/>
              </a:rPr>
              <a:t>απλο</a:t>
            </a:r>
            <a:r>
              <a:rPr lang="el-GR" sz="2200" dirty="0">
                <a:effectLst/>
              </a:rPr>
              <a:t>́ </a:t>
            </a:r>
            <a:r>
              <a:rPr lang="el-GR" sz="2200" dirty="0" err="1">
                <a:effectLst/>
              </a:rPr>
              <a:t>μοντέλο</a:t>
            </a:r>
            <a:r>
              <a:rPr lang="el-GR" sz="2200" dirty="0">
                <a:effectLst/>
              </a:rPr>
              <a:t> </a:t>
            </a:r>
            <a:r>
              <a:rPr lang="en-US" sz="2200" dirty="0">
                <a:effectLst/>
              </a:rPr>
              <a:t>heater.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14597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11E75-80D1-FC95-1990-20CA8369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</a:rPr>
              <a:t>Προτάσεις: </a:t>
            </a:r>
            <a:r>
              <a:rPr lang="el-GR" sz="4000" dirty="0" err="1">
                <a:solidFill>
                  <a:srgbClr val="FFFFFF"/>
                </a:solidFill>
                <a:effectLst/>
              </a:rPr>
              <a:t>Βελτιώσεις</a:t>
            </a:r>
            <a:r>
              <a:rPr lang="el-GR" sz="4000" dirty="0">
                <a:solidFill>
                  <a:srgbClr val="FFFFFF"/>
                </a:solidFill>
                <a:effectLst/>
              </a:rPr>
              <a:t> στην </a:t>
            </a:r>
            <a:r>
              <a:rPr lang="el-GR" sz="4000" dirty="0" err="1">
                <a:solidFill>
                  <a:srgbClr val="FFFFFF"/>
                </a:solidFill>
                <a:effectLst/>
              </a:rPr>
              <a:t>διεργασία</a:t>
            </a:r>
            <a:r>
              <a:rPr lang="el-GR" sz="4000" dirty="0">
                <a:solidFill>
                  <a:srgbClr val="FFFFFF"/>
                </a:solidFill>
                <a:effectLst/>
              </a:rPr>
              <a:t> </a:t>
            </a:r>
            <a:endParaRPr lang="en-GR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5F63-23A4-159C-3B71-EB823695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245259"/>
            <a:ext cx="10734405" cy="4138964"/>
          </a:xfrm>
        </p:spPr>
        <p:txBody>
          <a:bodyPr anchor="ctr">
            <a:normAutofit/>
          </a:bodyPr>
          <a:lstStyle/>
          <a:p>
            <a:r>
              <a:rPr lang="el-GR" sz="2000" dirty="0"/>
              <a:t>Πρέπει </a:t>
            </a:r>
            <a:r>
              <a:rPr lang="el-GR" sz="2000" dirty="0">
                <a:effectLst/>
              </a:rPr>
              <a:t>να </a:t>
            </a:r>
            <a:r>
              <a:rPr lang="el-GR" sz="2000" dirty="0" err="1">
                <a:effectLst/>
              </a:rPr>
              <a:t>γίνει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μία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ολοκληρωμένη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ενεργειακη</a:t>
            </a:r>
            <a:r>
              <a:rPr lang="el-GR" sz="2000" dirty="0">
                <a:effectLst/>
              </a:rPr>
              <a:t>́ </a:t>
            </a:r>
            <a:r>
              <a:rPr lang="el-GR" sz="2000" dirty="0" err="1">
                <a:effectLst/>
              </a:rPr>
              <a:t>ολοκλήρωση</a:t>
            </a:r>
            <a:r>
              <a:rPr lang="el-GR" sz="2000" dirty="0">
                <a:effectLst/>
              </a:rPr>
              <a:t> της </a:t>
            </a:r>
            <a:r>
              <a:rPr lang="el-GR" sz="2000" dirty="0" err="1">
                <a:effectLst/>
              </a:rPr>
              <a:t>διεργασίας</a:t>
            </a:r>
            <a:r>
              <a:rPr lang="el-GR" sz="2000" dirty="0">
                <a:effectLst/>
              </a:rPr>
              <a:t> και να </a:t>
            </a:r>
            <a:r>
              <a:rPr lang="el-GR" sz="2000" dirty="0" err="1">
                <a:effectLst/>
              </a:rPr>
              <a:t>εκμεταλλευτούν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όλα</a:t>
            </a:r>
            <a:r>
              <a:rPr lang="el-GR" sz="2000" dirty="0">
                <a:effectLst/>
              </a:rPr>
              <a:t> τα </a:t>
            </a:r>
            <a:r>
              <a:rPr lang="el-GR" sz="2000" dirty="0" err="1">
                <a:effectLst/>
              </a:rPr>
              <a:t>ψυχρα</a:t>
            </a:r>
            <a:r>
              <a:rPr lang="el-GR" sz="2000" dirty="0">
                <a:effectLst/>
              </a:rPr>
              <a:t>́ και </a:t>
            </a:r>
            <a:r>
              <a:rPr lang="el-GR" sz="2000" dirty="0" err="1">
                <a:effectLst/>
              </a:rPr>
              <a:t>θερμα</a:t>
            </a:r>
            <a:r>
              <a:rPr lang="el-GR" sz="2000" dirty="0">
                <a:effectLst/>
              </a:rPr>
              <a:t>́ </a:t>
            </a:r>
            <a:r>
              <a:rPr lang="el-GR" sz="2000" dirty="0" err="1">
                <a:effectLst/>
              </a:rPr>
              <a:t>ρεύματα</a:t>
            </a:r>
            <a:r>
              <a:rPr lang="el-GR" sz="2000" dirty="0">
                <a:effectLst/>
              </a:rPr>
              <a:t> που </a:t>
            </a:r>
            <a:r>
              <a:rPr lang="el-GR" sz="2000" dirty="0" err="1">
                <a:effectLst/>
              </a:rPr>
              <a:t>έχουμε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διαθέσιμα</a:t>
            </a:r>
            <a:r>
              <a:rPr lang="el-GR" sz="2000" dirty="0">
                <a:effectLst/>
              </a:rPr>
              <a:t>. </a:t>
            </a:r>
          </a:p>
          <a:p>
            <a:r>
              <a:rPr lang="el-GR" sz="2000" dirty="0"/>
              <a:t>Ό</a:t>
            </a:r>
            <a:r>
              <a:rPr lang="el-GR" sz="2000" dirty="0">
                <a:effectLst/>
              </a:rPr>
              <a:t>ταν ληφθούν </a:t>
            </a:r>
            <a:r>
              <a:rPr lang="el-GR" sz="2000" dirty="0" err="1">
                <a:effectLst/>
              </a:rPr>
              <a:t>υπόψην</a:t>
            </a:r>
            <a:r>
              <a:rPr lang="el-GR" sz="2000" dirty="0">
                <a:effectLst/>
              </a:rPr>
              <a:t> οι </a:t>
            </a:r>
            <a:r>
              <a:rPr lang="el-GR" sz="2000" dirty="0" err="1">
                <a:effectLst/>
              </a:rPr>
              <a:t>βοηθητικές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παροχές</a:t>
            </a:r>
            <a:r>
              <a:rPr lang="el-GR" sz="2000" dirty="0">
                <a:effectLst/>
              </a:rPr>
              <a:t> και η </a:t>
            </a:r>
            <a:r>
              <a:rPr lang="el-GR" sz="2000" dirty="0" err="1">
                <a:effectLst/>
              </a:rPr>
              <a:t>ηλεκτρικη</a:t>
            </a:r>
            <a:r>
              <a:rPr lang="el-GR" sz="2000" dirty="0">
                <a:effectLst/>
              </a:rPr>
              <a:t>́ </a:t>
            </a:r>
            <a:r>
              <a:rPr lang="el-GR" sz="2000" dirty="0" err="1">
                <a:effectLst/>
              </a:rPr>
              <a:t>ενέργεια</a:t>
            </a:r>
            <a:r>
              <a:rPr lang="el-GR" sz="2000" dirty="0">
                <a:effectLst/>
              </a:rPr>
              <a:t>, μπορεί να χρησιμοποιηθεί το </a:t>
            </a:r>
            <a:r>
              <a:rPr lang="en-US" sz="2000" dirty="0">
                <a:effectLst/>
              </a:rPr>
              <a:t>block 300 </a:t>
            </a:r>
            <a:r>
              <a:rPr lang="el-GR" sz="2000" dirty="0">
                <a:effectLst/>
              </a:rPr>
              <a:t>που </a:t>
            </a:r>
            <a:r>
              <a:rPr lang="el-GR" sz="2000" dirty="0" err="1">
                <a:effectLst/>
              </a:rPr>
              <a:t>περιέχει</a:t>
            </a:r>
            <a:r>
              <a:rPr lang="el-GR" sz="2000" dirty="0">
                <a:effectLst/>
              </a:rPr>
              <a:t> την </a:t>
            </a:r>
            <a:r>
              <a:rPr lang="el-GR" sz="2000" dirty="0" err="1">
                <a:effectLst/>
              </a:rPr>
              <a:t>καύση</a:t>
            </a:r>
            <a:r>
              <a:rPr lang="el-GR" sz="2000" dirty="0">
                <a:effectLst/>
              </a:rPr>
              <a:t> της </a:t>
            </a:r>
            <a:r>
              <a:rPr lang="el-GR" sz="2000" dirty="0" err="1">
                <a:effectLst/>
              </a:rPr>
              <a:t>λιγνίνης</a:t>
            </a:r>
            <a:r>
              <a:rPr lang="el-GR" sz="2000" dirty="0">
                <a:effectLst/>
              </a:rPr>
              <a:t> για την κάλυψη τους</a:t>
            </a:r>
          </a:p>
          <a:p>
            <a:pPr lvl="1"/>
            <a:r>
              <a:rPr lang="el-GR" sz="2000" dirty="0"/>
              <a:t>Ο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ατμός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μπορει</a:t>
            </a:r>
            <a:r>
              <a:rPr lang="el-GR" sz="2000" dirty="0">
                <a:effectLst/>
              </a:rPr>
              <a:t>́ να </a:t>
            </a:r>
            <a:r>
              <a:rPr lang="el-GR" sz="2000" dirty="0" err="1">
                <a:effectLst/>
              </a:rPr>
              <a:t>χρησιμοποιηθει</a:t>
            </a:r>
            <a:r>
              <a:rPr lang="el-GR" sz="2000" dirty="0">
                <a:effectLst/>
              </a:rPr>
              <a:t>́ σε </a:t>
            </a:r>
            <a:r>
              <a:rPr lang="el-GR" sz="2000" dirty="0" err="1">
                <a:effectLst/>
              </a:rPr>
              <a:t>ένα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κύκλο</a:t>
            </a:r>
            <a:r>
              <a:rPr lang="el-GR" sz="2000" dirty="0">
                <a:effectLst/>
              </a:rPr>
              <a:t> </a:t>
            </a:r>
            <a:r>
              <a:rPr lang="en-US" sz="2000" dirty="0">
                <a:effectLst/>
              </a:rPr>
              <a:t>Rankine </a:t>
            </a:r>
            <a:r>
              <a:rPr lang="el-GR" sz="2000" dirty="0">
                <a:effectLst/>
              </a:rPr>
              <a:t>για </a:t>
            </a:r>
            <a:r>
              <a:rPr lang="el-GR" sz="2000" dirty="0" err="1">
                <a:effectLst/>
              </a:rPr>
              <a:t>ηλεκτροπαραγωγη</a:t>
            </a:r>
            <a:r>
              <a:rPr lang="el-GR" sz="2000" dirty="0">
                <a:effectLst/>
              </a:rPr>
              <a:t>́ και </a:t>
            </a:r>
            <a:r>
              <a:rPr lang="el-GR" sz="2000" dirty="0" err="1">
                <a:effectLst/>
              </a:rPr>
              <a:t>ταυτόχρονα</a:t>
            </a:r>
            <a:r>
              <a:rPr lang="el-GR" sz="2000" dirty="0">
                <a:effectLst/>
              </a:rPr>
              <a:t> να μπεί στην </a:t>
            </a:r>
            <a:r>
              <a:rPr lang="el-GR" sz="2000" dirty="0" err="1">
                <a:effectLst/>
              </a:rPr>
              <a:t>διεργασία</a:t>
            </a:r>
            <a:r>
              <a:rPr lang="el-GR" sz="2000" dirty="0">
                <a:effectLst/>
              </a:rPr>
              <a:t> και </a:t>
            </a:r>
            <a:r>
              <a:rPr lang="el-GR" sz="2000" dirty="0" err="1">
                <a:effectLst/>
              </a:rPr>
              <a:t>μία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μονάδα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τηλεθέρμανσης</a:t>
            </a:r>
            <a:r>
              <a:rPr lang="el-GR" sz="2000" dirty="0">
                <a:effectLst/>
              </a:rPr>
              <a:t> για την </a:t>
            </a:r>
            <a:r>
              <a:rPr lang="el-GR" sz="2000" dirty="0" err="1">
                <a:effectLst/>
              </a:rPr>
              <a:t>καλύτερη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εκμετάλλευση</a:t>
            </a:r>
            <a:r>
              <a:rPr lang="el-GR" sz="2000" dirty="0">
                <a:effectLst/>
              </a:rPr>
              <a:t> του</a:t>
            </a:r>
          </a:p>
          <a:p>
            <a:r>
              <a:rPr lang="el-GR" sz="2000" dirty="0"/>
              <a:t>Η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κυκλοπεντανόνη</a:t>
            </a:r>
            <a:r>
              <a:rPr lang="el-GR" sz="2000" dirty="0">
                <a:effectLst/>
              </a:rPr>
              <a:t> που </a:t>
            </a:r>
            <a:r>
              <a:rPr lang="el-GR" sz="2000" dirty="0" err="1">
                <a:effectLst/>
              </a:rPr>
              <a:t>παράγεται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έχει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καθαρότητα</a:t>
            </a:r>
            <a:r>
              <a:rPr lang="el-GR" sz="2000" dirty="0">
                <a:effectLst/>
              </a:rPr>
              <a:t> 0.98, το </a:t>
            </a:r>
            <a:r>
              <a:rPr lang="el-GR" sz="2000" dirty="0" err="1">
                <a:effectLst/>
              </a:rPr>
              <a:t>οποίο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πρέπει</a:t>
            </a:r>
            <a:r>
              <a:rPr lang="el-GR" sz="2000" dirty="0">
                <a:effectLst/>
              </a:rPr>
              <a:t> να </a:t>
            </a:r>
            <a:r>
              <a:rPr lang="el-GR" sz="2000" dirty="0" err="1">
                <a:effectLst/>
              </a:rPr>
              <a:t>βελτιωθει</a:t>
            </a:r>
            <a:r>
              <a:rPr lang="el-GR" sz="2000" dirty="0">
                <a:effectLst/>
              </a:rPr>
              <a:t>́, </a:t>
            </a:r>
            <a:r>
              <a:rPr lang="el-GR" sz="2000" dirty="0" err="1">
                <a:effectLst/>
              </a:rPr>
              <a:t>καθώς</a:t>
            </a:r>
            <a:r>
              <a:rPr lang="el-GR" sz="2000" dirty="0">
                <a:effectLst/>
              </a:rPr>
              <a:t> η </a:t>
            </a:r>
            <a:r>
              <a:rPr lang="el-GR" sz="2000" dirty="0" err="1">
                <a:effectLst/>
              </a:rPr>
              <a:t>κυκλοπεντανόνη</a:t>
            </a:r>
            <a:r>
              <a:rPr lang="el-GR" sz="2000" dirty="0">
                <a:effectLst/>
              </a:rPr>
              <a:t> που </a:t>
            </a:r>
            <a:r>
              <a:rPr lang="el-GR" sz="2000" dirty="0" err="1">
                <a:effectLst/>
              </a:rPr>
              <a:t>χρησιμοποιείται</a:t>
            </a:r>
            <a:r>
              <a:rPr lang="el-GR" sz="2000" dirty="0">
                <a:effectLst/>
              </a:rPr>
              <a:t> στο εμπόριο </a:t>
            </a:r>
            <a:r>
              <a:rPr lang="el-GR" sz="2000" dirty="0" err="1">
                <a:effectLst/>
              </a:rPr>
              <a:t>συνήθως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έχει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καθαρότητα</a:t>
            </a:r>
            <a:r>
              <a:rPr lang="el-GR" sz="2000" dirty="0">
                <a:effectLst/>
              </a:rPr>
              <a:t> 0.99 </a:t>
            </a:r>
          </a:p>
          <a:p>
            <a:r>
              <a:rPr lang="el-GR" sz="2000" dirty="0"/>
              <a:t>Ο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μικροοργανισμός</a:t>
            </a:r>
            <a:r>
              <a:rPr lang="el-GR" sz="2000" dirty="0">
                <a:effectLst/>
              </a:rPr>
              <a:t> που </a:t>
            </a:r>
            <a:r>
              <a:rPr lang="el-GR" sz="2000" dirty="0" err="1">
                <a:effectLst/>
              </a:rPr>
              <a:t>χρησιμοποιείται</a:t>
            </a:r>
            <a:r>
              <a:rPr lang="el-GR" sz="2000" dirty="0">
                <a:effectLst/>
              </a:rPr>
              <a:t> στην </a:t>
            </a:r>
            <a:r>
              <a:rPr lang="el-GR" sz="2000" dirty="0" err="1">
                <a:effectLst/>
              </a:rPr>
              <a:t>παραγωγη</a:t>
            </a:r>
            <a:r>
              <a:rPr lang="el-GR" sz="2000" dirty="0">
                <a:effectLst/>
              </a:rPr>
              <a:t>́ της </a:t>
            </a:r>
            <a:r>
              <a:rPr lang="el-GR" sz="2000" dirty="0" err="1">
                <a:effectLst/>
              </a:rPr>
              <a:t>γλυκερόλης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έχει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δύο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σημαντικα</a:t>
            </a:r>
            <a:r>
              <a:rPr lang="el-GR" sz="2000" dirty="0">
                <a:effectLst/>
              </a:rPr>
              <a:t>́ </a:t>
            </a:r>
            <a:r>
              <a:rPr lang="el-GR" sz="2000" dirty="0" err="1">
                <a:effectLst/>
              </a:rPr>
              <a:t>παραπροιόντα</a:t>
            </a:r>
            <a:r>
              <a:rPr lang="el-GR" sz="2000" dirty="0">
                <a:effectLst/>
              </a:rPr>
              <a:t>, την </a:t>
            </a:r>
            <a:r>
              <a:rPr lang="el-GR" sz="2000" dirty="0" err="1">
                <a:effectLst/>
              </a:rPr>
              <a:t>αιθανόλη</a:t>
            </a:r>
            <a:r>
              <a:rPr lang="el-GR" sz="2000" dirty="0">
                <a:effectLst/>
              </a:rPr>
              <a:t> και το </a:t>
            </a:r>
            <a:r>
              <a:rPr lang="el-GR" sz="2000" dirty="0" err="1">
                <a:effectLst/>
              </a:rPr>
              <a:t>οξικο</a:t>
            </a:r>
            <a:r>
              <a:rPr lang="el-GR" sz="2000" dirty="0">
                <a:effectLst/>
              </a:rPr>
              <a:t>́ </a:t>
            </a:r>
            <a:r>
              <a:rPr lang="el-GR" sz="2000" dirty="0" err="1">
                <a:effectLst/>
              </a:rPr>
              <a:t>οξυ</a:t>
            </a:r>
            <a:r>
              <a:rPr lang="el-GR" sz="2000" dirty="0">
                <a:effectLst/>
              </a:rPr>
              <a:t>́, τα </a:t>
            </a:r>
            <a:r>
              <a:rPr lang="el-GR" sz="2000" dirty="0" err="1">
                <a:effectLst/>
              </a:rPr>
              <a:t>οποία</a:t>
            </a:r>
            <a:r>
              <a:rPr lang="el-GR" sz="2000" dirty="0">
                <a:effectLst/>
              </a:rPr>
              <a:t> </a:t>
            </a:r>
            <a:r>
              <a:rPr lang="el-GR" sz="2000" dirty="0" err="1">
                <a:effectLst/>
              </a:rPr>
              <a:t>παράγονται</a:t>
            </a:r>
            <a:r>
              <a:rPr lang="el-GR" sz="2000" dirty="0">
                <a:effectLst/>
              </a:rPr>
              <a:t> σε </a:t>
            </a:r>
            <a:r>
              <a:rPr lang="el-GR" sz="2000" dirty="0" err="1">
                <a:effectLst/>
              </a:rPr>
              <a:t>ποσότητες</a:t>
            </a:r>
            <a:r>
              <a:rPr lang="el-GR" sz="2000" dirty="0">
                <a:effectLst/>
              </a:rPr>
              <a:t> της </a:t>
            </a:r>
            <a:r>
              <a:rPr lang="el-GR" sz="2000" dirty="0" err="1">
                <a:effectLst/>
              </a:rPr>
              <a:t>τάξης</a:t>
            </a:r>
            <a:r>
              <a:rPr lang="el-GR" sz="2000" dirty="0">
                <a:effectLst/>
              </a:rPr>
              <a:t> των 140 </a:t>
            </a:r>
            <a:r>
              <a:rPr lang="en-US" sz="2000" dirty="0" err="1">
                <a:effectLst/>
              </a:rPr>
              <a:t>tn</a:t>
            </a:r>
            <a:r>
              <a:rPr lang="en-US" sz="2000" dirty="0">
                <a:effectLst/>
              </a:rPr>
              <a:t>/y. </a:t>
            </a:r>
            <a:r>
              <a:rPr lang="el-GR" sz="2000" dirty="0"/>
              <a:t>Μ</a:t>
            </a:r>
            <a:r>
              <a:rPr lang="el-GR" sz="2000" dirty="0">
                <a:effectLst/>
              </a:rPr>
              <a:t>πορεί να εξεταστεί ο διαχωρισμός τους από το νερό αν συμφέρει οικονομικά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655664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ED8F1-93DC-7FAB-5A07-3A14C55E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l-GR" sz="60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Σας ευχαριστούμε πολύ για τον χρόνο σας!</a:t>
            </a:r>
            <a:endParaRPr lang="en-US" sz="6000" kern="1200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8B635E50-3E59-A732-E6F0-BE8BDBE14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3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33C2-C08D-F5DD-5196-67160A9F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Βιβλιογραφία (1)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3DB0-EE7E-3EA4-BA5E-0D49E5327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SFRM1095"/>
              </a:rPr>
              <a:t>(1) Yu, Z.; Li, Y.; Yao, Y.; Wang, Y.; Liu, Y.-Y.; Sun, Z.; Shi, C.; Wang, W.; Wang, A. Highly Selective Hydrogenative Ring-Rearrangement of Furfural to Cyclopentanone over a Bifunctional Ni3P/$</a:t>
            </a:r>
            <a:r>
              <a:rPr lang="el-GR" sz="1800" dirty="0">
                <a:effectLst/>
                <a:latin typeface="grmn1095"/>
              </a:rPr>
              <a:t>γ</a:t>
            </a:r>
            <a:r>
              <a:rPr lang="el-GR" sz="1800" dirty="0">
                <a:effectLst/>
                <a:latin typeface="SFRM1095"/>
              </a:rPr>
              <a:t>$-</a:t>
            </a:r>
            <a:r>
              <a:rPr lang="en-US" sz="1800" dirty="0">
                <a:effectLst/>
                <a:latin typeface="SFRM1095"/>
              </a:rPr>
              <a:t>Al2O3 Catalyst. </a:t>
            </a:r>
            <a:r>
              <a:rPr lang="en-US" sz="1800" dirty="0">
                <a:effectLst/>
                <a:latin typeface="SFTI1095"/>
              </a:rPr>
              <a:t>Molecular catalysis </a:t>
            </a:r>
            <a:r>
              <a:rPr lang="en-US" sz="1800" dirty="0">
                <a:effectLst/>
                <a:latin typeface="SFBX1095"/>
              </a:rPr>
              <a:t>2022</a:t>
            </a:r>
            <a:r>
              <a:rPr lang="en-US" sz="1800" dirty="0">
                <a:effectLst/>
                <a:latin typeface="SFRM1095"/>
              </a:rPr>
              <a:t>, </a:t>
            </a:r>
            <a:r>
              <a:rPr lang="en-US" sz="1800" dirty="0">
                <a:effectLst/>
                <a:latin typeface="SFTI1095"/>
              </a:rPr>
              <a:t>522</a:t>
            </a:r>
            <a:r>
              <a:rPr lang="en-US" sz="1800" dirty="0">
                <a:effectLst/>
                <a:latin typeface="SFRM1095"/>
              </a:rPr>
              <a:t>, 112239. </a:t>
            </a:r>
            <a:r>
              <a:rPr lang="en-US" sz="1800" dirty="0">
                <a:effectLst/>
                <a:latin typeface="SFTT1095"/>
              </a:rPr>
              <a:t>https://</a:t>
            </a:r>
            <a:r>
              <a:rPr lang="en-US" sz="1800" dirty="0" err="1">
                <a:effectLst/>
                <a:latin typeface="SFTT1095"/>
              </a:rPr>
              <a:t>doi.org</a:t>
            </a:r>
            <a:r>
              <a:rPr lang="en-US" sz="1800" dirty="0">
                <a:effectLst/>
                <a:latin typeface="SFTT1095"/>
              </a:rPr>
              <a:t>/10.1016/j.mcat.2022.112239</a:t>
            </a:r>
            <a:r>
              <a:rPr lang="en-US" sz="1800" dirty="0">
                <a:effectLst/>
                <a:latin typeface="SFRM1095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SFRM1095"/>
              </a:rPr>
              <a:t>(2) Shen, T.; Hu, R.; Zhu, C.; Li, M.; Zhuang, W.; Tang, C.; Ying, H. Production of Cyclopentanone from Furfural over Ru/C with Al11.6PO23.7 and Application in the Synthesis of Diesel Range Alkanes. </a:t>
            </a:r>
            <a:r>
              <a:rPr lang="en-US" sz="1800" dirty="0" err="1">
                <a:effectLst/>
                <a:latin typeface="SFTI1095"/>
              </a:rPr>
              <a:t>Rsc</a:t>
            </a:r>
            <a:r>
              <a:rPr lang="en-US" sz="1800" dirty="0">
                <a:effectLst/>
                <a:latin typeface="SFTI1095"/>
              </a:rPr>
              <a:t> advances </a:t>
            </a:r>
            <a:r>
              <a:rPr lang="en-US" sz="1800" dirty="0">
                <a:effectLst/>
                <a:latin typeface="SFBX1095"/>
              </a:rPr>
              <a:t>2018</a:t>
            </a:r>
            <a:r>
              <a:rPr lang="en-US" sz="1800" dirty="0">
                <a:effectLst/>
                <a:latin typeface="SFRM1095"/>
              </a:rPr>
              <a:t>, </a:t>
            </a:r>
            <a:r>
              <a:rPr lang="en-US" sz="1800" dirty="0">
                <a:effectLst/>
                <a:latin typeface="SFTI1095"/>
              </a:rPr>
              <a:t>8 </a:t>
            </a:r>
            <a:r>
              <a:rPr lang="en-US" sz="1800" dirty="0">
                <a:effectLst/>
                <a:latin typeface="SFRM1095"/>
              </a:rPr>
              <a:t>(66), 37993–38001. </a:t>
            </a:r>
            <a:r>
              <a:rPr lang="en-US" sz="1800" dirty="0">
                <a:effectLst/>
                <a:latin typeface="SFTT1095"/>
              </a:rPr>
              <a:t>https: //</a:t>
            </a:r>
            <a:r>
              <a:rPr lang="en-US" sz="1800" dirty="0" err="1">
                <a:effectLst/>
                <a:latin typeface="SFTT1095"/>
              </a:rPr>
              <a:t>doi.org</a:t>
            </a:r>
            <a:r>
              <a:rPr lang="en-US" sz="1800" dirty="0">
                <a:effectLst/>
                <a:latin typeface="SFTT1095"/>
              </a:rPr>
              <a:t>/10.1039/C8RA08757A</a:t>
            </a:r>
            <a:r>
              <a:rPr lang="en-US" sz="1800" dirty="0">
                <a:effectLst/>
                <a:latin typeface="SFRM1095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SFRM1095"/>
              </a:rPr>
              <a:t>(3) </a:t>
            </a:r>
            <a:r>
              <a:rPr lang="en-US" sz="1800" dirty="0" err="1">
                <a:effectLst/>
                <a:latin typeface="SFRM1095"/>
              </a:rPr>
              <a:t>Werpy</a:t>
            </a:r>
            <a:r>
              <a:rPr lang="en-US" sz="1800" dirty="0">
                <a:effectLst/>
                <a:latin typeface="SFRM1095"/>
              </a:rPr>
              <a:t>, T.; Petersen, G. Top Value Added Chemicals from Biomass: Volume I – Results of Screening for Potential Candidates from Sugars and Synthesis Gas. </a:t>
            </a:r>
            <a:r>
              <a:rPr lang="en-US" sz="1800" dirty="0">
                <a:effectLst/>
                <a:latin typeface="SFBX1095"/>
              </a:rPr>
              <a:t>2004</a:t>
            </a:r>
            <a:r>
              <a:rPr lang="en-US" sz="1800" dirty="0">
                <a:effectLst/>
                <a:latin typeface="SFRM1095"/>
              </a:rPr>
              <a:t>, DOE/GO-102004–101992, 15008859. </a:t>
            </a:r>
            <a:r>
              <a:rPr lang="en-US" sz="1800" dirty="0">
                <a:effectLst/>
                <a:latin typeface="SFTT1095"/>
              </a:rPr>
              <a:t>https://</a:t>
            </a:r>
            <a:r>
              <a:rPr lang="en-US" sz="1800" dirty="0" err="1">
                <a:effectLst/>
                <a:latin typeface="SFTT1095"/>
              </a:rPr>
              <a:t>doi.org</a:t>
            </a:r>
            <a:r>
              <a:rPr lang="en-US" sz="1800" dirty="0">
                <a:effectLst/>
                <a:latin typeface="SFTT1095"/>
              </a:rPr>
              <a:t>/10.2172/15008859</a:t>
            </a:r>
            <a:r>
              <a:rPr lang="en-US" sz="1800" dirty="0">
                <a:effectLst/>
                <a:latin typeface="SFRM1095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SFRM1095"/>
              </a:rPr>
              <a:t>(4) </a:t>
            </a:r>
            <a:r>
              <a:rPr lang="en-US" sz="1800" dirty="0" err="1">
                <a:effectLst/>
                <a:latin typeface="SFRM1095"/>
              </a:rPr>
              <a:t>Leiva</a:t>
            </a:r>
            <a:r>
              <a:rPr lang="en-US" sz="1800" dirty="0">
                <a:effectLst/>
                <a:latin typeface="SFRM1095"/>
              </a:rPr>
              <a:t>-Candia, D. E.; </a:t>
            </a:r>
            <a:r>
              <a:rPr lang="en-US" sz="1800" dirty="0" err="1">
                <a:effectLst/>
                <a:latin typeface="SFRM1095"/>
              </a:rPr>
              <a:t>Pinzi</a:t>
            </a:r>
            <a:r>
              <a:rPr lang="en-US" sz="1800" dirty="0">
                <a:effectLst/>
                <a:latin typeface="SFRM1095"/>
              </a:rPr>
              <a:t>, S.; </a:t>
            </a:r>
            <a:r>
              <a:rPr lang="en-US" sz="1800" dirty="0" err="1">
                <a:effectLst/>
                <a:latin typeface="SFRM1095"/>
              </a:rPr>
              <a:t>Redel-Macías</a:t>
            </a:r>
            <a:r>
              <a:rPr lang="en-US" sz="1800" dirty="0">
                <a:effectLst/>
                <a:latin typeface="SFRM1095"/>
              </a:rPr>
              <a:t>, M. D.; </a:t>
            </a:r>
            <a:r>
              <a:rPr lang="en-US" sz="1800" dirty="0" err="1">
                <a:effectLst/>
                <a:latin typeface="SFRM1095"/>
              </a:rPr>
              <a:t>Koutinas</a:t>
            </a:r>
            <a:r>
              <a:rPr lang="en-US" sz="1800" dirty="0">
                <a:effectLst/>
                <a:latin typeface="SFRM1095"/>
              </a:rPr>
              <a:t>, A.; Webb, C.; Dorado, M. P. The Potential for Agro-Industrial Waste Utilization Using Oleaginous Yeast for the Production of Biodiesel. </a:t>
            </a:r>
            <a:r>
              <a:rPr lang="en-US" sz="1800" dirty="0">
                <a:effectLst/>
                <a:latin typeface="SFTI1095"/>
              </a:rPr>
              <a:t>Fuel </a:t>
            </a:r>
            <a:r>
              <a:rPr lang="en-US" sz="1800" dirty="0">
                <a:effectLst/>
                <a:latin typeface="SFBX1095"/>
              </a:rPr>
              <a:t>2014</a:t>
            </a:r>
            <a:r>
              <a:rPr lang="en-US" sz="1800" dirty="0">
                <a:effectLst/>
                <a:latin typeface="SFRM1095"/>
              </a:rPr>
              <a:t>, </a:t>
            </a:r>
            <a:r>
              <a:rPr lang="en-US" sz="1800" dirty="0">
                <a:effectLst/>
                <a:latin typeface="SFTI1095"/>
              </a:rPr>
              <a:t>123</a:t>
            </a:r>
            <a:r>
              <a:rPr lang="en-US" sz="1800" dirty="0">
                <a:effectLst/>
                <a:latin typeface="SFRM1095"/>
              </a:rPr>
              <a:t>, 33–42. </a:t>
            </a:r>
            <a:r>
              <a:rPr lang="en-US" sz="1800" dirty="0">
                <a:effectLst/>
                <a:latin typeface="SFTT1095"/>
              </a:rPr>
              <a:t>https://</a:t>
            </a:r>
            <a:r>
              <a:rPr lang="en-US" sz="1800" dirty="0" err="1">
                <a:effectLst/>
                <a:latin typeface="SFTT1095"/>
              </a:rPr>
              <a:t>doi.org</a:t>
            </a:r>
            <a:r>
              <a:rPr lang="en-US" sz="1800" dirty="0">
                <a:effectLst/>
                <a:latin typeface="SFTT1095"/>
              </a:rPr>
              <a:t>/10.1016/j. fuel.2014.01.054</a:t>
            </a:r>
            <a:r>
              <a:rPr lang="en-US" sz="1800" dirty="0">
                <a:effectLst/>
                <a:latin typeface="SFRM1095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SFRM1095"/>
              </a:rPr>
              <a:t>(5) Patel, A.; Arora, N.; Sartaj, K.; </a:t>
            </a:r>
            <a:r>
              <a:rPr lang="en-US" sz="1800" dirty="0" err="1">
                <a:effectLst/>
                <a:latin typeface="SFRM1095"/>
              </a:rPr>
              <a:t>Pruthi</a:t>
            </a:r>
            <a:r>
              <a:rPr lang="en-US" sz="1800" dirty="0">
                <a:effectLst/>
                <a:latin typeface="SFRM1095"/>
              </a:rPr>
              <a:t>, V.; </a:t>
            </a:r>
            <a:r>
              <a:rPr lang="en-US" sz="1800" dirty="0" err="1">
                <a:effectLst/>
                <a:latin typeface="SFRM1095"/>
              </a:rPr>
              <a:t>Pruthi</a:t>
            </a:r>
            <a:r>
              <a:rPr lang="en-US" sz="1800" dirty="0">
                <a:effectLst/>
                <a:latin typeface="SFRM1095"/>
              </a:rPr>
              <a:t>, P. A. Sustainable Biodiesel Production from Oleaginous Yeasts Utilizing Hydrolysates of Various Non-Edible </a:t>
            </a:r>
            <a:r>
              <a:rPr lang="en-US" sz="1800" dirty="0" err="1">
                <a:effectLst/>
                <a:latin typeface="SFRM1095"/>
              </a:rPr>
              <a:t>Lig</a:t>
            </a:r>
            <a:r>
              <a:rPr lang="en-US" sz="1800" dirty="0">
                <a:effectLst/>
                <a:latin typeface="SFRM1095"/>
              </a:rPr>
              <a:t>- </a:t>
            </a:r>
            <a:r>
              <a:rPr lang="en-US" sz="1800" dirty="0" err="1">
                <a:effectLst/>
                <a:latin typeface="SFRM1095"/>
              </a:rPr>
              <a:t>nocellulosic</a:t>
            </a:r>
            <a:r>
              <a:rPr lang="en-US" sz="1800" dirty="0">
                <a:effectLst/>
                <a:latin typeface="SFRM1095"/>
              </a:rPr>
              <a:t> Biomasses. </a:t>
            </a:r>
            <a:r>
              <a:rPr lang="en-US" sz="1800" dirty="0">
                <a:effectLst/>
                <a:latin typeface="SFTI1095"/>
              </a:rPr>
              <a:t>Renewable and sustainable energy reviews </a:t>
            </a:r>
            <a:r>
              <a:rPr lang="en-US" sz="1800" dirty="0">
                <a:effectLst/>
                <a:latin typeface="SFBX1095"/>
              </a:rPr>
              <a:t>2016</a:t>
            </a:r>
            <a:r>
              <a:rPr lang="en-US" sz="1800" dirty="0">
                <a:effectLst/>
                <a:latin typeface="SFRM1095"/>
              </a:rPr>
              <a:t>, </a:t>
            </a:r>
            <a:r>
              <a:rPr lang="en-US" sz="1800" dirty="0">
                <a:effectLst/>
                <a:latin typeface="SFTI1095"/>
              </a:rPr>
              <a:t>62</a:t>
            </a:r>
            <a:r>
              <a:rPr lang="en-US" sz="1800" dirty="0">
                <a:effectLst/>
                <a:latin typeface="SFRM1095"/>
              </a:rPr>
              <a:t>, 836–855. </a:t>
            </a:r>
            <a:r>
              <a:rPr lang="en-US" sz="1800" dirty="0">
                <a:effectLst/>
                <a:latin typeface="SFTT1095"/>
              </a:rPr>
              <a:t>https://</a:t>
            </a:r>
            <a:r>
              <a:rPr lang="en-US" sz="1800" dirty="0" err="1">
                <a:effectLst/>
                <a:latin typeface="SFTT1095"/>
              </a:rPr>
              <a:t>doi.org</a:t>
            </a:r>
            <a:r>
              <a:rPr lang="en-US" sz="1800" dirty="0">
                <a:effectLst/>
                <a:latin typeface="SFTT1095"/>
              </a:rPr>
              <a:t>/10.1016/j.rser.2016.05.014</a:t>
            </a:r>
            <a:r>
              <a:rPr lang="en-US" sz="1800" dirty="0">
                <a:effectLst/>
                <a:latin typeface="SFRM1095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SFRM1095"/>
              </a:rPr>
              <a:t>(6) </a:t>
            </a:r>
            <a:r>
              <a:rPr lang="en-US" sz="1800" dirty="0" err="1">
                <a:effectLst/>
                <a:latin typeface="SFRM1095"/>
              </a:rPr>
              <a:t>Chintagunta</a:t>
            </a:r>
            <a:r>
              <a:rPr lang="en-US" sz="1800" dirty="0">
                <a:effectLst/>
                <a:latin typeface="SFRM1095"/>
              </a:rPr>
              <a:t>, A.; </a:t>
            </a:r>
            <a:r>
              <a:rPr lang="en-US" sz="1800" dirty="0" err="1">
                <a:effectLst/>
                <a:latin typeface="SFRM1095"/>
              </a:rPr>
              <a:t>Zuccaro</a:t>
            </a:r>
            <a:r>
              <a:rPr lang="en-US" sz="1800" dirty="0">
                <a:effectLst/>
                <a:latin typeface="SFRM1095"/>
              </a:rPr>
              <a:t>, G.; Kumar, M.; Kumar, S.; </a:t>
            </a:r>
            <a:r>
              <a:rPr lang="en-US" sz="1800" dirty="0" err="1">
                <a:effectLst/>
                <a:latin typeface="SFRM1095"/>
              </a:rPr>
              <a:t>Garlapati</a:t>
            </a:r>
            <a:r>
              <a:rPr lang="en-US" sz="1800" dirty="0">
                <a:effectLst/>
                <a:latin typeface="SFRM1095"/>
              </a:rPr>
              <a:t>, V.; </a:t>
            </a:r>
            <a:r>
              <a:rPr lang="en-US" sz="1800" dirty="0" err="1">
                <a:effectLst/>
                <a:latin typeface="SFRM1095"/>
              </a:rPr>
              <a:t>Postemsky</a:t>
            </a:r>
            <a:r>
              <a:rPr lang="en-US" sz="1800" dirty="0">
                <a:effectLst/>
                <a:latin typeface="SFRM1095"/>
              </a:rPr>
              <a:t>, P.; Kumar, N.; Chandel, A.; Simal-Gandara, J. Biodiesel Production From </a:t>
            </a:r>
            <a:r>
              <a:rPr lang="en-US" sz="1800" dirty="0" err="1">
                <a:effectLst/>
                <a:latin typeface="SFRM1095"/>
              </a:rPr>
              <a:t>Lignocellu</a:t>
            </a:r>
            <a:r>
              <a:rPr lang="en-US" sz="1800" dirty="0">
                <a:effectLst/>
                <a:latin typeface="SFRM1095"/>
              </a:rPr>
              <a:t>- </a:t>
            </a:r>
            <a:r>
              <a:rPr lang="en-US" sz="1800" dirty="0" err="1">
                <a:effectLst/>
                <a:latin typeface="SFRM1095"/>
              </a:rPr>
              <a:t>losic</a:t>
            </a:r>
            <a:r>
              <a:rPr lang="en-US" sz="1800" dirty="0">
                <a:effectLst/>
                <a:latin typeface="SFRM1095"/>
              </a:rPr>
              <a:t> Biomass Using Oleaginous Microbes: Prospects for Integrated Biofuel Production. </a:t>
            </a:r>
            <a:r>
              <a:rPr lang="en-US" sz="1800" dirty="0">
                <a:effectLst/>
                <a:latin typeface="SFTI1095"/>
              </a:rPr>
              <a:t>Frontiers in microbiology </a:t>
            </a:r>
            <a:r>
              <a:rPr lang="en-US" sz="1800" dirty="0">
                <a:effectLst/>
                <a:latin typeface="SFBX1095"/>
              </a:rPr>
              <a:t>2021</a:t>
            </a:r>
            <a:r>
              <a:rPr lang="en-US" sz="1800" dirty="0">
                <a:effectLst/>
                <a:latin typeface="SFRM1095"/>
              </a:rPr>
              <a:t>, </a:t>
            </a:r>
            <a:r>
              <a:rPr lang="en-US" sz="1800" dirty="0">
                <a:effectLst/>
                <a:latin typeface="SFTI1095"/>
              </a:rPr>
              <a:t>12</a:t>
            </a:r>
            <a:r>
              <a:rPr lang="en-US" sz="1800" dirty="0">
                <a:effectLst/>
                <a:latin typeface="SFRM1095"/>
              </a:rPr>
              <a:t>. </a:t>
            </a:r>
            <a:r>
              <a:rPr lang="en-US" sz="1800" dirty="0">
                <a:effectLst/>
                <a:latin typeface="SFTT1095"/>
              </a:rPr>
              <a:t>https://</a:t>
            </a:r>
            <a:r>
              <a:rPr lang="en-US" sz="1800" dirty="0" err="1">
                <a:effectLst/>
                <a:latin typeface="SFTT1095"/>
              </a:rPr>
              <a:t>doi.org</a:t>
            </a:r>
            <a:r>
              <a:rPr lang="en-US" sz="1800" dirty="0">
                <a:effectLst/>
                <a:latin typeface="SFTT1095"/>
              </a:rPr>
              <a:t>/10.3389/fmicb.2021.658284</a:t>
            </a:r>
            <a:r>
              <a:rPr lang="en-US" sz="1800" dirty="0">
                <a:effectLst/>
                <a:latin typeface="SFRM1095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SFRM1095"/>
              </a:rPr>
              <a:t>(7) </a:t>
            </a:r>
            <a:r>
              <a:rPr lang="en-US" sz="1800" dirty="0" err="1">
                <a:effectLst/>
                <a:latin typeface="SFRM1095"/>
              </a:rPr>
              <a:t>Semkiv</a:t>
            </a:r>
            <a:r>
              <a:rPr lang="en-US" sz="1800" dirty="0">
                <a:effectLst/>
                <a:latin typeface="SFRM1095"/>
              </a:rPr>
              <a:t>, M. V.; </a:t>
            </a:r>
            <a:r>
              <a:rPr lang="en-US" sz="1800" dirty="0" err="1">
                <a:effectLst/>
                <a:latin typeface="SFRM1095"/>
              </a:rPr>
              <a:t>Ruchala</a:t>
            </a:r>
            <a:r>
              <a:rPr lang="en-US" sz="1800" dirty="0">
                <a:effectLst/>
                <a:latin typeface="SFRM1095"/>
              </a:rPr>
              <a:t>, J.; </a:t>
            </a:r>
            <a:r>
              <a:rPr lang="en-US" sz="1800" dirty="0" err="1">
                <a:effectLst/>
                <a:latin typeface="SFRM1095"/>
              </a:rPr>
              <a:t>Dmytruk</a:t>
            </a:r>
            <a:r>
              <a:rPr lang="en-US" sz="1800" dirty="0">
                <a:effectLst/>
                <a:latin typeface="SFRM1095"/>
              </a:rPr>
              <a:t>, K. V.; </a:t>
            </a:r>
            <a:r>
              <a:rPr lang="en-US" sz="1800" dirty="0" err="1">
                <a:effectLst/>
                <a:latin typeface="SFRM1095"/>
              </a:rPr>
              <a:t>Sibirny</a:t>
            </a:r>
            <a:r>
              <a:rPr lang="en-US" sz="1800" dirty="0">
                <a:effectLst/>
                <a:latin typeface="SFRM1095"/>
              </a:rPr>
              <a:t>, A. A. 100 Years Later, What Is New in Glycerol Bioproduction? </a:t>
            </a:r>
            <a:r>
              <a:rPr lang="en-US" sz="1800" dirty="0">
                <a:effectLst/>
                <a:latin typeface="SFTI1095"/>
              </a:rPr>
              <a:t>Trends in biotechnology </a:t>
            </a:r>
            <a:r>
              <a:rPr lang="en-US" sz="1800" dirty="0">
                <a:effectLst/>
                <a:latin typeface="SFBX1095"/>
              </a:rPr>
              <a:t>2020</a:t>
            </a:r>
            <a:r>
              <a:rPr lang="en-US" sz="1800" dirty="0">
                <a:effectLst/>
                <a:latin typeface="SFRM1095"/>
              </a:rPr>
              <a:t>, </a:t>
            </a:r>
            <a:r>
              <a:rPr lang="en-US" sz="1800" dirty="0">
                <a:effectLst/>
                <a:latin typeface="SFTI1095"/>
              </a:rPr>
              <a:t>38 </a:t>
            </a:r>
            <a:r>
              <a:rPr lang="en-US" sz="1800" dirty="0">
                <a:effectLst/>
                <a:latin typeface="SFRM1095"/>
              </a:rPr>
              <a:t>(8), 907–916. </a:t>
            </a:r>
            <a:r>
              <a:rPr lang="en-US" sz="1800" dirty="0">
                <a:effectLst/>
                <a:latin typeface="SFTT1095"/>
              </a:rPr>
              <a:t>https://</a:t>
            </a:r>
            <a:r>
              <a:rPr lang="en-US" sz="1800" dirty="0" err="1">
                <a:effectLst/>
                <a:latin typeface="SFTT1095"/>
              </a:rPr>
              <a:t>doi.org</a:t>
            </a:r>
            <a:r>
              <a:rPr lang="en-US" sz="1800" dirty="0">
                <a:effectLst/>
                <a:latin typeface="SFTT1095"/>
              </a:rPr>
              <a:t>/10.1016/j.tibtech.2020.02.001</a:t>
            </a:r>
            <a:r>
              <a:rPr lang="en-US" sz="1800" dirty="0">
                <a:effectLst/>
                <a:latin typeface="SFRM1095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SFRM1095"/>
              </a:rPr>
              <a:t>(8) Wang, Z.; </a:t>
            </a:r>
            <a:r>
              <a:rPr lang="en-US" sz="1800" dirty="0" err="1">
                <a:effectLst/>
                <a:latin typeface="SFRM1095"/>
              </a:rPr>
              <a:t>Zhuge</a:t>
            </a:r>
            <a:r>
              <a:rPr lang="en-US" sz="1800" dirty="0">
                <a:effectLst/>
                <a:latin typeface="SFRM1095"/>
              </a:rPr>
              <a:t>, J.; Fang, H.; Prior, B. A. Glycerol Production by Microbial Fermentation: A Review. </a:t>
            </a:r>
            <a:r>
              <a:rPr lang="en-US" sz="1800" dirty="0">
                <a:effectLst/>
                <a:latin typeface="SFTI1095"/>
              </a:rPr>
              <a:t>Biotechnology advances </a:t>
            </a:r>
            <a:r>
              <a:rPr lang="en-US" sz="1800" dirty="0">
                <a:effectLst/>
                <a:latin typeface="SFBX1095"/>
              </a:rPr>
              <a:t>2001</a:t>
            </a:r>
            <a:r>
              <a:rPr lang="en-US" sz="1800" dirty="0">
                <a:effectLst/>
                <a:latin typeface="SFRM1095"/>
              </a:rPr>
              <a:t>, </a:t>
            </a:r>
            <a:r>
              <a:rPr lang="en-US" sz="1800" dirty="0">
                <a:effectLst/>
                <a:latin typeface="SFTI1095"/>
              </a:rPr>
              <a:t>19 </a:t>
            </a:r>
            <a:r>
              <a:rPr lang="en-US" sz="1800" dirty="0">
                <a:effectLst/>
                <a:latin typeface="SFRM1095"/>
              </a:rPr>
              <a:t>(3), 201–223. </a:t>
            </a:r>
            <a:r>
              <a:rPr lang="en-US" sz="1800" dirty="0">
                <a:effectLst/>
                <a:latin typeface="SFTT1095"/>
              </a:rPr>
              <a:t>https://</a:t>
            </a:r>
            <a:r>
              <a:rPr lang="en-US" sz="1800" dirty="0" err="1">
                <a:effectLst/>
                <a:latin typeface="SFTT1095"/>
              </a:rPr>
              <a:t>doi</a:t>
            </a:r>
            <a:r>
              <a:rPr lang="en-US" sz="1800" dirty="0">
                <a:effectLst/>
                <a:latin typeface="SFTT1095"/>
              </a:rPr>
              <a:t>. org/10.1016/S0734-9750(01)00060-X</a:t>
            </a:r>
            <a:r>
              <a:rPr lang="en-US" sz="1800" dirty="0">
                <a:effectLst/>
                <a:latin typeface="SFRM1095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470800-E0BF-5924-BD42-D14A1274A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690296"/>
              </p:ext>
            </p:extLst>
          </p:nvPr>
        </p:nvGraphicFramePr>
        <p:xfrm>
          <a:off x="774700" y="719666"/>
          <a:ext cx="1066958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623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E0EC-2AE9-767B-D14A-A1712D07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Βιβλιογραφία (2)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0265-426A-4A40-CF20-4D2D03DA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SFRM1095"/>
              </a:rPr>
              <a:t>(9) </a:t>
            </a:r>
            <a:r>
              <a:rPr lang="en-US" sz="1800" dirty="0" err="1">
                <a:effectLst/>
                <a:latin typeface="SFRM1095"/>
              </a:rPr>
              <a:t>Jin</a:t>
            </a:r>
            <a:r>
              <a:rPr lang="en-US" sz="1800" dirty="0">
                <a:effectLst/>
                <a:latin typeface="SFRM1095"/>
              </a:rPr>
              <a:t>, H.; Fang, H.; </a:t>
            </a:r>
            <a:r>
              <a:rPr lang="en-US" sz="1800" dirty="0" err="1">
                <a:effectLst/>
                <a:latin typeface="SFRM1095"/>
              </a:rPr>
              <a:t>Zhuge</a:t>
            </a:r>
            <a:r>
              <a:rPr lang="en-US" sz="1800" dirty="0">
                <a:effectLst/>
                <a:latin typeface="SFRM1095"/>
              </a:rPr>
              <a:t>, J. By-Product Formation by a Novel Glycerol-Producing Yeast, Candida </a:t>
            </a:r>
            <a:r>
              <a:rPr lang="en-US" sz="1800" dirty="0" err="1">
                <a:effectLst/>
                <a:latin typeface="SFRM1095"/>
              </a:rPr>
              <a:t>Glycerinogenes</a:t>
            </a:r>
            <a:r>
              <a:rPr lang="en-US" sz="1800" dirty="0">
                <a:effectLst/>
                <a:latin typeface="SFRM1095"/>
              </a:rPr>
              <a:t>, with Different O2 Supplies. </a:t>
            </a:r>
            <a:r>
              <a:rPr lang="en-US" sz="1800" dirty="0">
                <a:effectLst/>
                <a:latin typeface="SFTI1095"/>
              </a:rPr>
              <a:t>Biotechnology letters </a:t>
            </a:r>
            <a:r>
              <a:rPr lang="en-US" sz="1800" dirty="0">
                <a:effectLst/>
                <a:latin typeface="SFBX1095"/>
              </a:rPr>
              <a:t>2003</a:t>
            </a:r>
            <a:r>
              <a:rPr lang="en-US" sz="1800" dirty="0">
                <a:effectLst/>
                <a:latin typeface="SFRM1095"/>
              </a:rPr>
              <a:t>, </a:t>
            </a:r>
            <a:r>
              <a:rPr lang="en-US" sz="1800" dirty="0">
                <a:effectLst/>
                <a:latin typeface="SFTI1095"/>
              </a:rPr>
              <a:t>25 </a:t>
            </a:r>
            <a:r>
              <a:rPr lang="en-US" sz="1800" dirty="0">
                <a:effectLst/>
                <a:latin typeface="SFRM1095"/>
              </a:rPr>
              <a:t>(4), 311–314. </a:t>
            </a:r>
            <a:r>
              <a:rPr lang="en-US" sz="1800" dirty="0">
                <a:effectLst/>
                <a:latin typeface="SFTT1095"/>
              </a:rPr>
              <a:t>https://</a:t>
            </a:r>
            <a:r>
              <a:rPr lang="en-US" sz="1800" dirty="0" err="1">
                <a:effectLst/>
                <a:latin typeface="SFTT1095"/>
              </a:rPr>
              <a:t>doi.org</a:t>
            </a:r>
            <a:r>
              <a:rPr lang="en-US" sz="1800" dirty="0">
                <a:effectLst/>
                <a:latin typeface="SFTT1095"/>
              </a:rPr>
              <a:t>/10.1023/A:1022349401575</a:t>
            </a:r>
            <a:r>
              <a:rPr lang="en-US" sz="1800" dirty="0">
                <a:effectLst/>
                <a:latin typeface="SFRM1095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SFRM1095"/>
              </a:rPr>
              <a:t>(10) </a:t>
            </a:r>
            <a:r>
              <a:rPr lang="en-US" sz="1800" dirty="0" err="1">
                <a:effectLst/>
                <a:latin typeface="SFRM1095"/>
              </a:rPr>
              <a:t>Zhuge</a:t>
            </a:r>
            <a:r>
              <a:rPr lang="en-US" sz="1800" dirty="0">
                <a:effectLst/>
                <a:latin typeface="SFRM1095"/>
              </a:rPr>
              <a:t>, J.; Fang, H.-Y.; Wang, Z.-X.; Chen, D.-Z.; </a:t>
            </a:r>
            <a:r>
              <a:rPr lang="en-US" sz="1800" dirty="0" err="1">
                <a:effectLst/>
                <a:latin typeface="SFRM1095"/>
              </a:rPr>
              <a:t>Jin</a:t>
            </a:r>
            <a:r>
              <a:rPr lang="en-US" sz="1800" dirty="0">
                <a:effectLst/>
                <a:latin typeface="SFRM1095"/>
              </a:rPr>
              <a:t>, H.-R.; Gu, H.-L. Glycerol Production by a Novel Osmotolerant Yeast Candida </a:t>
            </a:r>
            <a:r>
              <a:rPr lang="en-US" sz="1800" dirty="0" err="1">
                <a:effectLst/>
                <a:latin typeface="SFRM1095"/>
              </a:rPr>
              <a:t>Glycerinogenes</a:t>
            </a:r>
            <a:r>
              <a:rPr lang="en-US" sz="1800" dirty="0">
                <a:effectLst/>
                <a:latin typeface="SFRM1095"/>
              </a:rPr>
              <a:t>. </a:t>
            </a:r>
            <a:r>
              <a:rPr lang="en-US" sz="1800" dirty="0">
                <a:effectLst/>
                <a:latin typeface="SFTI1095"/>
              </a:rPr>
              <a:t>Applied microbiology and biotechnology </a:t>
            </a:r>
            <a:r>
              <a:rPr lang="en-US" sz="1800" dirty="0">
                <a:effectLst/>
                <a:latin typeface="SFBX1095"/>
              </a:rPr>
              <a:t>2001</a:t>
            </a:r>
            <a:r>
              <a:rPr lang="en-US" sz="1800" dirty="0">
                <a:effectLst/>
                <a:latin typeface="SFRM1095"/>
              </a:rPr>
              <a:t>, </a:t>
            </a:r>
            <a:r>
              <a:rPr lang="en-US" sz="1800" dirty="0">
                <a:effectLst/>
                <a:latin typeface="SFTI1095"/>
              </a:rPr>
              <a:t>55 </a:t>
            </a:r>
            <a:r>
              <a:rPr lang="en-US" sz="1800" dirty="0">
                <a:effectLst/>
                <a:latin typeface="SFRM1095"/>
              </a:rPr>
              <a:t>(6), 686–692. </a:t>
            </a:r>
            <a:r>
              <a:rPr lang="en-US" sz="1800" dirty="0">
                <a:effectLst/>
                <a:latin typeface="SFTT1095"/>
              </a:rPr>
              <a:t>https://</a:t>
            </a:r>
            <a:r>
              <a:rPr lang="en-US" sz="1800" dirty="0" err="1">
                <a:effectLst/>
                <a:latin typeface="SFTT1095"/>
              </a:rPr>
              <a:t>doi.org</a:t>
            </a:r>
            <a:r>
              <a:rPr lang="en-US" sz="1800" dirty="0">
                <a:effectLst/>
                <a:latin typeface="SFTT1095"/>
              </a:rPr>
              <a:t>/10.1007/s002530100596</a:t>
            </a:r>
            <a:r>
              <a:rPr lang="en-US" sz="1800" dirty="0">
                <a:effectLst/>
                <a:latin typeface="SFRM1095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SFRM1095"/>
              </a:rPr>
              <a:t>(11) </a:t>
            </a:r>
            <a:r>
              <a:rPr lang="en-US" sz="1800" dirty="0" err="1">
                <a:effectLst/>
                <a:latin typeface="SFRM1095"/>
              </a:rPr>
              <a:t>Domalski</a:t>
            </a:r>
            <a:r>
              <a:rPr lang="en-US" sz="1800" dirty="0">
                <a:effectLst/>
                <a:latin typeface="SFRM1095"/>
              </a:rPr>
              <a:t>, E. S.; </a:t>
            </a:r>
            <a:r>
              <a:rPr lang="en-US" sz="1800" dirty="0" err="1">
                <a:effectLst/>
                <a:latin typeface="SFRM1095"/>
              </a:rPr>
              <a:t>Jobe</a:t>
            </a:r>
            <a:r>
              <a:rPr lang="en-US" sz="1800" dirty="0">
                <a:effectLst/>
                <a:latin typeface="SFRM1095"/>
              </a:rPr>
              <a:t>, T. L.; Milne, T. A. Thermodynamic Data for Biomass Conversion and Waste Incineration - NREL. </a:t>
            </a:r>
            <a:r>
              <a:rPr lang="en-US" sz="1800" dirty="0">
                <a:effectLst/>
                <a:latin typeface="SFBX1095"/>
              </a:rPr>
              <a:t>1987</a:t>
            </a:r>
            <a:r>
              <a:rPr lang="en-US" sz="1800" dirty="0">
                <a:effectLst/>
                <a:latin typeface="SFRM1095"/>
              </a:rPr>
              <a:t>, 326.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SFRM1095"/>
              </a:rPr>
              <a:t>(12) Gonzalez, J. F.; Gonzalez-Garcia, C. M.; Ramiro, A.; Gonzalez, J.; </a:t>
            </a:r>
            <a:r>
              <a:rPr lang="en-US" sz="1800" dirty="0" err="1">
                <a:effectLst/>
                <a:latin typeface="SFRM1095"/>
              </a:rPr>
              <a:t>Sabio</a:t>
            </a:r>
            <a:r>
              <a:rPr lang="en-US" sz="1800" dirty="0">
                <a:effectLst/>
                <a:latin typeface="SFRM1095"/>
              </a:rPr>
              <a:t>, E.; </a:t>
            </a:r>
            <a:r>
              <a:rPr lang="en-US" sz="1800" dirty="0" err="1">
                <a:effectLst/>
                <a:latin typeface="SFRM1095"/>
              </a:rPr>
              <a:t>Ganan</a:t>
            </a:r>
            <a:r>
              <a:rPr lang="en-US" sz="1800" dirty="0">
                <a:effectLst/>
                <a:latin typeface="SFRM1095"/>
              </a:rPr>
              <a:t>, J.; </a:t>
            </a:r>
            <a:r>
              <a:rPr lang="en-US" sz="1800" dirty="0" err="1">
                <a:effectLst/>
                <a:latin typeface="SFRM1095"/>
              </a:rPr>
              <a:t>Rodrıguez</a:t>
            </a:r>
            <a:r>
              <a:rPr lang="en-US" sz="1800" dirty="0">
                <a:effectLst/>
                <a:latin typeface="SFRM1095"/>
              </a:rPr>
              <a:t>, M. A. Combustion </a:t>
            </a:r>
            <a:r>
              <a:rPr lang="en-US" sz="1800" dirty="0" err="1">
                <a:effectLst/>
                <a:latin typeface="SFRM1095"/>
              </a:rPr>
              <a:t>Optimisation</a:t>
            </a:r>
            <a:r>
              <a:rPr lang="en-US" sz="1800" dirty="0">
                <a:effectLst/>
                <a:latin typeface="SFRM1095"/>
              </a:rPr>
              <a:t> of Biomass Residue Pellets for Domestic Heating with a Mural Boiler. </a:t>
            </a:r>
            <a:r>
              <a:rPr lang="en-US" sz="1800" dirty="0">
                <a:effectLst/>
                <a:latin typeface="SFTI1095"/>
              </a:rPr>
              <a:t>Biomass and bioenergy </a:t>
            </a:r>
            <a:r>
              <a:rPr lang="en-US" sz="1800" dirty="0">
                <a:effectLst/>
                <a:latin typeface="SFBX1095"/>
              </a:rPr>
              <a:t>2004</a:t>
            </a:r>
            <a:r>
              <a:rPr lang="en-US" sz="1800" dirty="0">
                <a:effectLst/>
                <a:latin typeface="SFRM1095"/>
              </a:rPr>
              <a:t>, </a:t>
            </a:r>
            <a:r>
              <a:rPr lang="en-US" sz="1800" dirty="0">
                <a:effectLst/>
                <a:latin typeface="SFTI1095"/>
              </a:rPr>
              <a:t>27 </a:t>
            </a:r>
            <a:r>
              <a:rPr lang="en-US" sz="1800" dirty="0">
                <a:effectLst/>
                <a:latin typeface="SFRM1095"/>
              </a:rPr>
              <a:t>(2), 145–154. </a:t>
            </a:r>
            <a:r>
              <a:rPr lang="en-US" sz="1800" dirty="0">
                <a:effectLst/>
                <a:latin typeface="SFTT1095"/>
              </a:rPr>
              <a:t>https://</a:t>
            </a:r>
            <a:r>
              <a:rPr lang="en-US" sz="1800" dirty="0" err="1">
                <a:effectLst/>
                <a:latin typeface="SFTT1095"/>
              </a:rPr>
              <a:t>doi.org</a:t>
            </a:r>
            <a:r>
              <a:rPr lang="en-US" sz="1800" dirty="0">
                <a:effectLst/>
                <a:latin typeface="SFTT1095"/>
              </a:rPr>
              <a:t>/10.1016/j.biombioe.2004.01.004</a:t>
            </a:r>
            <a:r>
              <a:rPr lang="en-US" sz="1800" dirty="0">
                <a:effectLst/>
                <a:latin typeface="SFRM1095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SFRM1095"/>
              </a:rPr>
              <a:t>(13) Fernandez-Bolanos, J.; </a:t>
            </a:r>
            <a:r>
              <a:rPr lang="en-US" sz="1800" dirty="0" err="1">
                <a:effectLst/>
                <a:latin typeface="SFRM1095"/>
              </a:rPr>
              <a:t>Felizon</a:t>
            </a:r>
            <a:r>
              <a:rPr lang="en-US" sz="1800" dirty="0">
                <a:effectLst/>
                <a:latin typeface="SFRM1095"/>
              </a:rPr>
              <a:t>, B.; Heredia, A.; Guillen, R.; Jimenez, A. </a:t>
            </a:r>
            <a:r>
              <a:rPr lang="en-US" sz="1800" dirty="0" err="1">
                <a:effectLst/>
                <a:latin typeface="SFRM1095"/>
              </a:rPr>
              <a:t>Charac</a:t>
            </a:r>
            <a:r>
              <a:rPr lang="en-US" sz="1800" dirty="0">
                <a:effectLst/>
                <a:latin typeface="SFRM1095"/>
              </a:rPr>
              <a:t>- </a:t>
            </a:r>
            <a:r>
              <a:rPr lang="en-US" sz="1800" dirty="0" err="1">
                <a:effectLst/>
                <a:latin typeface="SFRM1095"/>
              </a:rPr>
              <a:t>terization</a:t>
            </a:r>
            <a:r>
              <a:rPr lang="en-US" sz="1800" dirty="0">
                <a:effectLst/>
                <a:latin typeface="SFRM1095"/>
              </a:rPr>
              <a:t> of the Lignin Obtained by Alkaline Delignification and of the Cellulose Residue from Steam-Exploded Olive Stones. </a:t>
            </a:r>
            <a:r>
              <a:rPr lang="en-US" sz="1800" dirty="0">
                <a:effectLst/>
                <a:latin typeface="SFTI1095"/>
              </a:rPr>
              <a:t>Bioresource technology </a:t>
            </a:r>
            <a:r>
              <a:rPr lang="en-US" sz="1800" dirty="0">
                <a:effectLst/>
                <a:latin typeface="SFBX1095"/>
              </a:rPr>
              <a:t>1999</a:t>
            </a:r>
            <a:r>
              <a:rPr lang="en-US" sz="1800" dirty="0">
                <a:effectLst/>
                <a:latin typeface="SFRM1095"/>
              </a:rPr>
              <a:t>, </a:t>
            </a:r>
            <a:r>
              <a:rPr lang="en-US" sz="1800" dirty="0">
                <a:effectLst/>
                <a:latin typeface="SFTI1095"/>
              </a:rPr>
              <a:t>68 </a:t>
            </a:r>
            <a:r>
              <a:rPr lang="en-US" sz="1800" dirty="0">
                <a:effectLst/>
                <a:latin typeface="SFRM1095"/>
              </a:rPr>
              <a:t>(2), 121–132. </a:t>
            </a:r>
            <a:r>
              <a:rPr lang="en-US" sz="1800" dirty="0">
                <a:effectLst/>
                <a:latin typeface="SFTT1095"/>
              </a:rPr>
              <a:t>https: //</a:t>
            </a:r>
            <a:r>
              <a:rPr lang="en-US" sz="1800" dirty="0" err="1">
                <a:effectLst/>
                <a:latin typeface="SFTT1095"/>
              </a:rPr>
              <a:t>doi.org</a:t>
            </a:r>
            <a:r>
              <a:rPr lang="en-US" sz="1800" dirty="0">
                <a:effectLst/>
                <a:latin typeface="SFTT1095"/>
              </a:rPr>
              <a:t>/10.1016/S0960-8524(98)00134-5</a:t>
            </a:r>
            <a:r>
              <a:rPr lang="en-US" sz="1800" dirty="0">
                <a:effectLst/>
                <a:latin typeface="SFRM1095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SFRM1095"/>
              </a:rPr>
              <a:t>(14) </a:t>
            </a:r>
            <a:r>
              <a:rPr lang="en-US" sz="1800" dirty="0" err="1">
                <a:effectLst/>
                <a:latin typeface="SFRM1095"/>
              </a:rPr>
              <a:t>Koutsomitopoulou</a:t>
            </a:r>
            <a:r>
              <a:rPr lang="en-US" sz="1800" dirty="0">
                <a:effectLst/>
                <a:latin typeface="SFRM1095"/>
              </a:rPr>
              <a:t>, A. F.; </a:t>
            </a:r>
            <a:r>
              <a:rPr lang="en-US" sz="1800" dirty="0" err="1">
                <a:effectLst/>
                <a:latin typeface="SFRM1095"/>
              </a:rPr>
              <a:t>Bénézet</a:t>
            </a:r>
            <a:r>
              <a:rPr lang="en-US" sz="1800" dirty="0">
                <a:effectLst/>
                <a:latin typeface="SFRM1095"/>
              </a:rPr>
              <a:t>, J. C.; </a:t>
            </a:r>
            <a:r>
              <a:rPr lang="en-US" sz="1800" dirty="0" err="1">
                <a:effectLst/>
                <a:latin typeface="SFRM1095"/>
              </a:rPr>
              <a:t>Bergeret</a:t>
            </a:r>
            <a:r>
              <a:rPr lang="en-US" sz="1800" dirty="0">
                <a:effectLst/>
                <a:latin typeface="SFRM1095"/>
              </a:rPr>
              <a:t>, A.; Papanicolaou, G. C. </a:t>
            </a:r>
            <a:r>
              <a:rPr lang="en-US" sz="1800" dirty="0" err="1">
                <a:effectLst/>
                <a:latin typeface="SFRM1095"/>
              </a:rPr>
              <a:t>Prepa</a:t>
            </a:r>
            <a:r>
              <a:rPr lang="en-US" sz="1800" dirty="0">
                <a:effectLst/>
                <a:latin typeface="SFRM1095"/>
              </a:rPr>
              <a:t>- ration and Characterization of Olive Pit Powder as a Filler to PLA-matrix Bio-Composites. </a:t>
            </a:r>
            <a:r>
              <a:rPr lang="en-US" sz="1800" dirty="0">
                <a:effectLst/>
                <a:latin typeface="SFTI1095"/>
              </a:rPr>
              <a:t>Powder technology </a:t>
            </a:r>
            <a:r>
              <a:rPr lang="en-US" sz="1800" dirty="0">
                <a:effectLst/>
                <a:latin typeface="SFBX1095"/>
              </a:rPr>
              <a:t>2014</a:t>
            </a:r>
            <a:r>
              <a:rPr lang="en-US" sz="1800" dirty="0">
                <a:effectLst/>
                <a:latin typeface="SFRM1095"/>
              </a:rPr>
              <a:t>, </a:t>
            </a:r>
            <a:r>
              <a:rPr lang="en-US" sz="1800" dirty="0">
                <a:effectLst/>
                <a:latin typeface="SFTI1095"/>
              </a:rPr>
              <a:t>255</a:t>
            </a:r>
            <a:r>
              <a:rPr lang="en-US" sz="1800" dirty="0">
                <a:effectLst/>
                <a:latin typeface="SFRM1095"/>
              </a:rPr>
              <a:t>, 10–16. </a:t>
            </a:r>
            <a:r>
              <a:rPr lang="en-US" sz="1800" dirty="0">
                <a:effectLst/>
                <a:latin typeface="SFTT1095"/>
              </a:rPr>
              <a:t>https://</a:t>
            </a:r>
            <a:r>
              <a:rPr lang="en-US" sz="1800" dirty="0" err="1">
                <a:effectLst/>
                <a:latin typeface="SFTT1095"/>
              </a:rPr>
              <a:t>doi.org</a:t>
            </a:r>
            <a:r>
              <a:rPr lang="en-US" sz="1800" dirty="0">
                <a:effectLst/>
                <a:latin typeface="SFTT1095"/>
              </a:rPr>
              <a:t>/10.1016/j.powtec.2013.10. 047</a:t>
            </a:r>
            <a:r>
              <a:rPr lang="en-US" sz="1800" dirty="0">
                <a:effectLst/>
                <a:latin typeface="SFRM1095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SFRM1095"/>
              </a:rPr>
              <a:t>(15) Fernandez-Bolanos, J.; </a:t>
            </a:r>
            <a:r>
              <a:rPr lang="en-US" sz="1800" dirty="0" err="1">
                <a:effectLst/>
                <a:latin typeface="SFRM1095"/>
              </a:rPr>
              <a:t>Felizon</a:t>
            </a:r>
            <a:r>
              <a:rPr lang="en-US" sz="1800" dirty="0">
                <a:effectLst/>
                <a:latin typeface="SFRM1095"/>
              </a:rPr>
              <a:t>, B.; Heredia, A.; Rodriguez, R.; Guillen, R.; Jimenez, A. Steam-Explosion of Olive Stones: Hemicellulose Solubilization and Enhance- </a:t>
            </a:r>
            <a:r>
              <a:rPr lang="en-US" sz="1800" dirty="0" err="1">
                <a:effectLst/>
                <a:latin typeface="SFRM1095"/>
              </a:rPr>
              <a:t>ment</a:t>
            </a:r>
            <a:r>
              <a:rPr lang="en-US" sz="1800" dirty="0">
                <a:effectLst/>
                <a:latin typeface="SFRM1095"/>
              </a:rPr>
              <a:t> of Enzymatic Hydrolysis of Cellulose. </a:t>
            </a:r>
            <a:r>
              <a:rPr lang="en-US" sz="1800" dirty="0">
                <a:effectLst/>
                <a:latin typeface="SFTI1095"/>
              </a:rPr>
              <a:t>Bioresource technology </a:t>
            </a:r>
            <a:r>
              <a:rPr lang="en-US" sz="1800" dirty="0">
                <a:effectLst/>
                <a:latin typeface="SFBX1095"/>
              </a:rPr>
              <a:t>2001</a:t>
            </a:r>
            <a:r>
              <a:rPr lang="en-US" sz="1800" dirty="0">
                <a:effectLst/>
                <a:latin typeface="SFRM1095"/>
              </a:rPr>
              <a:t>, </a:t>
            </a:r>
            <a:r>
              <a:rPr lang="en-US" sz="1800" dirty="0">
                <a:effectLst/>
                <a:latin typeface="SFTI1095"/>
              </a:rPr>
              <a:t>79 </a:t>
            </a:r>
            <a:r>
              <a:rPr lang="en-US" sz="1800" dirty="0">
                <a:effectLst/>
                <a:latin typeface="SFRM1095"/>
              </a:rPr>
              <a:t>(1), 53–61. </a:t>
            </a:r>
            <a:r>
              <a:rPr lang="en-US" sz="1800" dirty="0">
                <a:effectLst/>
                <a:latin typeface="SFTT1095"/>
              </a:rPr>
              <a:t>https://</a:t>
            </a:r>
            <a:r>
              <a:rPr lang="en-US" sz="1800" dirty="0" err="1">
                <a:effectLst/>
                <a:latin typeface="SFTT1095"/>
              </a:rPr>
              <a:t>doi.org</a:t>
            </a:r>
            <a:r>
              <a:rPr lang="en-US" sz="1800" dirty="0">
                <a:effectLst/>
                <a:latin typeface="SFTT1095"/>
              </a:rPr>
              <a:t>/10.1016/S0960-8524(01)00015-3</a:t>
            </a:r>
            <a:r>
              <a:rPr lang="en-US" sz="1800" dirty="0">
                <a:effectLst/>
                <a:latin typeface="SFRM1095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57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7BD7-1636-199B-C58E-5C0E1ACD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Βιβλιογραφία (3)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FABF2-8B2A-40EE-B6BA-94ED2282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effectLst/>
                <a:latin typeface="SFRM1095"/>
              </a:rPr>
              <a:t>(16) Roy, A. K.; Bag, S. C.; Sardar, D.; Sen, S. K. Infrared Spectra of Jute Stick Bleached with Sodium Chlorite and Hydrogen Peroxide. </a:t>
            </a:r>
            <a:r>
              <a:rPr lang="en-US" sz="1600" dirty="0">
                <a:effectLst/>
                <a:latin typeface="SFTI1095"/>
              </a:rPr>
              <a:t>Journal of applied polymer science </a:t>
            </a:r>
            <a:r>
              <a:rPr lang="en-US" sz="1600" dirty="0">
                <a:effectLst/>
                <a:latin typeface="SFBX1095"/>
              </a:rPr>
              <a:t>1991</a:t>
            </a:r>
            <a:r>
              <a:rPr lang="en-US" sz="1600" dirty="0">
                <a:effectLst/>
                <a:latin typeface="SFRM1095"/>
              </a:rPr>
              <a:t>, </a:t>
            </a:r>
            <a:r>
              <a:rPr lang="en-US" sz="1600" dirty="0">
                <a:effectLst/>
                <a:latin typeface="SFTI1095"/>
              </a:rPr>
              <a:t>43 </a:t>
            </a:r>
            <a:r>
              <a:rPr lang="en-US" sz="1600" dirty="0">
                <a:effectLst/>
                <a:latin typeface="SFRM1095"/>
              </a:rPr>
              <a:t>(12), 2187–2192. </a:t>
            </a:r>
            <a:r>
              <a:rPr lang="en-US" sz="1600" dirty="0">
                <a:effectLst/>
                <a:latin typeface="SFTT1095"/>
              </a:rPr>
              <a:t>https://</a:t>
            </a:r>
            <a:r>
              <a:rPr lang="en-US" sz="1600" dirty="0" err="1">
                <a:effectLst/>
                <a:latin typeface="SFTT1095"/>
              </a:rPr>
              <a:t>doi.org</a:t>
            </a:r>
            <a:r>
              <a:rPr lang="en-US" sz="1600" dirty="0">
                <a:effectLst/>
                <a:latin typeface="SFTT1095"/>
              </a:rPr>
              <a:t>/10.1002/app.1991.070431205</a:t>
            </a:r>
            <a:r>
              <a:rPr lang="en-US" sz="1600" dirty="0">
                <a:effectLst/>
                <a:latin typeface="SFRM1095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effectLst/>
                <a:latin typeface="SFRM1095"/>
              </a:rPr>
              <a:t>(17) Wooley, R. J.; </a:t>
            </a:r>
            <a:r>
              <a:rPr lang="en-US" sz="1600" dirty="0" err="1">
                <a:effectLst/>
                <a:latin typeface="SFRM1095"/>
              </a:rPr>
              <a:t>Putsche</a:t>
            </a:r>
            <a:r>
              <a:rPr lang="en-US" sz="1600" dirty="0">
                <a:effectLst/>
                <a:latin typeface="SFRM1095"/>
              </a:rPr>
              <a:t>, V. Development of an ASPEN PLUS Physical Property Database for Biofuels Components. </a:t>
            </a:r>
            <a:r>
              <a:rPr lang="en-US" sz="1600" dirty="0">
                <a:effectLst/>
                <a:latin typeface="SFBX1095"/>
              </a:rPr>
              <a:t>1996</a:t>
            </a:r>
            <a:r>
              <a:rPr lang="en-US" sz="1600" dirty="0">
                <a:effectLst/>
                <a:latin typeface="SFRM1095"/>
              </a:rPr>
              <a:t>, 36. 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effectLst/>
                <a:latin typeface="SFRM1095"/>
              </a:rPr>
              <a:t>(18) Farrokh, N. T.; </a:t>
            </a:r>
            <a:r>
              <a:rPr lang="en-US" sz="1600" dirty="0" err="1">
                <a:effectLst/>
                <a:latin typeface="SFRM1095"/>
              </a:rPr>
              <a:t>Suopajärvi</a:t>
            </a:r>
            <a:r>
              <a:rPr lang="en-US" sz="1600" dirty="0">
                <a:effectLst/>
                <a:latin typeface="SFRM1095"/>
              </a:rPr>
              <a:t>, H.; </a:t>
            </a:r>
            <a:r>
              <a:rPr lang="en-US" sz="1600" dirty="0" err="1">
                <a:effectLst/>
                <a:latin typeface="SFRM1095"/>
              </a:rPr>
              <a:t>Sulasalmi</a:t>
            </a:r>
            <a:r>
              <a:rPr lang="en-US" sz="1600" dirty="0">
                <a:effectLst/>
                <a:latin typeface="SFRM1095"/>
              </a:rPr>
              <a:t>, P.; Fabritius, T. A Thermogravimetric Analysis of Lignin Char Combustion. </a:t>
            </a:r>
            <a:r>
              <a:rPr lang="en-US" sz="1600" dirty="0">
                <a:effectLst/>
                <a:latin typeface="SFTI1095"/>
              </a:rPr>
              <a:t>Energy </a:t>
            </a:r>
            <a:r>
              <a:rPr lang="en-US" sz="1600" dirty="0" err="1">
                <a:effectLst/>
                <a:latin typeface="SFTI1095"/>
              </a:rPr>
              <a:t>procedia</a:t>
            </a:r>
            <a:r>
              <a:rPr lang="en-US" sz="1600" dirty="0">
                <a:effectLst/>
                <a:latin typeface="SFTI1095"/>
              </a:rPr>
              <a:t> </a:t>
            </a:r>
            <a:r>
              <a:rPr lang="en-US" sz="1600" dirty="0">
                <a:effectLst/>
                <a:latin typeface="SFBX1095"/>
              </a:rPr>
              <a:t>2019</a:t>
            </a:r>
            <a:r>
              <a:rPr lang="en-US" sz="1600" dirty="0">
                <a:effectLst/>
                <a:latin typeface="SFRM1095"/>
              </a:rPr>
              <a:t>, </a:t>
            </a:r>
            <a:r>
              <a:rPr lang="en-US" sz="1600" dirty="0">
                <a:effectLst/>
                <a:latin typeface="SFTI1095"/>
              </a:rPr>
              <a:t>158</a:t>
            </a:r>
            <a:r>
              <a:rPr lang="en-US" sz="1600" dirty="0">
                <a:effectLst/>
                <a:latin typeface="SFRM1095"/>
              </a:rPr>
              <a:t>, 1241–1248. </a:t>
            </a:r>
            <a:r>
              <a:rPr lang="en-US" sz="1600" dirty="0">
                <a:effectLst/>
                <a:latin typeface="SFTT1095"/>
              </a:rPr>
              <a:t>https: //</a:t>
            </a:r>
            <a:r>
              <a:rPr lang="en-US" sz="1600" dirty="0" err="1">
                <a:effectLst/>
                <a:latin typeface="SFTT1095"/>
              </a:rPr>
              <a:t>doi.org</a:t>
            </a:r>
            <a:r>
              <a:rPr lang="en-US" sz="1600" dirty="0">
                <a:effectLst/>
                <a:latin typeface="SFTT1095"/>
              </a:rPr>
              <a:t>/10.1016/j.egypro.2019.01.413</a:t>
            </a:r>
            <a:r>
              <a:rPr lang="en-US" sz="1600" dirty="0">
                <a:effectLst/>
                <a:latin typeface="SFRM1095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effectLst/>
                <a:latin typeface="SFRM1095"/>
              </a:rPr>
              <a:t>(19) </a:t>
            </a:r>
            <a:r>
              <a:rPr lang="en-US" sz="1600" dirty="0" err="1">
                <a:effectLst/>
                <a:latin typeface="SFRM1095"/>
              </a:rPr>
              <a:t>Nhien</a:t>
            </a:r>
            <a:r>
              <a:rPr lang="en-US" sz="1600" dirty="0">
                <a:effectLst/>
                <a:latin typeface="SFRM1095"/>
              </a:rPr>
              <a:t>, L. C.; Long, N. V. D.; Lee, M. Novel Hybrid Reactive Distillation with Ex- traction and Distillation Processes for Furfural Production from an Actual Xylose Solution. </a:t>
            </a:r>
            <a:r>
              <a:rPr lang="en-US" sz="1600" dirty="0">
                <a:effectLst/>
                <a:latin typeface="SFTI1095"/>
              </a:rPr>
              <a:t>Energies </a:t>
            </a:r>
            <a:r>
              <a:rPr lang="en-US" sz="1600" dirty="0">
                <a:effectLst/>
                <a:latin typeface="SFBX1095"/>
              </a:rPr>
              <a:t>2021</a:t>
            </a:r>
            <a:r>
              <a:rPr lang="en-US" sz="1600" dirty="0">
                <a:effectLst/>
                <a:latin typeface="SFRM1095"/>
              </a:rPr>
              <a:t>, </a:t>
            </a:r>
            <a:r>
              <a:rPr lang="en-US" sz="1600" dirty="0">
                <a:effectLst/>
                <a:latin typeface="SFTI1095"/>
              </a:rPr>
              <a:t>14 </a:t>
            </a:r>
            <a:r>
              <a:rPr lang="en-US" sz="1600" dirty="0">
                <a:effectLst/>
                <a:latin typeface="SFRM1095"/>
              </a:rPr>
              <a:t>(4), 1152. </a:t>
            </a:r>
            <a:r>
              <a:rPr lang="en-US" sz="1600" dirty="0">
                <a:effectLst/>
                <a:latin typeface="SFTT1095"/>
              </a:rPr>
              <a:t>https://</a:t>
            </a:r>
            <a:r>
              <a:rPr lang="en-US" sz="1600" dirty="0" err="1">
                <a:effectLst/>
                <a:latin typeface="SFTT1095"/>
              </a:rPr>
              <a:t>doi.org</a:t>
            </a:r>
            <a:r>
              <a:rPr lang="en-US" sz="1600" dirty="0">
                <a:effectLst/>
                <a:latin typeface="SFTT1095"/>
              </a:rPr>
              <a:t>/10.3390/en14041152</a:t>
            </a:r>
            <a:r>
              <a:rPr lang="en-US" sz="1600" dirty="0">
                <a:effectLst/>
                <a:latin typeface="SFRM1095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effectLst/>
                <a:latin typeface="SFRM1095"/>
              </a:rPr>
              <a:t>(20) </a:t>
            </a:r>
            <a:r>
              <a:rPr lang="en-US" sz="1600" dirty="0" err="1">
                <a:effectLst/>
                <a:latin typeface="SFRM1095"/>
              </a:rPr>
              <a:t>Ershova</a:t>
            </a:r>
            <a:r>
              <a:rPr lang="en-US" sz="1600" dirty="0">
                <a:effectLst/>
                <a:latin typeface="SFRM1095"/>
              </a:rPr>
              <a:t>, O.; </a:t>
            </a:r>
            <a:r>
              <a:rPr lang="en-US" sz="1600" dirty="0" err="1">
                <a:effectLst/>
                <a:latin typeface="SFRM1095"/>
              </a:rPr>
              <a:t>Kanervo</a:t>
            </a:r>
            <a:r>
              <a:rPr lang="en-US" sz="1600" dirty="0">
                <a:effectLst/>
                <a:latin typeface="SFRM1095"/>
              </a:rPr>
              <a:t>, J.; </a:t>
            </a:r>
            <a:r>
              <a:rPr lang="en-US" sz="1600" dirty="0" err="1">
                <a:effectLst/>
                <a:latin typeface="SFRM1095"/>
              </a:rPr>
              <a:t>Hellsten</a:t>
            </a:r>
            <a:r>
              <a:rPr lang="en-US" sz="1600" dirty="0">
                <a:effectLst/>
                <a:latin typeface="SFRM1095"/>
              </a:rPr>
              <a:t>, S.; Sixta, H. The Role of Xylulose as an Inter- mediate in Xylose Conversion to Furfural: Insights via Experiments and Kinetic Modelling. </a:t>
            </a:r>
            <a:r>
              <a:rPr lang="en-US" sz="1600" dirty="0" err="1">
                <a:effectLst/>
                <a:latin typeface="SFTI1095"/>
              </a:rPr>
              <a:t>Rsc</a:t>
            </a:r>
            <a:r>
              <a:rPr lang="en-US" sz="1600" dirty="0">
                <a:effectLst/>
                <a:latin typeface="SFTI1095"/>
              </a:rPr>
              <a:t> advances </a:t>
            </a:r>
            <a:r>
              <a:rPr lang="en-US" sz="1600" dirty="0">
                <a:effectLst/>
                <a:latin typeface="SFBX1095"/>
              </a:rPr>
              <a:t>2015</a:t>
            </a:r>
            <a:r>
              <a:rPr lang="en-US" sz="1600" dirty="0">
                <a:effectLst/>
                <a:latin typeface="SFRM1095"/>
              </a:rPr>
              <a:t>, </a:t>
            </a:r>
            <a:r>
              <a:rPr lang="en-US" sz="1600" dirty="0">
                <a:effectLst/>
                <a:latin typeface="SFTI1095"/>
              </a:rPr>
              <a:t>5 </a:t>
            </a:r>
            <a:r>
              <a:rPr lang="en-US" sz="1600" dirty="0">
                <a:effectLst/>
                <a:latin typeface="SFRM1095"/>
              </a:rPr>
              <a:t>(82), 66727–66737. </a:t>
            </a:r>
            <a:r>
              <a:rPr lang="en-US" sz="1600" dirty="0">
                <a:effectLst/>
                <a:latin typeface="SFTT1095"/>
              </a:rPr>
              <a:t>https://</a:t>
            </a:r>
            <a:r>
              <a:rPr lang="en-US" sz="1600" dirty="0" err="1">
                <a:effectLst/>
                <a:latin typeface="SFTT1095"/>
              </a:rPr>
              <a:t>doi.org</a:t>
            </a:r>
            <a:r>
              <a:rPr lang="en-US" sz="1600" dirty="0">
                <a:effectLst/>
                <a:latin typeface="SFTT1095"/>
              </a:rPr>
              <a:t>/10.1039/C5RA10855A</a:t>
            </a:r>
            <a:r>
              <a:rPr lang="en-US" sz="1600" dirty="0">
                <a:effectLst/>
                <a:latin typeface="SFRM1095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effectLst/>
                <a:latin typeface="SFRM1095"/>
              </a:rPr>
              <a:t>(21) </a:t>
            </a:r>
            <a:r>
              <a:rPr lang="en-US" sz="1600" dirty="0" err="1">
                <a:effectLst/>
                <a:latin typeface="SFRM1095"/>
              </a:rPr>
              <a:t>Papaioannou</a:t>
            </a:r>
            <a:r>
              <a:rPr lang="en-US" sz="1600" dirty="0">
                <a:effectLst/>
                <a:latin typeface="SFRM1095"/>
              </a:rPr>
              <a:t>, M.; </a:t>
            </a:r>
            <a:r>
              <a:rPr lang="en-US" sz="1600" dirty="0" err="1">
                <a:effectLst/>
                <a:latin typeface="SFRM1095"/>
              </a:rPr>
              <a:t>Kleijwegt</a:t>
            </a:r>
            <a:r>
              <a:rPr lang="en-US" sz="1600" dirty="0">
                <a:effectLst/>
                <a:latin typeface="SFRM1095"/>
              </a:rPr>
              <a:t>, R. J. T.; van der Schaaf, J.; </a:t>
            </a:r>
            <a:r>
              <a:rPr lang="en-US" sz="1600" dirty="0" err="1">
                <a:effectLst/>
                <a:latin typeface="SFRM1095"/>
              </a:rPr>
              <a:t>Neira</a:t>
            </a:r>
            <a:r>
              <a:rPr lang="en-US" sz="1600" dirty="0">
                <a:effectLst/>
                <a:latin typeface="SFRM1095"/>
              </a:rPr>
              <a:t> </a:t>
            </a:r>
            <a:r>
              <a:rPr lang="en-US" sz="1600" dirty="0" err="1">
                <a:effectLst/>
                <a:latin typeface="SFRM1095"/>
              </a:rPr>
              <a:t>d’Angelo</a:t>
            </a:r>
            <a:r>
              <a:rPr lang="en-US" sz="1600" dirty="0">
                <a:effectLst/>
                <a:latin typeface="SFRM1095"/>
              </a:rPr>
              <a:t>, M. F. Furfural Production by Continuous Reactive Extraction in a </a:t>
            </a:r>
            <a:r>
              <a:rPr lang="en-US" sz="1600" dirty="0" err="1">
                <a:effectLst/>
                <a:latin typeface="SFRM1095"/>
              </a:rPr>
              <a:t>Millireactor</a:t>
            </a:r>
            <a:r>
              <a:rPr lang="en-US" sz="1600" dirty="0">
                <a:effectLst/>
                <a:latin typeface="SFRM1095"/>
              </a:rPr>
              <a:t> under the Taylor Flow Regime. </a:t>
            </a:r>
            <a:r>
              <a:rPr lang="en-US" sz="1600" dirty="0">
                <a:effectLst/>
                <a:latin typeface="SFTI1095"/>
              </a:rPr>
              <a:t>Industrial &amp; engineering chemistry research </a:t>
            </a:r>
            <a:r>
              <a:rPr lang="en-US" sz="1600" dirty="0">
                <a:effectLst/>
                <a:latin typeface="SFBX1095"/>
              </a:rPr>
              <a:t>2019</a:t>
            </a:r>
            <a:r>
              <a:rPr lang="en-US" sz="1600" dirty="0">
                <a:effectLst/>
                <a:latin typeface="SFRM1095"/>
              </a:rPr>
              <a:t>, </a:t>
            </a:r>
            <a:r>
              <a:rPr lang="en-US" sz="1600" dirty="0">
                <a:effectLst/>
                <a:latin typeface="SFTI1095"/>
              </a:rPr>
              <a:t>58 </a:t>
            </a:r>
            <a:r>
              <a:rPr lang="en-US" sz="1600" dirty="0">
                <a:effectLst/>
                <a:latin typeface="SFRM1095"/>
              </a:rPr>
              <a:t>(35), 16106–16115. </a:t>
            </a:r>
            <a:r>
              <a:rPr lang="en-US" sz="1600" dirty="0">
                <a:effectLst/>
                <a:latin typeface="SFTT1095"/>
              </a:rPr>
              <a:t>https://</a:t>
            </a:r>
            <a:r>
              <a:rPr lang="en-US" sz="1600" dirty="0" err="1">
                <a:effectLst/>
                <a:latin typeface="SFTT1095"/>
              </a:rPr>
              <a:t>doi.org</a:t>
            </a:r>
            <a:r>
              <a:rPr lang="en-US" sz="1600" dirty="0">
                <a:effectLst/>
                <a:latin typeface="SFTT1095"/>
              </a:rPr>
              <a:t>/10.1021/acs.iecr.9b00604</a:t>
            </a:r>
            <a:r>
              <a:rPr lang="en-US" sz="1600" dirty="0">
                <a:effectLst/>
                <a:latin typeface="SFRM1095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effectLst/>
                <a:latin typeface="SFRM1095"/>
              </a:rPr>
              <a:t>(22) Carrasco, F. Production of Furfural by Dilute-Acid Hydrolysis of Wood: Methods For Calculating Furfural Yield. </a:t>
            </a:r>
            <a:r>
              <a:rPr lang="en-US" sz="1600" dirty="0">
                <a:effectLst/>
                <a:latin typeface="SFTI1095"/>
              </a:rPr>
              <a:t>Wood and fiber science </a:t>
            </a:r>
            <a:r>
              <a:rPr lang="en-US" sz="1600" dirty="0">
                <a:effectLst/>
                <a:latin typeface="SFBX1095"/>
              </a:rPr>
              <a:t>1993</a:t>
            </a:r>
            <a:r>
              <a:rPr lang="en-US" sz="1600" dirty="0">
                <a:effectLst/>
                <a:latin typeface="SFRM1095"/>
              </a:rPr>
              <a:t>, 91–102. 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effectLst/>
                <a:latin typeface="SFRM1095"/>
              </a:rPr>
              <a:t>(23) Liggett, R. W.; Koffler, H. CORN STEEP LIQUOR IN MICROBIOLOGY. </a:t>
            </a:r>
            <a:r>
              <a:rPr lang="en-US" sz="1600" dirty="0">
                <a:effectLst/>
                <a:latin typeface="SFTI1095"/>
              </a:rPr>
              <a:t>12</a:t>
            </a:r>
            <a:r>
              <a:rPr lang="en-US" sz="1600" dirty="0">
                <a:effectLst/>
                <a:latin typeface="SFRM1095"/>
              </a:rPr>
              <a:t>, 15.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5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EA5D-7E6C-9460-F21E-DA1603F5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Οικονομικό Δυναμικό</a:t>
            </a:r>
            <a:endParaRPr lang="en-G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B647AB-3012-1005-353A-C8B124CAF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2636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397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5BC912-1045-E242-A25D-ABA79A603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2219216" cy="68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8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B062-AA20-AD67-0357-B1381141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3061"/>
            <a:ext cx="10860742" cy="1325563"/>
          </a:xfrm>
        </p:spPr>
        <p:txBody>
          <a:bodyPr/>
          <a:lstStyle/>
          <a:p>
            <a:pPr algn="ctr"/>
            <a:r>
              <a:rPr lang="en-US" b="1"/>
              <a:t>Block 100</a:t>
            </a:r>
            <a:r>
              <a:rPr lang="el-GR" b="1"/>
              <a:t> – Έκρηξη ατμού και κλασματοποίηση βιομάζας</a:t>
            </a:r>
            <a:endParaRPr lang="en-G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02589-B634-C390-9345-78751EAC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22" y="1476538"/>
            <a:ext cx="7975602" cy="53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7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13FE-D7C2-287F-9A1A-308D4178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Σχεδιαστικές Επιλογές</a:t>
            </a:r>
            <a:endParaRPr lang="en-G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881202-EA62-8E50-1591-CD95D0F79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943778"/>
              </p:ext>
            </p:extLst>
          </p:nvPr>
        </p:nvGraphicFramePr>
        <p:xfrm>
          <a:off x="838200" y="1559859"/>
          <a:ext cx="10515600" cy="4617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67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42CAD-342C-4C15-BA5C-CAE657C2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570" y="615647"/>
            <a:ext cx="9268849" cy="900131"/>
          </a:xfrm>
        </p:spPr>
        <p:txBody>
          <a:bodyPr anchor="t">
            <a:normAutofit/>
          </a:bodyPr>
          <a:lstStyle/>
          <a:p>
            <a:r>
              <a:rPr lang="el-GR" sz="4000" b="1" dirty="0">
                <a:solidFill>
                  <a:schemeClr val="bg1"/>
                </a:solidFill>
              </a:rPr>
              <a:t>Αποτελέσματα </a:t>
            </a:r>
            <a:r>
              <a:rPr lang="en-US" sz="4000" b="1" dirty="0">
                <a:solidFill>
                  <a:schemeClr val="bg1"/>
                </a:solidFill>
              </a:rPr>
              <a:t>Steam Explosion</a:t>
            </a:r>
            <a:endParaRPr lang="en-GR" sz="4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84F01D-A2D1-302A-9A4F-D60BFC63D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24552"/>
              </p:ext>
            </p:extLst>
          </p:nvPr>
        </p:nvGraphicFramePr>
        <p:xfrm>
          <a:off x="1403229" y="2256202"/>
          <a:ext cx="9385542" cy="3907480"/>
        </p:xfrm>
        <a:graphic>
          <a:graphicData uri="http://schemas.openxmlformats.org/drawingml/2006/table">
            <a:tbl>
              <a:tblPr firstRow="1" bandRow="1"/>
              <a:tblGrid>
                <a:gridCol w="3870077">
                  <a:extLst>
                    <a:ext uri="{9D8B030D-6E8A-4147-A177-3AD203B41FA5}">
                      <a16:colId xmlns:a16="http://schemas.microsoft.com/office/drawing/2014/main" val="1378549228"/>
                    </a:ext>
                  </a:extLst>
                </a:gridCol>
                <a:gridCol w="4203780">
                  <a:extLst>
                    <a:ext uri="{9D8B030D-6E8A-4147-A177-3AD203B41FA5}">
                      <a16:colId xmlns:a16="http://schemas.microsoft.com/office/drawing/2014/main" val="222507332"/>
                    </a:ext>
                  </a:extLst>
                </a:gridCol>
                <a:gridCol w="1311685">
                  <a:extLst>
                    <a:ext uri="{9D8B030D-6E8A-4147-A177-3AD203B41FA5}">
                      <a16:colId xmlns:a16="http://schemas.microsoft.com/office/drawing/2014/main" val="2396073619"/>
                    </a:ext>
                  </a:extLst>
                </a:gridCol>
              </a:tblGrid>
              <a:tr h="390748">
                <a:tc>
                  <a:txBody>
                    <a:bodyPr/>
                    <a:lstStyle/>
                    <a:p>
                      <a:r>
                        <a:rPr lang="el-GR" sz="2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Ένωση</a:t>
                      </a:r>
                      <a:endParaRPr lang="el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Ποσότητα (</a:t>
                      </a:r>
                      <a:r>
                        <a:rPr lang="en-US" sz="2200" b="1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tn</a:t>
                      </a:r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/y)</a:t>
                      </a:r>
                      <a:endParaRPr lang="en-US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Yield</a:t>
                      </a:r>
                      <a:endParaRPr lang="en-US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363529"/>
                  </a:ext>
                </a:extLst>
              </a:tr>
              <a:tr h="390748">
                <a:tc>
                  <a:txBody>
                    <a:bodyPr/>
                    <a:lstStyle/>
                    <a:p>
                      <a:r>
                        <a:rPr lang="el-GR" sz="2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Σύνολο</a:t>
                      </a:r>
                      <a:endParaRPr lang="el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300000</a:t>
                      </a:r>
                      <a:endParaRPr lang="en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520783"/>
                  </a:ext>
                </a:extLst>
              </a:tr>
              <a:tr h="390748">
                <a:tc>
                  <a:txBody>
                    <a:bodyPr/>
                    <a:lstStyle/>
                    <a:p>
                      <a:r>
                        <a:rPr lang="el-GR" sz="2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Κυτταρίνη</a:t>
                      </a:r>
                      <a:endParaRPr lang="el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60486</a:t>
                      </a:r>
                      <a:endParaRPr lang="en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</a:t>
                      </a:r>
                      <a:r>
                        <a:rPr lang="en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202</a:t>
                      </a:r>
                      <a:endParaRPr lang="en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999564"/>
                  </a:ext>
                </a:extLst>
              </a:tr>
              <a:tr h="390748">
                <a:tc>
                  <a:txBody>
                    <a:bodyPr/>
                    <a:lstStyle/>
                    <a:p>
                      <a:r>
                        <a:rPr lang="el-GR" sz="2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Λιγνίνη</a:t>
                      </a:r>
                      <a:endParaRPr lang="el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45314</a:t>
                      </a:r>
                      <a:endParaRPr lang="en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</a:t>
                      </a:r>
                      <a:r>
                        <a:rPr lang="en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151</a:t>
                      </a:r>
                      <a:endParaRPr lang="en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891389"/>
                  </a:ext>
                </a:extLst>
              </a:tr>
              <a:tr h="390748">
                <a:tc>
                  <a:txBody>
                    <a:bodyPr/>
                    <a:lstStyle/>
                    <a:p>
                      <a:r>
                        <a:rPr lang="el-GR" sz="2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Ξυλόζη</a:t>
                      </a:r>
                      <a:endParaRPr lang="el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23307</a:t>
                      </a:r>
                      <a:endParaRPr lang="en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r>
                        <a:rPr lang="en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78</a:t>
                      </a:r>
                      <a:endParaRPr lang="en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233316"/>
                  </a:ext>
                </a:extLst>
              </a:tr>
              <a:tr h="390748">
                <a:tc>
                  <a:txBody>
                    <a:bodyPr/>
                    <a:lstStyle/>
                    <a:p>
                      <a:r>
                        <a:rPr lang="el-GR" sz="2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Άλλα σάκχαρα</a:t>
                      </a:r>
                      <a:endParaRPr lang="el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2887</a:t>
                      </a:r>
                      <a:endParaRPr lang="en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</a:t>
                      </a:r>
                      <a:r>
                        <a:rPr lang="en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en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206524"/>
                  </a:ext>
                </a:extLst>
              </a:tr>
              <a:tr h="390748">
                <a:tc>
                  <a:txBody>
                    <a:bodyPr/>
                    <a:lstStyle/>
                    <a:p>
                      <a:r>
                        <a:rPr lang="el-GR" sz="2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Φαινόλες</a:t>
                      </a:r>
                      <a:endParaRPr lang="el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1285</a:t>
                      </a:r>
                      <a:endParaRPr lang="en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</a:t>
                      </a:r>
                      <a:r>
                        <a:rPr lang="en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92311"/>
                  </a:ext>
                </a:extLst>
              </a:tr>
              <a:tr h="390748">
                <a:tc>
                  <a:txBody>
                    <a:bodyPr/>
                    <a:lstStyle/>
                    <a:p>
                      <a:r>
                        <a:rPr lang="el-GR" sz="2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Νερό</a:t>
                      </a:r>
                      <a:endParaRPr lang="el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138548</a:t>
                      </a:r>
                      <a:endParaRPr lang="en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</a:t>
                      </a:r>
                      <a:r>
                        <a:rPr lang="en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462</a:t>
                      </a:r>
                      <a:endParaRPr lang="en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607896"/>
                  </a:ext>
                </a:extLst>
              </a:tr>
              <a:tr h="390748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</a:t>
                      </a:r>
                      <a:r>
                        <a:rPr lang="en-US" sz="2200" b="1" baseline="-25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2200" baseline="-250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27385</a:t>
                      </a:r>
                      <a:endParaRPr lang="en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r>
                        <a:rPr lang="en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91</a:t>
                      </a:r>
                      <a:endParaRPr lang="en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207047"/>
                  </a:ext>
                </a:extLst>
              </a:tr>
              <a:tr h="390748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</a:t>
                      </a:r>
                      <a:r>
                        <a:rPr lang="en-US" sz="2200" b="1" baseline="-25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2200" baseline="-250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2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788</a:t>
                      </a:r>
                      <a:endParaRPr lang="en-GR" sz="220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</a:t>
                      </a:r>
                      <a:r>
                        <a:rPr lang="en-GR" sz="2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GR" sz="2200" dirty="0">
                        <a:effectLst/>
                      </a:endParaRPr>
                    </a:p>
                  </a:txBody>
                  <a:tcPr marL="16240" marR="16240" marT="16240" marB="162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022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2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3469</Words>
  <Application>Microsoft Macintosh PowerPoint</Application>
  <PresentationFormat>Widescreen</PresentationFormat>
  <Paragraphs>289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grmn1095</vt:lpstr>
      <vt:lpstr>Helvetica Neue</vt:lpstr>
      <vt:lpstr>SFBX1095</vt:lpstr>
      <vt:lpstr>SFRM1095</vt:lpstr>
      <vt:lpstr>SFTI1095</vt:lpstr>
      <vt:lpstr>SFTT1095</vt:lpstr>
      <vt:lpstr>System Font Regular</vt:lpstr>
      <vt:lpstr>Tahoma</vt:lpstr>
      <vt:lpstr>Verdana</vt:lpstr>
      <vt:lpstr>Wingdings</vt:lpstr>
      <vt:lpstr>Office Theme</vt:lpstr>
      <vt:lpstr>Αξιοποίηση Πυρηνόξυλου για Παραγωγή Γλυκερόλης και Κυκλοπεντανόνης </vt:lpstr>
      <vt:lpstr>Εισαγωγή</vt:lpstr>
      <vt:lpstr>Τρόπος παραγωγής προϊόντων</vt:lpstr>
      <vt:lpstr>PowerPoint Presentation</vt:lpstr>
      <vt:lpstr>Οικονομικό Δυναμικό</vt:lpstr>
      <vt:lpstr>PowerPoint Presentation</vt:lpstr>
      <vt:lpstr>Block 100 – Έκρηξη ατμού και κλασματοποίηση βιομάζας</vt:lpstr>
      <vt:lpstr>Σχεδιαστικές Επιλογές</vt:lpstr>
      <vt:lpstr>Αποτελέσματα Steam Explosion</vt:lpstr>
      <vt:lpstr>Προσομοίωση στο Aspen</vt:lpstr>
      <vt:lpstr>Block 200 – Παραγωγή γλυκερόλης</vt:lpstr>
      <vt:lpstr>Σχεδιαστικές επιλογές</vt:lpstr>
      <vt:lpstr>Block 300 – Λέβητας Λιγνίνης</vt:lpstr>
      <vt:lpstr>Σχεδιαστικές Επιλογές</vt:lpstr>
      <vt:lpstr>Αποτελέσματα</vt:lpstr>
      <vt:lpstr>Block 400- Παραγωγή Γλυκερόλης</vt:lpstr>
      <vt:lpstr>Σχεδιαστικές Επιλογές</vt:lpstr>
      <vt:lpstr>Συνθήκες Λειτουργίας</vt:lpstr>
      <vt:lpstr>Υπολογισμοί</vt:lpstr>
      <vt:lpstr>Προσομοίωση στο Aspen</vt:lpstr>
      <vt:lpstr>Block 500 - Καθαρισμός Γλυκερόλης</vt:lpstr>
      <vt:lpstr>PowerPoint Presentation</vt:lpstr>
      <vt:lpstr>PowerPoint Presentation</vt:lpstr>
      <vt:lpstr>PowerPoint Presentation</vt:lpstr>
      <vt:lpstr>Σχεδιαστικές Επιλογές: Flash</vt:lpstr>
      <vt:lpstr>Σχεδιαστικές Επιλογές: Αποστακτική στήλη</vt:lpstr>
      <vt:lpstr>Ενεργειακή ολοκλήρωση</vt:lpstr>
      <vt:lpstr>Block 600 - Παραγωγή Κυκλοπεντανόνης με την Φουρφουράλη ως ενδιάμεσο προϊόν  </vt:lpstr>
      <vt:lpstr>Σχεδιαστικές Eπιλογές Aντιδραστήρα R-FURF</vt:lpstr>
      <vt:lpstr>Προσομοίωση στο Aspen</vt:lpstr>
      <vt:lpstr>Σχεδιαστικές επιλογές αντιδραστήρα R-CYCL</vt:lpstr>
      <vt:lpstr>Προσομοίωση στο Aspen</vt:lpstr>
      <vt:lpstr>Block 700 – Καθαρισμός Κυκλοπεντανόνης</vt:lpstr>
      <vt:lpstr>Σχεδιαστικές Επιλογές</vt:lpstr>
      <vt:lpstr>Προσομοίωση στο Aspen</vt:lpstr>
      <vt:lpstr>Προτάσεις </vt:lpstr>
      <vt:lpstr>Προτάσεις: Βελτιώσεις στην διεργασία </vt:lpstr>
      <vt:lpstr>Σας ευχαριστούμε πολύ για τον χρόνο σας!</vt:lpstr>
      <vt:lpstr>Βιβλιογραφία (1)</vt:lpstr>
      <vt:lpstr>Βιβλιογραφία (2)</vt:lpstr>
      <vt:lpstr>Βιβλιογραφία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Theofano-Antonia Potari</dc:creator>
  <cp:lastModifiedBy>Theofano-Antonia Potari</cp:lastModifiedBy>
  <cp:revision>24</cp:revision>
  <dcterms:created xsi:type="dcterms:W3CDTF">2023-01-14T12:20:17Z</dcterms:created>
  <dcterms:modified xsi:type="dcterms:W3CDTF">2023-01-14T16:44:25Z</dcterms:modified>
</cp:coreProperties>
</file>