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_rels/slideLayout12.xml.rels" ContentType="application/vnd.openxmlformats-package.relationships+xml"/>
  <Override PartName="/ppt/slideLayouts/_rels/slideLayout8.xml.rels" ContentType="application/vnd.openxmlformats-package.relationships+xml"/>
  <Override PartName="/ppt/slideLayouts/_rels/slideLayout11.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9.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s/slide9.xml" ContentType="application/vnd.openxmlformats-officedocument.presentationml.slide+xml"/>
  <Override PartName="/ppt/slides/slide8.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_rels/slide7.xml.rels" ContentType="application/vnd.openxmlformats-package.relationships+xml"/>
  <Override PartName="/ppt/slides/_rels/slide6.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5.xml.rels" ContentType="application/vnd.openxmlformats-package.relationships+xml"/>
  <Override PartName="/ppt/slides/_rels/slide3.xml.rels" ContentType="application/vnd.openxmlformats-package.relationships+xml"/>
  <Override PartName="/ppt/slides/_rels/slide14.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13.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slide11.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13.xml" ContentType="application/vnd.openxmlformats-officedocument.presentationml.slide+xml"/>
  <Override PartName="/ppt/slides/slide7.xml" ContentType="application/vnd.openxmlformats-officedocument.presentationml.slid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7.png" ContentType="image/png"/>
  <Override PartName="/ppt/media/image8.png" ContentType="image/png"/>
  <Override PartName="/ppt/media/image9.png" ContentType="image/png"/>
  <Override PartName="/ppt/charts/chart1.xml" ContentType="application/vnd.openxmlformats-officedocument.drawingml.char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presProps" Target="presProps.xml"/>
</Relationships>
</file>

<file path=ppt/charts/chart1.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barChart>
        <c:barDir val="col"/>
        <c:grouping val="clustered"/>
        <c:varyColors val="0"/>
        <c:ser>
          <c:idx val="0"/>
          <c:order val="0"/>
          <c:tx>
            <c:strRef>
              <c:f>label 0</c:f>
              <c:strCache>
                <c:ptCount val="1"/>
                <c:pt idx="0">
                  <c:v>petrelaic</c:v>
                </c:pt>
              </c:strCache>
            </c:strRef>
          </c:tx>
          <c:spPr>
            <a:solidFill>
              <a:srgbClr val="004586"/>
            </a:solidFill>
            <a:ln w="0">
              <a:noFill/>
            </a:ln>
          </c:spPr>
          <c:invertIfNegative val="0"/>
          <c:dLbls>
            <c:txPr>
              <a:bodyPr wrap="none"/>
              <a:lstStyle/>
              <a:p>
                <a:pPr>
                  <a:defRPr b="0" sz="1000" spc="-1" strike="noStrike">
                    <a:solidFill>
                      <a:srgbClr val="000000"/>
                    </a:solidFill>
                    <a:latin typeface="Arial"/>
                  </a:defRPr>
                </a:pPr>
              </a:p>
            </c:txPr>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6"/>
                <c:pt idx="0">
                  <c:v>Carbon footprint (kg CO2 eq./f.u.) x10^ -1</c:v>
                </c:pt>
                <c:pt idx="1">
                  <c:v>Acidification potential (kg SO2 eq./f.u.) x 10^ 3</c:v>
                </c:pt>
                <c:pt idx="2">
                  <c:v>Eutrophication potential (kg PO4 eq./f.u.) x 10^ 3</c:v>
                </c:pt>
                <c:pt idx="3">
                  <c:v>Energy Demand (MJ/f.u.)</c:v>
                </c:pt>
                <c:pt idx="4">
                  <c:v>Human toxicity potential (kg DCB eq./f.u.) x 10^ 3</c:v>
                </c:pt>
                <c:pt idx="5">
                  <c:v>Water usage (m3/f.u.)</c:v>
                </c:pt>
              </c:strCache>
            </c:strRef>
          </c:cat>
          <c:val>
            <c:numRef>
              <c:f>0</c:f>
              <c:numCache>
                <c:formatCode>General</c:formatCode>
                <c:ptCount val="6"/>
                <c:pt idx="0">
                  <c:v>1</c:v>
                </c:pt>
                <c:pt idx="1">
                  <c:v>1</c:v>
                </c:pt>
                <c:pt idx="2">
                  <c:v>1</c:v>
                </c:pt>
                <c:pt idx="3">
                  <c:v>1</c:v>
                </c:pt>
                <c:pt idx="4">
                  <c:v>1</c:v>
                </c:pt>
                <c:pt idx="5">
                  <c:v>0.161764705882353</c:v>
                </c:pt>
              </c:numCache>
            </c:numRef>
          </c:val>
        </c:ser>
        <c:ser>
          <c:idx val="1"/>
          <c:order val="1"/>
          <c:tx>
            <c:strRef>
              <c:f>label 1</c:f>
              <c:strCache>
                <c:ptCount val="1"/>
                <c:pt idx="0">
                  <c:v>biomass</c:v>
                </c:pt>
              </c:strCache>
            </c:strRef>
          </c:tx>
          <c:spPr>
            <a:solidFill>
              <a:srgbClr val="ff420e"/>
            </a:solidFill>
            <a:ln w="0">
              <a:noFill/>
            </a:ln>
          </c:spPr>
          <c:invertIfNegative val="0"/>
          <c:dLbls>
            <c:txPr>
              <a:bodyPr wrap="none"/>
              <a:lstStyle/>
              <a:p>
                <a:pPr>
                  <a:defRPr b="0" sz="1000" spc="-1" strike="noStrike">
                    <a:solidFill>
                      <a:srgbClr val="000000"/>
                    </a:solidFill>
                    <a:latin typeface="Arial"/>
                  </a:defRPr>
                </a:pPr>
              </a:p>
            </c:txPr>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6"/>
                <c:pt idx="0">
                  <c:v>Carbon footprint (kg CO2 eq./f.u.) x10^ -1</c:v>
                </c:pt>
                <c:pt idx="1">
                  <c:v>Acidification potential (kg SO2 eq./f.u.) x 10^ 3</c:v>
                </c:pt>
                <c:pt idx="2">
                  <c:v>Eutrophication potential (kg PO4 eq./f.u.) x 10^ 3</c:v>
                </c:pt>
                <c:pt idx="3">
                  <c:v>Energy Demand (MJ/f.u.)</c:v>
                </c:pt>
                <c:pt idx="4">
                  <c:v>Human toxicity potential (kg DCB eq./f.u.) x 10^ 3</c:v>
                </c:pt>
                <c:pt idx="5">
                  <c:v>Water usage (m3/f.u.)</c:v>
                </c:pt>
              </c:strCache>
            </c:strRef>
          </c:cat>
          <c:val>
            <c:numRef>
              <c:f>1</c:f>
              <c:numCache>
                <c:formatCode>General</c:formatCode>
                <c:ptCount val="6"/>
                <c:pt idx="0">
                  <c:v>0.0089119170984456</c:v>
                </c:pt>
                <c:pt idx="1">
                  <c:v>0.037</c:v>
                </c:pt>
                <c:pt idx="2">
                  <c:v>0.0150333333333333</c:v>
                </c:pt>
                <c:pt idx="3">
                  <c:v>0.0628099173553719</c:v>
                </c:pt>
                <c:pt idx="4">
                  <c:v>0.0111785714285714</c:v>
                </c:pt>
                <c:pt idx="5">
                  <c:v>1</c:v>
                </c:pt>
              </c:numCache>
            </c:numRef>
          </c:val>
        </c:ser>
        <c:gapWidth val="100"/>
        <c:overlap val="0"/>
        <c:axId val="20146652"/>
        <c:axId val="62857993"/>
      </c:barChart>
      <c:catAx>
        <c:axId val="20146652"/>
        <c:scaling>
          <c:orientation val="minMax"/>
        </c:scaling>
        <c:delete val="0"/>
        <c:axPos val="b"/>
        <c:numFmt formatCode="General" sourceLinked="0"/>
        <c:majorTickMark val="out"/>
        <c:minorTickMark val="none"/>
        <c:tickLblPos val="nextTo"/>
        <c:spPr>
          <a:ln w="0">
            <a:solidFill>
              <a:srgbClr val="b3b3b3"/>
            </a:solidFill>
          </a:ln>
        </c:spPr>
        <c:txPr>
          <a:bodyPr/>
          <a:lstStyle/>
          <a:p>
            <a:pPr>
              <a:defRPr b="0" sz="1000" spc="-1" strike="noStrike">
                <a:solidFill>
                  <a:srgbClr val="000000"/>
                </a:solidFill>
                <a:latin typeface="Arial"/>
              </a:defRPr>
            </a:pPr>
          </a:p>
        </c:txPr>
        <c:crossAx val="62857993"/>
        <c:crosses val="autoZero"/>
        <c:auto val="1"/>
        <c:lblAlgn val="ctr"/>
        <c:lblOffset val="100"/>
        <c:noMultiLvlLbl val="0"/>
      </c:catAx>
      <c:valAx>
        <c:axId val="62857993"/>
        <c:scaling>
          <c:orientation val="minMax"/>
        </c:scaling>
        <c:delete val="0"/>
        <c:axPos val="l"/>
        <c:majorGridlines>
          <c:spPr>
            <a:ln w="0">
              <a:solidFill>
                <a:srgbClr val="b3b3b3"/>
              </a:solidFill>
            </a:ln>
          </c:spPr>
        </c:majorGridlines>
        <c:numFmt formatCode="General" sourceLinked="0"/>
        <c:majorTickMark val="out"/>
        <c:minorTickMark val="none"/>
        <c:tickLblPos val="nextTo"/>
        <c:spPr>
          <a:ln w="0">
            <a:solidFill>
              <a:srgbClr val="b3b3b3"/>
            </a:solidFill>
          </a:ln>
        </c:spPr>
        <c:txPr>
          <a:bodyPr/>
          <a:lstStyle/>
          <a:p>
            <a:pPr>
              <a:defRPr b="0" sz="1000" spc="-1" strike="noStrike">
                <a:solidFill>
                  <a:srgbClr val="000000"/>
                </a:solidFill>
                <a:latin typeface="Arial"/>
              </a:defRPr>
            </a:pPr>
          </a:p>
        </c:txPr>
        <c:crossAx val="20146652"/>
        <c:crosses val="autoZero"/>
        <c:crossBetween val="between"/>
      </c:valAx>
      <c:spPr>
        <a:noFill/>
        <a:ln w="0">
          <a:solidFill>
            <a:srgbClr val="b3b3b3"/>
          </a:solidFill>
        </a:ln>
      </c:spPr>
    </c:plotArea>
    <c:legend>
      <c:legendPos val="r"/>
      <c:overlay val="0"/>
      <c:spPr>
        <a:noFill/>
        <a:ln w="0">
          <a:noFill/>
        </a:ln>
      </c:spPr>
      <c:txPr>
        <a:bodyPr/>
        <a:lstStyle/>
        <a:p>
          <a:pPr>
            <a:defRPr b="0" sz="1000" spc="-1" strike="noStrike">
              <a:solidFill>
                <a:srgbClr val="000000"/>
              </a:solidFill>
              <a:latin typeface="Arial"/>
            </a:defRPr>
          </a:pPr>
        </a:p>
      </c:txPr>
    </c:legend>
    <c:plotVisOnly val="1"/>
    <c:dispBlanksAs val="gap"/>
  </c:chart>
  <c:spPr>
    <a:solidFill>
      <a:srgbClr val="ffffff"/>
    </a:solidFill>
    <a:ln w="0">
      <a:noFill/>
    </a:ln>
  </c:spPr>
</c:chartSpace>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12C196E4-964E-4070-B43B-B002BF360904}"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9" name="PlaceHolder 2"/>
          <p:cNvSpPr>
            <a:spLocks noGrp="1"/>
          </p:cNvSpPr>
          <p:nvPr>
            <p:ph/>
          </p:nvPr>
        </p:nvSpPr>
        <p:spPr>
          <a:xfrm>
            <a:off x="609480" y="1604520"/>
            <a:ext cx="109720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0" name="PlaceHolder 3"/>
          <p:cNvSpPr>
            <a:spLocks noGrp="1"/>
          </p:cNvSpPr>
          <p:nvPr>
            <p:ph/>
          </p:nvPr>
        </p:nvSpPr>
        <p:spPr>
          <a:xfrm>
            <a:off x="609480" y="3682080"/>
            <a:ext cx="109720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0473BC24-CAEF-413F-872D-1C5EAFD4F6F0}"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5"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D2638A6B-BC8E-46D9-A7D7-E746B71ED5DE}"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7" name="PlaceHolder 2"/>
          <p:cNvSpPr>
            <a:spLocks noGrp="1"/>
          </p:cNvSpPr>
          <p:nvPr>
            <p:ph/>
          </p:nvPr>
        </p:nvSpPr>
        <p:spPr>
          <a:xfrm>
            <a:off x="609480" y="1604520"/>
            <a:ext cx="35326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 name="PlaceHolder 3"/>
          <p:cNvSpPr>
            <a:spLocks noGrp="1"/>
          </p:cNvSpPr>
          <p:nvPr>
            <p:ph/>
          </p:nvPr>
        </p:nvSpPr>
        <p:spPr>
          <a:xfrm>
            <a:off x="4319280" y="1604520"/>
            <a:ext cx="35326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9" name="PlaceHolder 4"/>
          <p:cNvSpPr>
            <a:spLocks noGrp="1"/>
          </p:cNvSpPr>
          <p:nvPr>
            <p:ph/>
          </p:nvPr>
        </p:nvSpPr>
        <p:spPr>
          <a:xfrm>
            <a:off x="8028720" y="1604520"/>
            <a:ext cx="35326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0" name="PlaceHolder 5"/>
          <p:cNvSpPr>
            <a:spLocks noGrp="1"/>
          </p:cNvSpPr>
          <p:nvPr>
            <p:ph/>
          </p:nvPr>
        </p:nvSpPr>
        <p:spPr>
          <a:xfrm>
            <a:off x="609480" y="3682080"/>
            <a:ext cx="35326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1" name="PlaceHolder 6"/>
          <p:cNvSpPr>
            <a:spLocks noGrp="1"/>
          </p:cNvSpPr>
          <p:nvPr>
            <p:ph/>
          </p:nvPr>
        </p:nvSpPr>
        <p:spPr>
          <a:xfrm>
            <a:off x="4319280" y="3682080"/>
            <a:ext cx="35326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2" name="PlaceHolder 7"/>
          <p:cNvSpPr>
            <a:spLocks noGrp="1"/>
          </p:cNvSpPr>
          <p:nvPr>
            <p:ph/>
          </p:nvPr>
        </p:nvSpPr>
        <p:spPr>
          <a:xfrm>
            <a:off x="8028720" y="3682080"/>
            <a:ext cx="35326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EE25A9D5-7E4A-43C1-9058-9FDABA364DE3}"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 name="PlaceHolder 2"/>
          <p:cNvSpPr>
            <a:spLocks noGrp="1"/>
          </p:cNvSpPr>
          <p:nvPr>
            <p:ph type="subTitle"/>
          </p:nvPr>
        </p:nvSpPr>
        <p:spPr>
          <a:xfrm>
            <a:off x="609480" y="1604520"/>
            <a:ext cx="10972080" cy="397692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8EF18F54-C973-4DC2-8FD0-C4AAAE410766}"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 name="PlaceHolder 2"/>
          <p:cNvSpPr>
            <a:spLocks noGrp="1"/>
          </p:cNvSpPr>
          <p:nvPr>
            <p:ph/>
          </p:nvPr>
        </p:nvSpPr>
        <p:spPr>
          <a:xfrm>
            <a:off x="609480" y="1604520"/>
            <a:ext cx="10972080" cy="39769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B3CCD7B8-FFCB-44CB-9639-D65E24366556}"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2" name="PlaceHolder 2"/>
          <p:cNvSpPr>
            <a:spLocks noGrp="1"/>
          </p:cNvSpPr>
          <p:nvPr>
            <p:ph/>
          </p:nvPr>
        </p:nvSpPr>
        <p:spPr>
          <a:xfrm>
            <a:off x="609480" y="1604520"/>
            <a:ext cx="5354280" cy="39769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3" name="PlaceHolder 3"/>
          <p:cNvSpPr>
            <a:spLocks noGrp="1"/>
          </p:cNvSpPr>
          <p:nvPr>
            <p:ph/>
          </p:nvPr>
        </p:nvSpPr>
        <p:spPr>
          <a:xfrm>
            <a:off x="6231960" y="1604520"/>
            <a:ext cx="5354280" cy="39769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0B1ECCE9-E3B2-4EF4-B6FF-E9DC2EE53C51}"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B5CB86FE-3630-4CFB-B827-6C1464E2DCE8}"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080" cy="53064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A0EA314E-B4E1-4320-B008-AFFCCBAD2875}"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8" name="PlaceHolder 3"/>
          <p:cNvSpPr>
            <a:spLocks noGrp="1"/>
          </p:cNvSpPr>
          <p:nvPr>
            <p:ph/>
          </p:nvPr>
        </p:nvSpPr>
        <p:spPr>
          <a:xfrm>
            <a:off x="6231960" y="1604520"/>
            <a:ext cx="5354280" cy="39769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92CC0EFC-F988-4319-B23F-4C6945CDA60B}"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1" name="PlaceHolder 2"/>
          <p:cNvSpPr>
            <a:spLocks noGrp="1"/>
          </p:cNvSpPr>
          <p:nvPr>
            <p:ph/>
          </p:nvPr>
        </p:nvSpPr>
        <p:spPr>
          <a:xfrm>
            <a:off x="609480" y="1604520"/>
            <a:ext cx="5354280" cy="39769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3"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3618E3EC-D9DF-4ED7-9DD2-961BAC8DC6DF}"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7" name="PlaceHolder 4"/>
          <p:cNvSpPr>
            <a:spLocks noGrp="1"/>
          </p:cNvSpPr>
          <p:nvPr>
            <p:ph/>
          </p:nvPr>
        </p:nvSpPr>
        <p:spPr>
          <a:xfrm>
            <a:off x="609480" y="3682080"/>
            <a:ext cx="109720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C9B26B96-F5C8-4FA0-B267-3475EFD27117}"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 name="PlaceHolder 2"/>
          <p:cNvSpPr>
            <a:spLocks noGrp="1"/>
          </p:cNvSpPr>
          <p:nvPr>
            <p:ph type="body"/>
          </p:nvPr>
        </p:nvSpPr>
        <p:spPr>
          <a:xfrm>
            <a:off x="609480" y="160452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 name="PlaceHolder 3"/>
          <p:cNvSpPr>
            <a:spLocks noGrp="1"/>
          </p:cNvSpPr>
          <p:nvPr>
            <p:ph type="body"/>
          </p:nvPr>
        </p:nvSpPr>
        <p:spPr>
          <a:xfrm>
            <a:off x="6231960" y="160452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3" name="PlaceHolder 4"/>
          <p:cNvSpPr>
            <a:spLocks noGrp="1"/>
          </p:cNvSpPr>
          <p:nvPr>
            <p:ph type="body"/>
          </p:nvPr>
        </p:nvSpPr>
        <p:spPr>
          <a:xfrm>
            <a:off x="609480" y="3682080"/>
            <a:ext cx="109720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4" name="PlaceHolder 5"/>
          <p:cNvSpPr>
            <a:spLocks noGrp="1"/>
          </p:cNvSpPr>
          <p:nvPr>
            <p:ph type="ftr" idx="1"/>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 name="PlaceHolder 6"/>
          <p:cNvSpPr>
            <a:spLocks noGrp="1"/>
          </p:cNvSpPr>
          <p:nvPr>
            <p:ph type="sldNum" idx="2"/>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l-GR" sz="1200" spc="-1" strike="noStrike">
                <a:solidFill>
                  <a:schemeClr val="dk1">
                    <a:tint val="75000"/>
                  </a:schemeClr>
                </a:solidFill>
                <a:latin typeface="Calibri"/>
              </a:defRPr>
            </a:lvl1pPr>
          </a:lstStyle>
          <a:p>
            <a:pPr indent="0" algn="r" defTabSz="914400">
              <a:lnSpc>
                <a:spcPct val="100000"/>
              </a:lnSpc>
              <a:buNone/>
              <a:tabLst>
                <a:tab algn="l" pos="0"/>
              </a:tabLst>
            </a:pPr>
            <a:fld id="{E634B02D-352C-48CD-B08D-EF2B5D917506}" type="slidenum">
              <a:rPr b="0" lang="el-GR"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6" name="PlaceHolder 7"/>
          <p:cNvSpPr>
            <a:spLocks noGrp="1"/>
          </p:cNvSpPr>
          <p:nvPr>
            <p:ph type="dt" idx="3"/>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9.xml"/>
</Relationships>
</file>

<file path=ppt/slides/_rels/slide12.xml.rels><?xml version="1.0" encoding="UTF-8"?>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9.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9.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9.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slideLayout" Target="../slideLayouts/slideLayout9.xml"/>
</Relationships>
</file>

<file path=ppt/slides/_rels/slide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PlaceHolder 1"/>
          <p:cNvSpPr>
            <a:spLocks noGrp="1"/>
          </p:cNvSpPr>
          <p:nvPr>
            <p:ph type="title"/>
          </p:nvPr>
        </p:nvSpPr>
        <p:spPr>
          <a:xfrm>
            <a:off x="500040" y="304200"/>
            <a:ext cx="10972080" cy="3169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Life </a:t>
            </a:r>
            <a:r>
              <a:rPr b="0" lang="en-US" sz="4400" spc="-1" strike="noStrike">
                <a:solidFill>
                  <a:srgbClr val="000000"/>
                </a:solidFill>
                <a:latin typeface="Arial"/>
              </a:rPr>
              <a:t>Cycle </a:t>
            </a:r>
            <a:r>
              <a:rPr b="0" lang="en-US" sz="4400" spc="-1" strike="noStrike">
                <a:solidFill>
                  <a:srgbClr val="000000"/>
                </a:solidFill>
                <a:latin typeface="Arial"/>
              </a:rPr>
              <a:t>Impact </a:t>
            </a:r>
            <a:r>
              <a:rPr b="0" lang="en-US" sz="4400" spc="-1" strike="noStrike">
                <a:solidFill>
                  <a:srgbClr val="000000"/>
                </a:solidFill>
                <a:latin typeface="Arial"/>
              </a:rPr>
              <a:t>Assess</a:t>
            </a:r>
            <a:r>
              <a:rPr b="0" lang="en-US" sz="4400" spc="-1" strike="noStrike">
                <a:solidFill>
                  <a:srgbClr val="000000"/>
                </a:solidFill>
                <a:latin typeface="Arial"/>
              </a:rPr>
              <a:t>ment of </a:t>
            </a:r>
            <a:r>
              <a:rPr b="0" lang="en-US" sz="4400" spc="-1" strike="noStrike">
                <a:solidFill>
                  <a:srgbClr val="000000"/>
                </a:solidFill>
                <a:latin typeface="Arial"/>
              </a:rPr>
              <a:t>Cyclop</a:t>
            </a:r>
            <a:r>
              <a:rPr b="0" lang="en-US" sz="4400" spc="-1" strike="noStrike">
                <a:solidFill>
                  <a:srgbClr val="000000"/>
                </a:solidFill>
                <a:latin typeface="Arial"/>
              </a:rPr>
              <a:t>entano</a:t>
            </a:r>
            <a:r>
              <a:rPr b="0" lang="en-US" sz="4400" spc="-1" strike="noStrike">
                <a:solidFill>
                  <a:srgbClr val="000000"/>
                </a:solidFill>
                <a:latin typeface="Arial"/>
              </a:rPr>
              <a:t>ne </a:t>
            </a:r>
            <a:r>
              <a:rPr b="0" lang="en-US" sz="4400" spc="-1" strike="noStrike">
                <a:solidFill>
                  <a:srgbClr val="000000"/>
                </a:solidFill>
                <a:latin typeface="Arial"/>
              </a:rPr>
              <a:t>Produc</a:t>
            </a:r>
            <a:r>
              <a:rPr b="0" lang="en-US" sz="4400" spc="-1" strike="noStrike">
                <a:solidFill>
                  <a:srgbClr val="000000"/>
                </a:solidFill>
                <a:latin typeface="Arial"/>
              </a:rPr>
              <a:t>tion </a:t>
            </a:r>
            <a:r>
              <a:rPr b="0" lang="en-US" sz="4400" spc="-1" strike="noStrike">
                <a:solidFill>
                  <a:srgbClr val="000000"/>
                </a:solidFill>
                <a:latin typeface="Arial"/>
              </a:rPr>
              <a:t>from a </a:t>
            </a:r>
            <a:r>
              <a:rPr b="0" lang="en-US" sz="4400" spc="-1" strike="noStrike">
                <a:solidFill>
                  <a:srgbClr val="000000"/>
                </a:solidFill>
                <a:latin typeface="Arial"/>
              </a:rPr>
              <a:t>biomas</a:t>
            </a:r>
            <a:r>
              <a:rPr b="0" lang="en-US" sz="4400" spc="-1" strike="noStrike">
                <a:solidFill>
                  <a:srgbClr val="000000"/>
                </a:solidFill>
                <a:latin typeface="Arial"/>
              </a:rPr>
              <a:t>s and a </a:t>
            </a:r>
            <a:r>
              <a:rPr b="0" lang="en-US" sz="4400" spc="-1" strike="noStrike">
                <a:solidFill>
                  <a:srgbClr val="000000"/>
                </a:solidFill>
                <a:latin typeface="Arial"/>
              </a:rPr>
              <a:t>petrelai</a:t>
            </a:r>
            <a:r>
              <a:rPr b="0" lang="en-US" sz="4400" spc="-1" strike="noStrike">
                <a:solidFill>
                  <a:srgbClr val="000000"/>
                </a:solidFill>
                <a:latin typeface="Arial"/>
              </a:rPr>
              <a:t>c route</a:t>
            </a:r>
            <a:endParaRPr b="0" lang="en-US" sz="4400" spc="-1" strike="noStrike">
              <a:solidFill>
                <a:srgbClr val="000000"/>
              </a:solidFill>
              <a:latin typeface="Arial"/>
            </a:endParaRPr>
          </a:p>
        </p:txBody>
      </p:sp>
      <p:sp>
        <p:nvSpPr>
          <p:cNvPr id="44" name="PlaceHolder 2"/>
          <p:cNvSpPr>
            <a:spLocks noGrp="1"/>
          </p:cNvSpPr>
          <p:nvPr>
            <p:ph/>
          </p:nvPr>
        </p:nvSpPr>
        <p:spPr>
          <a:xfrm>
            <a:off x="2272320" y="4145760"/>
            <a:ext cx="7807320" cy="1077480"/>
          </a:xfrm>
          <a:prstGeom prst="rect">
            <a:avLst/>
          </a:prstGeom>
          <a:noFill/>
          <a:ln w="0">
            <a:noFill/>
          </a:ln>
        </p:spPr>
        <p:txBody>
          <a:bodyPr lIns="0" rIns="0" tIns="0" bIns="0" anchor="t">
            <a:normAutofit/>
          </a:bodyPr>
          <a:p>
            <a:pPr marL="432000" indent="0">
              <a:spcBef>
                <a:spcPts val="1417"/>
              </a:spcBef>
              <a:buNone/>
            </a:pPr>
            <a:r>
              <a:rPr b="0" lang="en-US" sz="3200" spc="-1" strike="noStrike">
                <a:solidFill>
                  <a:srgbClr val="000000"/>
                </a:solidFill>
                <a:latin typeface="Arial"/>
              </a:rPr>
              <a:t>Vidianos Giannitsis, Nikos Stavrou</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240"/>
            <a:ext cx="10972080" cy="114444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Ba(</a:t>
            </a:r>
            <a:r>
              <a:rPr b="0" lang="en-US" sz="4400" spc="-1" strike="noStrike">
                <a:solidFill>
                  <a:srgbClr val="000000"/>
                </a:solidFill>
                <a:latin typeface="Arial"/>
              </a:rPr>
              <a:t>OH</a:t>
            </a:r>
            <a:r>
              <a:rPr b="0" lang="en-US" sz="4400" spc="-1" strike="noStrike">
                <a:solidFill>
                  <a:srgbClr val="000000"/>
                </a:solidFill>
                <a:latin typeface="Arial"/>
              </a:rPr>
              <a:t>)2 </a:t>
            </a:r>
            <a:r>
              <a:rPr b="0" lang="en-US" sz="4400" spc="-1" strike="noStrike">
                <a:solidFill>
                  <a:srgbClr val="000000"/>
                </a:solidFill>
                <a:latin typeface="Arial"/>
              </a:rPr>
              <a:t>Pro</a:t>
            </a:r>
            <a:r>
              <a:rPr b="0" lang="en-US" sz="4400" spc="-1" strike="noStrike">
                <a:solidFill>
                  <a:srgbClr val="000000"/>
                </a:solidFill>
                <a:latin typeface="Arial"/>
              </a:rPr>
              <a:t>duc</a:t>
            </a:r>
            <a:r>
              <a:rPr b="0" lang="en-US" sz="4400" spc="-1" strike="noStrike">
                <a:solidFill>
                  <a:srgbClr val="000000"/>
                </a:solidFill>
                <a:latin typeface="Arial"/>
              </a:rPr>
              <a:t>tion</a:t>
            </a:r>
            <a:endParaRPr b="0" lang="en-US" sz="4400" spc="-1" strike="noStrike">
              <a:solidFill>
                <a:srgbClr val="000000"/>
              </a:solidFill>
              <a:latin typeface="Arial"/>
            </a:endParaRPr>
          </a:p>
        </p:txBody>
      </p:sp>
      <p:sp>
        <p:nvSpPr>
          <p:cNvPr id="69" name="PlaceHolder 2"/>
          <p:cNvSpPr>
            <a:spLocks noGrp="1"/>
          </p:cNvSpPr>
          <p:nvPr>
            <p:ph/>
          </p:nvPr>
        </p:nvSpPr>
        <p:spPr>
          <a:xfrm>
            <a:off x="609480" y="1604520"/>
            <a:ext cx="10972080" cy="397692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Barium hydroxide does not exist in the database used. To assess the environmental impact of the process, data for this is necessary. For this reason, the process was modelled based on a patent describing the production process of barium hydroxide from barite mineral [2].</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LCI </a:t>
            </a:r>
            <a:r>
              <a:rPr b="0" lang="en-US" sz="4400" spc="-1" strike="noStrike">
                <a:solidFill>
                  <a:srgbClr val="000000"/>
                </a:solidFill>
                <a:latin typeface="Arial"/>
              </a:rPr>
              <a:t>of </a:t>
            </a:r>
            <a:r>
              <a:rPr b="0" lang="en-US" sz="4400" spc="-1" strike="noStrike">
                <a:solidFill>
                  <a:srgbClr val="000000"/>
                </a:solidFill>
                <a:latin typeface="Arial"/>
              </a:rPr>
              <a:t>the </a:t>
            </a:r>
            <a:r>
              <a:rPr b="0" lang="en-US" sz="4400" spc="-1" strike="noStrike">
                <a:solidFill>
                  <a:srgbClr val="000000"/>
                </a:solidFill>
                <a:latin typeface="Arial"/>
              </a:rPr>
              <a:t>pro</a:t>
            </a:r>
            <a:r>
              <a:rPr b="0" lang="en-US" sz="4400" spc="-1" strike="noStrike">
                <a:solidFill>
                  <a:srgbClr val="000000"/>
                </a:solidFill>
                <a:latin typeface="Arial"/>
              </a:rPr>
              <a:t>ces</a:t>
            </a:r>
            <a:r>
              <a:rPr b="0" lang="en-US" sz="4400" spc="-1" strike="noStrike">
                <a:solidFill>
                  <a:srgbClr val="000000"/>
                </a:solidFill>
                <a:latin typeface="Arial"/>
              </a:rPr>
              <a:t>s</a:t>
            </a:r>
            <a:endParaRPr b="0" lang="en-US" sz="4400" spc="-1" strike="noStrike">
              <a:solidFill>
                <a:srgbClr val="000000"/>
              </a:solidFill>
              <a:latin typeface="Arial"/>
            </a:endParaRPr>
          </a:p>
        </p:txBody>
      </p:sp>
      <p:pic>
        <p:nvPicPr>
          <p:cNvPr id="71" name="" descr=""/>
          <p:cNvPicPr/>
          <p:nvPr/>
        </p:nvPicPr>
        <p:blipFill>
          <a:blip r:embed="rId1"/>
          <a:stretch/>
        </p:blipFill>
        <p:spPr>
          <a:xfrm>
            <a:off x="860760" y="1331640"/>
            <a:ext cx="10338480" cy="2697120"/>
          </a:xfrm>
          <a:prstGeom prst="rect">
            <a:avLst/>
          </a:prstGeom>
          <a:ln w="0">
            <a:noFill/>
          </a:ln>
        </p:spPr>
      </p:pic>
      <p:sp>
        <p:nvSpPr>
          <p:cNvPr id="72" name=""/>
          <p:cNvSpPr txBox="1"/>
          <p:nvPr/>
        </p:nvSpPr>
        <p:spPr>
          <a:xfrm>
            <a:off x="1085400" y="4387680"/>
            <a:ext cx="9868320" cy="1449720"/>
          </a:xfrm>
          <a:prstGeom prst="rect">
            <a:avLst/>
          </a:prstGeom>
          <a:noFill/>
          <a:ln w="0">
            <a:noFill/>
          </a:ln>
        </p:spPr>
        <p:txBody>
          <a:bodyPr lIns="90000" rIns="90000" tIns="45000" bIns="45000" anchor="t">
            <a:noAutofit/>
          </a:bodyPr>
          <a:p>
            <a:r>
              <a:rPr b="0" lang="en-US" sz="2400" spc="-1" strike="noStrike">
                <a:solidFill>
                  <a:srgbClr val="000000"/>
                </a:solidFill>
                <a:latin typeface="Arial"/>
              </a:rPr>
              <a:t>Energy </a:t>
            </a:r>
            <a:r>
              <a:rPr b="0" lang="en-US" sz="2400" spc="-1" strike="noStrike">
                <a:solidFill>
                  <a:srgbClr val="000000"/>
                </a:solidFill>
                <a:latin typeface="Arial"/>
              </a:rPr>
              <a:t>data: 2 </a:t>
            </a:r>
            <a:r>
              <a:rPr b="0" lang="en-US" sz="2400" spc="-1" strike="noStrike">
                <a:solidFill>
                  <a:srgbClr val="000000"/>
                </a:solidFill>
                <a:latin typeface="Arial"/>
              </a:rPr>
              <a:t>MJ/f.u. </a:t>
            </a:r>
            <a:r>
              <a:rPr b="0" lang="en-US" sz="2400" spc="-1" strike="noStrike">
                <a:solidFill>
                  <a:srgbClr val="000000"/>
                </a:solidFill>
                <a:latin typeface="Arial"/>
              </a:rPr>
              <a:t>heat </a:t>
            </a:r>
            <a:r>
              <a:rPr b="0" lang="en-US" sz="2400" spc="-1" strike="noStrike">
                <a:solidFill>
                  <a:srgbClr val="000000"/>
                </a:solidFill>
                <a:latin typeface="Arial"/>
              </a:rPr>
              <a:t>(model</a:t>
            </a:r>
            <a:r>
              <a:rPr b="0" lang="en-US" sz="2400" spc="-1" strike="noStrike">
                <a:solidFill>
                  <a:srgbClr val="000000"/>
                </a:solidFill>
                <a:latin typeface="Arial"/>
              </a:rPr>
              <a:t>led as </a:t>
            </a:r>
            <a:r>
              <a:rPr b="0" lang="en-US" sz="2400" spc="-1" strike="noStrike">
                <a:solidFill>
                  <a:srgbClr val="000000"/>
                </a:solidFill>
                <a:latin typeface="Arial"/>
              </a:rPr>
              <a:t>heavy </a:t>
            </a:r>
            <a:r>
              <a:rPr b="0" lang="en-US" sz="2400" spc="-1" strike="noStrike">
                <a:solidFill>
                  <a:srgbClr val="000000"/>
                </a:solidFill>
                <a:latin typeface="Arial"/>
              </a:rPr>
              <a:t>fuel </a:t>
            </a:r>
            <a:r>
              <a:rPr b="0" lang="en-US" sz="2400" spc="-1" strike="noStrike">
                <a:solidFill>
                  <a:srgbClr val="000000"/>
                </a:solidFill>
                <a:latin typeface="Arial"/>
              </a:rPr>
              <a:t>oil), </a:t>
            </a:r>
            <a:r>
              <a:rPr b="0" lang="en-US" sz="2400" spc="-1" strike="noStrike">
                <a:solidFill>
                  <a:srgbClr val="000000"/>
                </a:solidFill>
                <a:latin typeface="Arial"/>
              </a:rPr>
              <a:t>2.2 </a:t>
            </a:r>
            <a:r>
              <a:rPr b="0" lang="en-US" sz="2400" spc="-1" strike="noStrike">
                <a:solidFill>
                  <a:srgbClr val="000000"/>
                </a:solidFill>
                <a:latin typeface="Arial"/>
              </a:rPr>
              <a:t>MJ/f.u. </a:t>
            </a:r>
            <a:r>
              <a:rPr b="0" lang="en-US" sz="2400" spc="-1" strike="noStrike">
                <a:solidFill>
                  <a:srgbClr val="000000"/>
                </a:solidFill>
                <a:latin typeface="Arial"/>
              </a:rPr>
              <a:t>electric</a:t>
            </a:r>
            <a:r>
              <a:rPr b="0" lang="en-US" sz="2400" spc="-1" strike="noStrike">
                <a:solidFill>
                  <a:srgbClr val="000000"/>
                </a:solidFill>
                <a:latin typeface="Arial"/>
              </a:rPr>
              <a:t>ity </a:t>
            </a:r>
            <a:r>
              <a:rPr b="0" lang="en-US" sz="2400" spc="-1" strike="noStrike">
                <a:solidFill>
                  <a:srgbClr val="000000"/>
                </a:solidFill>
                <a:latin typeface="Arial"/>
              </a:rPr>
              <a:t>(electri</a:t>
            </a:r>
            <a:r>
              <a:rPr b="0" lang="en-US" sz="2400" spc="-1" strike="noStrike">
                <a:solidFill>
                  <a:srgbClr val="000000"/>
                </a:solidFill>
                <a:latin typeface="Arial"/>
              </a:rPr>
              <a:t>city </a:t>
            </a:r>
            <a:r>
              <a:rPr b="0" lang="en-US" sz="2400" spc="-1" strike="noStrike">
                <a:solidFill>
                  <a:srgbClr val="000000"/>
                </a:solidFill>
                <a:latin typeface="Arial"/>
              </a:rPr>
              <a:t>mix, </a:t>
            </a:r>
            <a:r>
              <a:rPr b="0" lang="en-US" sz="2400" spc="-1" strike="noStrike">
                <a:solidFill>
                  <a:srgbClr val="000000"/>
                </a:solidFill>
                <a:latin typeface="Arial"/>
              </a:rPr>
              <a:t>Greec</a:t>
            </a:r>
            <a:r>
              <a:rPr b="0" lang="en-US" sz="2400" spc="-1" strike="noStrike">
                <a:solidFill>
                  <a:srgbClr val="000000"/>
                </a:solidFill>
                <a:latin typeface="Arial"/>
              </a:rPr>
              <a:t>e), </a:t>
            </a:r>
            <a:r>
              <a:rPr b="0" lang="en-US" sz="2400" spc="-1" strike="noStrike">
                <a:solidFill>
                  <a:srgbClr val="000000"/>
                </a:solidFill>
                <a:latin typeface="Arial"/>
              </a:rPr>
              <a:t>0.92 </a:t>
            </a:r>
            <a:r>
              <a:rPr b="0" lang="en-US" sz="2400" spc="-1" strike="noStrike">
                <a:solidFill>
                  <a:srgbClr val="000000"/>
                </a:solidFill>
                <a:latin typeface="Arial"/>
              </a:rPr>
              <a:t>MJ/f.u. </a:t>
            </a:r>
            <a:r>
              <a:rPr b="0" lang="en-US" sz="2400" spc="-1" strike="noStrike">
                <a:solidFill>
                  <a:srgbClr val="000000"/>
                </a:solidFill>
                <a:latin typeface="Arial"/>
              </a:rPr>
              <a:t>cooling </a:t>
            </a:r>
            <a:r>
              <a:rPr b="0" lang="en-US" sz="2400" spc="-1" strike="noStrike">
                <a:solidFill>
                  <a:srgbClr val="000000"/>
                </a:solidFill>
                <a:latin typeface="Arial"/>
              </a:rPr>
              <a:t>(water)</a:t>
            </a:r>
            <a:endParaRPr b="0" lang="en-US" sz="2400" spc="-1" strike="noStrike">
              <a:solidFill>
                <a:srgbClr val="000000"/>
              </a:solidFill>
              <a:latin typeface="Arial"/>
            </a:endParaRPr>
          </a:p>
          <a:p>
            <a:endParaRPr b="0" lang="en-US" sz="2400" spc="-1" strike="noStrike">
              <a:solidFill>
                <a:srgbClr val="000000"/>
              </a:solidFill>
              <a:latin typeface="Arial"/>
            </a:endParaRPr>
          </a:p>
          <a:p>
            <a:r>
              <a:rPr b="0" lang="en-US" sz="2400" spc="-1" strike="noStrike">
                <a:solidFill>
                  <a:srgbClr val="000000"/>
                </a:solidFill>
                <a:latin typeface="Arial"/>
              </a:rPr>
              <a:t>Emissi</a:t>
            </a:r>
            <a:r>
              <a:rPr b="0" lang="en-US" sz="2400" spc="-1" strike="noStrike">
                <a:solidFill>
                  <a:srgbClr val="000000"/>
                </a:solidFill>
                <a:latin typeface="Arial"/>
              </a:rPr>
              <a:t>ons: </a:t>
            </a:r>
            <a:r>
              <a:rPr b="0" lang="en-US" sz="2400" spc="-1" strike="noStrike">
                <a:solidFill>
                  <a:srgbClr val="000000"/>
                </a:solidFill>
                <a:latin typeface="Arial"/>
              </a:rPr>
              <a:t>0.075 </a:t>
            </a:r>
            <a:r>
              <a:rPr b="0" lang="en-US" sz="2400" spc="-1" strike="noStrike">
                <a:solidFill>
                  <a:srgbClr val="000000"/>
                </a:solidFill>
                <a:latin typeface="Arial"/>
              </a:rPr>
              <a:t>kg </a:t>
            </a:r>
            <a:r>
              <a:rPr b="0" lang="en-US" sz="2400" spc="-1" strike="noStrike">
                <a:solidFill>
                  <a:srgbClr val="000000"/>
                </a:solidFill>
                <a:latin typeface="Arial"/>
              </a:rPr>
              <a:t>CO2/f.</a:t>
            </a:r>
            <a:r>
              <a:rPr b="0" lang="en-US" sz="2400" spc="-1" strike="noStrike">
                <a:solidFill>
                  <a:srgbClr val="000000"/>
                </a:solidFill>
                <a:latin typeface="Arial"/>
              </a:rPr>
              <a:t>u., </a:t>
            </a:r>
            <a:r>
              <a:rPr b="0" lang="en-US" sz="2400" spc="-1" strike="noStrike">
                <a:solidFill>
                  <a:srgbClr val="000000"/>
                </a:solidFill>
                <a:latin typeface="Arial"/>
              </a:rPr>
              <a:t>0.048 </a:t>
            </a:r>
            <a:r>
              <a:rPr b="0" lang="en-US" sz="2400" spc="-1" strike="noStrike">
                <a:solidFill>
                  <a:srgbClr val="000000"/>
                </a:solidFill>
                <a:latin typeface="Arial"/>
              </a:rPr>
              <a:t>kg </a:t>
            </a:r>
            <a:r>
              <a:rPr b="0" lang="en-US" sz="2400" spc="-1" strike="noStrike">
                <a:solidFill>
                  <a:srgbClr val="000000"/>
                </a:solidFill>
                <a:latin typeface="Arial"/>
              </a:rPr>
              <a:t>SO2/f.</a:t>
            </a:r>
            <a:r>
              <a:rPr b="0" lang="en-US" sz="2400" spc="-1" strike="noStrike">
                <a:solidFill>
                  <a:srgbClr val="000000"/>
                </a:solidFill>
                <a:latin typeface="Arial"/>
              </a:rPr>
              <a:t>u., 2.1 </a:t>
            </a:r>
            <a:r>
              <a:rPr b="0" lang="en-US" sz="2400" spc="-1" strike="noStrike">
                <a:solidFill>
                  <a:srgbClr val="000000"/>
                </a:solidFill>
                <a:latin typeface="Arial"/>
              </a:rPr>
              <a:t>kg </a:t>
            </a:r>
            <a:r>
              <a:rPr b="0" lang="en-US" sz="2400" spc="-1" strike="noStrike">
                <a:solidFill>
                  <a:srgbClr val="000000"/>
                </a:solidFill>
                <a:latin typeface="Arial"/>
              </a:rPr>
              <a:t>COD/f.</a:t>
            </a:r>
            <a:r>
              <a:rPr b="0" lang="en-US" sz="2400" spc="-1" strike="noStrike">
                <a:solidFill>
                  <a:srgbClr val="000000"/>
                </a:solidFill>
                <a:latin typeface="Arial"/>
              </a:rPr>
              <a:t>u.</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240"/>
            <a:ext cx="10972080" cy="114444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Co</a:t>
            </a:r>
            <a:r>
              <a:rPr b="0" lang="en-US" sz="4400" spc="-1" strike="noStrike">
                <a:solidFill>
                  <a:srgbClr val="000000"/>
                </a:solidFill>
                <a:latin typeface="Arial"/>
              </a:rPr>
              <a:t>mp</a:t>
            </a:r>
            <a:r>
              <a:rPr b="0" lang="en-US" sz="4400" spc="-1" strike="noStrike">
                <a:solidFill>
                  <a:srgbClr val="000000"/>
                </a:solidFill>
                <a:latin typeface="Arial"/>
              </a:rPr>
              <a:t>arat</a:t>
            </a:r>
            <a:r>
              <a:rPr b="0" lang="en-US" sz="4400" spc="-1" strike="noStrike">
                <a:solidFill>
                  <a:srgbClr val="000000"/>
                </a:solidFill>
                <a:latin typeface="Arial"/>
              </a:rPr>
              <a:t>ive </a:t>
            </a:r>
            <a:r>
              <a:rPr b="0" lang="en-US" sz="4400" spc="-1" strike="noStrike">
                <a:solidFill>
                  <a:srgbClr val="000000"/>
                </a:solidFill>
                <a:latin typeface="Arial"/>
              </a:rPr>
              <a:t>LCI</a:t>
            </a:r>
            <a:r>
              <a:rPr b="0" lang="en-US" sz="4400" spc="-1" strike="noStrike">
                <a:solidFill>
                  <a:srgbClr val="000000"/>
                </a:solidFill>
                <a:latin typeface="Arial"/>
              </a:rPr>
              <a:t>A</a:t>
            </a:r>
            <a:endParaRPr b="0" lang="en-US" sz="4400" spc="-1" strike="noStrike">
              <a:solidFill>
                <a:srgbClr val="000000"/>
              </a:solidFill>
              <a:latin typeface="Arial"/>
            </a:endParaRPr>
          </a:p>
        </p:txBody>
      </p:sp>
      <p:graphicFrame>
        <p:nvGraphicFramePr>
          <p:cNvPr id="74" name=""/>
          <p:cNvGraphicFramePr/>
          <p:nvPr/>
        </p:nvGraphicFramePr>
        <p:xfrm>
          <a:off x="2870280" y="1822680"/>
          <a:ext cx="6676920" cy="3751920"/>
        </p:xfrm>
        <a:graphic>
          <a:graphicData uri="http://schemas.openxmlformats.org/drawingml/2006/chart">
            <c:chart xmlns:c="http://schemas.openxmlformats.org/drawingml/2006/chart" xmlns:r="http://schemas.openxmlformats.org/officeDocument/2006/relationships" r:id="rId1"/>
          </a:graphicData>
        </a:graphic>
      </p:graphicFrame>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240"/>
            <a:ext cx="10972080" cy="114444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Co</a:t>
            </a:r>
            <a:r>
              <a:rPr b="0" lang="en-US" sz="4400" spc="-1" strike="noStrike">
                <a:solidFill>
                  <a:srgbClr val="000000"/>
                </a:solidFill>
                <a:latin typeface="Arial"/>
              </a:rPr>
              <a:t>ncl</a:t>
            </a:r>
            <a:r>
              <a:rPr b="0" lang="en-US" sz="4400" spc="-1" strike="noStrike">
                <a:solidFill>
                  <a:srgbClr val="000000"/>
                </a:solidFill>
                <a:latin typeface="Arial"/>
              </a:rPr>
              <a:t>usi</a:t>
            </a:r>
            <a:r>
              <a:rPr b="0" lang="en-US" sz="4400" spc="-1" strike="noStrike">
                <a:solidFill>
                  <a:srgbClr val="000000"/>
                </a:solidFill>
                <a:latin typeface="Arial"/>
              </a:rPr>
              <a:t>on</a:t>
            </a:r>
            <a:endParaRPr b="0" lang="en-US" sz="4400" spc="-1" strike="noStrike">
              <a:solidFill>
                <a:srgbClr val="000000"/>
              </a:solidFill>
              <a:latin typeface="Arial"/>
            </a:endParaRPr>
          </a:p>
        </p:txBody>
      </p:sp>
      <p:sp>
        <p:nvSpPr>
          <p:cNvPr id="76" name="PlaceHolder 2"/>
          <p:cNvSpPr>
            <a:spLocks noGrp="1"/>
          </p:cNvSpPr>
          <p:nvPr>
            <p:ph/>
          </p:nvPr>
        </p:nvSpPr>
        <p:spPr>
          <a:xfrm>
            <a:off x="609480" y="1604520"/>
            <a:ext cx="10972080" cy="4407120"/>
          </a:xfrm>
          <a:prstGeom prst="rect">
            <a:avLst/>
          </a:prstGeom>
          <a:noFill/>
          <a:ln w="0">
            <a:noFill/>
          </a:ln>
        </p:spPr>
        <p:txBody>
          <a:bodyPr lIns="0" rIns="0" tIns="0" bIns="0" anchor="t">
            <a:normAutofit/>
          </a:bodyPr>
          <a:p>
            <a:pPr marL="432000" indent="0">
              <a:lnSpc>
                <a:spcPct val="100000"/>
              </a:lnSpc>
              <a:spcBef>
                <a:spcPts val="1417"/>
              </a:spcBef>
              <a:buNone/>
              <a:tabLst>
                <a:tab algn="l" pos="0"/>
              </a:tabLst>
            </a:pPr>
            <a:r>
              <a:rPr b="0" lang="en-US" sz="3200" spc="-1" strike="noStrike">
                <a:solidFill>
                  <a:srgbClr val="000000"/>
                </a:solidFill>
                <a:latin typeface="Arial"/>
              </a:rPr>
              <a:t>The conventional process has a very a bad environmental impact due to the existence of adipic acid, whose precursor is benzene. Our proposed process has a much lower environmental impact in every factor besides water usage. Another factor that may affect our process is that it uses the waste material of olive processing and as such, in a cradle to gate approach, it might have an adverse impact in land use. However, this was not assessed at all in our study.</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Bibl</a:t>
            </a:r>
            <a:r>
              <a:rPr b="0" lang="en-US" sz="4400" spc="-1" strike="noStrike">
                <a:solidFill>
                  <a:srgbClr val="000000"/>
                </a:solidFill>
                <a:latin typeface="Arial"/>
              </a:rPr>
              <a:t>iogr</a:t>
            </a:r>
            <a:r>
              <a:rPr b="0" lang="en-US" sz="4400" spc="-1" strike="noStrike">
                <a:solidFill>
                  <a:srgbClr val="000000"/>
                </a:solidFill>
                <a:latin typeface="Arial"/>
              </a:rPr>
              <a:t>aph</a:t>
            </a:r>
            <a:r>
              <a:rPr b="0" lang="en-US" sz="4400" spc="-1" strike="noStrike">
                <a:solidFill>
                  <a:srgbClr val="000000"/>
                </a:solidFill>
                <a:latin typeface="Arial"/>
              </a:rPr>
              <a:t>y</a:t>
            </a:r>
            <a:endParaRPr b="0" lang="en-US" sz="4400" spc="-1" strike="noStrike">
              <a:solidFill>
                <a:srgbClr val="000000"/>
              </a:solidFill>
              <a:latin typeface="Arial"/>
            </a:endParaRPr>
          </a:p>
        </p:txBody>
      </p:sp>
      <p:sp>
        <p:nvSpPr>
          <p:cNvPr id="78" name="PlaceHolder 2"/>
          <p:cNvSpPr>
            <a:spLocks noGrp="1"/>
          </p:cNvSpPr>
          <p:nvPr>
            <p:ph/>
          </p:nvPr>
        </p:nvSpPr>
        <p:spPr>
          <a:xfrm>
            <a:off x="609480" y="1604520"/>
            <a:ext cx="10972080" cy="3976920"/>
          </a:xfrm>
          <a:prstGeom prst="rect">
            <a:avLst/>
          </a:prstGeom>
          <a:noFill/>
          <a:ln w="0">
            <a:noFill/>
          </a:ln>
        </p:spPr>
        <p:txBody>
          <a:bodyPr lIns="0" rIns="0" tIns="0" bIns="0" anchor="t">
            <a:normAutofit/>
          </a:bodyPr>
          <a:p>
            <a:pPr marL="432000" indent="0">
              <a:lnSpc>
                <a:spcPct val="100000"/>
              </a:lnSpc>
              <a:spcBef>
                <a:spcPts val="1417"/>
              </a:spcBef>
              <a:buNone/>
              <a:tabLst>
                <a:tab algn="l" pos="0"/>
              </a:tabLst>
            </a:pPr>
            <a:r>
              <a:rPr b="0" lang="en-US" sz="3200" spc="-1" strike="noStrike">
                <a:solidFill>
                  <a:srgbClr val="000000"/>
                </a:solidFill>
                <a:latin typeface="Arial"/>
              </a:rPr>
              <a:t>[1] Thorpe, J. F., and G. A. R. Kon. “CYCLOPENTANONE.” Organic Syntheses 5 (1925): 37. https://doi.org/10.15227/orgsyn.005.0037.</a:t>
            </a:r>
            <a:endParaRPr b="0" lang="en-US" sz="3200" spc="-1" strike="noStrike">
              <a:solidFill>
                <a:srgbClr val="000000"/>
              </a:solidFill>
              <a:latin typeface="Arial"/>
            </a:endParaRPr>
          </a:p>
          <a:p>
            <a:pPr marL="432000" indent="0">
              <a:lnSpc>
                <a:spcPct val="100000"/>
              </a:lnSpc>
              <a:spcBef>
                <a:spcPts val="1417"/>
              </a:spcBef>
              <a:buNone/>
              <a:tabLst>
                <a:tab algn="l" pos="0"/>
              </a:tabLst>
            </a:pPr>
            <a:r>
              <a:rPr b="0" lang="en-US" sz="3200" spc="-1" strike="noStrike">
                <a:solidFill>
                  <a:srgbClr val="000000"/>
                </a:solidFill>
                <a:latin typeface="Arial"/>
              </a:rPr>
              <a:t>[2] Rohrborn, Hans-Joachim. Process for producing barium hydroxide. United States US4060585A, filed February 20, 1976, and issued November 29, 1977. https://patents.google.com/patent/US4060585A/en.</a:t>
            </a:r>
            <a:endParaRPr b="0" lang="en-US" sz="3200" spc="-1" strike="noStrike">
              <a:solidFill>
                <a:srgbClr val="000000"/>
              </a:solidFill>
              <a:latin typeface="Arial"/>
            </a:endParaRPr>
          </a:p>
          <a:p>
            <a:pPr marL="432000" indent="0">
              <a:lnSpc>
                <a:spcPct val="100000"/>
              </a:lnSpc>
              <a:spcBef>
                <a:spcPts val="1417"/>
              </a:spcBef>
              <a:buNone/>
              <a:tabLst>
                <a:tab algn="l" pos="0"/>
              </a:tabLst>
            </a:pP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PlaceHolder 1"/>
          <p:cNvSpPr>
            <a:spLocks noGrp="1"/>
          </p:cNvSpPr>
          <p:nvPr>
            <p:ph type="title"/>
          </p:nvPr>
        </p:nvSpPr>
        <p:spPr>
          <a:xfrm>
            <a:off x="363960" y="829440"/>
            <a:ext cx="11248560" cy="4700160"/>
          </a:xfrm>
          <a:prstGeom prst="rect">
            <a:avLst/>
          </a:prstGeom>
          <a:noFill/>
          <a:ln w="0">
            <a:noFill/>
          </a:ln>
        </p:spPr>
        <p:txBody>
          <a:bodyPr lIns="0" rIns="0" tIns="0" bIns="0" anchor="ctr">
            <a:noAutofit/>
          </a:bodyPr>
          <a:p>
            <a:pPr indent="0" algn="ctr">
              <a:lnSpc>
                <a:spcPct val="100000"/>
              </a:lnSpc>
              <a:buNone/>
              <a:tabLst>
                <a:tab algn="l" pos="0"/>
              </a:tabLst>
            </a:pPr>
            <a:r>
              <a:rPr b="0" lang="en-US" sz="5600" spc="-1" strike="noStrike">
                <a:solidFill>
                  <a:srgbClr val="000000"/>
                </a:solidFill>
                <a:latin typeface="Arial"/>
              </a:rPr>
              <a:t>Th</a:t>
            </a:r>
            <a:r>
              <a:rPr b="0" lang="en-US" sz="5600" spc="-1" strike="noStrike">
                <a:solidFill>
                  <a:srgbClr val="000000"/>
                </a:solidFill>
                <a:latin typeface="Arial"/>
              </a:rPr>
              <a:t>an</a:t>
            </a:r>
            <a:r>
              <a:rPr b="0" lang="en-US" sz="5600" spc="-1" strike="noStrike">
                <a:solidFill>
                  <a:srgbClr val="000000"/>
                </a:solidFill>
                <a:latin typeface="Arial"/>
              </a:rPr>
              <a:t>k </a:t>
            </a:r>
            <a:r>
              <a:rPr b="0" lang="en-US" sz="5600" spc="-1" strike="noStrike">
                <a:solidFill>
                  <a:srgbClr val="000000"/>
                </a:solidFill>
                <a:latin typeface="Arial"/>
              </a:rPr>
              <a:t>yo</a:t>
            </a:r>
            <a:r>
              <a:rPr b="0" lang="en-US" sz="5600" spc="-1" strike="noStrike">
                <a:solidFill>
                  <a:srgbClr val="000000"/>
                </a:solidFill>
                <a:latin typeface="Arial"/>
              </a:rPr>
              <a:t>u </a:t>
            </a:r>
            <a:r>
              <a:rPr b="0" lang="en-US" sz="5600" spc="-1" strike="noStrike">
                <a:solidFill>
                  <a:srgbClr val="000000"/>
                </a:solidFill>
                <a:latin typeface="Arial"/>
              </a:rPr>
              <a:t>for </a:t>
            </a:r>
            <a:r>
              <a:rPr b="0" lang="en-US" sz="5600" spc="-1" strike="noStrike">
                <a:solidFill>
                  <a:srgbClr val="000000"/>
                </a:solidFill>
                <a:latin typeface="Arial"/>
              </a:rPr>
              <a:t>yo</a:t>
            </a:r>
            <a:r>
              <a:rPr b="0" lang="en-US" sz="5600" spc="-1" strike="noStrike">
                <a:solidFill>
                  <a:srgbClr val="000000"/>
                </a:solidFill>
                <a:latin typeface="Arial"/>
              </a:rPr>
              <a:t>ur </a:t>
            </a:r>
            <a:r>
              <a:rPr b="0" lang="en-US" sz="5600" spc="-1" strike="noStrike">
                <a:solidFill>
                  <a:srgbClr val="000000"/>
                </a:solidFill>
                <a:latin typeface="Arial"/>
              </a:rPr>
              <a:t>att</a:t>
            </a:r>
            <a:r>
              <a:rPr b="0" lang="en-US" sz="5600" spc="-1" strike="noStrike">
                <a:solidFill>
                  <a:srgbClr val="000000"/>
                </a:solidFill>
                <a:latin typeface="Arial"/>
              </a:rPr>
              <a:t>en</a:t>
            </a:r>
            <a:r>
              <a:rPr b="0" lang="en-US" sz="5600" spc="-1" strike="noStrike">
                <a:solidFill>
                  <a:srgbClr val="000000"/>
                </a:solidFill>
                <a:latin typeface="Arial"/>
              </a:rPr>
              <a:t>tio</a:t>
            </a:r>
            <a:r>
              <a:rPr b="0" lang="en-US" sz="5600" spc="-1" strike="noStrike">
                <a:solidFill>
                  <a:srgbClr val="000000"/>
                </a:solidFill>
                <a:latin typeface="Arial"/>
              </a:rPr>
              <a:t>n</a:t>
            </a:r>
            <a:endParaRPr b="0" lang="en-US" sz="5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PlaceHolder 1"/>
          <p:cNvSpPr>
            <a:spLocks noGrp="1"/>
          </p:cNvSpPr>
          <p:nvPr>
            <p:ph type="title"/>
          </p:nvPr>
        </p:nvSpPr>
        <p:spPr>
          <a:xfrm>
            <a:off x="258120" y="-429120"/>
            <a:ext cx="11609640" cy="1838160"/>
          </a:xfrm>
          <a:prstGeom prst="rect">
            <a:avLst/>
          </a:prstGeom>
          <a:noFill/>
          <a:ln w="0">
            <a:noFill/>
          </a:ln>
        </p:spPr>
        <p:txBody>
          <a:bodyPr lIns="91440" rIns="91440" tIns="45720" bIns="45720" anchor="b">
            <a:normAutofit/>
          </a:bodyPr>
          <a:p>
            <a:pPr indent="0" algn="ctr" defTabSz="914400">
              <a:lnSpc>
                <a:spcPct val="90000"/>
              </a:lnSpc>
              <a:buNone/>
              <a:tabLst>
                <a:tab algn="l" pos="0"/>
              </a:tabLst>
            </a:pPr>
            <a:r>
              <a:rPr b="0" lang="en-US" sz="4000" spc="-1" strike="noStrike">
                <a:solidFill>
                  <a:schemeClr val="dk1"/>
                </a:solidFill>
                <a:latin typeface="Calibri Light"/>
              </a:rPr>
              <a:t>Life </a:t>
            </a:r>
            <a:r>
              <a:rPr b="0" lang="en-US" sz="4000" spc="-1" strike="noStrike">
                <a:solidFill>
                  <a:schemeClr val="dk1"/>
                </a:solidFill>
                <a:latin typeface="Calibri Light"/>
              </a:rPr>
              <a:t>Cycle </a:t>
            </a:r>
            <a:r>
              <a:rPr b="0" lang="en-US" sz="4000" spc="-1" strike="noStrike">
                <a:solidFill>
                  <a:schemeClr val="dk1"/>
                </a:solidFill>
                <a:latin typeface="Calibri Light"/>
              </a:rPr>
              <a:t>Invento</a:t>
            </a:r>
            <a:r>
              <a:rPr b="0" lang="en-US" sz="4000" spc="-1" strike="noStrike">
                <a:solidFill>
                  <a:schemeClr val="dk1"/>
                </a:solidFill>
                <a:latin typeface="Calibri Light"/>
              </a:rPr>
              <a:t>ry </a:t>
            </a:r>
            <a:r>
              <a:rPr b="0" lang="en-US" sz="4000" spc="-1" strike="noStrike">
                <a:solidFill>
                  <a:schemeClr val="dk1"/>
                </a:solidFill>
                <a:latin typeface="Calibri Light"/>
              </a:rPr>
              <a:t>of </a:t>
            </a:r>
            <a:r>
              <a:rPr b="0" lang="en-US" sz="4000" spc="-1" strike="noStrike">
                <a:solidFill>
                  <a:schemeClr val="dk1"/>
                </a:solidFill>
                <a:latin typeface="Calibri Light"/>
              </a:rPr>
              <a:t>Cyclope</a:t>
            </a:r>
            <a:r>
              <a:rPr b="0" lang="en-US" sz="4000" spc="-1" strike="noStrike">
                <a:solidFill>
                  <a:schemeClr val="dk1"/>
                </a:solidFill>
                <a:latin typeface="Calibri Light"/>
              </a:rPr>
              <a:t>ntanon</a:t>
            </a:r>
            <a:r>
              <a:rPr b="0" lang="en-US" sz="4000" spc="-1" strike="noStrike">
                <a:solidFill>
                  <a:schemeClr val="dk1"/>
                </a:solidFill>
                <a:latin typeface="Calibri Light"/>
              </a:rPr>
              <a:t>e </a:t>
            </a:r>
            <a:r>
              <a:rPr b="0" lang="en-US" sz="4000" spc="-1" strike="noStrike">
                <a:solidFill>
                  <a:schemeClr val="dk1"/>
                </a:solidFill>
                <a:latin typeface="Calibri Light"/>
              </a:rPr>
              <a:t>Product</a:t>
            </a:r>
            <a:r>
              <a:rPr b="0" lang="en-US" sz="4000" spc="-1" strike="noStrike">
                <a:solidFill>
                  <a:schemeClr val="dk1"/>
                </a:solidFill>
                <a:latin typeface="Calibri Light"/>
              </a:rPr>
              <a:t>ion </a:t>
            </a:r>
            <a:r>
              <a:rPr b="0" lang="en-US" sz="4000" spc="-1" strike="noStrike">
                <a:solidFill>
                  <a:srgbClr val="000000"/>
                </a:solidFill>
                <a:latin typeface="Calibri Light"/>
              </a:rPr>
              <a:t>(</a:t>
            </a:r>
            <a:r>
              <a:rPr b="0" lang="en-US" sz="4000" spc="-1" strike="noStrike">
                <a:solidFill>
                  <a:schemeClr val="dk1"/>
                </a:solidFill>
                <a:latin typeface="Calibri Light"/>
              </a:rPr>
              <a:t>gate to </a:t>
            </a:r>
            <a:r>
              <a:rPr b="0" lang="en-US" sz="4000" spc="-1" strike="noStrike">
                <a:solidFill>
                  <a:schemeClr val="dk1"/>
                </a:solidFill>
                <a:latin typeface="Calibri Light"/>
              </a:rPr>
              <a:t>gate)</a:t>
            </a:r>
            <a:endParaRPr b="0" lang="en-US" sz="4000" spc="-1" strike="noStrike">
              <a:solidFill>
                <a:srgbClr val="000000"/>
              </a:solidFill>
              <a:latin typeface="Arial"/>
            </a:endParaRPr>
          </a:p>
        </p:txBody>
      </p:sp>
      <p:graphicFrame>
        <p:nvGraphicFramePr>
          <p:cNvPr id="46" name="Table 3"/>
          <p:cNvGraphicFramePr/>
          <p:nvPr/>
        </p:nvGraphicFramePr>
        <p:xfrm>
          <a:off x="317520" y="1679400"/>
          <a:ext cx="9266040" cy="8420400"/>
        </p:xfrm>
        <a:graphic>
          <a:graphicData uri="http://schemas.openxmlformats.org/drawingml/2006/table">
            <a:tbl>
              <a:tblPr/>
              <a:tblGrid>
                <a:gridCol w="2012760"/>
                <a:gridCol w="1250640"/>
                <a:gridCol w="1000800"/>
                <a:gridCol w="1110600"/>
              </a:tblGrid>
              <a:tr h="266040">
                <a:tc>
                  <a:txBody>
                    <a:bodyPr lIns="66600" rIns="66600" anchor="t">
                      <a:noAutofit/>
                    </a:bodyPr>
                    <a:p>
                      <a:pPr defTabSz="914400">
                        <a:lnSpc>
                          <a:spcPct val="107000"/>
                        </a:lnSpc>
                        <a:spcAft>
                          <a:spcPts val="799"/>
                        </a:spcAft>
                      </a:pPr>
                      <a:r>
                        <a:rPr b="1" lang="en-US" sz="1100" spc="-1" strike="noStrike">
                          <a:solidFill>
                            <a:schemeClr val="lt1"/>
                          </a:solidFill>
                          <a:latin typeface="Calibri"/>
                        </a:rPr>
                        <a:t>Stages</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66600" rIns="66600" anchor="t">
                      <a:noAutofit/>
                    </a:bodyPr>
                    <a:p>
                      <a:pPr defTabSz="914400">
                        <a:lnSpc>
                          <a:spcPct val="107000"/>
                        </a:lnSpc>
                        <a:spcAft>
                          <a:spcPts val="799"/>
                        </a:spcAft>
                      </a:pPr>
                      <a:r>
                        <a:rPr b="1" lang="en-US" sz="1100" spc="-1" strike="noStrike">
                          <a:solidFill>
                            <a:schemeClr val="lt1"/>
                          </a:solidFill>
                          <a:latin typeface="Calibri"/>
                        </a:rPr>
                        <a:t>Materials</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66600" rIns="66600" anchor="t">
                      <a:noAutofit/>
                    </a:bodyPr>
                    <a:p>
                      <a:pPr defTabSz="914400">
                        <a:lnSpc>
                          <a:spcPct val="107000"/>
                        </a:lnSpc>
                        <a:spcAft>
                          <a:spcPts val="799"/>
                        </a:spcAft>
                      </a:pPr>
                      <a:r>
                        <a:rPr b="1" lang="en-US" sz="1100" spc="-1" strike="noStrike">
                          <a:solidFill>
                            <a:schemeClr val="lt1"/>
                          </a:solidFill>
                          <a:latin typeface="Calibri"/>
                        </a:rPr>
                        <a:t>Input (kg/fu)</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66600" rIns="66600" anchor="t">
                      <a:noAutofit/>
                    </a:bodyPr>
                    <a:p>
                      <a:pPr defTabSz="914400">
                        <a:lnSpc>
                          <a:spcPct val="107000"/>
                        </a:lnSpc>
                        <a:spcAft>
                          <a:spcPts val="799"/>
                        </a:spcAft>
                      </a:pPr>
                      <a:r>
                        <a:rPr b="1" lang="en-US" sz="1100" spc="-1" strike="noStrike">
                          <a:solidFill>
                            <a:schemeClr val="lt1"/>
                          </a:solidFill>
                          <a:latin typeface="Calibri"/>
                        </a:rPr>
                        <a:t>Output (kg/fu)</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266040">
                <a:tc rowSpan="8">
                  <a:txBody>
                    <a:bodyPr lIns="66600" rIns="66600" anchor="t">
                      <a:noAutofit/>
                    </a:bodyPr>
                    <a:p>
                      <a:pPr defTabSz="914400">
                        <a:lnSpc>
                          <a:spcPct val="107000"/>
                        </a:lnSpc>
                        <a:spcAft>
                          <a:spcPts val="799"/>
                        </a:spcAft>
                      </a:pPr>
                      <a:r>
                        <a:rPr b="1" lang="en-US" sz="1100" spc="-1" strike="noStrike">
                          <a:solidFill>
                            <a:schemeClr val="lt1"/>
                          </a:solidFill>
                          <a:latin typeface="Calibri"/>
                        </a:rPr>
                        <a:t> </a:t>
                      </a:r>
                      <a:endParaRPr b="0" lang="en-US" sz="1100" spc="-1" strike="noStrike">
                        <a:solidFill>
                          <a:srgbClr val="000000"/>
                        </a:solidFill>
                        <a:latin typeface="Arial"/>
                      </a:endParaRPr>
                    </a:p>
                    <a:p>
                      <a:pPr defTabSz="914400">
                        <a:lnSpc>
                          <a:spcPct val="107000"/>
                        </a:lnSpc>
                        <a:spcAft>
                          <a:spcPts val="799"/>
                        </a:spcAft>
                      </a:pPr>
                      <a:r>
                        <a:rPr b="1" lang="en-US" sz="1100" spc="-1" strike="noStrike">
                          <a:solidFill>
                            <a:schemeClr val="lt1"/>
                          </a:solidFill>
                          <a:latin typeface="Calibri"/>
                        </a:rPr>
                        <a:t> </a:t>
                      </a:r>
                      <a:endParaRPr b="0" lang="en-US" sz="1100" spc="-1" strike="noStrike">
                        <a:solidFill>
                          <a:srgbClr val="000000"/>
                        </a:solidFill>
                        <a:latin typeface="Arial"/>
                      </a:endParaRPr>
                    </a:p>
                    <a:p>
                      <a:pPr defTabSz="914400">
                        <a:lnSpc>
                          <a:spcPct val="107000"/>
                        </a:lnSpc>
                        <a:spcAft>
                          <a:spcPts val="799"/>
                        </a:spcAft>
                      </a:pPr>
                      <a:r>
                        <a:rPr b="1" lang="en-US" sz="1100" spc="-1" strike="noStrike">
                          <a:solidFill>
                            <a:schemeClr val="lt1"/>
                          </a:solidFill>
                          <a:latin typeface="Calibri"/>
                        </a:rPr>
                        <a:t> </a:t>
                      </a:r>
                      <a:endParaRPr b="0" lang="en-US" sz="1100" spc="-1" strike="noStrike">
                        <a:solidFill>
                          <a:srgbClr val="000000"/>
                        </a:solidFill>
                        <a:latin typeface="Arial"/>
                      </a:endParaRPr>
                    </a:p>
                    <a:p>
                      <a:pPr defTabSz="914400">
                        <a:lnSpc>
                          <a:spcPct val="107000"/>
                        </a:lnSpc>
                        <a:spcAft>
                          <a:spcPts val="799"/>
                        </a:spcAft>
                      </a:pPr>
                      <a:r>
                        <a:rPr b="1" lang="en-US" sz="1100" spc="-1" strike="noStrike">
                          <a:solidFill>
                            <a:schemeClr val="lt1"/>
                          </a:solidFill>
                          <a:latin typeface="Calibri"/>
                        </a:rPr>
                        <a:t>Steam Explosion</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Olive Kernels</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11.7</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l-GR" sz="1100" spc="-1" strike="noStrike">
                          <a:solidFill>
                            <a:schemeClr val="dk1"/>
                          </a:solidFill>
                          <a:latin typeface="Calibri"/>
                        </a:rPr>
                        <a:t> </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266040">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Xylose</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l-GR" sz="1100" spc="-1" strike="noStrike">
                          <a:solidFill>
                            <a:schemeClr val="dk1"/>
                          </a:solidFill>
                          <a:latin typeface="Calibri"/>
                        </a:rPr>
                        <a:t> </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2.03</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266040">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Solids (co-prod)</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l-GR" sz="1100" spc="-1" strike="noStrike">
                          <a:solidFill>
                            <a:schemeClr val="dk1"/>
                          </a:solidFill>
                          <a:latin typeface="Calibri"/>
                        </a:rPr>
                        <a:t> </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6.18</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266040">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Steam (co-prod)</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l-GR" sz="1100" spc="-1" strike="noStrike">
                          <a:solidFill>
                            <a:schemeClr val="dk1"/>
                          </a:solidFill>
                          <a:latin typeface="Calibri"/>
                        </a:rPr>
                        <a:t> </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5.70</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288000">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CO</a:t>
                      </a:r>
                      <a:r>
                        <a:rPr b="0" lang="en-US" sz="1100" spc="-1" strike="noStrike" baseline="-25000">
                          <a:solidFill>
                            <a:schemeClr val="dk1"/>
                          </a:solidFill>
                          <a:latin typeface="Calibri"/>
                        </a:rPr>
                        <a:t>2</a:t>
                      </a:r>
                      <a:r>
                        <a:rPr b="0" lang="en-US" sz="1100" spc="-1" strike="noStrike">
                          <a:solidFill>
                            <a:schemeClr val="dk1"/>
                          </a:solidFill>
                          <a:latin typeface="Calibri"/>
                        </a:rPr>
                        <a:t> eq</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l-GR" sz="1100" spc="-1" strike="noStrike">
                          <a:solidFill>
                            <a:schemeClr val="dk1"/>
                          </a:solidFill>
                          <a:latin typeface="Calibri"/>
                        </a:rPr>
                        <a:t> </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0.018</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266040">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Water</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5.85</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l-GR" sz="1100" spc="-1" strike="noStrike">
                          <a:solidFill>
                            <a:schemeClr val="dk1"/>
                          </a:solidFill>
                          <a:latin typeface="Calibri"/>
                        </a:rPr>
                        <a:t> </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288000">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CO</a:t>
                      </a:r>
                      <a:r>
                        <a:rPr b="0" lang="en-US" sz="1100" spc="-1" strike="noStrike" baseline="-25000">
                          <a:solidFill>
                            <a:schemeClr val="dk1"/>
                          </a:solidFill>
                          <a:latin typeface="Calibri"/>
                        </a:rPr>
                        <a:t>2</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 </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2.76</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288000">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NO</a:t>
                      </a:r>
                      <a:r>
                        <a:rPr b="0" lang="en-US" sz="1100" spc="-1" strike="noStrike" baseline="-25000">
                          <a:solidFill>
                            <a:schemeClr val="dk1"/>
                          </a:solidFill>
                          <a:latin typeface="Calibri"/>
                        </a:rPr>
                        <a:t>2</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 </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0.048</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266040">
                <a:tc rowSpan="3">
                  <a:txBody>
                    <a:bodyPr lIns="66600" rIns="66600" anchor="t">
                      <a:noAutofit/>
                    </a:bodyPr>
                    <a:p>
                      <a:pPr defTabSz="914400">
                        <a:lnSpc>
                          <a:spcPct val="107000"/>
                        </a:lnSpc>
                        <a:spcAft>
                          <a:spcPts val="799"/>
                        </a:spcAft>
                      </a:pPr>
                      <a:r>
                        <a:rPr b="1" lang="en-US" sz="1100" spc="-1" strike="noStrike">
                          <a:solidFill>
                            <a:schemeClr val="lt1"/>
                          </a:solidFill>
                          <a:latin typeface="Calibri"/>
                        </a:rPr>
                        <a:t>Furfural Production</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Xylose</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2.03</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l-GR" sz="1100" spc="-1" strike="noStrike">
                          <a:solidFill>
                            <a:schemeClr val="dk1"/>
                          </a:solidFill>
                          <a:latin typeface="Calibri"/>
                        </a:rPr>
                        <a:t> </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266040">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Furfural</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l-GR" sz="1100" spc="-1" strike="noStrike">
                          <a:solidFill>
                            <a:schemeClr val="dk1"/>
                          </a:solidFill>
                          <a:latin typeface="Calibri"/>
                        </a:rPr>
                        <a:t> </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2.03</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288000">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CO</a:t>
                      </a:r>
                      <a:r>
                        <a:rPr b="0" lang="en-US" sz="1100" spc="-1" strike="noStrike" baseline="-25000">
                          <a:solidFill>
                            <a:schemeClr val="dk1"/>
                          </a:solidFill>
                          <a:latin typeface="Calibri"/>
                        </a:rPr>
                        <a:t>2</a:t>
                      </a:r>
                      <a:r>
                        <a:rPr b="0" lang="en-US" sz="1100" spc="-1" strike="noStrike">
                          <a:solidFill>
                            <a:schemeClr val="dk1"/>
                          </a:solidFill>
                          <a:latin typeface="Calibri"/>
                        </a:rPr>
                        <a:t> eq</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l-GR" sz="1100" spc="-1" strike="noStrike">
                          <a:solidFill>
                            <a:schemeClr val="dk1"/>
                          </a:solidFill>
                          <a:latin typeface="Calibri"/>
                        </a:rPr>
                        <a:t> </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8.84E-5</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266040">
                <a:tc rowSpan="3">
                  <a:txBody>
                    <a:bodyPr lIns="66600" rIns="66600" anchor="t">
                      <a:noAutofit/>
                    </a:bodyPr>
                    <a:p>
                      <a:pPr defTabSz="914400">
                        <a:lnSpc>
                          <a:spcPct val="107000"/>
                        </a:lnSpc>
                        <a:spcAft>
                          <a:spcPts val="799"/>
                        </a:spcAft>
                      </a:pPr>
                      <a:r>
                        <a:rPr b="1" lang="en-US" sz="1100" spc="-1" strike="noStrike">
                          <a:solidFill>
                            <a:schemeClr val="lt1"/>
                          </a:solidFill>
                          <a:latin typeface="Calibri"/>
                        </a:rPr>
                        <a:t>Cyclopentanone Production</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Hydrogen</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0.082</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 </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266040">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Furfural</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2.03</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 </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266040">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Cyclopentanone</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l-GR" sz="1100" spc="-1" strike="noStrike">
                          <a:solidFill>
                            <a:schemeClr val="dk1"/>
                          </a:solidFill>
                          <a:latin typeface="Calibri"/>
                        </a:rPr>
                        <a:t> </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2.11</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266040">
                <a:tc rowSpan="3">
                  <a:txBody>
                    <a:bodyPr lIns="66600" rIns="66600" anchor="t">
                      <a:noAutofit/>
                    </a:bodyPr>
                    <a:p>
                      <a:pPr defTabSz="914400">
                        <a:lnSpc>
                          <a:spcPct val="107000"/>
                        </a:lnSpc>
                        <a:spcAft>
                          <a:spcPts val="799"/>
                        </a:spcAft>
                      </a:pPr>
                      <a:r>
                        <a:rPr b="1" lang="en-US" sz="1100" spc="-1" strike="noStrike">
                          <a:solidFill>
                            <a:schemeClr val="lt1"/>
                          </a:solidFill>
                          <a:latin typeface="Calibri"/>
                        </a:rPr>
                        <a:t> </a:t>
                      </a:r>
                      <a:endParaRPr b="0" lang="en-US" sz="1100" spc="-1" strike="noStrike">
                        <a:solidFill>
                          <a:srgbClr val="000000"/>
                        </a:solidFill>
                        <a:latin typeface="Arial"/>
                      </a:endParaRPr>
                    </a:p>
                    <a:p>
                      <a:pPr defTabSz="914400">
                        <a:lnSpc>
                          <a:spcPct val="107000"/>
                        </a:lnSpc>
                        <a:spcAft>
                          <a:spcPts val="799"/>
                        </a:spcAft>
                      </a:pPr>
                      <a:r>
                        <a:rPr b="1" lang="en-US" sz="1100" spc="-1" strike="noStrike">
                          <a:solidFill>
                            <a:schemeClr val="lt1"/>
                          </a:solidFill>
                          <a:latin typeface="Calibri"/>
                        </a:rPr>
                        <a:t>Flash</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Water (Cooling)</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5</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 </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266040">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Cyclopentanone</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2.11</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2.11</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266040">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Hydrogen</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l-GR" sz="1100" spc="-1" strike="noStrike">
                          <a:solidFill>
                            <a:schemeClr val="dk1"/>
                          </a:solidFill>
                          <a:latin typeface="Calibri"/>
                        </a:rPr>
                        <a:t> </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0.027</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bl>
          </a:graphicData>
        </a:graphic>
      </p:graphicFrame>
      <p:graphicFrame>
        <p:nvGraphicFramePr>
          <p:cNvPr id="47" name="Table 1"/>
          <p:cNvGraphicFramePr/>
          <p:nvPr/>
        </p:nvGraphicFramePr>
        <p:xfrm>
          <a:off x="6161040" y="1959840"/>
          <a:ext cx="9266040" cy="8420400"/>
        </p:xfrm>
        <a:graphic>
          <a:graphicData uri="http://schemas.openxmlformats.org/drawingml/2006/table">
            <a:tbl>
              <a:tblPr/>
              <a:tblGrid>
                <a:gridCol w="2012760"/>
                <a:gridCol w="1250640"/>
                <a:gridCol w="1000800"/>
                <a:gridCol w="1110600"/>
              </a:tblGrid>
              <a:tr h="266040">
                <a:tc rowSpan="3">
                  <a:txBody>
                    <a:bodyPr lIns="66600" rIns="66600" anchor="t">
                      <a:noAutofit/>
                    </a:bodyPr>
                    <a:p>
                      <a:pPr defTabSz="914400">
                        <a:lnSpc>
                          <a:spcPct val="107000"/>
                        </a:lnSpc>
                        <a:spcAft>
                          <a:spcPts val="799"/>
                        </a:spcAft>
                      </a:pPr>
                      <a:r>
                        <a:rPr b="1" lang="en-US" sz="1100" spc="-1" strike="noStrike">
                          <a:solidFill>
                            <a:schemeClr val="lt1"/>
                          </a:solidFill>
                          <a:latin typeface="Calibri"/>
                        </a:rPr>
                        <a:t> </a:t>
                      </a:r>
                      <a:endParaRPr b="0" lang="en-US" sz="1100" spc="-1" strike="noStrike">
                        <a:solidFill>
                          <a:srgbClr val="000000"/>
                        </a:solidFill>
                        <a:latin typeface="Times New Roman"/>
                      </a:endParaRPr>
                    </a:p>
                    <a:p>
                      <a:pPr defTabSz="914400">
                        <a:lnSpc>
                          <a:spcPct val="107000"/>
                        </a:lnSpc>
                        <a:spcAft>
                          <a:spcPts val="799"/>
                        </a:spcAft>
                      </a:pPr>
                      <a:r>
                        <a:rPr b="1" lang="en-US" sz="1100" spc="-1" strike="noStrike">
                          <a:solidFill>
                            <a:schemeClr val="lt1"/>
                          </a:solidFill>
                          <a:latin typeface="Calibri"/>
                        </a:rPr>
                        <a:t>Extraction</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Hexane</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0.044</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 </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266040">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Cyclopentanon</a:t>
                      </a:r>
                      <a:r>
                        <a:rPr b="0" lang="en-US" sz="1100" spc="-1" strike="noStrike">
                          <a:solidFill>
                            <a:schemeClr val="dk1"/>
                          </a:solidFill>
                          <a:latin typeface="Calibri"/>
                        </a:rPr>
                        <a:t>e</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2.11</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1.21</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266040">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COD</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l-GR" sz="1100" spc="-1" strike="noStrike">
                          <a:solidFill>
                            <a:schemeClr val="dk1"/>
                          </a:solidFill>
                          <a:latin typeface="Calibri"/>
                        </a:rPr>
                        <a:t> </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0.076</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266040">
                <a:tc rowSpan="5">
                  <a:txBody>
                    <a:bodyPr lIns="66600" rIns="66600" anchor="t">
                      <a:noAutofit/>
                    </a:bodyPr>
                    <a:p>
                      <a:pPr defTabSz="914400">
                        <a:lnSpc>
                          <a:spcPct val="107000"/>
                        </a:lnSpc>
                        <a:spcAft>
                          <a:spcPts val="799"/>
                        </a:spcAft>
                      </a:pPr>
                      <a:r>
                        <a:rPr b="1" lang="en-US" sz="1100" spc="-1" strike="noStrike">
                          <a:solidFill>
                            <a:schemeClr val="lt1"/>
                          </a:solidFill>
                          <a:latin typeface="Calibri"/>
                        </a:rPr>
                        <a:t> </a:t>
                      </a:r>
                      <a:endParaRPr b="0" lang="en-US" sz="1100" spc="-1" strike="noStrike">
                        <a:solidFill>
                          <a:srgbClr val="000000"/>
                        </a:solidFill>
                        <a:latin typeface="Times New Roman"/>
                      </a:endParaRPr>
                    </a:p>
                    <a:p>
                      <a:pPr defTabSz="914400">
                        <a:lnSpc>
                          <a:spcPct val="107000"/>
                        </a:lnSpc>
                        <a:spcAft>
                          <a:spcPts val="799"/>
                        </a:spcAft>
                      </a:pPr>
                      <a:r>
                        <a:rPr b="1" lang="en-US" sz="1100" spc="-1" strike="noStrike">
                          <a:solidFill>
                            <a:schemeClr val="lt1"/>
                          </a:solidFill>
                          <a:latin typeface="Calibri"/>
                        </a:rPr>
                        <a:t> </a:t>
                      </a:r>
                      <a:endParaRPr b="0" lang="en-US" sz="1100" spc="-1" strike="noStrike">
                        <a:solidFill>
                          <a:srgbClr val="000000"/>
                        </a:solidFill>
                        <a:latin typeface="Times New Roman"/>
                      </a:endParaRPr>
                    </a:p>
                    <a:p>
                      <a:pPr defTabSz="914400">
                        <a:lnSpc>
                          <a:spcPct val="107000"/>
                        </a:lnSpc>
                        <a:spcAft>
                          <a:spcPts val="799"/>
                        </a:spcAft>
                      </a:pPr>
                      <a:r>
                        <a:rPr b="1" lang="en-US" sz="1100" spc="-1" strike="noStrike">
                          <a:solidFill>
                            <a:schemeClr val="lt1"/>
                          </a:solidFill>
                          <a:latin typeface="Calibri"/>
                        </a:rPr>
                        <a:t>Distillation</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Water</a:t>
                      </a:r>
                      <a:r>
                        <a:rPr b="0" lang="el-GR" sz="1100" spc="-1" strike="noStrike">
                          <a:solidFill>
                            <a:schemeClr val="dk1"/>
                          </a:solidFill>
                          <a:latin typeface="Calibri"/>
                        </a:rPr>
                        <a:t> </a:t>
                      </a:r>
                      <a:r>
                        <a:rPr b="0" lang="el-GR" sz="1100" spc="-1" strike="noStrike">
                          <a:solidFill>
                            <a:schemeClr val="dk1"/>
                          </a:solidFill>
                          <a:latin typeface="Calibri"/>
                        </a:rPr>
                        <a:t>(</a:t>
                      </a:r>
                      <a:r>
                        <a:rPr b="0" lang="en-US" sz="1100" spc="-1" strike="noStrike">
                          <a:solidFill>
                            <a:schemeClr val="dk1"/>
                          </a:solidFill>
                          <a:latin typeface="Calibri"/>
                        </a:rPr>
                        <a:t>Cooling)</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9</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 </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266040">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Cyclopentanon</a:t>
                      </a:r>
                      <a:r>
                        <a:rPr b="0" lang="en-US" sz="1100" spc="-1" strike="noStrike">
                          <a:solidFill>
                            <a:schemeClr val="dk1"/>
                          </a:solidFill>
                          <a:latin typeface="Calibri"/>
                        </a:rPr>
                        <a:t>e</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1.21</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1</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288000">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CO</a:t>
                      </a:r>
                      <a:r>
                        <a:rPr b="0" lang="en-US" sz="1100" spc="-1" strike="noStrike" baseline="-25000">
                          <a:solidFill>
                            <a:schemeClr val="dk1"/>
                          </a:solidFill>
                          <a:latin typeface="Calibri"/>
                        </a:rPr>
                        <a:t>2</a:t>
                      </a:r>
                      <a:r>
                        <a:rPr b="0" lang="en-US" sz="1100" spc="-1" strike="noStrike">
                          <a:solidFill>
                            <a:schemeClr val="dk1"/>
                          </a:solidFill>
                          <a:latin typeface="Calibri"/>
                        </a:rPr>
                        <a:t> eq</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 </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0.01</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266040">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COD</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 </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3.54</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440280">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Furfural (co-</a:t>
                      </a:r>
                      <a:r>
                        <a:rPr b="0" lang="en-US" sz="1100" spc="-1" strike="noStrike">
                          <a:solidFill>
                            <a:schemeClr val="dk1"/>
                          </a:solidFill>
                          <a:latin typeface="Calibri"/>
                        </a:rPr>
                        <a:t>prod)</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l-GR" sz="1100" spc="-1" strike="noStrike">
                          <a:solidFill>
                            <a:schemeClr val="dk1"/>
                          </a:solidFill>
                          <a:latin typeface="Calibri"/>
                        </a:rPr>
                        <a:t> </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0.00167</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bl>
          </a:graphicData>
        </a:graphic>
      </p:graphicFrame>
      <p:graphicFrame>
        <p:nvGraphicFramePr>
          <p:cNvPr id="48" name="Table 2"/>
          <p:cNvGraphicFramePr/>
          <p:nvPr/>
        </p:nvGraphicFramePr>
        <p:xfrm>
          <a:off x="6146640" y="1710000"/>
          <a:ext cx="9266040" cy="8420400"/>
        </p:xfrm>
        <a:graphic>
          <a:graphicData uri="http://schemas.openxmlformats.org/drawingml/2006/table">
            <a:tbl>
              <a:tblPr/>
              <a:tblGrid>
                <a:gridCol w="2012760"/>
                <a:gridCol w="1250640"/>
                <a:gridCol w="1000800"/>
                <a:gridCol w="1110600"/>
              </a:tblGrid>
              <a:tr h="258120">
                <a:tc>
                  <a:txBody>
                    <a:bodyPr lIns="66600" rIns="66600" anchor="t">
                      <a:noAutofit/>
                    </a:bodyPr>
                    <a:p>
                      <a:pPr defTabSz="914400">
                        <a:lnSpc>
                          <a:spcPct val="107000"/>
                        </a:lnSpc>
                        <a:spcAft>
                          <a:spcPts val="799"/>
                        </a:spcAft>
                      </a:pPr>
                      <a:r>
                        <a:rPr b="1" lang="en-US" sz="1100" spc="-1" strike="noStrike">
                          <a:solidFill>
                            <a:schemeClr val="lt1"/>
                          </a:solidFill>
                          <a:latin typeface="Calibri"/>
                        </a:rPr>
                        <a:t>Stages</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66600" rIns="66600" anchor="t">
                      <a:noAutofit/>
                    </a:bodyPr>
                    <a:p>
                      <a:pPr defTabSz="914400">
                        <a:lnSpc>
                          <a:spcPct val="107000"/>
                        </a:lnSpc>
                        <a:spcAft>
                          <a:spcPts val="799"/>
                        </a:spcAft>
                      </a:pPr>
                      <a:r>
                        <a:rPr b="1" lang="en-US" sz="1100" spc="-1" strike="noStrike">
                          <a:solidFill>
                            <a:schemeClr val="lt1"/>
                          </a:solidFill>
                          <a:latin typeface="Calibri"/>
                        </a:rPr>
                        <a:t>Materials</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66600" rIns="66600" anchor="t">
                      <a:noAutofit/>
                    </a:bodyPr>
                    <a:p>
                      <a:pPr defTabSz="914400">
                        <a:lnSpc>
                          <a:spcPct val="107000"/>
                        </a:lnSpc>
                        <a:spcAft>
                          <a:spcPts val="799"/>
                        </a:spcAft>
                      </a:pPr>
                      <a:r>
                        <a:rPr b="1" lang="en-US" sz="1100" spc="-1" strike="noStrike">
                          <a:solidFill>
                            <a:schemeClr val="lt1"/>
                          </a:solidFill>
                          <a:latin typeface="Calibri"/>
                        </a:rPr>
                        <a:t>Input (kg/fu)</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66600" rIns="66600" anchor="t">
                      <a:noAutofit/>
                    </a:bodyPr>
                    <a:p>
                      <a:pPr defTabSz="914400">
                        <a:lnSpc>
                          <a:spcPct val="107000"/>
                        </a:lnSpc>
                        <a:spcAft>
                          <a:spcPts val="799"/>
                        </a:spcAft>
                      </a:pPr>
                      <a:r>
                        <a:rPr b="1" lang="en-US" sz="1100" spc="-1" strike="noStrike">
                          <a:solidFill>
                            <a:schemeClr val="lt1"/>
                          </a:solidFill>
                          <a:latin typeface="Calibri"/>
                        </a:rPr>
                        <a:t>Output (kg/fu)</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bl>
          </a:graphicData>
        </a:graphic>
      </p:graphicFrame>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PlaceHolder 1"/>
          <p:cNvSpPr>
            <a:spLocks noGrp="1"/>
          </p:cNvSpPr>
          <p:nvPr>
            <p:ph type="title"/>
          </p:nvPr>
        </p:nvSpPr>
        <p:spPr>
          <a:xfrm>
            <a:off x="884880" y="-48600"/>
            <a:ext cx="10514880" cy="1324800"/>
          </a:xfrm>
          <a:prstGeom prst="rect">
            <a:avLst/>
          </a:prstGeom>
          <a:noFill/>
          <a:ln w="0">
            <a:noFill/>
          </a:ln>
        </p:spPr>
        <p:txBody>
          <a:bodyPr lIns="91440" rIns="91440" tIns="45720" bIns="45720" anchor="ctr">
            <a:noAutofit/>
          </a:bodyPr>
          <a:p>
            <a:pPr indent="0" algn="ctr" defTabSz="914400">
              <a:lnSpc>
                <a:spcPct val="90000"/>
              </a:lnSpc>
              <a:buNone/>
              <a:tabLst>
                <a:tab algn="l" pos="0"/>
              </a:tabLst>
            </a:pPr>
            <a:r>
              <a:rPr b="0" lang="en-US" sz="4400" spc="-1" strike="noStrike">
                <a:solidFill>
                  <a:schemeClr val="dk1"/>
                </a:solidFill>
                <a:latin typeface="Calibri Light"/>
              </a:rPr>
              <a:t>Cyc</a:t>
            </a:r>
            <a:r>
              <a:rPr b="0" lang="en-US" sz="4400" spc="-1" strike="noStrike">
                <a:solidFill>
                  <a:schemeClr val="dk1"/>
                </a:solidFill>
                <a:latin typeface="Calibri Light"/>
              </a:rPr>
              <a:t>lop</a:t>
            </a:r>
            <a:r>
              <a:rPr b="0" lang="en-US" sz="4400" spc="-1" strike="noStrike">
                <a:solidFill>
                  <a:schemeClr val="dk1"/>
                </a:solidFill>
                <a:latin typeface="Calibri Light"/>
              </a:rPr>
              <a:t>ent</a:t>
            </a:r>
            <a:r>
              <a:rPr b="0" lang="en-US" sz="4400" spc="-1" strike="noStrike">
                <a:solidFill>
                  <a:schemeClr val="dk1"/>
                </a:solidFill>
                <a:latin typeface="Calibri Light"/>
              </a:rPr>
              <a:t>ano</a:t>
            </a:r>
            <a:r>
              <a:rPr b="0" lang="en-US" sz="4400" spc="-1" strike="noStrike">
                <a:solidFill>
                  <a:schemeClr val="dk1"/>
                </a:solidFill>
                <a:latin typeface="Calibri Light"/>
              </a:rPr>
              <a:t>ne </a:t>
            </a:r>
            <a:r>
              <a:rPr b="0" lang="en-US" sz="4400" spc="-1" strike="noStrike">
                <a:solidFill>
                  <a:schemeClr val="dk1"/>
                </a:solidFill>
                <a:latin typeface="Calibri Light"/>
              </a:rPr>
              <a:t>Pro</a:t>
            </a:r>
            <a:r>
              <a:rPr b="0" lang="en-US" sz="4400" spc="-1" strike="noStrike">
                <a:solidFill>
                  <a:schemeClr val="dk1"/>
                </a:solidFill>
                <a:latin typeface="Calibri Light"/>
              </a:rPr>
              <a:t>duc</a:t>
            </a:r>
            <a:r>
              <a:rPr b="0" lang="en-US" sz="4400" spc="-1" strike="noStrike">
                <a:solidFill>
                  <a:schemeClr val="dk1"/>
                </a:solidFill>
                <a:latin typeface="Calibri Light"/>
              </a:rPr>
              <a:t>tio</a:t>
            </a:r>
            <a:r>
              <a:rPr b="0" lang="en-US" sz="4400" spc="-1" strike="noStrike">
                <a:solidFill>
                  <a:schemeClr val="dk1"/>
                </a:solidFill>
                <a:latin typeface="Calibri Light"/>
              </a:rPr>
              <a:t>n in </a:t>
            </a:r>
            <a:r>
              <a:rPr b="0" lang="en-US" sz="4400" spc="-1" strike="noStrike">
                <a:solidFill>
                  <a:schemeClr val="dk1"/>
                </a:solidFill>
                <a:latin typeface="Calibri Light"/>
              </a:rPr>
              <a:t>CCa</a:t>
            </a:r>
            <a:r>
              <a:rPr b="0" lang="en-US" sz="4400" spc="-1" strike="noStrike">
                <a:solidFill>
                  <a:schemeClr val="dk1"/>
                </a:solidFill>
                <a:latin typeface="Calibri Light"/>
              </a:rPr>
              <a:t>LC</a:t>
            </a:r>
            <a:endParaRPr b="0" lang="en-US" sz="4400" spc="-1" strike="noStrike">
              <a:solidFill>
                <a:srgbClr val="000000"/>
              </a:solidFill>
              <a:latin typeface="Arial"/>
            </a:endParaRPr>
          </a:p>
        </p:txBody>
      </p:sp>
      <p:pic>
        <p:nvPicPr>
          <p:cNvPr id="50" name="Content Placeholder 8" descr=""/>
          <p:cNvPicPr/>
          <p:nvPr/>
        </p:nvPicPr>
        <p:blipFill>
          <a:blip r:embed="rId1"/>
          <a:srcRect l="0" t="5891" r="0" b="5522"/>
          <a:stretch/>
        </p:blipFill>
        <p:spPr>
          <a:xfrm>
            <a:off x="1758600" y="1198440"/>
            <a:ext cx="8974440" cy="516672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PlaceHolder 1"/>
          <p:cNvSpPr>
            <a:spLocks noGrp="1"/>
          </p:cNvSpPr>
          <p:nvPr>
            <p:ph type="title"/>
          </p:nvPr>
        </p:nvSpPr>
        <p:spPr>
          <a:xfrm>
            <a:off x="838080" y="169920"/>
            <a:ext cx="10514880" cy="1324800"/>
          </a:xfrm>
          <a:prstGeom prst="rect">
            <a:avLst/>
          </a:prstGeom>
          <a:noFill/>
          <a:ln w="0">
            <a:noFill/>
          </a:ln>
        </p:spPr>
        <p:txBody>
          <a:bodyPr lIns="91440" rIns="91440" tIns="45720" bIns="45720" anchor="ctr">
            <a:noAutofit/>
          </a:bodyPr>
          <a:p>
            <a:pPr indent="0" algn="ctr" defTabSz="914400">
              <a:lnSpc>
                <a:spcPct val="90000"/>
              </a:lnSpc>
              <a:buNone/>
              <a:tabLst>
                <a:tab algn="l" pos="0"/>
              </a:tabLst>
            </a:pPr>
            <a:r>
              <a:rPr b="0" lang="en-US" sz="4400" spc="-1" strike="noStrike">
                <a:solidFill>
                  <a:schemeClr val="dk1"/>
                </a:solidFill>
                <a:latin typeface="Calibri Light"/>
              </a:rPr>
              <a:t>Ass</a:t>
            </a:r>
            <a:r>
              <a:rPr b="0" lang="en-US" sz="4400" spc="-1" strike="noStrike">
                <a:solidFill>
                  <a:schemeClr val="dk1"/>
                </a:solidFill>
                <a:latin typeface="Calibri Light"/>
              </a:rPr>
              <a:t>um</a:t>
            </a:r>
            <a:r>
              <a:rPr b="0" lang="en-US" sz="4400" spc="-1" strike="noStrike">
                <a:solidFill>
                  <a:schemeClr val="dk1"/>
                </a:solidFill>
                <a:latin typeface="Calibri Light"/>
              </a:rPr>
              <a:t>pti</a:t>
            </a:r>
            <a:r>
              <a:rPr b="0" lang="en-US" sz="4400" spc="-1" strike="noStrike">
                <a:solidFill>
                  <a:schemeClr val="dk1"/>
                </a:solidFill>
                <a:latin typeface="Calibri Light"/>
              </a:rPr>
              <a:t>ons </a:t>
            </a:r>
            <a:r>
              <a:rPr b="0" lang="en-US" sz="4400" spc="-1" strike="noStrike">
                <a:solidFill>
                  <a:schemeClr val="dk1"/>
                </a:solidFill>
                <a:latin typeface="Calibri Light"/>
              </a:rPr>
              <a:t>for </a:t>
            </a:r>
            <a:r>
              <a:rPr b="0" lang="en-US" sz="4400" spc="-1" strike="noStrike">
                <a:solidFill>
                  <a:schemeClr val="dk1"/>
                </a:solidFill>
                <a:latin typeface="Calibri Light"/>
              </a:rPr>
              <a:t>Cyc</a:t>
            </a:r>
            <a:r>
              <a:rPr b="0" lang="en-US" sz="4400" spc="-1" strike="noStrike">
                <a:solidFill>
                  <a:schemeClr val="dk1"/>
                </a:solidFill>
                <a:latin typeface="Calibri Light"/>
              </a:rPr>
              <a:t>lop</a:t>
            </a:r>
            <a:r>
              <a:rPr b="0" lang="en-US" sz="4400" spc="-1" strike="noStrike">
                <a:solidFill>
                  <a:schemeClr val="dk1"/>
                </a:solidFill>
                <a:latin typeface="Calibri Light"/>
              </a:rPr>
              <a:t>ent</a:t>
            </a:r>
            <a:r>
              <a:rPr b="0" lang="en-US" sz="4400" spc="-1" strike="noStrike">
                <a:solidFill>
                  <a:schemeClr val="dk1"/>
                </a:solidFill>
                <a:latin typeface="Calibri Light"/>
              </a:rPr>
              <a:t>ano</a:t>
            </a:r>
            <a:r>
              <a:rPr b="0" lang="en-US" sz="4400" spc="-1" strike="noStrike">
                <a:solidFill>
                  <a:schemeClr val="dk1"/>
                </a:solidFill>
                <a:latin typeface="Calibri Light"/>
              </a:rPr>
              <a:t>ne </a:t>
            </a:r>
            <a:r>
              <a:rPr b="0" lang="en-US" sz="4400" spc="-1" strike="noStrike">
                <a:solidFill>
                  <a:schemeClr val="dk1"/>
                </a:solidFill>
                <a:latin typeface="Calibri Light"/>
              </a:rPr>
              <a:t>Pro</a:t>
            </a:r>
            <a:r>
              <a:rPr b="0" lang="en-US" sz="4400" spc="-1" strike="noStrike">
                <a:solidFill>
                  <a:schemeClr val="dk1"/>
                </a:solidFill>
                <a:latin typeface="Calibri Light"/>
              </a:rPr>
              <a:t>duc</a:t>
            </a:r>
            <a:r>
              <a:rPr b="0" lang="en-US" sz="4400" spc="-1" strike="noStrike">
                <a:solidFill>
                  <a:schemeClr val="dk1"/>
                </a:solidFill>
                <a:latin typeface="Calibri Light"/>
              </a:rPr>
              <a:t>tio</a:t>
            </a:r>
            <a:r>
              <a:rPr b="0" lang="en-US" sz="4400" spc="-1" strike="noStrike">
                <a:solidFill>
                  <a:schemeClr val="dk1"/>
                </a:solidFill>
                <a:latin typeface="Calibri Light"/>
              </a:rPr>
              <a:t>n </a:t>
            </a:r>
            <a:r>
              <a:rPr b="0" lang="en-US" sz="4400" spc="-1" strike="noStrike">
                <a:solidFill>
                  <a:schemeClr val="dk1"/>
                </a:solidFill>
                <a:latin typeface="Calibri Light"/>
              </a:rPr>
              <a:t>fro</a:t>
            </a:r>
            <a:r>
              <a:rPr b="0" lang="en-US" sz="4400" spc="-1" strike="noStrike">
                <a:solidFill>
                  <a:schemeClr val="dk1"/>
                </a:solidFill>
                <a:latin typeface="Calibri Light"/>
              </a:rPr>
              <a:t>m </a:t>
            </a:r>
            <a:r>
              <a:rPr b="0" lang="en-US" sz="4400" spc="-1" strike="noStrike">
                <a:solidFill>
                  <a:schemeClr val="dk1"/>
                </a:solidFill>
                <a:latin typeface="Calibri Light"/>
              </a:rPr>
              <a:t>Oliv</a:t>
            </a:r>
            <a:r>
              <a:rPr b="0" lang="en-US" sz="4400" spc="-1" strike="noStrike">
                <a:solidFill>
                  <a:schemeClr val="dk1"/>
                </a:solidFill>
                <a:latin typeface="Calibri Light"/>
              </a:rPr>
              <a:t>e </a:t>
            </a:r>
            <a:r>
              <a:rPr b="0" lang="en-US" sz="4400" spc="-1" strike="noStrike">
                <a:solidFill>
                  <a:schemeClr val="dk1"/>
                </a:solidFill>
                <a:latin typeface="Calibri Light"/>
              </a:rPr>
              <a:t>Ker</a:t>
            </a:r>
            <a:r>
              <a:rPr b="0" lang="en-US" sz="4400" spc="-1" strike="noStrike">
                <a:solidFill>
                  <a:schemeClr val="dk1"/>
                </a:solidFill>
                <a:latin typeface="Calibri Light"/>
              </a:rPr>
              <a:t>nel</a:t>
            </a:r>
            <a:r>
              <a:rPr b="0" lang="en-US" sz="4400" spc="-1" strike="noStrike">
                <a:solidFill>
                  <a:schemeClr val="dk1"/>
                </a:solidFill>
                <a:latin typeface="Calibri Light"/>
              </a:rPr>
              <a:t>s</a:t>
            </a:r>
            <a:endParaRPr b="0" lang="en-US" sz="4400" spc="-1" strike="noStrike">
              <a:solidFill>
                <a:srgbClr val="000000"/>
              </a:solidFill>
              <a:latin typeface="Arial"/>
            </a:endParaRPr>
          </a:p>
        </p:txBody>
      </p:sp>
      <p:sp>
        <p:nvSpPr>
          <p:cNvPr id="52" name="PlaceHolder 2"/>
          <p:cNvSpPr>
            <a:spLocks noGrp="1"/>
          </p:cNvSpPr>
          <p:nvPr>
            <p:ph/>
          </p:nvPr>
        </p:nvSpPr>
        <p:spPr>
          <a:xfrm>
            <a:off x="1291320" y="1974600"/>
            <a:ext cx="10514880" cy="4350600"/>
          </a:xfrm>
          <a:prstGeom prst="rect">
            <a:avLst/>
          </a:prstGeom>
          <a:noFill/>
          <a:ln w="0">
            <a:noFill/>
          </a:ln>
        </p:spPr>
        <p:txBody>
          <a:bodyPr lIns="91440" rIns="91440" tIns="45720" bIns="45720" anchor="t">
            <a:normAutofit fontScale="81111"/>
          </a:bodyPr>
          <a:p>
            <a:pPr marL="228600" indent="-228600" defTabSz="914400">
              <a:lnSpc>
                <a:spcPct val="90000"/>
              </a:lnSpc>
              <a:spcBef>
                <a:spcPts val="1001"/>
              </a:spcBef>
              <a:buClr>
                <a:srgbClr val="000000"/>
              </a:buClr>
              <a:buFont typeface="Arial"/>
              <a:buChar char="•"/>
            </a:pPr>
            <a:r>
              <a:rPr b="0" lang="en-US" sz="2400" spc="-1" strike="noStrike">
                <a:solidFill>
                  <a:schemeClr val="dk1"/>
                </a:solidFill>
                <a:latin typeface="Calibri"/>
              </a:rPr>
              <a:t>For the cooling needs it is assumed that regural water is used with no additional energy requirements</a:t>
            </a:r>
            <a:endParaRPr b="0" lang="en-US" sz="2400" spc="-1" strike="noStrike">
              <a:solidFill>
                <a:srgbClr val="000000"/>
              </a:solidFill>
              <a:latin typeface="Arial"/>
            </a:endParaRPr>
          </a:p>
          <a:p>
            <a:pPr marL="228600" indent="-228600" defTabSz="914400">
              <a:lnSpc>
                <a:spcPct val="90000"/>
              </a:lnSpc>
              <a:spcBef>
                <a:spcPts val="1001"/>
              </a:spcBef>
              <a:buClr>
                <a:srgbClr val="000000"/>
              </a:buClr>
              <a:buFont typeface="Arial"/>
              <a:buChar char="•"/>
            </a:pPr>
            <a:r>
              <a:rPr b="0" lang="en-US" sz="2400" spc="-1" strike="noStrike">
                <a:solidFill>
                  <a:schemeClr val="dk1"/>
                </a:solidFill>
                <a:latin typeface="Calibri"/>
              </a:rPr>
              <a:t>Furfural Production: Xylose </a:t>
            </a:r>
            <a:r>
              <a:rPr b="0" lang="en-US" sz="1800" spc="-1" strike="noStrike">
                <a:solidFill>
                  <a:schemeClr val="dk1"/>
                </a:solidFill>
                <a:latin typeface="Calibri"/>
              </a:rPr>
              <a:t>Acid Catalysis </a:t>
            </a:r>
            <a:r>
              <a:rPr b="0" lang="en-US" sz="2400" spc="-1" strike="noStrike">
                <a:solidFill>
                  <a:schemeClr val="dk1"/>
                </a:solidFill>
                <a:latin typeface="Calibri"/>
              </a:rPr>
              <a:t>Furfural. The acid used is in catalytic amount and wasn’t included in the LCI</a:t>
            </a:r>
            <a:endParaRPr b="0" lang="en-US" sz="2400" spc="-1" strike="noStrike">
              <a:solidFill>
                <a:srgbClr val="000000"/>
              </a:solidFill>
              <a:latin typeface="Arial"/>
            </a:endParaRPr>
          </a:p>
          <a:p>
            <a:pPr marL="228600" indent="-228600" defTabSz="914400">
              <a:lnSpc>
                <a:spcPct val="90000"/>
              </a:lnSpc>
              <a:spcBef>
                <a:spcPts val="1001"/>
              </a:spcBef>
              <a:buClr>
                <a:srgbClr val="000000"/>
              </a:buClr>
              <a:buFont typeface="Arial"/>
              <a:buChar char="•"/>
            </a:pPr>
            <a:r>
              <a:rPr b="0" lang="en-US" sz="2400" spc="-1" strike="noStrike">
                <a:solidFill>
                  <a:schemeClr val="dk1"/>
                </a:solidFill>
                <a:latin typeface="Calibri"/>
              </a:rPr>
              <a:t>The waste streams of the Extraction and Distillation stages are assessed cumulatively as Chemical Oxygen Demand</a:t>
            </a:r>
            <a:endParaRPr b="0" lang="en-US" sz="2400" spc="-1" strike="noStrike">
              <a:solidFill>
                <a:srgbClr val="000000"/>
              </a:solidFill>
              <a:latin typeface="Arial"/>
            </a:endParaRPr>
          </a:p>
          <a:p>
            <a:pPr marL="228600" indent="-228600" defTabSz="914400">
              <a:lnSpc>
                <a:spcPct val="90000"/>
              </a:lnSpc>
              <a:spcBef>
                <a:spcPts val="1001"/>
              </a:spcBef>
              <a:buClr>
                <a:srgbClr val="000000"/>
              </a:buClr>
              <a:buFont typeface="Arial"/>
              <a:buChar char="•"/>
            </a:pPr>
            <a:r>
              <a:rPr b="0" lang="en-US" sz="2400" spc="-1" strike="noStrike">
                <a:solidFill>
                  <a:schemeClr val="dk1"/>
                </a:solidFill>
                <a:latin typeface="Calibri"/>
              </a:rPr>
              <a:t>The “waste” stream of the Flash stage is considered pure enough in hydrogen to be modeled as a co-product.</a:t>
            </a:r>
            <a:endParaRPr b="0" lang="en-US" sz="2400" spc="-1" strike="noStrike">
              <a:solidFill>
                <a:srgbClr val="000000"/>
              </a:solidFill>
              <a:latin typeface="Arial"/>
            </a:endParaRPr>
          </a:p>
          <a:p>
            <a:pPr marL="228600" indent="-228600" defTabSz="914400">
              <a:lnSpc>
                <a:spcPct val="90000"/>
              </a:lnSpc>
              <a:spcBef>
                <a:spcPts val="1001"/>
              </a:spcBef>
              <a:buClr>
                <a:srgbClr val="000000"/>
              </a:buClr>
              <a:buFont typeface="Arial"/>
              <a:buChar char="•"/>
            </a:pPr>
            <a:r>
              <a:rPr b="0" lang="en-US" sz="2400" spc="-1" strike="noStrike">
                <a:solidFill>
                  <a:schemeClr val="dk1"/>
                </a:solidFill>
                <a:latin typeface="Calibri"/>
              </a:rPr>
              <a:t>The electricity needed for the pumps is negligible. The electricity needed for the stirring of the CSTRs and other potential needs of the factory were not assessed.</a:t>
            </a:r>
            <a:endParaRPr b="0" lang="en-US" sz="2400" spc="-1" strike="noStrike">
              <a:solidFill>
                <a:srgbClr val="000000"/>
              </a:solidFill>
              <a:latin typeface="Arial"/>
            </a:endParaRPr>
          </a:p>
          <a:p>
            <a:pPr marL="228600" indent="-228600" defTabSz="914400">
              <a:lnSpc>
                <a:spcPct val="90000"/>
              </a:lnSpc>
              <a:spcBef>
                <a:spcPts val="1001"/>
              </a:spcBef>
              <a:buClr>
                <a:srgbClr val="000000"/>
              </a:buClr>
              <a:buFont typeface="Arial"/>
              <a:buChar char="•"/>
            </a:pPr>
            <a:r>
              <a:rPr b="0" lang="en-US" sz="2400" spc="-1" strike="noStrike">
                <a:solidFill>
                  <a:schemeClr val="dk1"/>
                </a:solidFill>
                <a:latin typeface="Calibri"/>
              </a:rPr>
              <a:t>Olive kernel was modelled as residual wood chopping.</a:t>
            </a:r>
            <a:endParaRPr b="0" lang="en-US" sz="2400" spc="-1" strike="noStrike">
              <a:solidFill>
                <a:srgbClr val="000000"/>
              </a:solidFill>
              <a:latin typeface="Arial"/>
            </a:endParaRPr>
          </a:p>
          <a:p>
            <a:pPr marL="228600" indent="-228600" defTabSz="914400">
              <a:lnSpc>
                <a:spcPct val="90000"/>
              </a:lnSpc>
              <a:spcBef>
                <a:spcPts val="1001"/>
              </a:spcBef>
              <a:buClr>
                <a:srgbClr val="000000"/>
              </a:buClr>
              <a:buFont typeface="Arial"/>
              <a:buChar char="•"/>
            </a:pPr>
            <a:r>
              <a:rPr b="0" lang="en-US" sz="2400" spc="-1" strike="noStrike">
                <a:solidFill>
                  <a:schemeClr val="dk1"/>
                </a:solidFill>
                <a:latin typeface="Calibri"/>
              </a:rPr>
              <a:t>Heat was modelled as Heat at cogen 1400 kWh, wood as in the original aspen process heat was produced from lignin in a CHP cycle.</a:t>
            </a:r>
            <a:endParaRPr b="0" lang="en-US" sz="2400" spc="-1" strike="noStrike">
              <a:solidFill>
                <a:srgbClr val="000000"/>
              </a:solidFill>
              <a:latin typeface="Arial"/>
            </a:endParaRPr>
          </a:p>
          <a:p>
            <a:pPr indent="0" defTabSz="914400">
              <a:lnSpc>
                <a:spcPct val="90000"/>
              </a:lnSpc>
              <a:spcBef>
                <a:spcPts val="1001"/>
              </a:spcBef>
              <a:buNone/>
              <a:tabLst>
                <a:tab algn="l" pos="0"/>
              </a:tabLst>
            </a:pPr>
            <a:endParaRPr b="0" lang="en-US" sz="2400" spc="-1" strike="noStrike">
              <a:solidFill>
                <a:srgbClr val="000000"/>
              </a:solidFill>
              <a:latin typeface="Arial"/>
            </a:endParaRPr>
          </a:p>
          <a:p>
            <a:pPr indent="0" defTabSz="914400">
              <a:lnSpc>
                <a:spcPct val="90000"/>
              </a:lnSpc>
              <a:spcBef>
                <a:spcPts val="1001"/>
              </a:spcBef>
              <a:buNone/>
              <a:tabLst>
                <a:tab algn="l" pos="0"/>
              </a:tabLst>
            </a:pPr>
            <a:endParaRPr b="0" lang="en-US" sz="2400" spc="-1" strike="noStrike">
              <a:solidFill>
                <a:srgbClr val="000000"/>
              </a:solidFill>
              <a:latin typeface="Arial"/>
            </a:endParaRPr>
          </a:p>
        </p:txBody>
      </p:sp>
      <p:cxnSp>
        <p:nvCxnSpPr>
          <p:cNvPr id="53" name="Straight Arrow Connector 6"/>
          <p:cNvCxnSpPr/>
          <p:nvPr/>
        </p:nvCxnSpPr>
        <p:spPr>
          <a:xfrm>
            <a:off x="4586040" y="2968200"/>
            <a:ext cx="1266840" cy="720"/>
          </a:xfrm>
          <a:prstGeom prst="straightConnector1">
            <a:avLst/>
          </a:prstGeom>
          <a:ln w="0">
            <a:solidFill>
              <a:srgbClr val="4472c4"/>
            </a:solidFill>
            <a:tailEnd len="med" type="triangle" w="med"/>
          </a:ln>
        </p:spPr>
      </p:cxn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Car</a:t>
            </a:r>
            <a:r>
              <a:rPr b="0" lang="en-US" sz="4400" spc="-1" strike="noStrike">
                <a:solidFill>
                  <a:srgbClr val="000000"/>
                </a:solidFill>
                <a:latin typeface="Arial"/>
              </a:rPr>
              <a:t>bon </a:t>
            </a:r>
            <a:r>
              <a:rPr b="0" lang="en-US" sz="4400" spc="-1" strike="noStrike">
                <a:solidFill>
                  <a:srgbClr val="000000"/>
                </a:solidFill>
                <a:latin typeface="Arial"/>
              </a:rPr>
              <a:t>Foo</a:t>
            </a:r>
            <a:r>
              <a:rPr b="0" lang="en-US" sz="4400" spc="-1" strike="noStrike">
                <a:solidFill>
                  <a:srgbClr val="000000"/>
                </a:solidFill>
                <a:latin typeface="Arial"/>
              </a:rPr>
              <a:t>tpri</a:t>
            </a:r>
            <a:r>
              <a:rPr b="0" lang="en-US" sz="4400" spc="-1" strike="noStrike">
                <a:solidFill>
                  <a:srgbClr val="000000"/>
                </a:solidFill>
                <a:latin typeface="Arial"/>
              </a:rPr>
              <a:t>nt </a:t>
            </a:r>
            <a:r>
              <a:rPr b="0" lang="en-US" sz="4400" spc="-1" strike="noStrike">
                <a:solidFill>
                  <a:srgbClr val="000000"/>
                </a:solidFill>
                <a:latin typeface="Arial"/>
              </a:rPr>
              <a:t>of </a:t>
            </a:r>
            <a:r>
              <a:rPr b="0" lang="en-US" sz="4400" spc="-1" strike="noStrike">
                <a:solidFill>
                  <a:srgbClr val="000000"/>
                </a:solidFill>
                <a:latin typeface="Arial"/>
              </a:rPr>
              <a:t>the </a:t>
            </a:r>
            <a:r>
              <a:rPr b="0" lang="en-US" sz="4400" spc="-1" strike="noStrike">
                <a:solidFill>
                  <a:srgbClr val="000000"/>
                </a:solidFill>
                <a:latin typeface="Arial"/>
              </a:rPr>
              <a:t>pro</a:t>
            </a:r>
            <a:r>
              <a:rPr b="0" lang="en-US" sz="4400" spc="-1" strike="noStrike">
                <a:solidFill>
                  <a:srgbClr val="000000"/>
                </a:solidFill>
                <a:latin typeface="Arial"/>
              </a:rPr>
              <a:t>ces</a:t>
            </a:r>
            <a:r>
              <a:rPr b="0" lang="en-US" sz="4400" spc="-1" strike="noStrike">
                <a:solidFill>
                  <a:srgbClr val="000000"/>
                </a:solidFill>
                <a:latin typeface="Arial"/>
              </a:rPr>
              <a:t>s I</a:t>
            </a:r>
            <a:endParaRPr b="0" lang="en-US" sz="4400" spc="-1" strike="noStrike">
              <a:solidFill>
                <a:srgbClr val="000000"/>
              </a:solidFill>
              <a:latin typeface="Arial"/>
            </a:endParaRPr>
          </a:p>
        </p:txBody>
      </p:sp>
      <p:pic>
        <p:nvPicPr>
          <p:cNvPr id="55" name="" descr=""/>
          <p:cNvPicPr/>
          <p:nvPr/>
        </p:nvPicPr>
        <p:blipFill>
          <a:blip r:embed="rId1"/>
          <a:stretch/>
        </p:blipFill>
        <p:spPr>
          <a:xfrm>
            <a:off x="2003760" y="1663200"/>
            <a:ext cx="8444880" cy="400500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Car</a:t>
            </a:r>
            <a:r>
              <a:rPr b="0" lang="en-US" sz="4400" spc="-1" strike="noStrike">
                <a:solidFill>
                  <a:srgbClr val="000000"/>
                </a:solidFill>
                <a:latin typeface="Arial"/>
              </a:rPr>
              <a:t>bon </a:t>
            </a:r>
            <a:r>
              <a:rPr b="0" lang="en-US" sz="4400" spc="-1" strike="noStrike">
                <a:solidFill>
                  <a:srgbClr val="000000"/>
                </a:solidFill>
                <a:latin typeface="Arial"/>
              </a:rPr>
              <a:t>Foo</a:t>
            </a:r>
            <a:r>
              <a:rPr b="0" lang="en-US" sz="4400" spc="-1" strike="noStrike">
                <a:solidFill>
                  <a:srgbClr val="000000"/>
                </a:solidFill>
                <a:latin typeface="Arial"/>
              </a:rPr>
              <a:t>tpri</a:t>
            </a:r>
            <a:r>
              <a:rPr b="0" lang="en-US" sz="4400" spc="-1" strike="noStrike">
                <a:solidFill>
                  <a:srgbClr val="000000"/>
                </a:solidFill>
                <a:latin typeface="Arial"/>
              </a:rPr>
              <a:t>nt </a:t>
            </a:r>
            <a:r>
              <a:rPr b="0" lang="en-US" sz="4400" spc="-1" strike="noStrike">
                <a:solidFill>
                  <a:srgbClr val="000000"/>
                </a:solidFill>
                <a:latin typeface="Arial"/>
              </a:rPr>
              <a:t>of </a:t>
            </a:r>
            <a:r>
              <a:rPr b="0" lang="en-US" sz="4400" spc="-1" strike="noStrike">
                <a:solidFill>
                  <a:srgbClr val="000000"/>
                </a:solidFill>
                <a:latin typeface="Arial"/>
              </a:rPr>
              <a:t>the </a:t>
            </a:r>
            <a:r>
              <a:rPr b="0" lang="en-US" sz="4400" spc="-1" strike="noStrike">
                <a:solidFill>
                  <a:srgbClr val="000000"/>
                </a:solidFill>
                <a:latin typeface="Arial"/>
              </a:rPr>
              <a:t>pro</a:t>
            </a:r>
            <a:r>
              <a:rPr b="0" lang="en-US" sz="4400" spc="-1" strike="noStrike">
                <a:solidFill>
                  <a:srgbClr val="000000"/>
                </a:solidFill>
                <a:latin typeface="Arial"/>
              </a:rPr>
              <a:t>ces</a:t>
            </a:r>
            <a:r>
              <a:rPr b="0" lang="en-US" sz="4400" spc="-1" strike="noStrike">
                <a:solidFill>
                  <a:srgbClr val="000000"/>
                </a:solidFill>
                <a:latin typeface="Arial"/>
              </a:rPr>
              <a:t>s II</a:t>
            </a:r>
            <a:endParaRPr b="0" lang="en-US" sz="4400" spc="-1" strike="noStrike">
              <a:solidFill>
                <a:srgbClr val="000000"/>
              </a:solidFill>
              <a:latin typeface="Arial"/>
            </a:endParaRPr>
          </a:p>
        </p:txBody>
      </p:sp>
      <p:pic>
        <p:nvPicPr>
          <p:cNvPr id="57" name="" descr=""/>
          <p:cNvPicPr/>
          <p:nvPr/>
        </p:nvPicPr>
        <p:blipFill>
          <a:blip r:embed="rId1"/>
          <a:stretch/>
        </p:blipFill>
        <p:spPr>
          <a:xfrm>
            <a:off x="6603120" y="2045520"/>
            <a:ext cx="5345280" cy="2772360"/>
          </a:xfrm>
          <a:prstGeom prst="rect">
            <a:avLst/>
          </a:prstGeom>
          <a:ln w="0">
            <a:noFill/>
          </a:ln>
        </p:spPr>
      </p:pic>
      <p:pic>
        <p:nvPicPr>
          <p:cNvPr id="58" name="" descr=""/>
          <p:cNvPicPr/>
          <p:nvPr/>
        </p:nvPicPr>
        <p:blipFill>
          <a:blip r:embed="rId2"/>
          <a:stretch/>
        </p:blipFill>
        <p:spPr>
          <a:xfrm>
            <a:off x="362880" y="1559160"/>
            <a:ext cx="5735880" cy="327384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101520"/>
            <a:ext cx="10972080" cy="1144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Oth</a:t>
            </a:r>
            <a:r>
              <a:rPr b="0" lang="en-US" sz="4400" spc="-1" strike="noStrike">
                <a:solidFill>
                  <a:srgbClr val="000000"/>
                </a:solidFill>
                <a:latin typeface="Arial"/>
              </a:rPr>
              <a:t>er </a:t>
            </a:r>
            <a:r>
              <a:rPr b="0" lang="en-US" sz="4400" spc="-1" strike="noStrike">
                <a:solidFill>
                  <a:srgbClr val="000000"/>
                </a:solidFill>
                <a:latin typeface="Arial"/>
              </a:rPr>
              <a:t>Imp</a:t>
            </a:r>
            <a:r>
              <a:rPr b="0" lang="en-US" sz="4400" spc="-1" strike="noStrike">
                <a:solidFill>
                  <a:srgbClr val="000000"/>
                </a:solidFill>
                <a:latin typeface="Arial"/>
              </a:rPr>
              <a:t>act</a:t>
            </a:r>
            <a:r>
              <a:rPr b="0" lang="en-US" sz="4400" spc="-1" strike="noStrike">
                <a:solidFill>
                  <a:srgbClr val="000000"/>
                </a:solidFill>
                <a:latin typeface="Arial"/>
              </a:rPr>
              <a:t>s</a:t>
            </a:r>
            <a:endParaRPr b="0" lang="en-US" sz="4400" spc="-1" strike="noStrike">
              <a:solidFill>
                <a:srgbClr val="000000"/>
              </a:solidFill>
              <a:latin typeface="Arial"/>
            </a:endParaRPr>
          </a:p>
        </p:txBody>
      </p:sp>
      <p:pic>
        <p:nvPicPr>
          <p:cNvPr id="60" name="" descr=""/>
          <p:cNvPicPr/>
          <p:nvPr/>
        </p:nvPicPr>
        <p:blipFill>
          <a:blip r:embed="rId1"/>
          <a:stretch/>
        </p:blipFill>
        <p:spPr>
          <a:xfrm>
            <a:off x="406440" y="964800"/>
            <a:ext cx="5341680" cy="2814120"/>
          </a:xfrm>
          <a:prstGeom prst="rect">
            <a:avLst/>
          </a:prstGeom>
          <a:ln w="0">
            <a:noFill/>
          </a:ln>
        </p:spPr>
      </p:pic>
      <p:pic>
        <p:nvPicPr>
          <p:cNvPr id="61" name="" descr=""/>
          <p:cNvPicPr/>
          <p:nvPr/>
        </p:nvPicPr>
        <p:blipFill>
          <a:blip r:embed="rId2"/>
          <a:stretch/>
        </p:blipFill>
        <p:spPr>
          <a:xfrm>
            <a:off x="6227280" y="1042920"/>
            <a:ext cx="5510880" cy="2774880"/>
          </a:xfrm>
          <a:prstGeom prst="rect">
            <a:avLst/>
          </a:prstGeom>
          <a:ln w="0">
            <a:noFill/>
          </a:ln>
        </p:spPr>
      </p:pic>
      <p:pic>
        <p:nvPicPr>
          <p:cNvPr id="62" name="" descr=""/>
          <p:cNvPicPr/>
          <p:nvPr/>
        </p:nvPicPr>
        <p:blipFill>
          <a:blip r:embed="rId3"/>
          <a:stretch/>
        </p:blipFill>
        <p:spPr>
          <a:xfrm>
            <a:off x="549360" y="3911760"/>
            <a:ext cx="5288760" cy="2872080"/>
          </a:xfrm>
          <a:prstGeom prst="rect">
            <a:avLst/>
          </a:prstGeom>
          <a:ln w="0">
            <a:noFill/>
          </a:ln>
        </p:spPr>
      </p:pic>
      <p:pic>
        <p:nvPicPr>
          <p:cNvPr id="63" name="" descr=""/>
          <p:cNvPicPr/>
          <p:nvPr/>
        </p:nvPicPr>
        <p:blipFill>
          <a:blip r:embed="rId4"/>
          <a:stretch/>
        </p:blipFill>
        <p:spPr>
          <a:xfrm>
            <a:off x="6079680" y="3950640"/>
            <a:ext cx="5777640" cy="256680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En</a:t>
            </a:r>
            <a:r>
              <a:rPr b="0" lang="en-US" sz="4400" spc="-1" strike="noStrike">
                <a:solidFill>
                  <a:srgbClr val="000000"/>
                </a:solidFill>
                <a:latin typeface="Arial"/>
              </a:rPr>
              <a:t>erg</a:t>
            </a:r>
            <a:r>
              <a:rPr b="0" lang="en-US" sz="4400" spc="-1" strike="noStrike">
                <a:solidFill>
                  <a:srgbClr val="000000"/>
                </a:solidFill>
                <a:latin typeface="Arial"/>
              </a:rPr>
              <a:t>y </a:t>
            </a:r>
            <a:r>
              <a:rPr b="0" lang="en-US" sz="4400" spc="-1" strike="noStrike">
                <a:solidFill>
                  <a:srgbClr val="000000"/>
                </a:solidFill>
                <a:latin typeface="Arial"/>
              </a:rPr>
              <a:t>De</a:t>
            </a:r>
            <a:r>
              <a:rPr b="0" lang="en-US" sz="4400" spc="-1" strike="noStrike">
                <a:solidFill>
                  <a:srgbClr val="000000"/>
                </a:solidFill>
                <a:latin typeface="Arial"/>
              </a:rPr>
              <a:t>ma</a:t>
            </a:r>
            <a:r>
              <a:rPr b="0" lang="en-US" sz="4400" spc="-1" strike="noStrike">
                <a:solidFill>
                  <a:srgbClr val="000000"/>
                </a:solidFill>
                <a:latin typeface="Arial"/>
              </a:rPr>
              <a:t>nd</a:t>
            </a:r>
            <a:endParaRPr b="0" lang="en-US" sz="4400" spc="-1" strike="noStrike">
              <a:solidFill>
                <a:srgbClr val="000000"/>
              </a:solidFill>
              <a:latin typeface="Arial"/>
            </a:endParaRPr>
          </a:p>
        </p:txBody>
      </p:sp>
      <p:pic>
        <p:nvPicPr>
          <p:cNvPr id="65" name="" descr=""/>
          <p:cNvPicPr/>
          <p:nvPr/>
        </p:nvPicPr>
        <p:blipFill>
          <a:blip r:embed="rId1"/>
          <a:stretch/>
        </p:blipFill>
        <p:spPr>
          <a:xfrm>
            <a:off x="1582560" y="1619280"/>
            <a:ext cx="8928000" cy="430632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240"/>
            <a:ext cx="10972080" cy="114444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Pro</a:t>
            </a:r>
            <a:r>
              <a:rPr b="0" lang="en-US" sz="4400" spc="-1" strike="noStrike">
                <a:solidFill>
                  <a:srgbClr val="000000"/>
                </a:solidFill>
                <a:latin typeface="Arial"/>
              </a:rPr>
              <a:t>ces</a:t>
            </a:r>
            <a:r>
              <a:rPr b="0" lang="en-US" sz="4400" spc="-1" strike="noStrike">
                <a:solidFill>
                  <a:srgbClr val="000000"/>
                </a:solidFill>
                <a:latin typeface="Arial"/>
              </a:rPr>
              <a:t>s </a:t>
            </a:r>
            <a:r>
              <a:rPr b="0" lang="en-US" sz="4400" spc="-1" strike="noStrike">
                <a:solidFill>
                  <a:srgbClr val="000000"/>
                </a:solidFill>
                <a:latin typeface="Arial"/>
              </a:rPr>
              <a:t>for </a:t>
            </a:r>
            <a:r>
              <a:rPr b="0" lang="en-US" sz="4400" spc="-1" strike="noStrike">
                <a:solidFill>
                  <a:srgbClr val="000000"/>
                </a:solidFill>
                <a:latin typeface="Arial"/>
              </a:rPr>
              <a:t>co</a:t>
            </a:r>
            <a:r>
              <a:rPr b="0" lang="en-US" sz="4400" spc="-1" strike="noStrike">
                <a:solidFill>
                  <a:srgbClr val="000000"/>
                </a:solidFill>
                <a:latin typeface="Arial"/>
              </a:rPr>
              <a:t>mp</a:t>
            </a:r>
            <a:r>
              <a:rPr b="0" lang="en-US" sz="4400" spc="-1" strike="noStrike">
                <a:solidFill>
                  <a:srgbClr val="000000"/>
                </a:solidFill>
                <a:latin typeface="Arial"/>
              </a:rPr>
              <a:t>aris</a:t>
            </a:r>
            <a:r>
              <a:rPr b="0" lang="en-US" sz="4400" spc="-1" strike="noStrike">
                <a:solidFill>
                  <a:srgbClr val="000000"/>
                </a:solidFill>
                <a:latin typeface="Arial"/>
              </a:rPr>
              <a:t>on</a:t>
            </a:r>
            <a:endParaRPr b="0" lang="en-US" sz="4400" spc="-1" strike="noStrike">
              <a:solidFill>
                <a:srgbClr val="000000"/>
              </a:solidFill>
              <a:latin typeface="Arial"/>
            </a:endParaRPr>
          </a:p>
        </p:txBody>
      </p:sp>
      <p:sp>
        <p:nvSpPr>
          <p:cNvPr id="67" name="PlaceHolder 2"/>
          <p:cNvSpPr>
            <a:spLocks noGrp="1"/>
          </p:cNvSpPr>
          <p:nvPr>
            <p:ph type="subTitle"/>
          </p:nvPr>
        </p:nvSpPr>
        <p:spPr>
          <a:xfrm>
            <a:off x="829440" y="1552680"/>
            <a:ext cx="10972080" cy="3976920"/>
          </a:xfrm>
          <a:prstGeom prst="rect">
            <a:avLst/>
          </a:prstGeom>
          <a:noFill/>
          <a:ln w="0">
            <a:noFill/>
          </a:ln>
        </p:spPr>
        <p:txBody>
          <a:bodyPr lIns="0" rIns="0" tIns="0" bIns="0" anchor="ctr">
            <a:noAutofit/>
          </a:bodyPr>
          <a:p>
            <a:pPr indent="0" algn="ctr">
              <a:lnSpc>
                <a:spcPct val="100000"/>
              </a:lnSpc>
              <a:buNone/>
              <a:tabLst>
                <a:tab algn="l" pos="0"/>
              </a:tabLst>
            </a:pPr>
            <a:r>
              <a:rPr b="0" lang="en-US" sz="3870" spc="-1" strike="noStrike">
                <a:solidFill>
                  <a:srgbClr val="000000"/>
                </a:solidFill>
                <a:latin typeface="Arial"/>
              </a:rPr>
              <a:t>We </a:t>
            </a:r>
            <a:r>
              <a:rPr b="0" lang="en-US" sz="3870" spc="-1" strike="noStrike">
                <a:solidFill>
                  <a:srgbClr val="000000"/>
                </a:solidFill>
                <a:latin typeface="Arial"/>
              </a:rPr>
              <a:t>com</a:t>
            </a:r>
            <a:r>
              <a:rPr b="0" lang="en-US" sz="3870" spc="-1" strike="noStrike">
                <a:solidFill>
                  <a:srgbClr val="000000"/>
                </a:solidFill>
                <a:latin typeface="Arial"/>
              </a:rPr>
              <a:t>par</a:t>
            </a:r>
            <a:r>
              <a:rPr b="0" lang="en-US" sz="3870" spc="-1" strike="noStrike">
                <a:solidFill>
                  <a:srgbClr val="000000"/>
                </a:solidFill>
                <a:latin typeface="Arial"/>
              </a:rPr>
              <a:t>ed </a:t>
            </a:r>
            <a:r>
              <a:rPr b="0" lang="en-US" sz="3870" spc="-1" strike="noStrike">
                <a:solidFill>
                  <a:srgbClr val="000000"/>
                </a:solidFill>
                <a:latin typeface="Arial"/>
              </a:rPr>
              <a:t>our </a:t>
            </a:r>
            <a:r>
              <a:rPr b="0" lang="en-US" sz="3870" spc="-1" strike="noStrike">
                <a:solidFill>
                  <a:srgbClr val="000000"/>
                </a:solidFill>
                <a:latin typeface="Arial"/>
              </a:rPr>
              <a:t>proc</a:t>
            </a:r>
            <a:r>
              <a:rPr b="0" lang="en-US" sz="3870" spc="-1" strike="noStrike">
                <a:solidFill>
                  <a:srgbClr val="000000"/>
                </a:solidFill>
                <a:latin typeface="Arial"/>
              </a:rPr>
              <a:t>ess </a:t>
            </a:r>
            <a:r>
              <a:rPr b="0" lang="en-US" sz="3870" spc="-1" strike="noStrike">
                <a:solidFill>
                  <a:srgbClr val="000000"/>
                </a:solidFill>
                <a:latin typeface="Arial"/>
              </a:rPr>
              <a:t>with </a:t>
            </a:r>
            <a:r>
              <a:rPr b="0" lang="en-US" sz="3870" spc="-1" strike="noStrike">
                <a:solidFill>
                  <a:srgbClr val="000000"/>
                </a:solidFill>
                <a:latin typeface="Arial"/>
              </a:rPr>
              <a:t>a </a:t>
            </a:r>
            <a:r>
              <a:rPr b="0" lang="en-US" sz="3870" spc="-1" strike="noStrike">
                <a:solidFill>
                  <a:srgbClr val="000000"/>
                </a:solidFill>
                <a:latin typeface="Arial"/>
              </a:rPr>
              <a:t>con</a:t>
            </a:r>
            <a:r>
              <a:rPr b="0" lang="en-US" sz="3870" spc="-1" strike="noStrike">
                <a:solidFill>
                  <a:srgbClr val="000000"/>
                </a:solidFill>
                <a:latin typeface="Arial"/>
              </a:rPr>
              <a:t>vent</a:t>
            </a:r>
            <a:r>
              <a:rPr b="0" lang="en-US" sz="3870" spc="-1" strike="noStrike">
                <a:solidFill>
                  <a:srgbClr val="000000"/>
                </a:solidFill>
                <a:latin typeface="Arial"/>
              </a:rPr>
              <a:t>iona</a:t>
            </a:r>
            <a:r>
              <a:rPr b="0" lang="en-US" sz="3870" spc="-1" strike="noStrike">
                <a:solidFill>
                  <a:srgbClr val="000000"/>
                </a:solidFill>
                <a:latin typeface="Arial"/>
              </a:rPr>
              <a:t>l </a:t>
            </a:r>
            <a:r>
              <a:rPr b="0" lang="en-US" sz="3870" spc="-1" strike="noStrike">
                <a:solidFill>
                  <a:srgbClr val="000000"/>
                </a:solidFill>
                <a:latin typeface="Arial"/>
              </a:rPr>
              <a:t>cycl</a:t>
            </a:r>
            <a:r>
              <a:rPr b="0" lang="en-US" sz="3870" spc="-1" strike="noStrike">
                <a:solidFill>
                  <a:srgbClr val="000000"/>
                </a:solidFill>
                <a:latin typeface="Arial"/>
              </a:rPr>
              <a:t>ope</a:t>
            </a:r>
            <a:r>
              <a:rPr b="0" lang="en-US" sz="3870" spc="-1" strike="noStrike">
                <a:solidFill>
                  <a:srgbClr val="000000"/>
                </a:solidFill>
                <a:latin typeface="Arial"/>
              </a:rPr>
              <a:t>ntan</a:t>
            </a:r>
            <a:r>
              <a:rPr b="0" lang="en-US" sz="3870" spc="-1" strike="noStrike">
                <a:solidFill>
                  <a:srgbClr val="000000"/>
                </a:solidFill>
                <a:latin typeface="Arial"/>
              </a:rPr>
              <a:t>one </a:t>
            </a:r>
            <a:r>
              <a:rPr b="0" lang="en-US" sz="3870" spc="-1" strike="noStrike">
                <a:solidFill>
                  <a:srgbClr val="000000"/>
                </a:solidFill>
                <a:latin typeface="Arial"/>
              </a:rPr>
              <a:t>pro</a:t>
            </a:r>
            <a:r>
              <a:rPr b="0" lang="en-US" sz="3870" spc="-1" strike="noStrike">
                <a:solidFill>
                  <a:srgbClr val="000000"/>
                </a:solidFill>
                <a:latin typeface="Arial"/>
              </a:rPr>
              <a:t>duct</a:t>
            </a:r>
            <a:r>
              <a:rPr b="0" lang="en-US" sz="3870" spc="-1" strike="noStrike">
                <a:solidFill>
                  <a:srgbClr val="000000"/>
                </a:solidFill>
                <a:latin typeface="Arial"/>
              </a:rPr>
              <a:t>ion </a:t>
            </a:r>
            <a:r>
              <a:rPr b="0" lang="en-US" sz="3870" spc="-1" strike="noStrike">
                <a:solidFill>
                  <a:srgbClr val="000000"/>
                </a:solidFill>
                <a:latin typeface="Arial"/>
              </a:rPr>
              <a:t>proc</a:t>
            </a:r>
            <a:r>
              <a:rPr b="0" lang="en-US" sz="3870" spc="-1" strike="noStrike">
                <a:solidFill>
                  <a:srgbClr val="000000"/>
                </a:solidFill>
                <a:latin typeface="Arial"/>
              </a:rPr>
              <a:t>ess </a:t>
            </a:r>
            <a:r>
              <a:rPr b="0" lang="en-US" sz="3870" spc="-1" strike="noStrike">
                <a:solidFill>
                  <a:srgbClr val="000000"/>
                </a:solidFill>
                <a:latin typeface="Arial"/>
              </a:rPr>
              <a:t>[1], </a:t>
            </a:r>
            <a:r>
              <a:rPr b="0" lang="en-US" sz="3870" spc="-1" strike="noStrike">
                <a:solidFill>
                  <a:srgbClr val="000000"/>
                </a:solidFill>
                <a:latin typeface="Arial"/>
              </a:rPr>
              <a:t>bas</a:t>
            </a:r>
            <a:r>
              <a:rPr b="0" lang="en-US" sz="3870" spc="-1" strike="noStrike">
                <a:solidFill>
                  <a:srgbClr val="000000"/>
                </a:solidFill>
                <a:latin typeface="Arial"/>
              </a:rPr>
              <a:t>ed </a:t>
            </a:r>
            <a:r>
              <a:rPr b="0" lang="en-US" sz="3870" spc="-1" strike="noStrike">
                <a:solidFill>
                  <a:srgbClr val="000000"/>
                </a:solidFill>
                <a:latin typeface="Arial"/>
              </a:rPr>
              <a:t>on </a:t>
            </a:r>
            <a:r>
              <a:rPr b="0" lang="en-US" sz="3870" spc="-1" strike="noStrike">
                <a:solidFill>
                  <a:srgbClr val="000000"/>
                </a:solidFill>
                <a:latin typeface="Arial"/>
              </a:rPr>
              <a:t>petr</a:t>
            </a:r>
            <a:r>
              <a:rPr b="0" lang="en-US" sz="3870" spc="-1" strike="noStrike">
                <a:solidFill>
                  <a:srgbClr val="000000"/>
                </a:solidFill>
                <a:latin typeface="Arial"/>
              </a:rPr>
              <a:t>elai</a:t>
            </a:r>
            <a:r>
              <a:rPr b="0" lang="en-US" sz="3870" spc="-1" strike="noStrike">
                <a:solidFill>
                  <a:srgbClr val="000000"/>
                </a:solidFill>
                <a:latin typeface="Arial"/>
              </a:rPr>
              <a:t>c </a:t>
            </a:r>
            <a:r>
              <a:rPr b="0" lang="en-US" sz="3870" spc="-1" strike="noStrike">
                <a:solidFill>
                  <a:srgbClr val="000000"/>
                </a:solidFill>
                <a:latin typeface="Arial"/>
              </a:rPr>
              <a:t>feed</a:t>
            </a:r>
            <a:r>
              <a:rPr b="0" lang="en-US" sz="3870" spc="-1" strike="noStrike">
                <a:solidFill>
                  <a:srgbClr val="000000"/>
                </a:solidFill>
                <a:latin typeface="Arial"/>
              </a:rPr>
              <a:t>stoc</a:t>
            </a:r>
            <a:r>
              <a:rPr b="0" lang="en-US" sz="3870" spc="-1" strike="noStrike">
                <a:solidFill>
                  <a:srgbClr val="000000"/>
                </a:solidFill>
                <a:latin typeface="Arial"/>
              </a:rPr>
              <a:t>k </a:t>
            </a:r>
            <a:r>
              <a:rPr b="0" lang="en-US" sz="3870" spc="-1" strike="noStrike">
                <a:solidFill>
                  <a:srgbClr val="000000"/>
                </a:solidFill>
                <a:latin typeface="Arial"/>
              </a:rPr>
              <a:t>and </a:t>
            </a:r>
            <a:r>
              <a:rPr b="0" lang="en-US" sz="3870" spc="-1" strike="noStrike">
                <a:solidFill>
                  <a:srgbClr val="000000"/>
                </a:solidFill>
                <a:latin typeface="Arial"/>
              </a:rPr>
              <a:t>mor</a:t>
            </a:r>
            <a:r>
              <a:rPr b="0" lang="en-US" sz="3870" spc="-1" strike="noStrike">
                <a:solidFill>
                  <a:srgbClr val="000000"/>
                </a:solidFill>
                <a:latin typeface="Arial"/>
              </a:rPr>
              <a:t>e </a:t>
            </a:r>
            <a:r>
              <a:rPr b="0" lang="en-US" sz="3870" spc="-1" strike="noStrike">
                <a:solidFill>
                  <a:srgbClr val="000000"/>
                </a:solidFill>
                <a:latin typeface="Arial"/>
              </a:rPr>
              <a:t>spe</a:t>
            </a:r>
            <a:r>
              <a:rPr b="0" lang="en-US" sz="3870" spc="-1" strike="noStrike">
                <a:solidFill>
                  <a:srgbClr val="000000"/>
                </a:solidFill>
                <a:latin typeface="Arial"/>
              </a:rPr>
              <a:t>cific</a:t>
            </a:r>
            <a:r>
              <a:rPr b="0" lang="en-US" sz="3870" spc="-1" strike="noStrike">
                <a:solidFill>
                  <a:srgbClr val="000000"/>
                </a:solidFill>
                <a:latin typeface="Arial"/>
              </a:rPr>
              <a:t>ally </a:t>
            </a:r>
            <a:r>
              <a:rPr b="0" lang="en-US" sz="3870" spc="-1" strike="noStrike">
                <a:solidFill>
                  <a:srgbClr val="000000"/>
                </a:solidFill>
                <a:latin typeface="Arial"/>
              </a:rPr>
              <a:t>on </a:t>
            </a:r>
            <a:r>
              <a:rPr b="0" lang="en-US" sz="3870" spc="-1" strike="noStrike">
                <a:solidFill>
                  <a:srgbClr val="000000"/>
                </a:solidFill>
                <a:latin typeface="Arial"/>
              </a:rPr>
              <a:t>the </a:t>
            </a:r>
            <a:r>
              <a:rPr b="0" lang="en-US" sz="3870" spc="-1" strike="noStrike">
                <a:solidFill>
                  <a:srgbClr val="000000"/>
                </a:solidFill>
                <a:latin typeface="Arial"/>
              </a:rPr>
              <a:t>con</a:t>
            </a:r>
            <a:r>
              <a:rPr b="0" lang="en-US" sz="3870" spc="-1" strike="noStrike">
                <a:solidFill>
                  <a:srgbClr val="000000"/>
                </a:solidFill>
                <a:latin typeface="Arial"/>
              </a:rPr>
              <a:t>vers</a:t>
            </a:r>
            <a:r>
              <a:rPr b="0" lang="en-US" sz="3870" spc="-1" strike="noStrike">
                <a:solidFill>
                  <a:srgbClr val="000000"/>
                </a:solidFill>
                <a:latin typeface="Arial"/>
              </a:rPr>
              <a:t>ion </a:t>
            </a:r>
            <a:r>
              <a:rPr b="0" lang="en-US" sz="3870" spc="-1" strike="noStrike">
                <a:solidFill>
                  <a:srgbClr val="000000"/>
                </a:solidFill>
                <a:latin typeface="Arial"/>
              </a:rPr>
              <a:t>of </a:t>
            </a:r>
            <a:r>
              <a:rPr b="0" lang="en-US" sz="3870" spc="-1" strike="noStrike">
                <a:solidFill>
                  <a:srgbClr val="000000"/>
                </a:solidFill>
                <a:latin typeface="Arial"/>
              </a:rPr>
              <a:t>adip</a:t>
            </a:r>
            <a:r>
              <a:rPr b="0" lang="en-US" sz="3870" spc="-1" strike="noStrike">
                <a:solidFill>
                  <a:srgbClr val="000000"/>
                </a:solidFill>
                <a:latin typeface="Arial"/>
              </a:rPr>
              <a:t>ic </a:t>
            </a:r>
            <a:r>
              <a:rPr b="0" lang="en-US" sz="3870" spc="-1" strike="noStrike">
                <a:solidFill>
                  <a:srgbClr val="000000"/>
                </a:solidFill>
                <a:latin typeface="Arial"/>
              </a:rPr>
              <a:t>acid </a:t>
            </a:r>
            <a:r>
              <a:rPr b="0" lang="en-US" sz="3870" spc="-1" strike="noStrike">
                <a:solidFill>
                  <a:srgbClr val="000000"/>
                </a:solidFill>
                <a:latin typeface="Arial"/>
              </a:rPr>
              <a:t>to </a:t>
            </a:r>
            <a:r>
              <a:rPr b="0" lang="en-US" sz="3870" spc="-1" strike="noStrike">
                <a:solidFill>
                  <a:srgbClr val="000000"/>
                </a:solidFill>
                <a:latin typeface="Arial"/>
              </a:rPr>
              <a:t>cycl</a:t>
            </a:r>
            <a:r>
              <a:rPr b="0" lang="en-US" sz="3870" spc="-1" strike="noStrike">
                <a:solidFill>
                  <a:srgbClr val="000000"/>
                </a:solidFill>
                <a:latin typeface="Arial"/>
              </a:rPr>
              <a:t>ope</a:t>
            </a:r>
            <a:r>
              <a:rPr b="0" lang="en-US" sz="3870" spc="-1" strike="noStrike">
                <a:solidFill>
                  <a:srgbClr val="000000"/>
                </a:solidFill>
                <a:latin typeface="Arial"/>
              </a:rPr>
              <a:t>ntan</a:t>
            </a:r>
            <a:r>
              <a:rPr b="0" lang="en-US" sz="3870" spc="-1" strike="noStrike">
                <a:solidFill>
                  <a:srgbClr val="000000"/>
                </a:solidFill>
                <a:latin typeface="Arial"/>
              </a:rPr>
              <a:t>one </a:t>
            </a:r>
            <a:r>
              <a:rPr b="0" lang="en-US" sz="3870" spc="-1" strike="noStrike">
                <a:solidFill>
                  <a:srgbClr val="000000"/>
                </a:solidFill>
                <a:latin typeface="Arial"/>
              </a:rPr>
              <a:t>whe</a:t>
            </a:r>
            <a:r>
              <a:rPr b="0" lang="en-US" sz="3870" spc="-1" strike="noStrike">
                <a:solidFill>
                  <a:srgbClr val="000000"/>
                </a:solidFill>
                <a:latin typeface="Arial"/>
              </a:rPr>
              <a:t>n </a:t>
            </a:r>
            <a:r>
              <a:rPr b="0" lang="en-US" sz="3870" spc="-1" strike="noStrike">
                <a:solidFill>
                  <a:srgbClr val="000000"/>
                </a:solidFill>
                <a:latin typeface="Arial"/>
              </a:rPr>
              <a:t>heat</a:t>
            </a:r>
            <a:r>
              <a:rPr b="0" lang="en-US" sz="3870" spc="-1" strike="noStrike">
                <a:solidFill>
                  <a:srgbClr val="000000"/>
                </a:solidFill>
                <a:latin typeface="Arial"/>
              </a:rPr>
              <a:t>ed </a:t>
            </a:r>
            <a:r>
              <a:rPr b="0" lang="en-US" sz="3870" spc="-1" strike="noStrike">
                <a:solidFill>
                  <a:srgbClr val="000000"/>
                </a:solidFill>
                <a:latin typeface="Arial"/>
              </a:rPr>
              <a:t>with </a:t>
            </a:r>
            <a:r>
              <a:rPr b="0" lang="en-US" sz="3870" spc="-1" strike="noStrike">
                <a:solidFill>
                  <a:srgbClr val="000000"/>
                </a:solidFill>
                <a:latin typeface="Arial"/>
              </a:rPr>
              <a:t>Ba(</a:t>
            </a:r>
            <a:r>
              <a:rPr b="0" lang="en-US" sz="3870" spc="-1" strike="noStrike">
                <a:solidFill>
                  <a:srgbClr val="000000"/>
                </a:solidFill>
                <a:latin typeface="Arial"/>
              </a:rPr>
              <a:t>OH)</a:t>
            </a:r>
            <a:r>
              <a:rPr b="0" lang="en-US" sz="3870" spc="-1" strike="noStrike">
                <a:solidFill>
                  <a:srgbClr val="000000"/>
                </a:solidFill>
                <a:latin typeface="Arial"/>
              </a:rPr>
              <a:t>2 in </a:t>
            </a:r>
            <a:r>
              <a:rPr b="0" lang="en-US" sz="3870" spc="-1" strike="noStrike">
                <a:solidFill>
                  <a:srgbClr val="000000"/>
                </a:solidFill>
                <a:latin typeface="Arial"/>
              </a:rPr>
              <a:t>the </a:t>
            </a:r>
            <a:r>
              <a:rPr b="0" lang="en-US" sz="3870" spc="-1" strike="noStrike">
                <a:solidFill>
                  <a:srgbClr val="000000"/>
                </a:solidFill>
                <a:latin typeface="Arial"/>
              </a:rPr>
              <a:t>mixt</a:t>
            </a:r>
            <a:r>
              <a:rPr b="0" lang="en-US" sz="3870" spc="-1" strike="noStrike">
                <a:solidFill>
                  <a:srgbClr val="000000"/>
                </a:solidFill>
                <a:latin typeface="Arial"/>
              </a:rPr>
              <a:t>ure. </a:t>
            </a:r>
            <a:endParaRPr b="0" lang="en-US" sz="387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64</TotalTime>
  <Application>LibreOffice/7.6.4.1$Linux_X86_64 LibreOffice_project/60$Build-1</Application>
  <AppVersion>15.0000</AppVersion>
  <Words>205</Words>
  <Paragraphs>99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2023-12-19T21:12:15Z</dcterms:created>
  <dc:creator>ΕΛΕΝΑ</dc:creator>
  <dc:description/>
  <dc:language>en-US</dc:language>
  <cp:lastModifiedBy/>
  <dcterms:modified xsi:type="dcterms:W3CDTF">2023-12-20T21:47:17Z</dcterms:modified>
  <cp:revision>3</cp:revision>
  <dc:subject/>
  <dc:title>Life Cycle Inventory of Cyclopentanone Production  (gate to gate)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4</vt:i4>
  </property>
</Properties>
</file>