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Feed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 2</c:v>
                </c:pt>
              </c:strCache>
            </c:strRef>
          </c:tx>
          <c:spPr>
            <a:solidFill>
              <a:srgbClr val="4472c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4"/>
                <c:pt idx="0">
                  <c:v>39.7</c:v>
                </c:pt>
                <c:pt idx="1">
                  <c:v>41.5</c:v>
                </c:pt>
                <c:pt idx="2">
                  <c:v>32.8</c:v>
                </c:pt>
                <c:pt idx="3">
                  <c:v>36.2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Progen 3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4"/>
                <c:pt idx="0">
                  <c:v>36.4</c:v>
                </c:pt>
                <c:pt idx="1">
                  <c:v>23.37</c:v>
                </c:pt>
                <c:pt idx="2">
                  <c:v>10</c:v>
                </c:pt>
                <c:pt idx="3">
                  <c:v>29.97</c:v>
                </c:pt>
              </c:numCache>
            </c:numRef>
          </c:yVal>
          <c:smooth val="0"/>
        </c:ser>
        <c:axId val="99142653"/>
        <c:axId val="87200040"/>
      </c:scatterChart>
      <c:valAx>
        <c:axId val="99142653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Days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7200040"/>
        <c:crosses val="autoZero"/>
        <c:crossBetween val="midCat"/>
      </c:valAx>
      <c:valAx>
        <c:axId val="8720004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Kg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9142653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 2</c:v>
                </c:pt>
              </c:strCache>
            </c:strRef>
          </c:tx>
          <c:spPr>
            <a:solidFill>
              <a:srgbClr val="4472c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0</c:f>
              <c:numCache>
                <c:formatCode>0.00</c:formatCode>
                <c:ptCount val="4"/>
                <c:pt idx="0">
                  <c:v>11.01</c:v>
                </c:pt>
                <c:pt idx="1">
                  <c:v>6.4175</c:v>
                </c:pt>
                <c:pt idx="2">
                  <c:v>6.0275</c:v>
                </c:pt>
                <c:pt idx="3">
                  <c:v>15.8925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Progen 3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2</c:f>
              <c:numCache>
                <c:formatCode>0.00</c:formatCode>
                <c:ptCount val="4"/>
                <c:pt idx="0">
                  <c:v>11.325</c:v>
                </c:pt>
                <c:pt idx="1">
                  <c:v>6.6575</c:v>
                </c:pt>
                <c:pt idx="2">
                  <c:v>5.8525</c:v>
                </c:pt>
                <c:pt idx="3">
                  <c:v>10.205</c:v>
                </c:pt>
              </c:numCache>
            </c:numRef>
          </c:yVal>
          <c:smooth val="0"/>
        </c:ser>
        <c:axId val="98281627"/>
        <c:axId val="71802049"/>
      </c:scatterChart>
      <c:valAx>
        <c:axId val="9828162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</a:rPr>
                  <a:t>Days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1802049"/>
        <c:crosses val="autoZero"/>
        <c:crossBetween val="midCat"/>
      </c:valAx>
      <c:valAx>
        <c:axId val="7180204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TS (g/L)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8281627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pH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 2</c:v>
                </c:pt>
              </c:strCache>
            </c:strRef>
          </c:tx>
          <c:spPr>
            <a:solidFill>
              <a:srgbClr val="4472c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0</c:f>
              <c:numCache>
                <c:formatCode>0.00</c:formatCode>
                <c:ptCount val="4"/>
                <c:pt idx="0">
                  <c:v>4.42</c:v>
                </c:pt>
                <c:pt idx="1">
                  <c:v>4.35</c:v>
                </c:pt>
                <c:pt idx="2">
                  <c:v>4.5</c:v>
                </c:pt>
                <c:pt idx="3">
                  <c:v>4.22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Progen 3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2</c:f>
              <c:numCache>
                <c:formatCode>0.00</c:formatCode>
                <c:ptCount val="4"/>
                <c:pt idx="0">
                  <c:v>4.15</c:v>
                </c:pt>
                <c:pt idx="1">
                  <c:v>4.76</c:v>
                </c:pt>
                <c:pt idx="2">
                  <c:v>5.75</c:v>
                </c:pt>
                <c:pt idx="3">
                  <c:v>4.2</c:v>
                </c:pt>
              </c:numCache>
            </c:numRef>
          </c:yVal>
          <c:smooth val="0"/>
        </c:ser>
        <c:axId val="92454469"/>
        <c:axId val="62902706"/>
      </c:scatterChart>
      <c:valAx>
        <c:axId val="9245446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</a:rPr>
                  <a:t>Days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2902706"/>
        <c:crosses val="autoZero"/>
        <c:crossBetween val="midCat"/>
      </c:valAx>
      <c:valAx>
        <c:axId val="6290270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pH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2454469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sCOD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 2</c:v>
                </c:pt>
              </c:strCache>
            </c:strRef>
          </c:tx>
          <c:spPr>
            <a:solidFill>
              <a:srgbClr val="4472c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0</c:f>
              <c:numCache>
                <c:formatCode>0.00</c:formatCode>
                <c:ptCount val="4"/>
                <c:pt idx="0">
                  <c:v>6659.228</c:v>
                </c:pt>
                <c:pt idx="1">
                  <c:v>4754.9026</c:v>
                </c:pt>
                <c:pt idx="2">
                  <c:v>3088.62</c:v>
                </c:pt>
                <c:pt idx="3">
                  <c:v>5421.416592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Progen 3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2</c:f>
              <c:numCache>
                <c:formatCode>0.00</c:formatCode>
                <c:ptCount val="4"/>
                <c:pt idx="0">
                  <c:v>6325.971176</c:v>
                </c:pt>
                <c:pt idx="1">
                  <c:v>2326.887</c:v>
                </c:pt>
                <c:pt idx="2">
                  <c:v>1184.29248</c:v>
                </c:pt>
                <c:pt idx="3">
                  <c:v>4600.19</c:v>
                </c:pt>
              </c:numCache>
            </c:numRef>
          </c:yVal>
          <c:smooth val="0"/>
        </c:ser>
        <c:axId val="55465806"/>
        <c:axId val="41039973"/>
      </c:scatterChart>
      <c:valAx>
        <c:axId val="5546580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</a:rPr>
                  <a:t>Days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1039973"/>
        <c:crosses val="autoZero"/>
        <c:crossBetween val="midCat"/>
      </c:valAx>
      <c:valAx>
        <c:axId val="410399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sCOD (mg/L)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5465806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tCOD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 2</c:v>
                </c:pt>
              </c:strCache>
            </c:strRef>
          </c:tx>
          <c:spPr>
            <a:solidFill>
              <a:srgbClr val="4472c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0</c:f>
              <c:numCache>
                <c:formatCode>0.00</c:formatCode>
                <c:ptCount val="4"/>
                <c:pt idx="0">
                  <c:v>14029.6228</c:v>
                </c:pt>
                <c:pt idx="1">
                  <c:v>9387.829</c:v>
                </c:pt>
                <c:pt idx="2">
                  <c:v>9149.78</c:v>
                </c:pt>
                <c:pt idx="3">
                  <c:v>21699.04613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Progen 3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2</c:f>
              <c:numCache>
                <c:formatCode>0.00</c:formatCode>
                <c:ptCount val="4"/>
                <c:pt idx="0">
                  <c:v>13791.58216</c:v>
                </c:pt>
                <c:pt idx="1">
                  <c:v>7781.055</c:v>
                </c:pt>
                <c:pt idx="2">
                  <c:v>6650.36176</c:v>
                </c:pt>
                <c:pt idx="3">
                  <c:v>12333.755</c:v>
                </c:pt>
              </c:numCache>
            </c:numRef>
          </c:yVal>
          <c:smooth val="0"/>
        </c:ser>
        <c:axId val="91577229"/>
        <c:axId val="21858248"/>
      </c:scatterChart>
      <c:valAx>
        <c:axId val="9157722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Days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1858248"/>
        <c:crosses val="autoZero"/>
        <c:crossBetween val="midCat"/>
      </c:valAx>
      <c:valAx>
        <c:axId val="2185824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tCOD (mg/L)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1577229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sCOD/tCOD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 2</c:v>
                </c:pt>
              </c:strCache>
            </c:strRef>
          </c:tx>
          <c:spPr>
            <a:solidFill>
              <a:srgbClr val="4472c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0</c:f>
              <c:numCache>
                <c:formatCode>0.00</c:formatCode>
                <c:ptCount val="4"/>
                <c:pt idx="0">
                  <c:v>47.4654813955511</c:v>
                </c:pt>
                <c:pt idx="1">
                  <c:v>50.649650733945</c:v>
                </c:pt>
                <c:pt idx="2">
                  <c:v>33.7562214610624</c:v>
                </c:pt>
                <c:pt idx="3">
                  <c:v>24.9845848500438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Progen 3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2</c:f>
              <c:numCache>
                <c:formatCode>0.00</c:formatCode>
                <c:ptCount val="4"/>
                <c:pt idx="0">
                  <c:v>45.8683500022742</c:v>
                </c:pt>
                <c:pt idx="1">
                  <c:v>29.904518089128</c:v>
                </c:pt>
                <c:pt idx="2">
                  <c:v>17.807940721709</c:v>
                </c:pt>
                <c:pt idx="3">
                  <c:v>37.2975626644116</c:v>
                </c:pt>
              </c:numCache>
            </c:numRef>
          </c:yVal>
          <c:smooth val="0"/>
        </c:ser>
        <c:axId val="63518512"/>
        <c:axId val="37221683"/>
      </c:scatterChart>
      <c:valAx>
        <c:axId val="63518512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Days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7221683"/>
        <c:crosses val="autoZero"/>
        <c:crossBetween val="midCat"/>
      </c:valAx>
      <c:valAx>
        <c:axId val="3722168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(%)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3518512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</a:rPr>
              <a:t>Consumption vs L MO per kg Feed</a:t>
            </a:r>
          </a:p>
        </c:rich>
      </c:tx>
      <c:layout>
        <c:manualLayout>
          <c:xMode val="edge"/>
          <c:yMode val="edge"/>
          <c:x val="0.00874015748031496"/>
          <c:y val="0.00459317585301837"/>
        </c:manualLayout>
      </c:layout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spPr>
            <a:solidFill>
              <a:srgbClr val="4472c4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0.00558737253806398</c:v>
                </c:pt>
                <c:pt idx="1">
                  <c:v>0.00532623169107856</c:v>
                </c:pt>
                <c:pt idx="2">
                  <c:v>0.0160417084419491</c:v>
                </c:pt>
                <c:pt idx="3">
                  <c:v>0.0096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4"/>
                <c:pt idx="0">
                  <c:v>85.7102947339014</c:v>
                </c:pt>
                <c:pt idx="1">
                  <c:v>83.2223701731025</c:v>
                </c:pt>
                <c:pt idx="2">
                  <c:v>100.010026067776</c:v>
                </c:pt>
                <c:pt idx="3">
                  <c:v>123.632</c:v>
                </c:pt>
              </c:numCache>
            </c:numRef>
          </c:yVal>
          <c:smooth val="0"/>
        </c:ser>
        <c:axId val="8755780"/>
        <c:axId val="30313970"/>
      </c:scatterChart>
      <c:valAx>
        <c:axId val="8755780"/>
        <c:scaling>
          <c:orientation val="minMax"/>
          <c:min val="0.004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L MO per kg Feed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0313970"/>
        <c:crosses val="autoZero"/>
        <c:crossBetween val="midCat"/>
      </c:valAx>
      <c:valAx>
        <c:axId val="3031397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</a:rPr>
                  <a:t>Consumption (%)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755780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6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</a:rPr>
              <a:t> tCOD vs 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Progen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ed7d31"/>
                </a:solidFill>
                <a:prstDash val="sysDot"/>
                <a:round/>
              </a:ln>
            </c:spPr>
            <c:trendlineType val="linear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0.00</c:formatCode>
                <c:ptCount val="17"/>
                <c:pt idx="0">
                  <c:v>6.43</c:v>
                </c:pt>
                <c:pt idx="1">
                  <c:v>12.8450000000001</c:v>
                </c:pt>
                <c:pt idx="2">
                  <c:v>26.415</c:v>
                </c:pt>
                <c:pt idx="3">
                  <c:v>25.3925</c:v>
                </c:pt>
                <c:pt idx="5">
                  <c:v>11.01</c:v>
                </c:pt>
                <c:pt idx="6">
                  <c:v>6.4175</c:v>
                </c:pt>
                <c:pt idx="7">
                  <c:v>6.0275</c:v>
                </c:pt>
                <c:pt idx="8">
                  <c:v>15.8925</c:v>
                </c:pt>
                <c:pt idx="10">
                  <c:v>11.325</c:v>
                </c:pt>
                <c:pt idx="11">
                  <c:v>6.6575</c:v>
                </c:pt>
                <c:pt idx="12">
                  <c:v>5.8525</c:v>
                </c:pt>
                <c:pt idx="13">
                  <c:v>10.205</c:v>
                </c:pt>
                <c:pt idx="15">
                  <c:v>9.7075</c:v>
                </c:pt>
              </c:numCache>
            </c:numRef>
          </c:xVal>
          <c:yVal>
            <c:numRef>
              <c:f>0</c:f>
              <c:numCache>
                <c:formatCode>0.00</c:formatCode>
                <c:ptCount val="17"/>
                <c:pt idx="0">
                  <c:v>8792.727</c:v>
                </c:pt>
                <c:pt idx="1">
                  <c:v>13077.46</c:v>
                </c:pt>
                <c:pt idx="2">
                  <c:v>37476.63</c:v>
                </c:pt>
                <c:pt idx="3">
                  <c:v>32053.82</c:v>
                </c:pt>
                <c:pt idx="5">
                  <c:v>14029.6228</c:v>
                </c:pt>
                <c:pt idx="6">
                  <c:v>9387.829</c:v>
                </c:pt>
                <c:pt idx="7">
                  <c:v>9149.78</c:v>
                </c:pt>
                <c:pt idx="8">
                  <c:v>21699.04613</c:v>
                </c:pt>
                <c:pt idx="10">
                  <c:v>13791.58216</c:v>
                </c:pt>
                <c:pt idx="11">
                  <c:v>7781.055</c:v>
                </c:pt>
                <c:pt idx="12">
                  <c:v>6650.36</c:v>
                </c:pt>
                <c:pt idx="13">
                  <c:v>11054.11</c:v>
                </c:pt>
                <c:pt idx="15">
                  <c:v>12452.795</c:v>
                </c:pt>
                <c:pt idx="16">
                  <c:v>15904.96</c:v>
                </c:pt>
              </c:numCache>
            </c:numRef>
          </c:yVal>
          <c:smooth val="0"/>
        </c:ser>
        <c:axId val="26969780"/>
        <c:axId val="9075850"/>
      </c:scatterChart>
      <c:valAx>
        <c:axId val="26969780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1" lang="en-US" sz="105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50" spc="-1" strike="noStrike">
                    <a:solidFill>
                      <a:srgbClr val="595959"/>
                    </a:solidFill>
                    <a:latin typeface="Calibri"/>
                  </a:rPr>
                  <a:t>TS (g/L)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075850"/>
        <c:crosses val="autoZero"/>
        <c:crossBetween val="midCat"/>
      </c:valAx>
      <c:valAx>
        <c:axId val="907585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5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1" lang="en-US" sz="1050" spc="-1" strike="noStrike">
                    <a:solidFill>
                      <a:srgbClr val="595959"/>
                    </a:solidFill>
                    <a:latin typeface="Calibri"/>
                  </a:rPr>
                  <a:t>tCOD (mg/L)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6969780"/>
        <c:crosses val="autoZero"/>
        <c:crossBetween val="midCat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9AE2F3-9483-487D-A5C9-91EAAAE70C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2C8489A-D64F-4588-989A-3F7B51B62F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EA7708F-6339-4D8C-B7B1-2688E13626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6B4E39-E8A9-4F06-AECD-0FC2741582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E4F4E8-CBDB-43F9-A9A4-119648F244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C58F7B-0CEF-4185-A0AA-8757887644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4559F0C-371D-42D5-9B18-7C20701AC3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E37DE37-ACD9-4467-90C4-4169BDAD9A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C6C4CD6-9CBF-44DA-AB36-48AC305980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E13011E-4647-478B-8A09-5D655E58B1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FA5DFBF-9214-4FDF-B4D6-135F6D7880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7AAC7B-3518-494B-81B3-781F02B31AC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7D9D74-B92F-40CF-B19E-1D10CE8331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F8690B-DDE0-4B43-9125-BB48C664B9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0FC166-0CF4-4FC2-9EC9-784EB49FFD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8E2792-8B0D-4639-A362-9E64EDBE71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29970B-7B3E-4377-AE37-85F04F5EF6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6B06A1-26EC-44EE-A0C5-9B8843FAF1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C8411B-F1D1-42AF-B853-A82C17B756A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FD42CB-81AA-49E2-B9A8-2E065CF975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F59D28-51A5-4D14-B5E5-F03C3A5031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433FD7-F21A-40A0-A1AC-41358AEE73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16600" y="87840"/>
            <a:ext cx="1051524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l-GR" sz="3600" spc="-1" strike="noStrike" u="sng">
                <a:solidFill>
                  <a:schemeClr val="dk1"/>
                </a:solidFill>
                <a:uFillTx/>
                <a:latin typeface="Calibri Light"/>
              </a:rPr>
              <a:t>Διάταξη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Rectangle: Top Corners Snipped 7"/>
          <p:cNvSpPr/>
          <p:nvPr/>
        </p:nvSpPr>
        <p:spPr>
          <a:xfrm>
            <a:off x="1661760" y="1821240"/>
            <a:ext cx="3803400" cy="299052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67" name="Connector: Elbow 8"/>
          <p:cNvCxnSpPr>
            <a:endCxn id="68" idx="2"/>
          </p:cNvCxnSpPr>
          <p:nvPr/>
        </p:nvCxnSpPr>
        <p:spPr>
          <a:xfrm flipH="1" flipV="1" rot="5400000">
            <a:off x="6499800" y="3261240"/>
            <a:ext cx="47880" cy="2116800"/>
          </a:xfrm>
          <a:prstGeom prst="bentConnector3">
            <a:avLst>
              <a:gd name="adj1" fmla="val 50757"/>
            </a:avLst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9" name="Connector: Elbow 9"/>
          <p:cNvCxnSpPr>
            <a:stCxn id="68" idx="3"/>
            <a:endCxn id="70" idx="0"/>
          </p:cNvCxnSpPr>
          <p:nvPr/>
        </p:nvCxnSpPr>
        <p:spPr>
          <a:xfrm flipV="1">
            <a:off x="8392680" y="1821240"/>
            <a:ext cx="1410480" cy="1753560"/>
          </a:xfrm>
          <a:prstGeom prst="bentConnector4">
            <a:avLst>
              <a:gd name="adj1" fmla="val 47076"/>
              <a:gd name="adj2" fmla="val 100020"/>
            </a:avLst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0" name="Cylinder 13"/>
          <p:cNvSpPr/>
          <p:nvPr/>
        </p:nvSpPr>
        <p:spPr>
          <a:xfrm>
            <a:off x="9262440" y="1821240"/>
            <a:ext cx="1080720" cy="2271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White tank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be 14"/>
          <p:cNvSpPr/>
          <p:nvPr/>
        </p:nvSpPr>
        <p:spPr>
          <a:xfrm>
            <a:off x="6771600" y="2853720"/>
            <a:ext cx="1621080" cy="144180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Grey tank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lowchart: Sequential Access Storage 15"/>
          <p:cNvSpPr/>
          <p:nvPr/>
        </p:nvSpPr>
        <p:spPr>
          <a:xfrm>
            <a:off x="7012440" y="3890520"/>
            <a:ext cx="389160" cy="405000"/>
          </a:xfrm>
          <a:prstGeom prst="flowChartMagneticTap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Arrow: Down 12"/>
          <p:cNvSpPr/>
          <p:nvPr/>
        </p:nvSpPr>
        <p:spPr>
          <a:xfrm>
            <a:off x="2591640" y="1821240"/>
            <a:ext cx="228240" cy="367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" name="Arrow: Down 16"/>
          <p:cNvSpPr/>
          <p:nvPr/>
        </p:nvSpPr>
        <p:spPr>
          <a:xfrm>
            <a:off x="4078800" y="1821240"/>
            <a:ext cx="228240" cy="367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4" name="Straight Arrow Connector 20"/>
          <p:cNvCxnSpPr>
            <a:stCxn id="73" idx="3"/>
          </p:cNvCxnSpPr>
          <p:nvPr/>
        </p:nvCxnSpPr>
        <p:spPr>
          <a:xfrm flipV="1">
            <a:off x="4307040" y="1407600"/>
            <a:ext cx="1304640" cy="5979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75" name="TextBox 21"/>
          <p:cNvSpPr/>
          <p:nvPr/>
        </p:nvSpPr>
        <p:spPr>
          <a:xfrm>
            <a:off x="5611320" y="1221480"/>
            <a:ext cx="148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Top spray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Arrow: Right 22"/>
          <p:cNvSpPr/>
          <p:nvPr/>
        </p:nvSpPr>
        <p:spPr>
          <a:xfrm rot="1467000">
            <a:off x="1699560" y="2263320"/>
            <a:ext cx="42408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" name="Arrow: Right 23"/>
          <p:cNvSpPr/>
          <p:nvPr/>
        </p:nvSpPr>
        <p:spPr>
          <a:xfrm rot="8563800">
            <a:off x="5015160" y="2259000"/>
            <a:ext cx="42408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8" name="Straight Arrow Connector 24"/>
          <p:cNvCxnSpPr>
            <a:stCxn id="77" idx="1"/>
          </p:cNvCxnSpPr>
          <p:nvPr/>
        </p:nvCxnSpPr>
        <p:spPr>
          <a:xfrm flipV="1">
            <a:off x="5401440" y="1959480"/>
            <a:ext cx="1386720" cy="312120"/>
          </a:xfrm>
          <a:prstGeom prst="straightConnector1">
            <a:avLst/>
          </a:prstGeom>
          <a:ln>
            <a:solidFill>
              <a:srgbClr val="ff0000"/>
            </a:solidFill>
            <a:tailEnd len="med" type="triangle" w="med"/>
          </a:ln>
        </p:spPr>
      </p:cxnSp>
      <p:sp>
        <p:nvSpPr>
          <p:cNvPr id="79" name="TextBox 25"/>
          <p:cNvSpPr/>
          <p:nvPr/>
        </p:nvSpPr>
        <p:spPr>
          <a:xfrm>
            <a:off x="6620400" y="1609200"/>
            <a:ext cx="148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MO inject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27"/>
          <p:cNvSpPr/>
          <p:nvPr/>
        </p:nvSpPr>
        <p:spPr>
          <a:xfrm>
            <a:off x="516600" y="1428480"/>
            <a:ext cx="609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MyECO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30"/>
          <p:cNvSpPr/>
          <p:nvPr/>
        </p:nvSpPr>
        <p:spPr>
          <a:xfrm>
            <a:off x="1661760" y="3371760"/>
            <a:ext cx="3803400" cy="957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Rectangle 31"/>
          <p:cNvSpPr/>
          <p:nvPr/>
        </p:nvSpPr>
        <p:spPr>
          <a:xfrm flipV="1" rot="16200000">
            <a:off x="1906920" y="2985480"/>
            <a:ext cx="889920" cy="522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7560" bIns="75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32"/>
          <p:cNvSpPr/>
          <p:nvPr/>
        </p:nvSpPr>
        <p:spPr>
          <a:xfrm flipV="1" rot="16200000">
            <a:off x="2662920" y="3694680"/>
            <a:ext cx="727920" cy="691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24480" bIns="244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Rectangle 33"/>
          <p:cNvSpPr/>
          <p:nvPr/>
        </p:nvSpPr>
        <p:spPr>
          <a:xfrm flipV="1" rot="16200000">
            <a:off x="3502080" y="3017880"/>
            <a:ext cx="727920" cy="691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24480" bIns="244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Rectangle 34"/>
          <p:cNvSpPr/>
          <p:nvPr/>
        </p:nvSpPr>
        <p:spPr>
          <a:xfrm flipV="1" rot="16200000">
            <a:off x="4406400" y="3701160"/>
            <a:ext cx="727920" cy="691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24480" bIns="244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6" name="Straight Connector 36"/>
          <p:cNvCxnSpPr/>
          <p:nvPr/>
        </p:nvCxnSpPr>
        <p:spPr>
          <a:xfrm>
            <a:off x="1661760" y="4099680"/>
            <a:ext cx="3822120" cy="360"/>
          </a:xfrm>
          <a:prstGeom prst="straightConnector1">
            <a:avLst/>
          </a:prstGeom>
          <a:ln>
            <a:solidFill>
              <a:srgbClr val="ed7d31"/>
            </a:solidFill>
          </a:ln>
        </p:spPr>
      </p:cxnSp>
      <p:cxnSp>
        <p:nvCxnSpPr>
          <p:cNvPr id="87" name="Straight Arrow Connector 37"/>
          <p:cNvCxnSpPr/>
          <p:nvPr/>
        </p:nvCxnSpPr>
        <p:spPr>
          <a:xfrm flipH="1" flipV="1">
            <a:off x="948600" y="2934720"/>
            <a:ext cx="725040" cy="471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8" name="TextBox 39"/>
          <p:cNvSpPr/>
          <p:nvPr/>
        </p:nvSpPr>
        <p:spPr>
          <a:xfrm>
            <a:off x="385200" y="2529360"/>
            <a:ext cx="148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Stirring saft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" name="Straight Arrow Connector 40"/>
          <p:cNvCxnSpPr/>
          <p:nvPr/>
        </p:nvCxnSpPr>
        <p:spPr>
          <a:xfrm flipH="1">
            <a:off x="792000" y="4093200"/>
            <a:ext cx="849600" cy="466920"/>
          </a:xfrm>
          <a:prstGeom prst="straightConnector1">
            <a:avLst/>
          </a:prstGeom>
          <a:ln>
            <a:solidFill>
              <a:srgbClr val="ed7d31"/>
            </a:solidFill>
            <a:tailEnd len="med" type="triangle" w="med"/>
          </a:ln>
        </p:spPr>
      </p:cxnSp>
      <p:sp>
        <p:nvSpPr>
          <p:cNvPr id="90" name="Arrow: Down 44"/>
          <p:cNvSpPr/>
          <p:nvPr/>
        </p:nvSpPr>
        <p:spPr>
          <a:xfrm rot="16200000">
            <a:off x="1728720" y="4271760"/>
            <a:ext cx="228240" cy="367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91" name="Straight Arrow Connector 45"/>
          <p:cNvCxnSpPr>
            <a:stCxn id="90" idx="0"/>
          </p:cNvCxnSpPr>
          <p:nvPr/>
        </p:nvCxnSpPr>
        <p:spPr>
          <a:xfrm>
            <a:off x="1658880" y="4455720"/>
            <a:ext cx="368280" cy="8625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92" name="TextBox 48"/>
          <p:cNvSpPr/>
          <p:nvPr/>
        </p:nvSpPr>
        <p:spPr>
          <a:xfrm>
            <a:off x="1591920" y="5348520"/>
            <a:ext cx="1486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Bottom flush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" name="Straight Arrow Connector 49"/>
          <p:cNvCxnSpPr/>
          <p:nvPr/>
        </p:nvCxnSpPr>
        <p:spPr>
          <a:xfrm>
            <a:off x="5871240" y="4412520"/>
            <a:ext cx="480600" cy="9676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4" name="TextBox 51"/>
          <p:cNvSpPr/>
          <p:nvPr/>
        </p:nvSpPr>
        <p:spPr>
          <a:xfrm>
            <a:off x="5867280" y="5327640"/>
            <a:ext cx="148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Effluent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52"/>
          <p:cNvSpPr/>
          <p:nvPr/>
        </p:nvSpPr>
        <p:spPr>
          <a:xfrm>
            <a:off x="104760" y="4523040"/>
            <a:ext cx="148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Grate*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53"/>
          <p:cNvSpPr/>
          <p:nvPr/>
        </p:nvSpPr>
        <p:spPr>
          <a:xfrm>
            <a:off x="257760" y="6060960"/>
            <a:ext cx="1070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* </a:t>
            </a:r>
            <a:r>
              <a:rPr b="0" lang="el-GR" sz="1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Είναι διάτρητο με μικρής διατομής οπές από τις οποίες περνάνε τα τρόφιμα και παρασύρονται από το νερό του </a:t>
            </a:r>
            <a:r>
              <a:rPr b="0" lang="en-US" sz="1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bottom flush </a:t>
            </a:r>
            <a:r>
              <a:rPr b="0" lang="el-GR" sz="1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ώστε να εξέλθουν από το μηχάνημα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18360"/>
            <a:ext cx="10515240" cy="81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Πείραμα 3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 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(Επίδραση ΜΟ στο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COD)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36" name="Chart 3"/>
          <p:cNvGraphicFramePr/>
          <p:nvPr/>
        </p:nvGraphicFramePr>
        <p:xfrm>
          <a:off x="144360" y="897120"/>
          <a:ext cx="3239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7" name="Chart 4"/>
          <p:cNvGraphicFramePr/>
          <p:nvPr/>
        </p:nvGraphicFramePr>
        <p:xfrm>
          <a:off x="3384360" y="897120"/>
          <a:ext cx="3239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8" name="Chart 5"/>
          <p:cNvGraphicFramePr/>
          <p:nvPr/>
        </p:nvGraphicFramePr>
        <p:xfrm>
          <a:off x="6721560" y="897120"/>
          <a:ext cx="3239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9" name="Table 7"/>
          <p:cNvGraphicFramePr/>
          <p:nvPr/>
        </p:nvGraphicFramePr>
        <p:xfrm>
          <a:off x="381960" y="3970080"/>
          <a:ext cx="5969880" cy="1327320"/>
        </p:xfrm>
        <a:graphic>
          <a:graphicData uri="http://schemas.openxmlformats.org/drawingml/2006/table">
            <a:tbl>
              <a:tblPr/>
              <a:tblGrid>
                <a:gridCol w="1246680"/>
                <a:gridCol w="965160"/>
                <a:gridCol w="1360440"/>
                <a:gridCol w="1198440"/>
                <a:gridCol w="1198440"/>
              </a:tblGrid>
              <a:tr h="48168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Experiment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FW/Vegetables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tCOD (mg/L)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sCOD/tCOD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40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39,7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14029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47,</a:t>
                      </a:r>
                      <a:r>
                        <a:rPr b="0" lang="el-G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716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36,4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13791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45,</a:t>
                      </a:r>
                      <a:r>
                        <a:rPr b="0" lang="el-G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0" name="TextBox 8"/>
          <p:cNvSpPr/>
          <p:nvPr/>
        </p:nvSpPr>
        <p:spPr>
          <a:xfrm>
            <a:off x="6490800" y="4097520"/>
            <a:ext cx="5319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Όλες οι παράμετροι της εκροής ήταν παρόμοιες για τα 2 πειράματα.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Επομένως, η αύξηση των ΜΟ από άποψη βελτίωσης των χαρακτηριστικών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COD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της εκροής είναι ασύμφορη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18360"/>
            <a:ext cx="12304080" cy="83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Επίδραση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MO 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στην κατανάλωση τροφοδοσίας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TextBox 4"/>
          <p:cNvSpPr/>
          <p:nvPr/>
        </p:nvSpPr>
        <p:spPr>
          <a:xfrm>
            <a:off x="0" y="1065960"/>
            <a:ext cx="109310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Στα πειράματα 1-4 μελετήθηκαν διαφορετικές παροχές μικροοργανισμών στο σύστημα με στόχο την επίτευξη της πλήρης επεξεργασίας όλης της τροφοδοσίας.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Επειδή όπως προαναφέρθηκε η συμπεριφορά της συσκευής εξαρτάται από την τροφοδοσία των απορριμμάτων τροφίμων, η ποσότητα των μικροοργανισμών που χρησιμοποιήθηκε ανάγεται σε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 MO / kg Feed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Τα δύο σημεία με κατανάλωση &gt;100% διαφέρουν λόγω της διαφορετικής σύστασης των τροφίμων μεταξύ των πειραμάτων (3</a:t>
            </a:r>
            <a:r>
              <a:rPr b="0" lang="el-GR" sz="1800" spc="-1" strike="noStrike" baseline="30000">
                <a:solidFill>
                  <a:schemeClr val="dk1"/>
                </a:solidFill>
                <a:latin typeface="Calibri"/>
              </a:rPr>
              <a:t>ο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 σημείο περισσότερα λαχανικά)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7"/>
          <p:cNvSpPr/>
          <p:nvPr/>
        </p:nvSpPr>
        <p:spPr>
          <a:xfrm>
            <a:off x="4836240" y="4227120"/>
            <a:ext cx="6633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dk1"/>
                </a:solidFill>
                <a:latin typeface="Calibri"/>
              </a:rPr>
              <a:t>Από το διάγραμμα για κατανάλωση &gt; 100% προκύπτει 0,007-0,008 (0,0075)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 MO / kg Feed </a:t>
            </a:r>
            <a:r>
              <a:rPr b="1" lang="el-GR" sz="1800" spc="-1" strike="noStrike">
                <a:solidFill>
                  <a:schemeClr val="dk1"/>
                </a:solidFill>
                <a:latin typeface="Calibri"/>
              </a:rPr>
              <a:t>και πάνω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4" name="Chart 3"/>
          <p:cNvGraphicFramePr/>
          <p:nvPr/>
        </p:nvGraphicFramePr>
        <p:xfrm>
          <a:off x="264240" y="360288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5" name="Oval 5"/>
          <p:cNvSpPr/>
          <p:nvPr/>
        </p:nvSpPr>
        <p:spPr>
          <a:xfrm>
            <a:off x="2214360" y="4086720"/>
            <a:ext cx="335520" cy="400680"/>
          </a:xfrm>
          <a:prstGeom prst="ellipse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6" name="Straight Arrow Connector 8"/>
          <p:cNvCxnSpPr>
            <a:endCxn id="145" idx="6"/>
          </p:cNvCxnSpPr>
          <p:nvPr/>
        </p:nvCxnSpPr>
        <p:spPr>
          <a:xfrm flipH="1">
            <a:off x="2549880" y="3254760"/>
            <a:ext cx="1135800" cy="10328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44280"/>
            <a:ext cx="10515240" cy="86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tCOD vs TS (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Όλα τα πειράματα)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TextBox 5"/>
          <p:cNvSpPr/>
          <p:nvPr/>
        </p:nvSpPr>
        <p:spPr>
          <a:xfrm>
            <a:off x="241920" y="4435560"/>
            <a:ext cx="11707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 tCOD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είναι ανάλογο της ποσότητας των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TS (g/L)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μέτρηση των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TS (g/L)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μπορεί να αξιοποιηθεί για τον έμμεσο προσδιορισμό του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tCOD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της εκροής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9" name="Γράφημα 6"/>
          <p:cNvGraphicFramePr/>
          <p:nvPr/>
        </p:nvGraphicFramePr>
        <p:xfrm>
          <a:off x="0" y="914400"/>
          <a:ext cx="7492320" cy="327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8360"/>
            <a:ext cx="10515240" cy="83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Συνθήκες λειτουργίας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98" name="Content Placeholder 3"/>
          <p:cNvGraphicFramePr/>
          <p:nvPr/>
        </p:nvGraphicFramePr>
        <p:xfrm>
          <a:off x="320760" y="1412640"/>
          <a:ext cx="3204360" cy="1625040"/>
        </p:xfrm>
        <a:graphic>
          <a:graphicData uri="http://schemas.openxmlformats.org/drawingml/2006/table">
            <a:tbl>
              <a:tblPr/>
              <a:tblGrid>
                <a:gridCol w="1326240"/>
                <a:gridCol w="692280"/>
                <a:gridCol w="1185480"/>
              </a:tblGrid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My</a:t>
                      </a:r>
                      <a:r>
                        <a:rPr b="1" lang="el-GR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Ε</a:t>
                      </a: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 Parameters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duration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frequency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Top spray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Bottom flush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Inj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 hours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5"/>
          <p:cNvGraphicFramePr/>
          <p:nvPr/>
        </p:nvGraphicFramePr>
        <p:xfrm>
          <a:off x="320760" y="3582000"/>
          <a:ext cx="2950200" cy="1424160"/>
        </p:xfrm>
        <a:graphic>
          <a:graphicData uri="http://schemas.openxmlformats.org/drawingml/2006/table">
            <a:tbl>
              <a:tblPr/>
              <a:tblGrid>
                <a:gridCol w="1938240"/>
                <a:gridCol w="1011960"/>
              </a:tblGrid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(kg/h)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6,33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(kg/day)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35,80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151,92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per kg of Feed wb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4,24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2"/>
          <p:cNvGraphicFramePr/>
          <p:nvPr/>
        </p:nvGraphicFramePr>
        <p:xfrm>
          <a:off x="3826080" y="1412640"/>
          <a:ext cx="3204360" cy="1625040"/>
        </p:xfrm>
        <a:graphic>
          <a:graphicData uri="http://schemas.openxmlformats.org/drawingml/2006/table">
            <a:tbl>
              <a:tblPr/>
              <a:tblGrid>
                <a:gridCol w="1339200"/>
                <a:gridCol w="896400"/>
                <a:gridCol w="968400"/>
              </a:tblGrid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MyEco Parameters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duration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frequency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Top spray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Bottom flush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pump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 hours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"/>
          <p:cNvGraphicFramePr/>
          <p:nvPr/>
        </p:nvGraphicFramePr>
        <p:xfrm>
          <a:off x="3846600" y="3571560"/>
          <a:ext cx="2950200" cy="1424160"/>
        </p:xfrm>
        <a:graphic>
          <a:graphicData uri="http://schemas.openxmlformats.org/drawingml/2006/table">
            <a:tbl>
              <a:tblPr/>
              <a:tblGrid>
                <a:gridCol w="1938240"/>
                <a:gridCol w="1011960"/>
              </a:tblGrid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(kg/h)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8,94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(kg/day)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37,55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214,56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per kg of Feed wb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5,71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1"/>
          <p:cNvGraphicFramePr/>
          <p:nvPr/>
        </p:nvGraphicFramePr>
        <p:xfrm>
          <a:off x="7535880" y="1412640"/>
          <a:ext cx="3204360" cy="1625040"/>
        </p:xfrm>
        <a:graphic>
          <a:graphicData uri="http://schemas.openxmlformats.org/drawingml/2006/table">
            <a:tbl>
              <a:tblPr/>
              <a:tblGrid>
                <a:gridCol w="1339200"/>
                <a:gridCol w="896400"/>
                <a:gridCol w="968400"/>
              </a:tblGrid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MyEco Parameters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duration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frequency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Top spray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Bottom flush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pump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 hours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2"/>
          <p:cNvGraphicFramePr/>
          <p:nvPr/>
        </p:nvGraphicFramePr>
        <p:xfrm>
          <a:off x="7565040" y="3571560"/>
          <a:ext cx="2950200" cy="1424160"/>
        </p:xfrm>
        <a:graphic>
          <a:graphicData uri="http://schemas.openxmlformats.org/drawingml/2006/table">
            <a:tbl>
              <a:tblPr/>
              <a:tblGrid>
                <a:gridCol w="1938240"/>
                <a:gridCol w="1011960"/>
              </a:tblGrid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(kg/h)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9,25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(kg/day)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24,94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50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per kg of Feed wb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8,90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" name="TextBox 13"/>
          <p:cNvSpPr/>
          <p:nvPr/>
        </p:nvSpPr>
        <p:spPr>
          <a:xfrm>
            <a:off x="1394280" y="923400"/>
            <a:ext cx="1876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dk1"/>
                </a:solidFill>
                <a:latin typeface="Calibri"/>
              </a:rPr>
              <a:t>Πείραμα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14"/>
          <p:cNvSpPr/>
          <p:nvPr/>
        </p:nvSpPr>
        <p:spPr>
          <a:xfrm>
            <a:off x="4723200" y="928080"/>
            <a:ext cx="1876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dk1"/>
                </a:solidFill>
                <a:latin typeface="Calibri"/>
              </a:rPr>
              <a:t>Πείραμα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15"/>
          <p:cNvSpPr/>
          <p:nvPr/>
        </p:nvSpPr>
        <p:spPr>
          <a:xfrm>
            <a:off x="8638560" y="923400"/>
            <a:ext cx="1876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dk1"/>
                </a:solidFill>
                <a:latin typeface="Calibri"/>
              </a:rPr>
              <a:t>Πείραμα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Calibri Light"/>
              </a:rPr>
              <a:t>Πείραμα 1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308880" y="1634400"/>
          <a:ext cx="11469600" cy="2409480"/>
        </p:xfrm>
        <a:graphic>
          <a:graphicData uri="http://schemas.openxmlformats.org/drawingml/2006/table">
            <a:tbl>
              <a:tblPr/>
              <a:tblGrid>
                <a:gridCol w="1361520"/>
                <a:gridCol w="711000"/>
                <a:gridCol w="1217160"/>
                <a:gridCol w="786240"/>
                <a:gridCol w="964080"/>
                <a:gridCol w="735120"/>
                <a:gridCol w="569160"/>
                <a:gridCol w="424800"/>
                <a:gridCol w="578160"/>
                <a:gridCol w="397440"/>
                <a:gridCol w="930960"/>
                <a:gridCol w="930960"/>
                <a:gridCol w="930960"/>
                <a:gridCol w="930960"/>
              </a:tblGrid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Day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Food consumed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Residue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 (g/L)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 (g/L)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VS/TS(%)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EC (mS/cm)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 (mg/L)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tsCOD (mg/L)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sCOD/tCOD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13,64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21,36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6,43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5,30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0,54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86,08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4,37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1,46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4561,52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8792,73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51,88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37,5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29,54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7,96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12,85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1,26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11,44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1,17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92,64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8135,08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13077,46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62,21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31,5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38,63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-7,13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26,42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2,54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23,84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97,38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2,77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11134,39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37476,63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29,71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39,18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40,91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-1,73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25,39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23,56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97,79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2,67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12991,11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32053,82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40,53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35,80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30,68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5,12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17,77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1,73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16,04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1,65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93,47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2,51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9205,52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22850,16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46,08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SDV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2,89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10,72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10,83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8,45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0,81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7,97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0,83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4,73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0,30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3192,33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12163,04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12,17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564120" y="4565160"/>
          <a:ext cx="3177360" cy="1498320"/>
        </p:xfrm>
        <a:graphic>
          <a:graphicData uri="http://schemas.openxmlformats.org/drawingml/2006/table">
            <a:tbl>
              <a:tblPr/>
              <a:tblGrid>
                <a:gridCol w="2087640"/>
                <a:gridCol w="1089720"/>
              </a:tblGrid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L(day)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</a:t>
                      </a:r>
                      <a:r>
                        <a:rPr b="0" lang="el-G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L per kg of FW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0,00558737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143,18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consumed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122,72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Consumption (%)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85,7102947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Calibri Light"/>
              </a:rPr>
              <a:t>Πείραμα 2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308880" y="1634400"/>
          <a:ext cx="11469600" cy="2409480"/>
        </p:xfrm>
        <a:graphic>
          <a:graphicData uri="http://schemas.openxmlformats.org/drawingml/2006/table">
            <a:tbl>
              <a:tblPr/>
              <a:tblGrid>
                <a:gridCol w="1361520"/>
                <a:gridCol w="711000"/>
                <a:gridCol w="1217160"/>
                <a:gridCol w="786240"/>
                <a:gridCol w="964080"/>
                <a:gridCol w="735120"/>
                <a:gridCol w="569160"/>
                <a:gridCol w="424800"/>
                <a:gridCol w="578160"/>
                <a:gridCol w="397440"/>
                <a:gridCol w="930960"/>
                <a:gridCol w="930960"/>
                <a:gridCol w="930960"/>
                <a:gridCol w="930960"/>
              </a:tblGrid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Day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Food consumed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Residue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 (g/L)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 (g/L)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VS/TS(%)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EC (mS/cm)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 (mg/L)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tsCOD (mg/L)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sCOD/tCOD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39,7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40,91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-1,21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11,01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9,41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91,05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1,97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6659,23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14029,62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47,47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41,5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34,68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82,13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1,94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4754,90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9387,83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50,65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32,8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34,09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-1,29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4,93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85,67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4,50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3088,62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9149,78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33,76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36,2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43,18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-6,98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15,89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14,36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96,28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5421,42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21699,05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24,98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aeabab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2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37,55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31,25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6,30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9,84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8,40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88,78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4,36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4981,04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13566,57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39,21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SDV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3,34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14,50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16,55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3,90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5,37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1288,67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5082,36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4"/>
          <p:cNvGraphicFramePr/>
          <p:nvPr/>
        </p:nvGraphicFramePr>
        <p:xfrm>
          <a:off x="564120" y="4565160"/>
          <a:ext cx="3177360" cy="1498320"/>
        </p:xfrm>
        <a:graphic>
          <a:graphicData uri="http://schemas.openxmlformats.org/drawingml/2006/table">
            <a:tbl>
              <a:tblPr/>
              <a:tblGrid>
                <a:gridCol w="2087640"/>
                <a:gridCol w="1089720"/>
              </a:tblGrid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L(day)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 per kg of FW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0,00532623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150,2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consumed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Consumption (%)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83,2223702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Calibri Light"/>
              </a:rPr>
              <a:t>Πείραμα 3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308880" y="1634400"/>
          <a:ext cx="11469600" cy="2409480"/>
        </p:xfrm>
        <a:graphic>
          <a:graphicData uri="http://schemas.openxmlformats.org/drawingml/2006/table">
            <a:tbl>
              <a:tblPr/>
              <a:tblGrid>
                <a:gridCol w="1361520"/>
                <a:gridCol w="711000"/>
                <a:gridCol w="1217160"/>
                <a:gridCol w="786240"/>
                <a:gridCol w="964080"/>
                <a:gridCol w="735120"/>
                <a:gridCol w="569160"/>
                <a:gridCol w="424800"/>
                <a:gridCol w="578160"/>
                <a:gridCol w="397440"/>
                <a:gridCol w="930960"/>
                <a:gridCol w="930960"/>
                <a:gridCol w="930960"/>
                <a:gridCol w="930960"/>
              </a:tblGrid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Day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Food consumed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Residue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 (g/L)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 (g/L)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VS/TS(%)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EC (mS/cm)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 (mg/L)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tsCOD (mg/L)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sCOD/tCOD (%)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27,28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9,12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11,325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10,23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95,01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4,15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6325,97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13791,58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45,87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23,37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27,01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-3,64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91,55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2326,89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7781,06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29,90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18,19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-8,19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5,85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5,06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89,81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5,75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1184,29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6650,36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17,81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29,97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27,27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10,21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9,03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92,29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4600,19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12333,76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37,30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aeabab"/>
                          </a:solidFill>
                          <a:latin typeface="Calibri"/>
                        </a:rPr>
                        <a:t> 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24,94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24,94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8,51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7,52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92,16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3609,34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10139,19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32,72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SDV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9,78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1,87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1992,95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2995,36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Table 4"/>
          <p:cNvGraphicFramePr/>
          <p:nvPr/>
        </p:nvGraphicFramePr>
        <p:xfrm>
          <a:off x="564120" y="4565160"/>
          <a:ext cx="3177360" cy="1498320"/>
        </p:xfrm>
        <a:graphic>
          <a:graphicData uri="http://schemas.openxmlformats.org/drawingml/2006/table">
            <a:tbl>
              <a:tblPr/>
              <a:tblGrid>
                <a:gridCol w="2087640"/>
                <a:gridCol w="1089720"/>
              </a:tblGrid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L(day)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 per kg of FW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0,01604171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99,74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consumed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99,75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Consumption (%)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100,010026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464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000" spc="-1" strike="noStrike">
                <a:solidFill>
                  <a:schemeClr val="dk1"/>
                </a:solidFill>
                <a:latin typeface="Calibri Light"/>
              </a:rPr>
              <a:t>Πείραμα 4 (Ίδιο με 1</a:t>
            </a:r>
            <a:r>
              <a:rPr b="0" lang="el-GR" sz="4000" spc="-1" strike="noStrike" baseline="30000">
                <a:solidFill>
                  <a:schemeClr val="dk1"/>
                </a:solidFill>
                <a:latin typeface="Calibri Light"/>
              </a:rPr>
              <a:t>ο</a:t>
            </a:r>
            <a:r>
              <a:rPr b="0" lang="el-GR" sz="4000" spc="-1" strike="noStrike">
                <a:solidFill>
                  <a:schemeClr val="dk1"/>
                </a:solidFill>
                <a:latin typeface="Calibri Light"/>
              </a:rPr>
              <a:t> αλλά είχε μικρότερη τροφοδοσία)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308880" y="1634400"/>
          <a:ext cx="4075920" cy="2409480"/>
        </p:xfrm>
        <a:graphic>
          <a:graphicData uri="http://schemas.openxmlformats.org/drawingml/2006/table">
            <a:tbl>
              <a:tblPr/>
              <a:tblGrid>
                <a:gridCol w="1361520"/>
                <a:gridCol w="711000"/>
                <a:gridCol w="1217160"/>
                <a:gridCol w="786240"/>
              </a:tblGrid>
              <a:tr h="291960"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Day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Food consumed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Residue (kg)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13,64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7,46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29,54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-1,34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34,09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-20,89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aeabab"/>
                          </a:solidFill>
                          <a:latin typeface="Calibri"/>
                        </a:rPr>
                        <a:t> 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endParaRPr b="0" lang="en-US" sz="1400" spc="-1" strike="noStrike">
                        <a:solidFill>
                          <a:srgbClr val="aeabab"/>
                        </a:solidFill>
                        <a:latin typeface="Calibri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20,83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25,76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-4,92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96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SDV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6,13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8,77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11,85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4"/>
          <p:cNvGraphicFramePr/>
          <p:nvPr/>
        </p:nvGraphicFramePr>
        <p:xfrm>
          <a:off x="564120" y="4565160"/>
          <a:ext cx="3177360" cy="1498320"/>
        </p:xfrm>
        <a:graphic>
          <a:graphicData uri="http://schemas.openxmlformats.org/drawingml/2006/table">
            <a:tbl>
              <a:tblPr/>
              <a:tblGrid>
                <a:gridCol w="2087640"/>
                <a:gridCol w="1089720"/>
              </a:tblGrid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L(day)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L per kg of FW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62,5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consumed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77,27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952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Consumption (%)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123,632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Content Placeholder 3"/>
          <p:cNvGraphicFramePr/>
          <p:nvPr/>
        </p:nvGraphicFramePr>
        <p:xfrm>
          <a:off x="4868640" y="1634400"/>
          <a:ext cx="3204360" cy="1625040"/>
        </p:xfrm>
        <a:graphic>
          <a:graphicData uri="http://schemas.openxmlformats.org/drawingml/2006/table">
            <a:tbl>
              <a:tblPr/>
              <a:tblGrid>
                <a:gridCol w="1326240"/>
                <a:gridCol w="692280"/>
                <a:gridCol w="1185480"/>
              </a:tblGrid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My</a:t>
                      </a:r>
                      <a:r>
                        <a:rPr b="1" lang="el-GR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Ε</a:t>
                      </a: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 Parameters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duration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frequency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Top spray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Bottom flush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 mins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2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 Inj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 sec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 hours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18360"/>
            <a:ext cx="11389680" cy="83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Πείραμα 2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 (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Επίδραση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Top spray 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στο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tCOD)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TextBox 9"/>
          <p:cNvSpPr/>
          <p:nvPr/>
        </p:nvSpPr>
        <p:spPr>
          <a:xfrm>
            <a:off x="4858560" y="3566520"/>
            <a:ext cx="6917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Με βάση τον νόμο των συγκεντρώσεων υπολογίστηκε το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COD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των τροφίμων του κάθε πειράματος. Παρατηρούμε πως κατά το 2</a:t>
            </a:r>
            <a:r>
              <a:rPr b="0" lang="el-GR" sz="1800" spc="-1" strike="noStrike" baseline="30000">
                <a:solidFill>
                  <a:schemeClr val="dk1"/>
                </a:solidFill>
                <a:latin typeface="Calibri"/>
              </a:rPr>
              <a:t>ο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 πείραμα (επιπλέον νερό εντός του δοχείου) το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tCOD 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είναι ελάχιστα μικρότερο.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Επομένως, η επιπλέον ποσότητα νερού εντός του δοχείου, πέραν αυτής που απαιτείται για να μην κολλάνε τα τρόφιμα στα τοιχώματα, βελτιώνει ελάχιστα την επεξεργασία τους και κυρίως αραιώνει την εκροή.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4"/>
          <p:cNvSpPr/>
          <p:nvPr/>
        </p:nvSpPr>
        <p:spPr>
          <a:xfrm>
            <a:off x="200880" y="971640"/>
            <a:ext cx="10931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Σε αυτό το πείραμα διατηρήθηκαν ίδιες όλες οι συνθήκες με το Πείραμα 1 εκτός από την παροχή νερού στο εσωτερικού το δοχείου (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x2)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, ούτως ώστε να διαπιστωθεί η επίδρασή του στην επεξεργασία των τροφίμων από άποψη κατανάλωσης και μείωσης του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200880" y="2368080"/>
            <a:ext cx="10931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Επειδή το τελικό αποτέλεσμα της εκροής του μηχανήματος εξαρτάται από όλους τους παράγοντες του πειράματος: ποσότητα τροφίμων, σύσταση τροφίμων, ποσότητα ενζύμων, επιλέχθηκαν 2 ημέρες που είχαν σχεδόν όμοια χαρακτηριστικά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416160" y="3764520"/>
          <a:ext cx="4250160" cy="2272320"/>
        </p:xfrm>
        <a:graphic>
          <a:graphicData uri="http://schemas.openxmlformats.org/drawingml/2006/table">
            <a:tbl>
              <a:tblPr/>
              <a:tblGrid>
                <a:gridCol w="2044800"/>
                <a:gridCol w="1102680"/>
                <a:gridCol w="1102680"/>
              </a:tblGrid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l-G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Πείραμα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Tank (L)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tCOD (mg/L)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32000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21000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(kg/h)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6,33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8,94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Water (kg/d)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151,92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214,56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Food hydro (L)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23,08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20,44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COD water (mg/L)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4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COD FW (mg/L)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242502,7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241228,4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18360"/>
            <a:ext cx="12432240" cy="83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092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Πείραμα 2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 (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Επίδραση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Top spray </a:t>
            </a: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σε κατανάλωση τροφίμων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26" name="Table 3"/>
          <p:cNvGraphicFramePr/>
          <p:nvPr/>
        </p:nvGraphicFramePr>
        <p:xfrm>
          <a:off x="346680" y="1162800"/>
          <a:ext cx="6137280" cy="1980000"/>
        </p:xfrm>
        <a:graphic>
          <a:graphicData uri="http://schemas.openxmlformats.org/drawingml/2006/table">
            <a:tbl>
              <a:tblPr/>
              <a:tblGrid>
                <a:gridCol w="892080"/>
                <a:gridCol w="1208160"/>
                <a:gridCol w="1599840"/>
                <a:gridCol w="1028520"/>
                <a:gridCol w="1407960"/>
              </a:tblGrid>
              <a:tr h="638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Total 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consumed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Residue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Consumption (%)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706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143,18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122,72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20,46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706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150,20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25,20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7" name="TextBox 6"/>
          <p:cNvSpPr/>
          <p:nvPr/>
        </p:nvSpPr>
        <p:spPr>
          <a:xfrm>
            <a:off x="346680" y="3714840"/>
            <a:ext cx="10931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Διατηρώντας σταθερή τόσο την συνολική ποσότητα τροφοδοσίας όσο και την ποσότητα των μικροοργανισμών παρατηρούμε πως το ποσοστό κατανάλωσης των τροφίμων είναι παρόμοιο. Επομένως, επιβεβαιώνεται το συμπέρασμα πως η επιπλέον ποσότητα νερού εντός του δοχείου χώνευσης (από μία ποσότητα και μετά**) δεν ενισχύει την ίδια την επεξεργασία των τροφίμων αλλά λειτουργεί ως επιπλέον αραίωση της εκροής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2"/>
          <p:cNvSpPr/>
          <p:nvPr/>
        </p:nvSpPr>
        <p:spPr>
          <a:xfrm>
            <a:off x="346680" y="5214960"/>
            <a:ext cx="1093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**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l-GR" sz="1800" spc="-1" strike="noStrike">
                <a:solidFill>
                  <a:schemeClr val="dk1"/>
                </a:solidFill>
                <a:latin typeface="Calibri"/>
              </a:rPr>
              <a:t>Δεν προσδιορίστηκε για τα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Progen. </a:t>
            </a:r>
            <a:r>
              <a:rPr b="0" i="1" lang="el-GR" sz="1800" spc="-1" strike="noStrike">
                <a:solidFill>
                  <a:schemeClr val="dk1"/>
                </a:solidFill>
                <a:latin typeface="Calibri"/>
              </a:rPr>
              <a:t>Για τα μπλε ένζυμα ήταν 0.93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kg water / kg FW </a:t>
            </a:r>
            <a:r>
              <a:rPr b="0" i="1" lang="el-GR" sz="1800" spc="-1" strike="noStrike">
                <a:solidFill>
                  <a:schemeClr val="dk1"/>
                </a:solidFill>
                <a:latin typeface="Calibri"/>
              </a:rPr>
              <a:t>στο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top spray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18360"/>
            <a:ext cx="10515240" cy="83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 u="sng">
                <a:solidFill>
                  <a:schemeClr val="dk1"/>
                </a:solidFill>
                <a:uFillTx/>
                <a:latin typeface="Calibri Light"/>
              </a:rPr>
              <a:t>Πείραμα 3 (Επίδραση ΜΟ στο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COD)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TextBox 4"/>
          <p:cNvSpPr/>
          <p:nvPr/>
        </p:nvSpPr>
        <p:spPr>
          <a:xfrm>
            <a:off x="0" y="1099440"/>
            <a:ext cx="115884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Στο 3</a:t>
            </a:r>
            <a:r>
              <a:rPr b="0" lang="el-GR" sz="1800" spc="-1" strike="noStrike" baseline="30000">
                <a:solidFill>
                  <a:schemeClr val="dk1"/>
                </a:solidFill>
                <a:latin typeface="Calibri"/>
              </a:rPr>
              <a:t>ο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 πείραμα διατηρήθηκαν ίδιες συνθήκες λειτουργίας με το πείραμα 2 εκτός από την παροχή μικροοργανισμών στο δοχείο χώνευσης (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x2)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 με στόχο την μελέτη της επίδρασης των μικροοργανισμών στο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Όπως και πριν επιλέχθηκαν 2 ημέρες που είχαν σχεδόν όμοια χαρακτηριστικά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feed (kg, FW/Vegetables)</a:t>
            </a: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Day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1" name="Chart 2"/>
          <p:cNvGraphicFramePr/>
          <p:nvPr/>
        </p:nvGraphicFramePr>
        <p:xfrm>
          <a:off x="679320" y="2299680"/>
          <a:ext cx="3239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2" name="Chart 5"/>
          <p:cNvGraphicFramePr/>
          <p:nvPr/>
        </p:nvGraphicFramePr>
        <p:xfrm>
          <a:off x="3919320" y="2299680"/>
          <a:ext cx="3239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3" name="Chart 6"/>
          <p:cNvGraphicFramePr/>
          <p:nvPr/>
        </p:nvGraphicFramePr>
        <p:xfrm>
          <a:off x="7159320" y="2299680"/>
          <a:ext cx="3239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4" name="Table 11"/>
          <p:cNvGraphicFramePr/>
          <p:nvPr/>
        </p:nvGraphicFramePr>
        <p:xfrm>
          <a:off x="2809080" y="5112720"/>
          <a:ext cx="5969880" cy="1342800"/>
        </p:xfrm>
        <a:graphic>
          <a:graphicData uri="http://schemas.openxmlformats.org/drawingml/2006/table">
            <a:tbl>
              <a:tblPr/>
              <a:tblGrid>
                <a:gridCol w="1246680"/>
                <a:gridCol w="965160"/>
                <a:gridCol w="1360440"/>
                <a:gridCol w="1198440"/>
                <a:gridCol w="1198440"/>
              </a:tblGrid>
              <a:tr h="48168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Experiment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Feed (kg)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FW/Vegetables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tCOD (mg/L)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sCOD/tCOD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404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39,7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14029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47,</a:t>
                      </a:r>
                      <a:r>
                        <a:rPr b="0" lang="el-G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71600"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36,4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13791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45,</a:t>
                      </a:r>
                      <a:r>
                        <a:rPr b="0" lang="el-G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LibreOffice/24.2.4.2$Linux_X86_64 LibreOffice_project/420$Build-2</Application>
  <AppVersion>15.0000</AppVersion>
  <Words>1520</Words>
  <Paragraphs>574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2024-06-13T12:51:02Z</dcterms:created>
  <dc:creator>Dimos Tsivas</dc:creator>
  <dc:description/>
  <dc:language>en-US</dc:language>
  <cp:lastModifiedBy/>
  <dcterms:modified xsi:type="dcterms:W3CDTF">2024-06-17T13:25:44Z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