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Lst>
  <p:sldSz cx="1219212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tags" Target="tags/tag1.xml" /><Relationship Id="rId5" Type="http://schemas.openxmlformats.org/officeDocument/2006/relationships/slide" Target="slides/slide4.xml" /><Relationship Id="rId50" Type="http://schemas.openxmlformats.org/officeDocument/2006/relationships/presProps" Target="presProps.xml" /><Relationship Id="rId51" Type="http://schemas.openxmlformats.org/officeDocument/2006/relationships/viewProps" Target="viewProps.xml" /><Relationship Id="rId52" Type="http://schemas.openxmlformats.org/officeDocument/2006/relationships/theme" Target="theme/theme1.xml" /><Relationship Id="rId53" Type="http://schemas.openxmlformats.org/officeDocument/2006/relationships/tableStyles" Target="tableStyles.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37.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2021</c:v>
                </c:pt>
                <c:pt idx="1">
                  <c:v>2022*</c:v>
                </c:pt>
                <c:pt idx="2">
                  <c:v>2023*</c:v>
                </c:pt>
                <c:pt idx="3">
                  <c:v>2024*</c:v>
                </c:pt>
                <c:pt idx="4">
                  <c:v>2025*</c:v>
                </c:pt>
                <c:pt idx="5">
                  <c:v>2026*</c:v>
                </c:pt>
                <c:pt idx="6">
                  <c:v>2027*</c:v>
                </c:pt>
                <c:pt idx="7">
                  <c:v>2028*</c:v>
                </c:pt>
                <c:pt idx="8">
                  <c:v>2029*</c:v>
                </c:pt>
                <c:pt idx="9">
                  <c:v>2030*</c:v>
                </c:pt>
              </c:strCache>
            </c:strRef>
          </c:cat>
          <c:val>
            <c:numRef>
              <c:f>Sheet1!$B$2:$B$11</c:f>
              <c:numCache>
                <c:ptCount val="10"/>
                <c:pt idx="0">
                  <c:v>856.08</c:v>
                </c:pt>
                <c:pt idx="1">
                  <c:v>971.65</c:v>
                </c:pt>
                <c:pt idx="2">
                  <c:v>1092.91</c:v>
                </c:pt>
                <c:pt idx="3">
                  <c:v>1219</c:v>
                </c:pt>
                <c:pt idx="4">
                  <c:v>1349</c:v>
                </c:pt>
                <c:pt idx="5">
                  <c:v>1482</c:v>
                </c:pt>
                <c:pt idx="6">
                  <c:v>1617.07</c:v>
                </c:pt>
                <c:pt idx="7">
                  <c:v>1753.31</c:v>
                </c:pt>
                <c:pt idx="8">
                  <c:v>1889.87</c:v>
                </c:pt>
                <c:pt idx="9">
                  <c:v>2025.94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size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ren21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2011</c:v>
                </c:pt>
                <c:pt idx="1">
                  <c:v>2012</c:v>
                </c:pt>
                <c:pt idx="2">
                  <c:v>2013</c:v>
                </c:pt>
                <c:pt idx="3">
                  <c:v>2014</c:v>
                </c:pt>
                <c:pt idx="4">
                  <c:v>2015</c:v>
                </c:pt>
                <c:pt idx="5">
                  <c:v>2016</c:v>
                </c:pt>
                <c:pt idx="6">
                  <c:v>2017</c:v>
                </c:pt>
                <c:pt idx="7">
                  <c:v>2018</c:v>
                </c:pt>
                <c:pt idx="8">
                  <c:v>2019</c:v>
                </c:pt>
                <c:pt idx="9">
                  <c:v>2020</c:v>
                </c:pt>
                <c:pt idx="10">
                  <c:v>2021</c:v>
                </c:pt>
                <c:pt idx="11">
                  <c:v>2022</c:v>
                </c:pt>
              </c:numCache>
            </c:numRef>
          </c:cat>
          <c:val>
            <c:numRef>
              <c:f>Sheet1!$B$2:$B$13</c:f>
              <c:numCache>
                <c:ptCount val="12"/>
                <c:pt idx="0">
                  <c:v>105.3</c:v>
                </c:pt>
                <c:pt idx="1">
                  <c:v>110.5</c:v>
                </c:pt>
                <c:pt idx="2">
                  <c:v>120.4</c:v>
                </c:pt>
                <c:pt idx="3">
                  <c:v>137.9</c:v>
                </c:pt>
                <c:pt idx="4">
                  <c:v>155.5</c:v>
                </c:pt>
                <c:pt idx="5">
                  <c:v>163.1</c:v>
                </c:pt>
                <c:pt idx="6">
                  <c:v>180.9</c:v>
                </c:pt>
                <c:pt idx="7">
                  <c:v>183.4</c:v>
                </c:pt>
                <c:pt idx="8">
                  <c:v>194.4</c:v>
                </c:pt>
                <c:pt idx="9">
                  <c:v>269.2</c:v>
                </c:pt>
                <c:pt idx="10">
                  <c:v>314.4</c:v>
                </c:pt>
                <c:pt idx="11">
                  <c:v>348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Hydropower*</c:v>
                </c:pt>
                <c:pt idx="1">
                  <c:v>Solar PV</c:v>
                </c:pt>
                <c:pt idx="2">
                  <c:v>Onshore wind</c:v>
                </c:pt>
                <c:pt idx="3">
                  <c:v>Bioenergy</c:v>
                </c:pt>
                <c:pt idx="4">
                  <c:v>Offshore wind</c:v>
                </c:pt>
                <c:pt idx="5">
                  <c:v>Geothermal</c:v>
                </c:pt>
                <c:pt idx="6">
                  <c:v>Concentrated solar power</c:v>
                </c:pt>
                <c:pt idx="7">
                  <c:v>Marine</c:v>
                </c:pt>
              </c:strCache>
            </c:strRef>
          </c:cat>
          <c:val>
            <c:numRef>
              <c:f>Sheet1!$B$2:$B$9</c:f>
              <c:numCache>
                <c:ptCount val="8"/>
                <c:pt idx="0">
                  <c:v>1255.54</c:v>
                </c:pt>
                <c:pt idx="1">
                  <c:v>1046.61</c:v>
                </c:pt>
                <c:pt idx="2">
                  <c:v>835.62</c:v>
                </c:pt>
                <c:pt idx="3">
                  <c:v>148.91</c:v>
                </c:pt>
                <c:pt idx="4">
                  <c:v>63.2</c:v>
                </c:pt>
                <c:pt idx="5">
                  <c:v>14.88</c:v>
                </c:pt>
                <c:pt idx="6">
                  <c:v>6.5</c:v>
                </c:pt>
                <c:pt idx="7">
                  <c:v>0.52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Solar PV</c:v>
                </c:pt>
                <c:pt idx="1">
                  <c:v>Wind power</c:v>
                </c:pt>
                <c:pt idx="2">
                  <c:v>Hydropower</c:v>
                </c:pt>
                <c:pt idx="3">
                  <c:v>Other*</c:v>
                </c:pt>
              </c:strCache>
            </c:strRef>
          </c:cat>
          <c:val>
            <c:numRef>
              <c:f>Sheet1!$B$2:$B$5</c:f>
              <c:numCache>
                <c:ptCount val="4"/>
                <c:pt idx="0">
                  <c:v>2.43</c:v>
                </c:pt>
                <c:pt idx="1">
                  <c:v>0.77</c:v>
                </c:pt>
                <c:pt idx="2">
                  <c:v>0.222</c:v>
                </c:pt>
                <c:pt idx="3">
                  <c:v>0.064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Asia</c:v>
                </c:pt>
                <c:pt idx="1">
                  <c:v>Europe</c:v>
                </c:pt>
                <c:pt idx="2">
                  <c:v>North America</c:v>
                </c:pt>
                <c:pt idx="3">
                  <c:v>South America</c:v>
                </c:pt>
                <c:pt idx="4">
                  <c:v>Eurasia</c:v>
                </c:pt>
                <c:pt idx="5">
                  <c:v>Africa</c:v>
                </c:pt>
                <c:pt idx="6">
                  <c:v>Oceania</c:v>
                </c:pt>
                <c:pt idx="7">
                  <c:v>Middle East</c:v>
                </c:pt>
                <c:pt idx="8">
                  <c:v>Central America and the Caribbean</c:v>
                </c:pt>
              </c:strCache>
            </c:strRef>
          </c:cat>
          <c:val>
            <c:numRef>
              <c:f>Sheet1!$B$2:$B$10</c:f>
              <c:numCache>
                <c:ptCount val="9"/>
                <c:pt idx="0">
                  <c:v>1630.28</c:v>
                </c:pt>
                <c:pt idx="1">
                  <c:v>708.58</c:v>
                </c:pt>
                <c:pt idx="2">
                  <c:v>489.23</c:v>
                </c:pt>
                <c:pt idx="3">
                  <c:v>264.72</c:v>
                </c:pt>
                <c:pt idx="4">
                  <c:v>118.99</c:v>
                </c:pt>
                <c:pt idx="5">
                  <c:v>58.78</c:v>
                </c:pt>
                <c:pt idx="6">
                  <c:v>54.62</c:v>
                </c:pt>
                <c:pt idx="7">
                  <c:v>28.54</c:v>
                </c:pt>
                <c:pt idx="8">
                  <c:v>18.05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China</c:v>
                </c:pt>
                <c:pt idx="1">
                  <c:v>U.S.</c:v>
                </c:pt>
                <c:pt idx="2">
                  <c:v>Brazil</c:v>
                </c:pt>
                <c:pt idx="3">
                  <c:v>India</c:v>
                </c:pt>
                <c:pt idx="4">
                  <c:v>Germany</c:v>
                </c:pt>
                <c:pt idx="5">
                  <c:v>Japan</c:v>
                </c:pt>
                <c:pt idx="6">
                  <c:v>Canada</c:v>
                </c:pt>
                <c:pt idx="7">
                  <c:v>Spain</c:v>
                </c:pt>
                <c:pt idx="8">
                  <c:v>France</c:v>
                </c:pt>
                <c:pt idx="9">
                  <c:v>Italy</c:v>
                </c:pt>
              </c:strCache>
            </c:strRef>
          </c:cat>
          <c:val>
            <c:numRef>
              <c:f>Sheet1!$B$2:$B$11</c:f>
              <c:numCache>
                <c:ptCount val="10"/>
                <c:pt idx="0">
                  <c:v>1161</c:v>
                </c:pt>
                <c:pt idx="1">
                  <c:v>352</c:v>
                </c:pt>
                <c:pt idx="2">
                  <c:v>175</c:v>
                </c:pt>
                <c:pt idx="3">
                  <c:v>163</c:v>
                </c:pt>
                <c:pt idx="4">
                  <c:v>148</c:v>
                </c:pt>
                <c:pt idx="5">
                  <c:v>118</c:v>
                </c:pt>
                <c:pt idx="6">
                  <c:v>106</c:v>
                </c:pt>
                <c:pt idx="7">
                  <c:v>68</c:v>
                </c:pt>
                <c:pt idx="8">
                  <c:v>65</c:v>
                </c:pt>
                <c:pt idx="9">
                  <c:v>60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Sheet1!$A$2:$A$14</c:f>
              <c:numCache>
                <c:formatCode>General</c:formatCode>
                <c:ptCount val="13"/>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numCache>
            </c:numRef>
          </c:cat>
          <c:val>
            <c:numRef>
              <c:f>Sheet1!$B$2:$B$14</c:f>
              <c:numCache>
                <c:ptCount val="13"/>
                <c:pt idx="0">
                  <c:v>3897.9</c:v>
                </c:pt>
                <c:pt idx="1">
                  <c:v>4202</c:v>
                </c:pt>
                <c:pt idx="2">
                  <c:v>4401.68</c:v>
                </c:pt>
                <c:pt idx="3">
                  <c:v>4744.78</c:v>
                </c:pt>
                <c:pt idx="4">
                  <c:v>5039.25</c:v>
                </c:pt>
                <c:pt idx="5">
                  <c:v>5315.18</c:v>
                </c:pt>
                <c:pt idx="6">
                  <c:v>5516.33</c:v>
                </c:pt>
                <c:pt idx="7">
                  <c:v>5884.33</c:v>
                </c:pt>
                <c:pt idx="8">
                  <c:v>6225.32</c:v>
                </c:pt>
                <c:pt idx="9">
                  <c:v>6627.72</c:v>
                </c:pt>
                <c:pt idx="10">
                  <c:v>6994.72</c:v>
                </c:pt>
                <c:pt idx="11">
                  <c:v>7455.91</c:v>
                </c:pt>
                <c:pt idx="12">
                  <c:v>7857.8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Renewable energy production in terawatt hours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4"/>
            <c:invertIfNegative val="0"/>
            <c:spPr>
              <a:solidFill>
                <a:srgbClr val="BFBFBF"/>
              </a:solidFill>
            </c:spPr>
          </c:dPt>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Hydropower</c:v>
                </c:pt>
                <c:pt idx="1">
                  <c:v>Wind</c:v>
                </c:pt>
                <c:pt idx="2">
                  <c:v>Solar</c:v>
                </c:pt>
                <c:pt idx="3">
                  <c:v>Bioenergy</c:v>
                </c:pt>
                <c:pt idx="4">
                  <c:v>Other Renewables</c:v>
                </c:pt>
              </c:strCache>
            </c:strRef>
          </c:cat>
          <c:val>
            <c:numRef>
              <c:f>Sheet1!$B$2:$B$6</c:f>
              <c:numCache>
                <c:ptCount val="5"/>
                <c:pt idx="0">
                  <c:v>4326.77</c:v>
                </c:pt>
                <c:pt idx="1">
                  <c:v>2138.84</c:v>
                </c:pt>
                <c:pt idx="2">
                  <c:v>1290.13</c:v>
                </c:pt>
                <c:pt idx="3">
                  <c:v>677.6</c:v>
                </c:pt>
                <c:pt idx="4">
                  <c:v>99.76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Electricity generation in terawatt hours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Asia</c:v>
                </c:pt>
                <c:pt idx="1">
                  <c:v>Europe</c:v>
                </c:pt>
                <c:pt idx="2">
                  <c:v>North America</c:v>
                </c:pt>
                <c:pt idx="3">
                  <c:v>South America</c:v>
                </c:pt>
                <c:pt idx="4">
                  <c:v>Eurasia</c:v>
                </c:pt>
                <c:pt idx="5">
                  <c:v>Africa</c:v>
                </c:pt>
                <c:pt idx="6">
                  <c:v>Oceania</c:v>
                </c:pt>
                <c:pt idx="7">
                  <c:v>Central America and the Carribbean</c:v>
                </c:pt>
                <c:pt idx="8">
                  <c:v>Middle East</c:v>
                </c:pt>
              </c:strCache>
            </c:strRef>
          </c:cat>
          <c:val>
            <c:numRef>
              <c:f>Sheet1!$B$2:$B$10</c:f>
              <c:numCache>
                <c:ptCount val="9"/>
                <c:pt idx="0">
                  <c:v>3418.45</c:v>
                </c:pt>
                <c:pt idx="1">
                  <c:v>1467.75</c:v>
                </c:pt>
                <c:pt idx="2">
                  <c:v>1382.3</c:v>
                </c:pt>
                <c:pt idx="3">
                  <c:v>835.58</c:v>
                </c:pt>
                <c:pt idx="4">
                  <c:v>353.09</c:v>
                </c:pt>
                <c:pt idx="5">
                  <c:v>194.36</c:v>
                </c:pt>
                <c:pt idx="6">
                  <c:v>109.53</c:v>
                </c:pt>
                <c:pt idx="7">
                  <c:v>56.36</c:v>
                </c:pt>
                <c:pt idx="8">
                  <c:v>40.37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numCache>
            </c:numRef>
          </c:cat>
          <c:val>
            <c:numRef>
              <c:f>Sheet1!$B$2:$B$17</c:f>
              <c:numCache>
                <c:ptCount val="16"/>
                <c:pt idx="0">
                  <c:v>0.1824</c:v>
                </c:pt>
                <c:pt idx="1">
                  <c:v>0.1927</c:v>
                </c:pt>
                <c:pt idx="2">
                  <c:v>0.198</c:v>
                </c:pt>
                <c:pt idx="3">
                  <c:v>0.1997</c:v>
                </c:pt>
                <c:pt idx="4">
                  <c:v>0.203</c:v>
                </c:pt>
                <c:pt idx="5">
                  <c:v>0.2126</c:v>
                </c:pt>
                <c:pt idx="6">
                  <c:v>0.2204</c:v>
                </c:pt>
                <c:pt idx="7">
                  <c:v>0.2262</c:v>
                </c:pt>
                <c:pt idx="8">
                  <c:v>0.2331</c:v>
                </c:pt>
                <c:pt idx="9">
                  <c:v>0.2411</c:v>
                </c:pt>
                <c:pt idx="10">
                  <c:v>0.2493</c:v>
                </c:pt>
                <c:pt idx="11">
                  <c:v>0.2555</c:v>
                </c:pt>
                <c:pt idx="12">
                  <c:v>0.2659</c:v>
                </c:pt>
                <c:pt idx="13">
                  <c:v>0.2846</c:v>
                </c:pt>
                <c:pt idx="14">
                  <c:v>0.2835</c:v>
                </c:pt>
                <c:pt idx="15">
                  <c:v>0.2991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renewables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Latin America and Caribbean</c:v>
                </c:pt>
                <c:pt idx="1">
                  <c:v>Oceania</c:v>
                </c:pt>
                <c:pt idx="2">
                  <c:v>Europe</c:v>
                </c:pt>
                <c:pt idx="3">
                  <c:v>North America</c:v>
                </c:pt>
                <c:pt idx="4">
                  <c:v>Asia</c:v>
                </c:pt>
                <c:pt idx="5">
                  <c:v>Africa</c:v>
                </c:pt>
                <c:pt idx="6">
                  <c:v>Middle East</c:v>
                </c:pt>
              </c:strCache>
            </c:strRef>
          </c:cat>
          <c:val>
            <c:numRef>
              <c:f>Sheet1!$B$2:$B$8</c:f>
              <c:numCache>
                <c:ptCount val="7"/>
                <c:pt idx="0">
                  <c:v>0.61</c:v>
                </c:pt>
                <c:pt idx="1">
                  <c:v>0.4</c:v>
                </c:pt>
                <c:pt idx="2">
                  <c:v>0.36</c:v>
                </c:pt>
                <c:pt idx="3">
                  <c:v>0.29</c:v>
                </c:pt>
                <c:pt idx="4">
                  <c:v>0.27</c:v>
                </c:pt>
                <c:pt idx="5">
                  <c:v>0.24</c:v>
                </c:pt>
                <c:pt idx="6">
                  <c:v>0.03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Oil</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Sheet1!$A$2:$A$5</c:f>
              <c:numCache>
                <c:formatCode>General</c:formatCode>
                <c:ptCount val="4"/>
                <c:pt idx="0">
                  <c:v>2019</c:v>
                </c:pt>
                <c:pt idx="1">
                  <c:v>2020</c:v>
                </c:pt>
                <c:pt idx="2">
                  <c:v>2021</c:v>
                </c:pt>
                <c:pt idx="3">
                  <c:v>2022</c:v>
                </c:pt>
              </c:numCache>
            </c:numRef>
          </c:cat>
          <c:val>
            <c:numRef>
              <c:f>Sheet1!$B$2:$B$5</c:f>
              <c:numCache>
                <c:ptCount val="4"/>
                <c:pt idx="0">
                  <c:v>191.89</c:v>
                </c:pt>
                <c:pt idx="1">
                  <c:v>174.17</c:v>
                </c:pt>
                <c:pt idx="2">
                  <c:v>184.86</c:v>
                </c:pt>
                <c:pt idx="3">
                  <c:v>190.69</c:v>
                </c:pt>
              </c:numCache>
            </c:numRef>
          </c:val>
        </c:ser>
        <c:ser>
          <c:idx val="1"/>
          <c:order val="1"/>
          <c:tx>
            <c:strRef>
              <c:f>Sheet1!$C$1</c:f>
              <c:strCache>
                <c:ptCount val="1"/>
                <c:pt idx="0">
                  <c:v>Natural gas</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Sheet1!$A$2:$A$5</c:f>
              <c:numCache>
                <c:formatCode>General</c:formatCode>
                <c:ptCount val="4"/>
                <c:pt idx="0">
                  <c:v>2019</c:v>
                </c:pt>
                <c:pt idx="1">
                  <c:v>2020</c:v>
                </c:pt>
                <c:pt idx="2">
                  <c:v>2021</c:v>
                </c:pt>
                <c:pt idx="3">
                  <c:v>2022</c:v>
                </c:pt>
              </c:numCache>
            </c:numRef>
          </c:cat>
          <c:val>
            <c:numRef>
              <c:f>Sheet1!$C$2:$C$5</c:f>
              <c:numCache>
                <c:ptCount val="4"/>
                <c:pt idx="0">
                  <c:v>140.54</c:v>
                </c:pt>
                <c:pt idx="1">
                  <c:v>138.44</c:v>
                </c:pt>
                <c:pt idx="2">
                  <c:v>146.41</c:v>
                </c:pt>
                <c:pt idx="3">
                  <c:v>141.89</c:v>
                </c:pt>
              </c:numCache>
            </c:numRef>
          </c:val>
        </c:ser>
        <c:ser>
          <c:idx val="2"/>
          <c:order val="2"/>
          <c:tx>
            <c:strRef>
              <c:f>Sheet1!$D$1</c:f>
              <c:strCache>
                <c:ptCount val="1"/>
                <c:pt idx="0">
                  <c:v>Coal</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Sheet1!$A$2:$A$5</c:f>
              <c:numCache>
                <c:formatCode>General</c:formatCode>
                <c:ptCount val="4"/>
                <c:pt idx="0">
                  <c:v>2019</c:v>
                </c:pt>
                <c:pt idx="1">
                  <c:v>2020</c:v>
                </c:pt>
                <c:pt idx="2">
                  <c:v>2021</c:v>
                </c:pt>
                <c:pt idx="3">
                  <c:v>2022</c:v>
                </c:pt>
              </c:numCache>
            </c:numRef>
          </c:cat>
          <c:val>
            <c:numRef>
              <c:f>Sheet1!$D$2:$D$5</c:f>
              <c:numCache>
                <c:ptCount val="4"/>
                <c:pt idx="0">
                  <c:v>157.64</c:v>
                </c:pt>
                <c:pt idx="1">
                  <c:v>151.07</c:v>
                </c:pt>
                <c:pt idx="2">
                  <c:v>160.43</c:v>
                </c:pt>
                <c:pt idx="3">
                  <c:v>161.47</c:v>
                </c:pt>
              </c:numCache>
            </c:numRef>
          </c:val>
        </c:ser>
        <c:ser>
          <c:idx val="3"/>
          <c:order val="3"/>
          <c:tx>
            <c:strRef>
              <c:f>Sheet1!$E$1</c:f>
              <c:strCache>
                <c:ptCount val="1"/>
                <c:pt idx="0">
                  <c:v>Nuclear energy</c:v>
                </c:pt>
              </c:strCache>
            </c:strRef>
          </c:tx>
          <c:spPr>
            <a:solidFill>
              <a:srgbClr val="A60B0B"/>
            </a:solidFill>
            <a:ln>
              <a:solidFill>
                <a:srgbClr val="A60B0B"/>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Sheet1!$A$2:$A$5</c:f>
              <c:numCache>
                <c:formatCode>General</c:formatCode>
                <c:ptCount val="4"/>
                <c:pt idx="0">
                  <c:v>2019</c:v>
                </c:pt>
                <c:pt idx="1">
                  <c:v>2020</c:v>
                </c:pt>
                <c:pt idx="2">
                  <c:v>2021</c:v>
                </c:pt>
                <c:pt idx="3">
                  <c:v>2022</c:v>
                </c:pt>
              </c:numCache>
            </c:numRef>
          </c:cat>
          <c:val>
            <c:numRef>
              <c:f>Sheet1!$E$2:$E$5</c:f>
              <c:numCache>
                <c:ptCount val="4"/>
                <c:pt idx="0">
                  <c:v>24.93</c:v>
                </c:pt>
                <c:pt idx="1">
                  <c:v>24.44</c:v>
                </c:pt>
                <c:pt idx="2">
                  <c:v>25.33</c:v>
                </c:pt>
                <c:pt idx="3">
                  <c:v>24.13</c:v>
                </c:pt>
              </c:numCache>
            </c:numRef>
          </c:val>
        </c:ser>
        <c:ser>
          <c:idx val="4"/>
          <c:order val="4"/>
          <c:tx>
            <c:strRef>
              <c:f>Sheet1!$F$1</c:f>
              <c:strCache>
                <c:ptCount val="1"/>
                <c:pt idx="0">
                  <c:v>Hydroelectricity</c:v>
                </c:pt>
              </c:strCache>
            </c:strRef>
          </c:tx>
          <c:spPr>
            <a:solidFill>
              <a:srgbClr val="87BC24"/>
            </a:solidFill>
            <a:ln>
              <a:solidFill>
                <a:srgbClr val="87BC24"/>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Sheet1!$A$2:$A$5</c:f>
              <c:numCache>
                <c:formatCode>General</c:formatCode>
                <c:ptCount val="4"/>
                <c:pt idx="0">
                  <c:v>2019</c:v>
                </c:pt>
                <c:pt idx="1">
                  <c:v>2020</c:v>
                </c:pt>
                <c:pt idx="2">
                  <c:v>2021</c:v>
                </c:pt>
                <c:pt idx="3">
                  <c:v>2022</c:v>
                </c:pt>
              </c:numCache>
            </c:numRef>
          </c:cat>
          <c:val>
            <c:numRef>
              <c:f>Sheet1!$F$2:$F$5</c:f>
              <c:numCache>
                <c:ptCount val="4"/>
                <c:pt idx="0">
                  <c:v>37.69</c:v>
                </c:pt>
                <c:pt idx="1">
                  <c:v>41.09</c:v>
                </c:pt>
                <c:pt idx="2">
                  <c:v>40.4</c:v>
                </c:pt>
                <c:pt idx="3">
                  <c:v>40.68</c:v>
                </c:pt>
              </c:numCache>
            </c:numRef>
          </c:val>
        </c:ser>
        <c:ser>
          <c:idx val="5"/>
          <c:order val="5"/>
          <c:tx>
            <c:strRef>
              <c:f>Sheet1!$G$1</c:f>
              <c:strCache>
                <c:ptCount val="1"/>
                <c:pt idx="0">
                  <c:v>Renewables</c:v>
                </c:pt>
              </c:strCache>
            </c:strRef>
          </c:tx>
          <c:spPr>
            <a:solidFill>
              <a:srgbClr val="EBB523"/>
            </a:solidFill>
            <a:ln>
              <a:solidFill>
                <a:srgbClr val="EBB523"/>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Sheet1!$A$2:$A$5</c:f>
              <c:numCache>
                <c:formatCode>General</c:formatCode>
                <c:ptCount val="4"/>
                <c:pt idx="0">
                  <c:v>2019</c:v>
                </c:pt>
                <c:pt idx="1">
                  <c:v>2020</c:v>
                </c:pt>
                <c:pt idx="2">
                  <c:v>2021</c:v>
                </c:pt>
                <c:pt idx="3">
                  <c:v>2022</c:v>
                </c:pt>
              </c:numCache>
            </c:numRef>
          </c:cat>
          <c:val>
            <c:numRef>
              <c:f>Sheet1!$G$2:$G$5</c:f>
              <c:numCache>
                <c:ptCount val="4"/>
                <c:pt idx="0">
                  <c:v>28.82</c:v>
                </c:pt>
                <c:pt idx="1">
                  <c:v>34.8</c:v>
                </c:pt>
                <c:pt idx="2">
                  <c:v>39.97</c:v>
                </c:pt>
                <c:pt idx="3">
                  <c:v>45.18</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exajoules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exajoules</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Sheet1!$B$2:$B$24</c:f>
              <c:numCache>
                <c:ptCount val="23"/>
                <c:pt idx="0">
                  <c:v>2.88</c:v>
                </c:pt>
                <c:pt idx="1">
                  <c:v>3.03</c:v>
                </c:pt>
                <c:pt idx="2">
                  <c:v>3.44</c:v>
                </c:pt>
                <c:pt idx="3">
                  <c:v>3.76</c:v>
                </c:pt>
                <c:pt idx="4">
                  <c:v>4.3</c:v>
                </c:pt>
                <c:pt idx="5">
                  <c:v>4.85</c:v>
                </c:pt>
                <c:pt idx="6">
                  <c:v>5.56</c:v>
                </c:pt>
                <c:pt idx="7">
                  <c:v>6.54</c:v>
                </c:pt>
                <c:pt idx="8">
                  <c:v>7.82</c:v>
                </c:pt>
                <c:pt idx="9">
                  <c:v>8.97</c:v>
                </c:pt>
                <c:pt idx="10">
                  <c:v>10.55</c:v>
                </c:pt>
                <c:pt idx="11">
                  <c:v>12.11</c:v>
                </c:pt>
                <c:pt idx="12">
                  <c:v>13.79</c:v>
                </c:pt>
                <c:pt idx="13">
                  <c:v>15.77</c:v>
                </c:pt>
                <c:pt idx="14">
                  <c:v>17.59</c:v>
                </c:pt>
                <c:pt idx="15">
                  <c:v>19.91</c:v>
                </c:pt>
                <c:pt idx="16">
                  <c:v>22.04</c:v>
                </c:pt>
                <c:pt idx="17">
                  <c:v>25.29</c:v>
                </c:pt>
                <c:pt idx="18">
                  <c:v>28.46</c:v>
                </c:pt>
                <c:pt idx="19">
                  <c:v>31.68</c:v>
                </c:pt>
                <c:pt idx="20">
                  <c:v>34.87</c:v>
                </c:pt>
                <c:pt idx="21">
                  <c:v>39.97</c:v>
                </c:pt>
                <c:pt idx="22">
                  <c:v>45.18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exajoules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Sheet1!$A$2:$A$26</c:f>
              <c:numCache>
                <c:formatCode>General</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Sheet1!$B$2:$B$26</c:f>
              <c:numCache>
                <c:ptCount val="25"/>
                <c:pt idx="0">
                  <c:v>1.85</c:v>
                </c:pt>
                <c:pt idx="1">
                  <c:v>1.95</c:v>
                </c:pt>
                <c:pt idx="2">
                  <c:v>2.13</c:v>
                </c:pt>
                <c:pt idx="3">
                  <c:v>2.26</c:v>
                </c:pt>
                <c:pt idx="4">
                  <c:v>2.59</c:v>
                </c:pt>
                <c:pt idx="5">
                  <c:v>2.86</c:v>
                </c:pt>
                <c:pt idx="6">
                  <c:v>3.3</c:v>
                </c:pt>
                <c:pt idx="7">
                  <c:v>3.77</c:v>
                </c:pt>
                <c:pt idx="8">
                  <c:v>4.34</c:v>
                </c:pt>
                <c:pt idx="9">
                  <c:v>5.07</c:v>
                </c:pt>
                <c:pt idx="10">
                  <c:v>5.93</c:v>
                </c:pt>
                <c:pt idx="11">
                  <c:v>6.68</c:v>
                </c:pt>
                <c:pt idx="12">
                  <c:v>7.7</c:v>
                </c:pt>
                <c:pt idx="13">
                  <c:v>8.85</c:v>
                </c:pt>
                <c:pt idx="14">
                  <c:v>9.96</c:v>
                </c:pt>
                <c:pt idx="15">
                  <c:v>11.07</c:v>
                </c:pt>
                <c:pt idx="16">
                  <c:v>12</c:v>
                </c:pt>
                <c:pt idx="17">
                  <c:v>13.38</c:v>
                </c:pt>
                <c:pt idx="18">
                  <c:v>14.27</c:v>
                </c:pt>
                <c:pt idx="19">
                  <c:v>15.76</c:v>
                </c:pt>
                <c:pt idx="20">
                  <c:v>16.77</c:v>
                </c:pt>
                <c:pt idx="21">
                  <c:v>18.15</c:v>
                </c:pt>
                <c:pt idx="22">
                  <c:v>19.72</c:v>
                </c:pt>
                <c:pt idx="23">
                  <c:v>21.17</c:v>
                </c:pt>
                <c:pt idx="24">
                  <c:v>23.53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Consumption in exajoules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Asia Pacific</c:v>
                </c:pt>
                <c:pt idx="1">
                  <c:v>Europe</c:v>
                </c:pt>
                <c:pt idx="2">
                  <c:v>North America</c:v>
                </c:pt>
                <c:pt idx="3">
                  <c:v>South and Central America</c:v>
                </c:pt>
                <c:pt idx="4">
                  <c:v>Africa</c:v>
                </c:pt>
                <c:pt idx="5">
                  <c:v>Middle East</c:v>
                </c:pt>
                <c:pt idx="6">
                  <c:v>Commonwealth of Independent States (CIS)</c:v>
                </c:pt>
              </c:strCache>
            </c:strRef>
          </c:cat>
          <c:val>
            <c:numRef>
              <c:f>Sheet1!$B$2:$B$8</c:f>
              <c:numCache>
                <c:ptCount val="7"/>
                <c:pt idx="0">
                  <c:v>20.24</c:v>
                </c:pt>
                <c:pt idx="1">
                  <c:v>11.06</c:v>
                </c:pt>
                <c:pt idx="2">
                  <c:v>9.46</c:v>
                </c:pt>
                <c:pt idx="3">
                  <c:v>3.53</c:v>
                </c:pt>
                <c:pt idx="4">
                  <c:v>0.49</c:v>
                </c:pt>
                <c:pt idx="5">
                  <c:v>0.26</c:v>
                </c:pt>
                <c:pt idx="6">
                  <c:v>0.14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China</c:v>
                </c:pt>
                <c:pt idx="1">
                  <c:v>United States</c:v>
                </c:pt>
                <c:pt idx="2">
                  <c:v>Brazil</c:v>
                </c:pt>
                <c:pt idx="3">
                  <c:v>Germany</c:v>
                </c:pt>
                <c:pt idx="4">
                  <c:v>India</c:v>
                </c:pt>
                <c:pt idx="5">
                  <c:v>Japan</c:v>
                </c:pt>
                <c:pt idx="6">
                  <c:v>United Kingdom</c:v>
                </c:pt>
                <c:pt idx="7">
                  <c:v>Spain</c:v>
                </c:pt>
                <c:pt idx="8">
                  <c:v>France</c:v>
                </c:pt>
                <c:pt idx="9">
                  <c:v>Italy</c:v>
                </c:pt>
                <c:pt idx="10">
                  <c:v>Indonesia</c:v>
                </c:pt>
                <c:pt idx="11">
                  <c:v>Australia</c:v>
                </c:pt>
                <c:pt idx="12">
                  <c:v>Turkey</c:v>
                </c:pt>
                <c:pt idx="13">
                  <c:v>Canada</c:v>
                </c:pt>
                <c:pt idx="14">
                  <c:v>Sweden</c:v>
                </c:pt>
              </c:strCache>
            </c:strRef>
          </c:cat>
          <c:val>
            <c:numRef>
              <c:f>Sheet1!$B$2:$B$16</c:f>
              <c:numCache>
                <c:ptCount val="15"/>
                <c:pt idx="0">
                  <c:v>13.3</c:v>
                </c:pt>
                <c:pt idx="1">
                  <c:v>8.43</c:v>
                </c:pt>
                <c:pt idx="2">
                  <c:v>2.53</c:v>
                </c:pt>
                <c:pt idx="3">
                  <c:v>2.45</c:v>
                </c:pt>
                <c:pt idx="4">
                  <c:v>2.15</c:v>
                </c:pt>
                <c:pt idx="5">
                  <c:v>1.53</c:v>
                </c:pt>
                <c:pt idx="6">
                  <c:v>1.36</c:v>
                </c:pt>
                <c:pt idx="7">
                  <c:v>1.04</c:v>
                </c:pt>
                <c:pt idx="8">
                  <c:v>0.81</c:v>
                </c:pt>
                <c:pt idx="9">
                  <c:v>0.76</c:v>
                </c:pt>
                <c:pt idx="10">
                  <c:v>0.74</c:v>
                </c:pt>
                <c:pt idx="11">
                  <c:v>0.7</c:v>
                </c:pt>
                <c:pt idx="12">
                  <c:v>0.69</c:v>
                </c:pt>
                <c:pt idx="13">
                  <c:v>0.59</c:v>
                </c:pt>
                <c:pt idx="14">
                  <c:v>0.56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China</c:v>
                </c:pt>
                <c:pt idx="1">
                  <c:v>United States</c:v>
                </c:pt>
                <c:pt idx="2">
                  <c:v>Brazil</c:v>
                </c:pt>
                <c:pt idx="3">
                  <c:v>Germany</c:v>
                </c:pt>
                <c:pt idx="4">
                  <c:v>India</c:v>
                </c:pt>
                <c:pt idx="5">
                  <c:v>Japan</c:v>
                </c:pt>
                <c:pt idx="6">
                  <c:v>United Kingdom</c:v>
                </c:pt>
                <c:pt idx="7">
                  <c:v>Spain</c:v>
                </c:pt>
                <c:pt idx="8">
                  <c:v>France</c:v>
                </c:pt>
                <c:pt idx="9">
                  <c:v>Italy</c:v>
                </c:pt>
                <c:pt idx="10">
                  <c:v>Indonesia</c:v>
                </c:pt>
                <c:pt idx="11">
                  <c:v>Australia</c:v>
                </c:pt>
                <c:pt idx="12">
                  <c:v>Turkey</c:v>
                </c:pt>
                <c:pt idx="13">
                  <c:v>Canada</c:v>
                </c:pt>
                <c:pt idx="14">
                  <c:v>Sweden</c:v>
                </c:pt>
              </c:strCache>
            </c:strRef>
          </c:cat>
          <c:val>
            <c:numRef>
              <c:f>Sheet1!$B$2:$B$16</c:f>
              <c:numCache>
                <c:ptCount val="15"/>
                <c:pt idx="0">
                  <c:v>0.294</c:v>
                </c:pt>
                <c:pt idx="1">
                  <c:v>0.187</c:v>
                </c:pt>
                <c:pt idx="2">
                  <c:v>0.056</c:v>
                </c:pt>
                <c:pt idx="3">
                  <c:v>0.054</c:v>
                </c:pt>
                <c:pt idx="4">
                  <c:v>0.048</c:v>
                </c:pt>
                <c:pt idx="5">
                  <c:v>0.034</c:v>
                </c:pt>
                <c:pt idx="6">
                  <c:v>0.03</c:v>
                </c:pt>
                <c:pt idx="7">
                  <c:v>0.023</c:v>
                </c:pt>
                <c:pt idx="8">
                  <c:v>0.018</c:v>
                </c:pt>
                <c:pt idx="9">
                  <c:v>0.017</c:v>
                </c:pt>
                <c:pt idx="10">
                  <c:v>0.016</c:v>
                </c:pt>
                <c:pt idx="11">
                  <c:v>0.016</c:v>
                </c:pt>
                <c:pt idx="12">
                  <c:v>0.015</c:v>
                </c:pt>
                <c:pt idx="13">
                  <c:v>0.013</c:v>
                </c:pt>
                <c:pt idx="14">
                  <c:v>0.012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NextEra Energy, Inc.</c:v>
                </c:pt>
                <c:pt idx="1">
                  <c:v>Iberdrola SA</c:v>
                </c:pt>
                <c:pt idx="2">
                  <c:v>Orsted A/S</c:v>
                </c:pt>
                <c:pt idx="3">
                  <c:v>Vestas Wind Systems A/S</c:v>
                </c:pt>
                <c:pt idx="4">
                  <c:v>Siemens Gamesa Renewable Energy SA</c:v>
                </c:pt>
                <c:pt idx="5">
                  <c:v>Plug Power Inc.</c:v>
                </c:pt>
                <c:pt idx="6">
                  <c:v>Algonquin Power &amp; Utilities Corp</c:v>
                </c:pt>
                <c:pt idx="7">
                  <c:v>Brookfield Renewable Corp</c:v>
                </c:pt>
                <c:pt idx="8">
                  <c:v>Daqo New Energy Corp</c:v>
                </c:pt>
                <c:pt idx="9">
                  <c:v>Canadian Solar Inc.</c:v>
                </c:pt>
              </c:strCache>
            </c:strRef>
          </c:cat>
          <c:val>
            <c:numRef>
              <c:f>Sheet1!$B$2:$B$11</c:f>
              <c:numCache>
                <c:ptCount val="10"/>
                <c:pt idx="0">
                  <c:v>147.57</c:v>
                </c:pt>
                <c:pt idx="1">
                  <c:v>72.67</c:v>
                </c:pt>
                <c:pt idx="2">
                  <c:v>36.19</c:v>
                </c:pt>
                <c:pt idx="3">
                  <c:v>29.58</c:v>
                </c:pt>
                <c:pt idx="4">
                  <c:v>12.97</c:v>
                </c:pt>
                <c:pt idx="5">
                  <c:v>8.18</c:v>
                </c:pt>
                <c:pt idx="6">
                  <c:v>5.2</c:v>
                </c:pt>
                <c:pt idx="7">
                  <c:v>5.16</c:v>
                </c:pt>
                <c:pt idx="8">
                  <c:v>3.92</c:v>
                </c:pt>
                <c:pt idx="9">
                  <c:v>2.74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Orsted A/S (Denmark)</c:v>
                </c:pt>
                <c:pt idx="1">
                  <c:v>Iberdrola SA (Spain)</c:v>
                </c:pt>
                <c:pt idx="2">
                  <c:v>JinkoSolar Holding Co. Ltd (China)</c:v>
                </c:pt>
                <c:pt idx="3">
                  <c:v>Vestas Wind Systems A/S (Denmark)</c:v>
                </c:pt>
                <c:pt idx="4">
                  <c:v>Siemens Gamesa Renewable Energy SA (Spain)</c:v>
                </c:pt>
                <c:pt idx="5">
                  <c:v>Brookfield Renewable Partners LP (Canada)</c:v>
                </c:pt>
                <c:pt idx="6">
                  <c:v>First Solar Inc. (U.S.)</c:v>
                </c:pt>
                <c:pt idx="7">
                  <c:v>Canadian Solar Inc. (Canada)</c:v>
                </c:pt>
                <c:pt idx="8">
                  <c:v>Renewable Energy Group Inc. (U.S.)</c:v>
                </c:pt>
                <c:pt idx="9">
                  <c:v>SunPower Corp. (U.S.)</c:v>
                </c:pt>
              </c:strCache>
            </c:strRef>
          </c:cat>
          <c:val>
            <c:numRef>
              <c:f>Sheet1!$B$2:$B$11</c:f>
              <c:numCache>
                <c:ptCount val="10"/>
                <c:pt idx="0">
                  <c:v>51.45</c:v>
                </c:pt>
                <c:pt idx="1">
                  <c:v>36.9</c:v>
                </c:pt>
                <c:pt idx="2">
                  <c:v>33.95</c:v>
                </c:pt>
                <c:pt idx="3">
                  <c:v>15.2</c:v>
                </c:pt>
                <c:pt idx="4">
                  <c:v>9.48</c:v>
                </c:pt>
                <c:pt idx="5">
                  <c:v>3.58</c:v>
                </c:pt>
                <c:pt idx="6">
                  <c:v>3.5</c:v>
                </c:pt>
                <c:pt idx="7">
                  <c:v>3.36</c:v>
                </c:pt>
                <c:pt idx="8">
                  <c:v>2.61</c:v>
                </c:pt>
                <c:pt idx="9">
                  <c:v>1.39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Sheet1!$A$2:$A$8</c:f>
              <c:numCache>
                <c:formatCode>General</c:formatCode>
                <c:ptCount val="7"/>
                <c:pt idx="0">
                  <c:v>2016</c:v>
                </c:pt>
                <c:pt idx="1">
                  <c:v>2017</c:v>
                </c:pt>
                <c:pt idx="2">
                  <c:v>2018</c:v>
                </c:pt>
                <c:pt idx="3">
                  <c:v>2019</c:v>
                </c:pt>
                <c:pt idx="4">
                  <c:v>2020</c:v>
                </c:pt>
                <c:pt idx="5">
                  <c:v>2021</c:v>
                </c:pt>
                <c:pt idx="6">
                  <c:v>2022</c:v>
                </c:pt>
              </c:numCache>
            </c:numRef>
          </c:cat>
          <c:val>
            <c:numRef>
              <c:f>Sheet1!$B$2:$B$8</c:f>
              <c:numCache>
                <c:ptCount val="7"/>
                <c:pt idx="0">
                  <c:v>27.81</c:v>
                </c:pt>
                <c:pt idx="1">
                  <c:v>29.11</c:v>
                </c:pt>
                <c:pt idx="2">
                  <c:v>29.3</c:v>
                </c:pt>
                <c:pt idx="3">
                  <c:v>32.04</c:v>
                </c:pt>
                <c:pt idx="4">
                  <c:v>34.92</c:v>
                </c:pt>
                <c:pt idx="5">
                  <c:v>38.14</c:v>
                </c:pt>
                <c:pt idx="6">
                  <c:v>40.07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Installed 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Solar</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2005</c:v>
                </c:pt>
                <c:pt idx="1">
                  <c:v>2017</c:v>
                </c:pt>
                <c:pt idx="2">
                  <c:v>2018</c:v>
                </c:pt>
                <c:pt idx="3">
                  <c:v>2019</c:v>
                </c:pt>
                <c:pt idx="4">
                  <c:v>2020</c:v>
                </c:pt>
                <c:pt idx="5">
                  <c:v>2021</c:v>
                </c:pt>
              </c:numCache>
            </c:numRef>
          </c:cat>
          <c:val>
            <c:numRef>
              <c:f>Sheet1!$B$2:$B$7</c:f>
              <c:numCache>
                <c:ptCount val="6"/>
                <c:pt idx="0">
                  <c:v>0.15</c:v>
                </c:pt>
                <c:pt idx="1">
                  <c:v>2.36</c:v>
                </c:pt>
                <c:pt idx="2">
                  <c:v>3.24</c:v>
                </c:pt>
                <c:pt idx="3">
                  <c:v>3.89</c:v>
                </c:pt>
                <c:pt idx="4">
                  <c:v>5.51</c:v>
                </c:pt>
                <c:pt idx="5">
                  <c:v>6.55</c:v>
                </c:pt>
              </c:numCache>
            </c:numRef>
          </c:val>
        </c:ser>
        <c:ser>
          <c:idx val="1"/>
          <c:order val="1"/>
          <c:tx>
            <c:strRef>
              <c:f>Sheet1!$C$1</c:f>
              <c:strCache>
                <c:ptCount val="1"/>
                <c:pt idx="0">
                  <c:v>Wind</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2005</c:v>
                </c:pt>
                <c:pt idx="1">
                  <c:v>2017</c:v>
                </c:pt>
                <c:pt idx="2">
                  <c:v>2018</c:v>
                </c:pt>
                <c:pt idx="3">
                  <c:v>2019</c:v>
                </c:pt>
                <c:pt idx="4">
                  <c:v>2020</c:v>
                </c:pt>
                <c:pt idx="5">
                  <c:v>2021</c:v>
                </c:pt>
              </c:numCache>
            </c:numRef>
          </c:cat>
          <c:val>
            <c:numRef>
              <c:f>Sheet1!$C$2:$C$7</c:f>
              <c:numCache>
                <c:ptCount val="6"/>
                <c:pt idx="0">
                  <c:v>3.19</c:v>
                </c:pt>
                <c:pt idx="1">
                  <c:v>3.24</c:v>
                </c:pt>
                <c:pt idx="2">
                  <c:v>13.53</c:v>
                </c:pt>
                <c:pt idx="3">
                  <c:v>14.11</c:v>
                </c:pt>
                <c:pt idx="4">
                  <c:v>16.07</c:v>
                </c:pt>
                <c:pt idx="5">
                  <c:v>16.52</c:v>
                </c:pt>
              </c:numCache>
            </c:numRef>
          </c:val>
        </c:ser>
        <c:ser>
          <c:idx val="2"/>
          <c:order val="2"/>
          <c:tx>
            <c:strRef>
              <c:f>Sheet1!$D$1</c:f>
              <c:strCache>
                <c:ptCount val="1"/>
                <c:pt idx="0">
                  <c:v>Other</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Sheet1!$A$2:$A$7</c:f>
              <c:numCache>
                <c:formatCode>General</c:formatCode>
                <c:ptCount val="6"/>
                <c:pt idx="0">
                  <c:v>2005</c:v>
                </c:pt>
                <c:pt idx="1">
                  <c:v>2017</c:v>
                </c:pt>
                <c:pt idx="2">
                  <c:v>2018</c:v>
                </c:pt>
                <c:pt idx="3">
                  <c:v>2019</c:v>
                </c:pt>
                <c:pt idx="4">
                  <c:v>2020</c:v>
                </c:pt>
                <c:pt idx="5">
                  <c:v>2021</c:v>
                </c:pt>
              </c:numCache>
            </c:numRef>
          </c:cat>
          <c:val>
            <c:numRef>
              <c:f>Sheet1!$D$2:$D$7</c:f>
              <c:numCache>
                <c:ptCount val="6"/>
                <c:pt idx="0">
                  <c:v>0.73</c:v>
                </c:pt>
                <c:pt idx="1">
                  <c:v>0</c:v>
                </c:pt>
                <c:pt idx="2">
                  <c:v>0</c:v>
                </c:pt>
                <c:pt idx="3">
                  <c:v>0</c:v>
                </c:pt>
                <c:pt idx="4">
                  <c:v>0</c:v>
                </c:pt>
                <c:pt idx="5">
                  <c:v>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Installed 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Sheet1!$A$2:$A$8</c:f>
              <c:numCache>
                <c:formatCode>General</c:formatCode>
                <c:ptCount val="7"/>
                <c:pt idx="0">
                  <c:v>2010</c:v>
                </c:pt>
                <c:pt idx="1">
                  <c:v>2017</c:v>
                </c:pt>
                <c:pt idx="2">
                  <c:v>2018</c:v>
                </c:pt>
                <c:pt idx="3">
                  <c:v>2019</c:v>
                </c:pt>
                <c:pt idx="4">
                  <c:v>2020</c:v>
                </c:pt>
                <c:pt idx="5">
                  <c:v>2021</c:v>
                </c:pt>
                <c:pt idx="6">
                  <c:v>2022</c:v>
                </c:pt>
              </c:numCache>
            </c:numRef>
          </c:cat>
          <c:val>
            <c:numRef>
              <c:f>Sheet1!$B$2:$B$8</c:f>
              <c:numCache>
                <c:ptCount val="7"/>
                <c:pt idx="0">
                  <c:v>2</c:v>
                </c:pt>
                <c:pt idx="1">
                  <c:v>5.8</c:v>
                </c:pt>
                <c:pt idx="2">
                  <c:v>8.3</c:v>
                </c:pt>
                <c:pt idx="3">
                  <c:v>9.9</c:v>
                </c:pt>
                <c:pt idx="4">
                  <c:v>11.3</c:v>
                </c:pt>
                <c:pt idx="5">
                  <c:v>13</c:v>
                </c:pt>
                <c:pt idx="6">
                  <c:v>15.1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Installed 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2010</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Agriculture</c:v>
                </c:pt>
                <c:pt idx="1">
                  <c:v>Buildings</c:v>
                </c:pt>
                <c:pt idx="2">
                  <c:v>Industry</c:v>
                </c:pt>
                <c:pt idx="3">
                  <c:v>Transport</c:v>
                </c:pt>
              </c:strCache>
            </c:strRef>
          </c:cat>
          <c:val>
            <c:numRef>
              <c:f>Sheet1!$B$2:$B$5</c:f>
              <c:numCache>
                <c:ptCount val="4"/>
                <c:pt idx="0">
                  <c:v>0.101</c:v>
                </c:pt>
                <c:pt idx="1">
                  <c:v>0.111</c:v>
                </c:pt>
                <c:pt idx="2">
                  <c:v>0.123</c:v>
                </c:pt>
                <c:pt idx="3">
                  <c:v>0.026</c:v>
                </c:pt>
              </c:numCache>
            </c:numRef>
          </c:val>
        </c:ser>
        <c:ser>
          <c:idx val="1"/>
          <c:order val="1"/>
          <c:tx>
            <c:strRef>
              <c:f>Sheet1!$C$1</c:f>
              <c:strCache>
                <c:ptCount val="1"/>
                <c:pt idx="0">
                  <c:v>2020</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Agriculture</c:v>
                </c:pt>
                <c:pt idx="1">
                  <c:v>Buildings</c:v>
                </c:pt>
                <c:pt idx="2">
                  <c:v>Industry</c:v>
                </c:pt>
                <c:pt idx="3">
                  <c:v>Transport</c:v>
                </c:pt>
              </c:strCache>
            </c:strRef>
          </c:cat>
          <c:val>
            <c:numRef>
              <c:f>Sheet1!$C$2:$C$5</c:f>
              <c:numCache>
                <c:ptCount val="4"/>
                <c:pt idx="0">
                  <c:v>0.155</c:v>
                </c:pt>
                <c:pt idx="1">
                  <c:v>0.155</c:v>
                </c:pt>
                <c:pt idx="2">
                  <c:v>0.168</c:v>
                </c:pt>
                <c:pt idx="3">
                  <c:v>0.041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fianal energy consumption</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2011</c:v>
                </c:pt>
                <c:pt idx="1">
                  <c:v>2012</c:v>
                </c:pt>
                <c:pt idx="2">
                  <c:v>2013</c:v>
                </c:pt>
                <c:pt idx="3">
                  <c:v>2014</c:v>
                </c:pt>
                <c:pt idx="4">
                  <c:v>2015</c:v>
                </c:pt>
                <c:pt idx="5">
                  <c:v>2016</c:v>
                </c:pt>
                <c:pt idx="6">
                  <c:v>2017</c:v>
                </c:pt>
                <c:pt idx="7">
                  <c:v>2018</c:v>
                </c:pt>
                <c:pt idx="8">
                  <c:v>2019</c:v>
                </c:pt>
                <c:pt idx="9">
                  <c:v>2020</c:v>
                </c:pt>
                <c:pt idx="10">
                  <c:v>2021</c:v>
                </c:pt>
                <c:pt idx="11">
                  <c:v>2022</c:v>
                </c:pt>
              </c:numCache>
            </c:numRef>
          </c:cat>
          <c:val>
            <c:numRef>
              <c:f>Sheet1!$B$2:$B$13</c:f>
              <c:numCache>
                <c:ptCount val="12"/>
                <c:pt idx="0">
                  <c:v>5054</c:v>
                </c:pt>
                <c:pt idx="1">
                  <c:v>6171</c:v>
                </c:pt>
                <c:pt idx="2">
                  <c:v>4513</c:v>
                </c:pt>
                <c:pt idx="3">
                  <c:v>6125</c:v>
                </c:pt>
                <c:pt idx="4">
                  <c:v>7948</c:v>
                </c:pt>
                <c:pt idx="5">
                  <c:v>9957</c:v>
                </c:pt>
                <c:pt idx="6">
                  <c:v>11237</c:v>
                </c:pt>
                <c:pt idx="7">
                  <c:v>10676</c:v>
                </c:pt>
                <c:pt idx="8">
                  <c:v>12618</c:v>
                </c:pt>
                <c:pt idx="9">
                  <c:v>17055</c:v>
                </c:pt>
                <c:pt idx="10">
                  <c:v>17845</c:v>
                </c:pt>
                <c:pt idx="11">
                  <c:v>13106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ptCount val="11"/>
                <c:pt idx="0">
                  <c:v>2119</c:v>
                </c:pt>
                <c:pt idx="1">
                  <c:v>1953</c:v>
                </c:pt>
                <c:pt idx="2">
                  <c:v>2623</c:v>
                </c:pt>
                <c:pt idx="3">
                  <c:v>3180</c:v>
                </c:pt>
                <c:pt idx="4">
                  <c:v>4332</c:v>
                </c:pt>
                <c:pt idx="5">
                  <c:v>6446</c:v>
                </c:pt>
                <c:pt idx="6">
                  <c:v>6234</c:v>
                </c:pt>
                <c:pt idx="7">
                  <c:v>9895</c:v>
                </c:pt>
                <c:pt idx="8">
                  <c:v>8767</c:v>
                </c:pt>
                <c:pt idx="9">
                  <c:v>10164</c:v>
                </c:pt>
                <c:pt idx="10">
                  <c:v>9810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Newly installed 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numCache>
            </c:numRef>
          </c:cat>
          <c:val>
            <c:numRef>
              <c:f>Sheet1!$B$2:$B$17</c:f>
              <c:numCache>
                <c:ptCount val="16"/>
                <c:pt idx="0">
                  <c:v>10.7</c:v>
                </c:pt>
                <c:pt idx="1">
                  <c:v>15.3</c:v>
                </c:pt>
                <c:pt idx="2">
                  <c:v>21.6</c:v>
                </c:pt>
                <c:pt idx="3">
                  <c:v>37.5</c:v>
                </c:pt>
                <c:pt idx="4">
                  <c:v>60.5</c:v>
                </c:pt>
                <c:pt idx="5">
                  <c:v>63.6</c:v>
                </c:pt>
                <c:pt idx="6">
                  <c:v>102</c:v>
                </c:pt>
                <c:pt idx="7">
                  <c:v>160.1</c:v>
                </c:pt>
                <c:pt idx="8">
                  <c:v>144</c:v>
                </c:pt>
                <c:pt idx="9">
                  <c:v>120.4</c:v>
                </c:pt>
                <c:pt idx="10">
                  <c:v>147.8</c:v>
                </c:pt>
                <c:pt idx="11">
                  <c:v>176.6</c:v>
                </c:pt>
                <c:pt idx="12">
                  <c:v>145.9</c:v>
                </c:pt>
                <c:pt idx="13">
                  <c:v>180.8</c:v>
                </c:pt>
                <c:pt idx="14">
                  <c:v>143.5</c:v>
                </c:pt>
                <c:pt idx="15">
                  <c:v>141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Investments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Solar PV</c:v>
                </c:pt>
                <c:pt idx="1">
                  <c:v>Onshore wind</c:v>
                </c:pt>
                <c:pt idx="2">
                  <c:v>Offshore wind</c:v>
                </c:pt>
                <c:pt idx="3">
                  <c:v>Solar thermal (including CSP)</c:v>
                </c:pt>
                <c:pt idx="4">
                  <c:v>Hydropower</c:v>
                </c:pt>
                <c:pt idx="5">
                  <c:v>Biofuels</c:v>
                </c:pt>
                <c:pt idx="6">
                  <c:v>Biomass</c:v>
                </c:pt>
                <c:pt idx="7">
                  <c:v>Geothermal</c:v>
                </c:pt>
              </c:strCache>
            </c:strRef>
          </c:cat>
          <c:val>
            <c:numRef>
              <c:f>Sheet1!$B$2:$B$9</c:f>
              <c:numCache>
                <c:ptCount val="8"/>
                <c:pt idx="0">
                  <c:v>298.21</c:v>
                </c:pt>
                <c:pt idx="1">
                  <c:v>140.7</c:v>
                </c:pt>
                <c:pt idx="2">
                  <c:v>33.75</c:v>
                </c:pt>
                <c:pt idx="3">
                  <c:v>9.3</c:v>
                </c:pt>
                <c:pt idx="4">
                  <c:v>7.55</c:v>
                </c:pt>
                <c:pt idx="5">
                  <c:v>5.84</c:v>
                </c:pt>
                <c:pt idx="6">
                  <c:v>3.05</c:v>
                </c:pt>
                <c:pt idx="7">
                  <c:v>0.18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China</c:v>
                </c:pt>
                <c:pt idx="1">
                  <c:v>Europe</c:v>
                </c:pt>
                <c:pt idx="2">
                  <c:v>Asia and Oceania (excluding China and India)</c:v>
                </c:pt>
                <c:pt idx="3">
                  <c:v>United States</c:v>
                </c:pt>
                <c:pt idx="4">
                  <c:v>Americas (excluding U.S. and Brazil)</c:v>
                </c:pt>
                <c:pt idx="5">
                  <c:v>Brazil</c:v>
                </c:pt>
                <c:pt idx="6">
                  <c:v>India</c:v>
                </c:pt>
                <c:pt idx="7">
                  <c:v>Middle East and Africa</c:v>
                </c:pt>
              </c:strCache>
            </c:strRef>
          </c:cat>
          <c:val>
            <c:numRef>
              <c:f>Sheet1!$B$2:$B$9</c:f>
              <c:numCache>
                <c:ptCount val="8"/>
                <c:pt idx="0">
                  <c:v>274.4</c:v>
                </c:pt>
                <c:pt idx="1">
                  <c:v>55.9</c:v>
                </c:pt>
                <c:pt idx="2">
                  <c:v>53.8</c:v>
                </c:pt>
                <c:pt idx="3">
                  <c:v>49.5</c:v>
                </c:pt>
                <c:pt idx="4">
                  <c:v>16.6</c:v>
                </c:pt>
                <c:pt idx="5">
                  <c:v>14.8</c:v>
                </c:pt>
                <c:pt idx="6">
                  <c:v>11.5</c:v>
                </c:pt>
                <c:pt idx="7">
                  <c:v>8.4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Mainland China</c:v>
                </c:pt>
                <c:pt idx="1">
                  <c:v>United States</c:v>
                </c:pt>
                <c:pt idx="2">
                  <c:v>Japan</c:v>
                </c:pt>
                <c:pt idx="3">
                  <c:v>India</c:v>
                </c:pt>
                <c:pt idx="4">
                  <c:v>United Kingdom</c:v>
                </c:pt>
                <c:pt idx="5">
                  <c:v>Germany</c:v>
                </c:pt>
                <c:pt idx="6">
                  <c:v>Brazil</c:v>
                </c:pt>
                <c:pt idx="7">
                  <c:v>South Korea</c:v>
                </c:pt>
                <c:pt idx="8">
                  <c:v>Spain</c:v>
                </c:pt>
                <c:pt idx="9">
                  <c:v>France</c:v>
                </c:pt>
              </c:strCache>
            </c:strRef>
          </c:cat>
          <c:val>
            <c:numRef>
              <c:f>Sheet1!$B$2:$B$11</c:f>
              <c:numCache>
                <c:ptCount val="10"/>
                <c:pt idx="0">
                  <c:v>142.17</c:v>
                </c:pt>
                <c:pt idx="1">
                  <c:v>45.48</c:v>
                </c:pt>
                <c:pt idx="2">
                  <c:v>16.37</c:v>
                </c:pt>
                <c:pt idx="3">
                  <c:v>10.04</c:v>
                </c:pt>
                <c:pt idx="4">
                  <c:v>9.53</c:v>
                </c:pt>
                <c:pt idx="5">
                  <c:v>8.81</c:v>
                </c:pt>
                <c:pt idx="6">
                  <c:v>6.95</c:v>
                </c:pt>
                <c:pt idx="7">
                  <c:v>6.82</c:v>
                </c:pt>
                <c:pt idx="8">
                  <c:v>6.44</c:v>
                </c:pt>
                <c:pt idx="9">
                  <c:v>6.26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Private</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Sheet1!$B$2:$B$9</c:f>
              <c:numCache>
                <c:ptCount val="8"/>
                <c:pt idx="0">
                  <c:v>0.73</c:v>
                </c:pt>
                <c:pt idx="1">
                  <c:v>0.76</c:v>
                </c:pt>
                <c:pt idx="2">
                  <c:v>0.81</c:v>
                </c:pt>
                <c:pt idx="3">
                  <c:v>0.88</c:v>
                </c:pt>
                <c:pt idx="4">
                  <c:v>0.66</c:v>
                </c:pt>
                <c:pt idx="5">
                  <c:v>0.71</c:v>
                </c:pt>
                <c:pt idx="6">
                  <c:v>0.68</c:v>
                </c:pt>
                <c:pt idx="7">
                  <c:v>0.69</c:v>
                </c:pt>
              </c:numCache>
            </c:numRef>
          </c:val>
        </c:ser>
        <c:ser>
          <c:idx val="1"/>
          <c:order val="1"/>
          <c:tx>
            <c:strRef>
              <c:f>Sheet1!$C$1</c:f>
              <c:strCache>
                <c:ptCount val="1"/>
                <c:pt idx="0">
                  <c:v>Public</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Sheet1!$C$2:$C$9</c:f>
              <c:numCache>
                <c:ptCount val="8"/>
                <c:pt idx="0">
                  <c:v>0.27</c:v>
                </c:pt>
                <c:pt idx="1">
                  <c:v>0.24</c:v>
                </c:pt>
                <c:pt idx="2">
                  <c:v>0.19</c:v>
                </c:pt>
                <c:pt idx="3">
                  <c:v>0.12</c:v>
                </c:pt>
                <c:pt idx="4">
                  <c:v>0.34</c:v>
                </c:pt>
                <c:pt idx="5">
                  <c:v>0.29</c:v>
                </c:pt>
                <c:pt idx="6">
                  <c:v>0.32</c:v>
                </c:pt>
                <c:pt idx="7">
                  <c:v>0.31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investments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Private</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Sheet1!$A$2:$A$8</c:f>
              <c:strCache>
                <c:ptCount val="7"/>
                <c:pt idx="0">
                  <c:v>Solar PV</c:v>
                </c:pt>
                <c:pt idx="1">
                  <c:v>Bioenergy</c:v>
                </c:pt>
                <c:pt idx="2">
                  <c:v>Solar thermal*</c:v>
                </c:pt>
                <c:pt idx="3">
                  <c:v>Offshore wind</c:v>
                </c:pt>
                <c:pt idx="4">
                  <c:v>Onshore wind</c:v>
                </c:pt>
                <c:pt idx="5">
                  <c:v>Geothermal</c:v>
                </c:pt>
                <c:pt idx="6">
                  <c:v>Hydropower</c:v>
                </c:pt>
              </c:strCache>
            </c:strRef>
          </c:cat>
          <c:val>
            <c:numRef>
              <c:f>Sheet1!$B$2:$B$8</c:f>
              <c:numCache>
                <c:ptCount val="7"/>
                <c:pt idx="0">
                  <c:v>0.83</c:v>
                </c:pt>
                <c:pt idx="1">
                  <c:v>0.72</c:v>
                </c:pt>
                <c:pt idx="2">
                  <c:v>0.66</c:v>
                </c:pt>
                <c:pt idx="3">
                  <c:v>0.65</c:v>
                </c:pt>
                <c:pt idx="4">
                  <c:v>0.63</c:v>
                </c:pt>
                <c:pt idx="5">
                  <c:v>0.32</c:v>
                </c:pt>
                <c:pt idx="6">
                  <c:v>0.03</c:v>
                </c:pt>
              </c:numCache>
            </c:numRef>
          </c:val>
        </c:ser>
        <c:ser>
          <c:idx val="1"/>
          <c:order val="1"/>
          <c:tx>
            <c:strRef>
              <c:f>Sheet1!$C$1</c:f>
              <c:strCache>
                <c:ptCount val="1"/>
                <c:pt idx="0">
                  <c:v>Public</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Sheet1!$A$2:$A$8</c:f>
              <c:strCache>
                <c:ptCount val="7"/>
                <c:pt idx="0">
                  <c:v>Solar PV</c:v>
                </c:pt>
                <c:pt idx="1">
                  <c:v>Bioenergy</c:v>
                </c:pt>
                <c:pt idx="2">
                  <c:v>Solar thermal*</c:v>
                </c:pt>
                <c:pt idx="3">
                  <c:v>Offshore wind</c:v>
                </c:pt>
                <c:pt idx="4">
                  <c:v>Onshore wind</c:v>
                </c:pt>
                <c:pt idx="5">
                  <c:v>Geothermal</c:v>
                </c:pt>
                <c:pt idx="6">
                  <c:v>Hydropower</c:v>
                </c:pt>
              </c:strCache>
            </c:strRef>
          </c:cat>
          <c:val>
            <c:numRef>
              <c:f>Sheet1!$C$2:$C$8</c:f>
              <c:numCache>
                <c:ptCount val="7"/>
                <c:pt idx="0">
                  <c:v>0.17</c:v>
                </c:pt>
                <c:pt idx="1">
                  <c:v>0.28</c:v>
                </c:pt>
                <c:pt idx="2">
                  <c:v>0.34</c:v>
                </c:pt>
                <c:pt idx="3">
                  <c:v>0.35</c:v>
                </c:pt>
                <c:pt idx="4">
                  <c:v>0.37</c:v>
                </c:pt>
                <c:pt idx="5">
                  <c:v>0.68</c:v>
                </c:pt>
                <c:pt idx="6">
                  <c:v>0.97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investments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Renewable electricity</c:v>
                </c:pt>
                <c:pt idx="1">
                  <c:v>Renewable heat</c:v>
                </c:pt>
                <c:pt idx="2">
                  <c:v>Biofuels</c:v>
                </c:pt>
              </c:strCache>
            </c:strRef>
          </c:cat>
          <c:val>
            <c:numRef>
              <c:f>Sheet1!$B$2:$B$4</c:f>
              <c:numCache>
                <c:ptCount val="3"/>
                <c:pt idx="0">
                  <c:v>0.3</c:v>
                </c:pt>
                <c:pt idx="1">
                  <c:v>0.099</c:v>
                </c:pt>
                <c:pt idx="2">
                  <c:v>0.037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total energy supply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2022</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Pt>
            <c:idx val="8"/>
            <c:invertIfNegative val="0"/>
            <c:spPr>
              <a:solidFill>
                <a:srgbClr val="76A5E3"/>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6"/>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7"/>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8"/>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Sheet1!$A$2:$A$10</c:f>
              <c:strCache>
                <c:ptCount val="9"/>
                <c:pt idx="0">
                  <c:v>Coal</c:v>
                </c:pt>
                <c:pt idx="1">
                  <c:v>Natural gas</c:v>
                </c:pt>
                <c:pt idx="2">
                  <c:v>Hydro</c:v>
                </c:pt>
                <c:pt idx="3">
                  <c:v>Nuclear</c:v>
                </c:pt>
                <c:pt idx="4">
                  <c:v>Wind</c:v>
                </c:pt>
                <c:pt idx="5">
                  <c:v>Solar</c:v>
                </c:pt>
                <c:pt idx="6">
                  <c:v>Other fossil*</c:v>
                </c:pt>
                <c:pt idx="7">
                  <c:v>Bioenergy</c:v>
                </c:pt>
                <c:pt idx="8">
                  <c:v>Other renewables**</c:v>
                </c:pt>
              </c:strCache>
            </c:strRef>
          </c:cat>
          <c:val>
            <c:numRef>
              <c:f>Sheet1!$B$2:$B$10</c:f>
              <c:numCache>
                <c:ptCount val="9"/>
                <c:pt idx="0">
                  <c:v>0.358</c:v>
                </c:pt>
                <c:pt idx="1">
                  <c:v>0.222</c:v>
                </c:pt>
                <c:pt idx="2">
                  <c:v>0.152</c:v>
                </c:pt>
                <c:pt idx="3">
                  <c:v>0.092</c:v>
                </c:pt>
                <c:pt idx="4">
                  <c:v>0.075</c:v>
                </c:pt>
                <c:pt idx="5">
                  <c:v>0.045</c:v>
                </c:pt>
                <c:pt idx="6">
                  <c:v>0.03</c:v>
                </c:pt>
                <c:pt idx="7">
                  <c:v>0.024</c:v>
                </c:pt>
                <c:pt idx="8">
                  <c:v>0.004</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Asia</c:v>
                </c:pt>
                <c:pt idx="1">
                  <c:v>Europe</c:v>
                </c:pt>
                <c:pt idx="2">
                  <c:v>North America and Oceania</c:v>
                </c:pt>
                <c:pt idx="3">
                  <c:v>Latin America and the Caribbean</c:v>
                </c:pt>
                <c:pt idx="4">
                  <c:v>Middle East and North Africa</c:v>
                </c:pt>
                <c:pt idx="5">
                  <c:v>Sub-Saharan Africa</c:v>
                </c:pt>
              </c:strCache>
            </c:strRef>
          </c:cat>
          <c:val>
            <c:numRef>
              <c:f>Sheet1!$B$2:$B$7</c:f>
              <c:numCache>
                <c:ptCount val="6"/>
                <c:pt idx="0">
                  <c:v>2602</c:v>
                </c:pt>
                <c:pt idx="1">
                  <c:v>1261</c:v>
                </c:pt>
                <c:pt idx="2">
                  <c:v>908</c:v>
                </c:pt>
                <c:pt idx="3">
                  <c:v>301</c:v>
                </c:pt>
                <c:pt idx="4">
                  <c:v>185</c:v>
                </c:pt>
                <c:pt idx="5">
                  <c:v>140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Main case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2022</c:v>
                </c:pt>
                <c:pt idx="1">
                  <c:v>2023</c:v>
                </c:pt>
                <c:pt idx="2">
                  <c:v>2024</c:v>
                </c:pt>
                <c:pt idx="3">
                  <c:v>2025</c:v>
                </c:pt>
                <c:pt idx="4">
                  <c:v>2026</c:v>
                </c:pt>
                <c:pt idx="5">
                  <c:v>2027</c:v>
                </c:pt>
              </c:numCache>
            </c:numRef>
          </c:cat>
          <c:val>
            <c:numRef>
              <c:f>Sheet1!$B$2:$B$7</c:f>
              <c:numCache>
                <c:ptCount val="6"/>
                <c:pt idx="0">
                  <c:v>352.1</c:v>
                </c:pt>
                <c:pt idx="1">
                  <c:v>353.7</c:v>
                </c:pt>
                <c:pt idx="2">
                  <c:v>374.4</c:v>
                </c:pt>
                <c:pt idx="3">
                  <c:v>412.1</c:v>
                </c:pt>
                <c:pt idx="4">
                  <c:v>427.7</c:v>
                </c:pt>
                <c:pt idx="5">
                  <c:v>462.3</c:v>
                </c:pt>
              </c:numCache>
            </c:numRef>
          </c:val>
        </c:ser>
        <c:ser>
          <c:idx val="1"/>
          <c:order val="1"/>
          <c:tx>
            <c:strRef>
              <c:f>Sheet1!$C$1</c:f>
              <c:strCache>
                <c:ptCount val="1"/>
                <c:pt idx="0">
                  <c:v>Accelerated case</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2022</c:v>
                </c:pt>
                <c:pt idx="1">
                  <c:v>2023</c:v>
                </c:pt>
                <c:pt idx="2">
                  <c:v>2024</c:v>
                </c:pt>
                <c:pt idx="3">
                  <c:v>2025</c:v>
                </c:pt>
                <c:pt idx="4">
                  <c:v>2026</c:v>
                </c:pt>
                <c:pt idx="5">
                  <c:v>2027</c:v>
                </c:pt>
              </c:numCache>
            </c:numRef>
          </c:cat>
          <c:val>
            <c:numRef>
              <c:f>Sheet1!$C$2:$C$7</c:f>
              <c:numCache>
                <c:ptCount val="6"/>
                <c:pt idx="0">
                  <c:v>52.3</c:v>
                </c:pt>
                <c:pt idx="1">
                  <c:v>56.8</c:v>
                </c:pt>
                <c:pt idx="2">
                  <c:v>74.2</c:v>
                </c:pt>
                <c:pt idx="3">
                  <c:v>100.9</c:v>
                </c:pt>
                <c:pt idx="4">
                  <c:v>142.3</c:v>
                </c:pt>
                <c:pt idx="5">
                  <c:v>141.7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Sheet1!$B$2:$B$14</c:f>
              <c:numCache>
                <c:ptCount val="13"/>
                <c:pt idx="0">
                  <c:v>1223.5</c:v>
                </c:pt>
                <c:pt idx="1">
                  <c:v>1331.1</c:v>
                </c:pt>
                <c:pt idx="2">
                  <c:v>1444</c:v>
                </c:pt>
                <c:pt idx="3">
                  <c:v>1566.5</c:v>
                </c:pt>
                <c:pt idx="4">
                  <c:v>1699.1</c:v>
                </c:pt>
                <c:pt idx="5">
                  <c:v>1852.8</c:v>
                </c:pt>
                <c:pt idx="6">
                  <c:v>2018.3</c:v>
                </c:pt>
                <c:pt idx="7">
                  <c:v>2186</c:v>
                </c:pt>
                <c:pt idx="8">
                  <c:v>2359.4</c:v>
                </c:pt>
                <c:pt idx="9">
                  <c:v>2543.4</c:v>
                </c:pt>
                <c:pt idx="10">
                  <c:v>2813.2</c:v>
                </c:pt>
                <c:pt idx="11">
                  <c:v>3077.2</c:v>
                </c:pt>
                <c:pt idx="12">
                  <c:v>3371.8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Renewable energy including hydro</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numCache>
            </c:numRef>
          </c:cat>
          <c:val>
            <c:numRef>
              <c:f>Sheet1!$B$2:$B$15</c:f>
              <c:numCache>
                <c:ptCount val="14"/>
                <c:pt idx="0">
                  <c:v>1150</c:v>
                </c:pt>
                <c:pt idx="1">
                  <c:v>1170</c:v>
                </c:pt>
                <c:pt idx="2">
                  <c:v>1250</c:v>
                </c:pt>
                <c:pt idx="3">
                  <c:v>1355</c:v>
                </c:pt>
                <c:pt idx="4">
                  <c:v>1440</c:v>
                </c:pt>
                <c:pt idx="5">
                  <c:v>1578</c:v>
                </c:pt>
                <c:pt idx="6">
                  <c:v>1701</c:v>
                </c:pt>
                <c:pt idx="7">
                  <c:v>1849</c:v>
                </c:pt>
                <c:pt idx="8">
                  <c:v>2017</c:v>
                </c:pt>
                <c:pt idx="9">
                  <c:v>2197</c:v>
                </c:pt>
                <c:pt idx="10">
                  <c:v>2378</c:v>
                </c:pt>
                <c:pt idx="11">
                  <c:v>2581</c:v>
                </c:pt>
                <c:pt idx="12">
                  <c:v>2840</c:v>
                </c:pt>
                <c:pt idx="13">
                  <c:v>3146</c:v>
                </c:pt>
              </c:numCache>
            </c:numRef>
          </c:val>
        </c:ser>
        <c:ser>
          <c:idx val="1"/>
          <c:order val="1"/>
          <c:tx>
            <c:strRef>
              <c:f>Sheet1!$C$1</c:f>
              <c:strCache>
                <c:ptCount val="1"/>
                <c:pt idx="0">
                  <c:v>Renewable energy excluding hydro</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numCache>
            </c:numRef>
          </c:cat>
          <c:val>
            <c:numRef>
              <c:f>Sheet1!$C$2:$C$15</c:f>
              <c:numCache>
                <c:ptCount val="14"/>
                <c:pt idx="0">
                  <c:v>200</c:v>
                </c:pt>
                <c:pt idx="1">
                  <c:v>250</c:v>
                </c:pt>
                <c:pt idx="2">
                  <c:v>315</c:v>
                </c:pt>
                <c:pt idx="3">
                  <c:v>395</c:v>
                </c:pt>
                <c:pt idx="4">
                  <c:v>480</c:v>
                </c:pt>
                <c:pt idx="5">
                  <c:v>560</c:v>
                </c:pt>
                <c:pt idx="6">
                  <c:v>665</c:v>
                </c:pt>
                <c:pt idx="7">
                  <c:v>785</c:v>
                </c:pt>
                <c:pt idx="8">
                  <c:v>921</c:v>
                </c:pt>
                <c:pt idx="9">
                  <c:v>1081</c:v>
                </c:pt>
                <c:pt idx="10">
                  <c:v>1252</c:v>
                </c:pt>
                <c:pt idx="11">
                  <c:v>1430</c:v>
                </c:pt>
                <c:pt idx="12">
                  <c:v>1672</c:v>
                </c:pt>
                <c:pt idx="13">
                  <c:v>1945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gigawatts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3BCADD3F-804D-4FC1-96D5-1FB009E89A0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C096248-0270-4480-8DCA-29396D86471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2007616-F44B-4FFA-BAC3-69E5501E3DA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1DD767A-DC63-4F2F-8988-33A425B7347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BCADB6A8-A015-4DC1-AE81-917B2906859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FD3C7945-374E-4EA7-ACB2-C24C8D588ABC}"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BFFF8907-49D1-4A2E-99B3-7F913BCD30E3}"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2F52FE16-45EB-4845-8100-E038B997EF8D}"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C961BAF8-0702-41A7-B24A-7AC0674390C6}"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75AF3A0-CFFA-4CC2-AFEF-E7ED54E85E1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D41D55AF-918C-4CD4-A055-46FDDD0CAD1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87842/global-renewable-capacity-targeted-by-region"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7924/global-renewable-capacity-additions-forecast-by-scenario"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94331/global-renewable-capacity-cumulative" TargetMode="External" /><Relationship Id="rId6" Type="http://schemas.openxmlformats.org/officeDocument/2006/relationships/chart" Target="../charts/chart8.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5419/hydropower-and-renewable-energy-worldwide" TargetMode="External" /><Relationship Id="rId6" Type="http://schemas.openxmlformats.org/officeDocument/2006/relationships/chart" Target="../charts/chart9.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04700/global-renewable-capacity-additions" TargetMode="External" /><Relationship Id="rId6" Type="http://schemas.openxmlformats.org/officeDocument/2006/relationships/chart" Target="../charts/chart10.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99/global-renewable-capacity-by-source"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45/global-renewable-capacity-additions-by-source"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90/global-renewable-capacity-cumulative-by-region"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7233/renewable-energy-capacity-worldwide-by-country"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3.xml" TargetMode="Internal" /><Relationship Id="rId13" Type="http://schemas.openxmlformats.org/officeDocument/2006/relationships/slide" Target="slide14.xml" TargetMode="Internal" /><Relationship Id="rId14" Type="http://schemas.openxmlformats.org/officeDocument/2006/relationships/slide" Target="slide15.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1.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7.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1.xml" TargetMode="Internal" /><Relationship Id="rId29" Type="http://schemas.openxmlformats.org/officeDocument/2006/relationships/slide" Target="slide33.xml" TargetMode="Internal" /><Relationship Id="rId3" Type="http://schemas.openxmlformats.org/officeDocument/2006/relationships/image" Target="../media/image4.emf" /><Relationship Id="rId30" Type="http://schemas.openxmlformats.org/officeDocument/2006/relationships/slide" Target="slide34.xml" TargetMode="Internal" /><Relationship Id="rId31" Type="http://schemas.openxmlformats.org/officeDocument/2006/relationships/slide" Target="slide35.xml" TargetMode="Internal" /><Relationship Id="rId32" Type="http://schemas.openxmlformats.org/officeDocument/2006/relationships/slide" Target="slide36.xml" TargetMode="Internal" /><Relationship Id="rId33" Type="http://schemas.openxmlformats.org/officeDocument/2006/relationships/slide" Target="slide37.xml" TargetMode="Internal" /><Relationship Id="rId34" Type="http://schemas.openxmlformats.org/officeDocument/2006/relationships/slide" Target="slide38.xml" TargetMode="Internal" /><Relationship Id="rId35" Type="http://schemas.openxmlformats.org/officeDocument/2006/relationships/slide" Target="slide39.xml" TargetMode="Internal" /><Relationship Id="rId4" Type="http://schemas.openxmlformats.org/officeDocument/2006/relationships/image" Target="../media/image5.emf" /><Relationship Id="rId5" Type="http://schemas.openxmlformats.org/officeDocument/2006/relationships/slide" Target="slide5.xml" TargetMode="Internal" /><Relationship Id="rId6" Type="http://schemas.openxmlformats.org/officeDocument/2006/relationships/slide" Target="slide6.xml" TargetMode="Internal" /><Relationship Id="rId7" Type="http://schemas.openxmlformats.org/officeDocument/2006/relationships/slide" Target="slide7.xml" TargetMode="Internal" /><Relationship Id="rId8" Type="http://schemas.openxmlformats.org/officeDocument/2006/relationships/slide" Target="slide8.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9063/renewable-energy-production-globally" TargetMode="External" /><Relationship Id="rId6" Type="http://schemas.openxmlformats.org/officeDocument/2006/relationships/chart" Target="../charts/chart15.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79/renewable-electricity-generation-by-source-worldwide" TargetMode="External" /><Relationship Id="rId6" Type="http://schemas.openxmlformats.org/officeDocument/2006/relationships/chart" Target="../charts/chart1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10607/renewable-electricity-generation-globally-by-region"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489131/share-of-renewables-in-power-generation-globally"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71/renewable-power-generation-share-by-region"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01/world-renewable-energy-consumption" TargetMode="External" /><Relationship Id="rId6" Type="http://schemas.openxmlformats.org/officeDocument/2006/relationships/chart" Target="../charts/chart20.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48/renewable-energy-consumption-in-oecd" TargetMode="External" /><Relationship Id="rId6" Type="http://schemas.openxmlformats.org/officeDocument/2006/relationships/chart" Target="../charts/chart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093/global-renewable-energy-consumption-by-region"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46.xml" TargetMode="Interna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1.xml" TargetMode="Internal" /><Relationship Id="rId6" Type="http://schemas.openxmlformats.org/officeDocument/2006/relationships/slide" Target="slide42.xml" TargetMode="Internal" /><Relationship Id="rId7" Type="http://schemas.openxmlformats.org/officeDocument/2006/relationships/slide" Target="slide43.xml" TargetMode="Internal" /><Relationship Id="rId8" Type="http://schemas.openxmlformats.org/officeDocument/2006/relationships/slide" Target="slide44.xml" TargetMode="Internal" /><Relationship Id="rId9" Type="http://schemas.openxmlformats.org/officeDocument/2006/relationships/slide" Target="slide45.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37090/renewable-energy-consumption-of-the-top-15-countries"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4147/countries-with-the-highest-share-of-renewable-energy-consumption"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080/market-capitalization-of-renewable-energy-companies-worldwide" TargetMode="External" /><Relationship Id="rId6" Type="http://schemas.openxmlformats.org/officeDocument/2006/relationships/chart" Target="../charts/chart25.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3079/revenue-of-selected-companies-in-the-renewable-energy-field" TargetMode="External" /><Relationship Id="rId6" Type="http://schemas.openxmlformats.org/officeDocument/2006/relationships/chart" Target="../charts/chart26.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0487/iberdrola-renewable-power-capacity" TargetMode="External" /><Relationship Id="rId6" Type="http://schemas.openxmlformats.org/officeDocument/2006/relationships/chart" Target="../charts/chart27.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5330/nextera-energy-renewable-power-capacity" TargetMode="External" /><Relationship Id="rId6" Type="http://schemas.openxmlformats.org/officeDocument/2006/relationships/chart" Target="../charts/chart28.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5305/orsted-renewable-power-capacity" TargetMode="External" /><Relationship Id="rId6" Type="http://schemas.openxmlformats.org/officeDocument/2006/relationships/chart" Target="../charts/chart29.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13519/worldwide-produced-and-shipped-wind-turbines-of-vestas-megawatts" TargetMode="External" /><Relationship Id="rId6" Type="http://schemas.openxmlformats.org/officeDocument/2006/relationships/chart" Target="../charts/chart30.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515731/newly-installed-capacity-of-gamesa-worldwide" TargetMode="External" /><Relationship Id="rId6" Type="http://schemas.openxmlformats.org/officeDocument/2006/relationships/chart" Target="../charts/chart3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86823/global-investment-in-solar-technology-since-2004" TargetMode="External" /><Relationship Id="rId6" Type="http://schemas.openxmlformats.org/officeDocument/2006/relationships/chart" Target="../charts/chart32.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3050/global-renewable-energy-investment-by-sector" TargetMode="External" /><Relationship Id="rId6" Type="http://schemas.openxmlformats.org/officeDocument/2006/relationships/chart" Target="../charts/chart33.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86923/new-investments-worldwide-in-sustainable-energy-by-region" TargetMode="External" /><Relationship Id="rId6" Type="http://schemas.openxmlformats.org/officeDocument/2006/relationships/chart" Target="../charts/chart34.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87668/global-renewable-energy-asset-finance-by-country" TargetMode="External" /><Relationship Id="rId6" Type="http://schemas.openxmlformats.org/officeDocument/2006/relationships/chart" Target="../charts/chart35.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86121/distribution-global-public-private-renewable-energy-investments" TargetMode="External" /><Relationship Id="rId6" Type="http://schemas.openxmlformats.org/officeDocument/2006/relationships/chart" Target="../charts/chart36.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86122/distribution-global-public-private-renewable-energy-investments-by-technology" TargetMode="External" /><Relationship Id="rId6" Type="http://schemas.openxmlformats.org/officeDocument/2006/relationships/chart" Target="../charts/chart37.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94309/renewable-energy-market-size-global" TargetMode="External" /><Relationship Id="rId6" Type="http://schemas.openxmlformats.org/officeDocument/2006/relationships/chart" Target="../charts/char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5619/primary-energy-consumption-worldwide-by-fuel" TargetMode="External" /><Relationship Id="rId6" Type="http://schemas.openxmlformats.org/officeDocument/2006/relationships/chart" Target="../charts/char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07/renewable-energy-share-in-final-energy-consumption-by-sector" TargetMode="External" /><Relationship Id="rId6" Type="http://schemas.openxmlformats.org/officeDocument/2006/relationships/chart" Target="../charts/chart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4120/renewable-energy-share-in-final-energy-supply-by-energy-carrier" TargetMode="External" /><Relationship Id="rId6" Type="http://schemas.openxmlformats.org/officeDocument/2006/relationships/chart" Target="../charts/char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9811/world-electricity-production-by-energy-source" TargetMode="External" /><Relationship Id="rId6" Type="http://schemas.openxmlformats.org/officeDocument/2006/relationships/chart" Target="../charts/chart5.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Global renewable energy industry</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mid-October 2022, roughly 5.4 terawatts of renewable power had been targeted worldwide for 2030. Asia accounted for the largest share of targeted capacity, at 2.6 terawatts, almost half of the global targets. Europe followed with almost 1.3 terawatts of targeted capacity. As of the end of 2022, the renewable energy capacity installed worldwide stood at 3.4 terawatts.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as of October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407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 in gigawatts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Cumulative renewable power capacity targeted worldwide by 2030 as of October 2022, by region (in gigawatts)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power capacity targeted globally 2030, by region</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 renewable power capacity is forecast to increase by roughly 2.4 terawatts from 2022 to 2027. During that period, over 350 gigawatts of new renewable capacity are expected to be added each year.As of 2022, the cumulative renewable capacity installed worldwide amounted to roughly 3.4 terawatts.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Energy Monitor; IEA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Forecast renewable power capacity additions worldwide from 2022 to 2027, by scenario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capacity additions 2022-2027, by scenario</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Capacity</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total, global installed renewable energy capacity reached some 3.37 terawatts in 2022, up by almost 10 percent from the previous year. The renewable energy market has experienced an explosion over recent decades due to decreasing prices in renewable technology as well as concerns about the environmental impact of more traditional sources.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Cumulative renewable energy capacity worldwide from 2010 to 2022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cumulative renewable capacity installed 2010-2022</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 global installed capacity of renewable power surpassed three terawatts, approximately 1.2 terawatts of which were derived from hydropower. Through the use of mechanical structures such as dams and watermills, energy through hydropower can be generated from falling or fast-moving water and is a reliable, flexible energy source.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2008 to 2021</a:t>
            </a:r>
          </a:p>
          <a:p>
            <a:r>
              <a:rPr sz="600" b="1">
                <a:solidFill>
                  <a:srgbClr val="0F2741"/>
                </a:solidFill>
                <a:latin typeface="Open Sans"/>
              </a:rPr>
              <a:t>Source(s): </a:t>
            </a:r>
            <a:r>
              <a:rPr sz="600" b="0">
                <a:solidFill>
                  <a:srgbClr val="0F2741"/>
                </a:solidFill>
                <a:latin typeface="Open Sans"/>
              </a:rPr>
              <a:t>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Existing renewable energy capacity worldwide including and excluding hydropower from 2008 to 2021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Hydropower and renewable energy capacity worldwide 2008-2021</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a capacity of 348 gigawatts of renewable energy was added worldwide, an increase of nearly 10 percent in comparison to the capacity additions of the previous year. Net capacity additions for renewable energy reached its highest point thus far in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2022</a:t>
            </a:r>
          </a:p>
          <a:p>
            <a:r>
              <a:rPr sz="600" b="1">
                <a:solidFill>
                  <a:srgbClr val="0F2741"/>
                </a:solidFill>
                <a:latin typeface="Open Sans"/>
              </a:rPr>
              <a:t>Source(s): </a:t>
            </a:r>
            <a:r>
              <a:rPr sz="600" b="0">
                <a:solidFill>
                  <a:srgbClr val="0F2741"/>
                </a:solidFill>
                <a:latin typeface="Open Sans"/>
              </a:rPr>
              <a:t>IEA;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Capacity additions of renewable energy worldwide from 2000 to 2022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capacity additions 2000-2022</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2022, hydropower was the renewable technology with the highest capacity installed worldwide, amounting to 1.26 terawatts. Solar photovoltaic followed with an installed capacity of 1.05 terawatts worldwide.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*Excluding pumped storage</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407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 in gigawatts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Cumulative renewable energy capacity worldwide in 2022, by technology (in gigawatts)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cumulative renewable capacity installed 2022, by technology</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Solar photovoltaic was the technology that accounted for the largest share of global renewable capacity additions in 2022. In that year, roughly 243 gigawatts of solar PV were installed worldwide. Wind energy was ranked second with a total of 77 gigawatts added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*‌Including bio-power, geothermal, ocean power, and concentrated solar power</a:t>
            </a:r>
          </a:p>
          <a:p>
            <a:r>
              <a:rPr sz="600" b="1">
                <a:solidFill>
                  <a:srgbClr val="0F2741"/>
                </a:solidFill>
                <a:latin typeface="Open Sans"/>
              </a:rPr>
              <a:t>Source(s): </a:t>
            </a:r>
            <a:r>
              <a:rPr sz="600" b="0">
                <a:solidFill>
                  <a:srgbClr val="0F2741"/>
                </a:solidFill>
                <a:latin typeface="Open Sans"/>
              </a:rPr>
              <a:t>IEA;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Renewable power capacity additions worldwide in 2022, by technology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capacity added globally 2022, by technology</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2022, Asia had the largest renewable capacity installed worldwide, with roughly 1.63 terawatts. Europe and North America followed with a installed renewable capacity of approximately 709 and 489 gigawatts,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407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 in gigawatts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Cumulative renewable energy capacity worldwide in 2022, by region (in gigawatts)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cumulative renewable capacity installed 2022, by region</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leading countries for installed renewable energy in 2022 were China, the U.S., and Brazil. China was the leader in renewable energy installations, with a capacity of around 1,161 gigawatts. The U.S., in second place, had a capacity of around 352 gigawatts. Renewable energy is an important step in addressing climate change and mitigating the consequences of this phenomenon.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40700" y="1882800"/>
            <a:ext cx="2108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Capacity in gigawatts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countries in installed renewable energy capacity worldwide in 2022 (in gigawatts)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capacity 2022 by country</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04</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market size 2021-2030</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05</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primary energy consumption 2019-2022, by fuel</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06</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Renewables share in final energy consumption globally 2010-2020, by sector</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share in energy supply globally 2020, by energy carrier</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electricity mix 2022, by energy source</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power capacity targeted globally 2030, by region</a:t>
            </a:r>
          </a:p>
        </p:txBody>
      </p:sp>
      <p:sp>
        <p:nvSpPr>
          <p:cNvPr id="20" name="New shape" title=""/>
          <p:cNvSpPr/>
          <p:nvPr/>
        </p:nvSpPr>
        <p:spPr>
          <a:xfrm>
            <a:off x="5544000" y="3137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1" name="New shape" title=""/>
          <p:cNvSpPr/>
          <p:nvPr/>
        </p:nvSpPr>
        <p:spPr>
          <a:xfrm>
            <a:off x="586800" y="3137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capacity additions 2022-2027, by scenario</a:t>
            </a:r>
          </a:p>
        </p:txBody>
      </p:sp>
      <p:sp>
        <p:nvSpPr>
          <p:cNvPr id="22" name="New shape" title=""/>
          <p:cNvSpPr/>
          <p:nvPr/>
        </p:nvSpPr>
        <p:spPr>
          <a:xfrm>
            <a:off x="586800" y="3435189"/>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Capacity</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12</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cumulative renewable capacity installed 2010-2022</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13</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Hydropower and renewable energy capacity worldwide 2008-2021</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14</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capacity additions 2000-2022</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cumulative renewable capacity installed 2022, by technology</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capacity added globally 2022, by technology</a:t>
            </a:r>
          </a:p>
        </p:txBody>
      </p:sp>
      <p:sp>
        <p:nvSpPr>
          <p:cNvPr id="33" name="New shape" titl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4" name="New shape" titl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cumulative renewable capacity installed 2022, by region</a:t>
            </a:r>
          </a:p>
        </p:txBody>
      </p:sp>
      <p:sp>
        <p:nvSpPr>
          <p:cNvPr id="35" name="New shape" title=""/>
          <p:cNvSpPr/>
          <p:nvPr/>
        </p:nvSpPr>
        <p:spPr>
          <a:xfrm>
            <a:off x="5544000" y="4690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6" name="New shape" title=""/>
          <p:cNvSpPr/>
          <p:nvPr/>
        </p:nvSpPr>
        <p:spPr>
          <a:xfrm>
            <a:off x="586800" y="4690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capacity 2022 by country</a:t>
            </a:r>
          </a:p>
        </p:txBody>
      </p:sp>
      <p:sp>
        <p:nvSpPr>
          <p:cNvPr id="37" name="New shape" title=""/>
          <p:cNvSpPr/>
          <p:nvPr/>
        </p:nvSpPr>
        <p:spPr>
          <a:xfrm>
            <a:off x="586800" y="498757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Generation</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20</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generation 2009-2021</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electricity generation 2022, by source</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electricity generation 2021, by region</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renewables in global power production 2007-2022</a:t>
            </a:r>
          </a:p>
        </p:txBody>
      </p:sp>
      <p:sp>
        <p:nvSpPr>
          <p:cNvPr id="46"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7"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renewable power generation 2022, by region</a:t>
            </a:r>
          </a:p>
        </p:txBody>
      </p:sp>
      <p:sp>
        <p:nvSpPr>
          <p:cNvPr id="48" name="New shape" title=""/>
          <p:cNvSpPr/>
          <p:nvPr/>
        </p:nvSpPr>
        <p:spPr>
          <a:xfrm>
            <a:off x="5958000" y="2520634"/>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Consumption</a:t>
            </a:r>
          </a:p>
        </p:txBody>
      </p:sp>
      <p:sp>
        <p:nvSpPr>
          <p:cNvPr id="49" name="New shape" titl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26</a:t>
            </a:r>
          </a:p>
        </p:txBody>
      </p:sp>
      <p:sp>
        <p:nvSpPr>
          <p:cNvPr id="50" name="New shape" titl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consumption 2000-2022</a:t>
            </a:r>
          </a:p>
        </p:txBody>
      </p:sp>
      <p:sp>
        <p:nvSpPr>
          <p:cNvPr id="51"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2"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consumption in OECD countries 1998-2022</a:t>
            </a:r>
          </a:p>
        </p:txBody>
      </p:sp>
      <p:sp>
        <p:nvSpPr>
          <p:cNvPr id="53"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4"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consumption 2022, by region</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consumption 2022, by country</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share of renewable energy consumption 2022, by country</a:t>
            </a:r>
          </a:p>
        </p:txBody>
      </p:sp>
      <p:sp>
        <p:nvSpPr>
          <p:cNvPr id="59" name="New shape" title=""/>
          <p:cNvSpPr/>
          <p:nvPr/>
        </p:nvSpPr>
        <p:spPr>
          <a:xfrm>
            <a:off x="5958000" y="3732467"/>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Companies</a:t>
            </a:r>
          </a:p>
        </p:txBody>
      </p:sp>
      <p:sp>
        <p:nvSpPr>
          <p:cNvPr id="60" name="New shape" title=""/>
          <p:cNvSpPr/>
          <p:nvPr/>
        </p:nvSpPr>
        <p:spPr>
          <a:xfrm>
            <a:off x="10915200" y="3965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32</a:t>
            </a:r>
          </a:p>
        </p:txBody>
      </p:sp>
      <p:sp>
        <p:nvSpPr>
          <p:cNvPr id="61" name="New shape" title=""/>
          <p:cNvSpPr/>
          <p:nvPr/>
        </p:nvSpPr>
        <p:spPr>
          <a:xfrm>
            <a:off x="5958000" y="3965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market capitalization of selected renewable energy companies</a:t>
            </a:r>
          </a:p>
        </p:txBody>
      </p:sp>
      <p:sp>
        <p:nvSpPr>
          <p:cNvPr id="62" name="New shape" title=""/>
          <p:cNvSpPr/>
          <p:nvPr/>
        </p:nvSpPr>
        <p:spPr>
          <a:xfrm>
            <a:off x="10915200" y="4136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33</a:t>
            </a:r>
          </a:p>
        </p:txBody>
      </p:sp>
      <p:sp>
        <p:nvSpPr>
          <p:cNvPr id="63" name="New shape" title=""/>
          <p:cNvSpPr/>
          <p:nvPr/>
        </p:nvSpPr>
        <p:spPr>
          <a:xfrm>
            <a:off x="5958000" y="4136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renewable energy companies worldwide 2021, by revenue</a:t>
            </a:r>
          </a:p>
        </p:txBody>
      </p:sp>
      <p:sp>
        <p:nvSpPr>
          <p:cNvPr id="64" name="New shape" title=""/>
          <p:cNvSpPr/>
          <p:nvPr/>
        </p:nvSpPr>
        <p:spPr>
          <a:xfrm>
            <a:off x="10915200" y="4306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34</a:t>
            </a:r>
          </a:p>
        </p:txBody>
      </p:sp>
      <p:sp>
        <p:nvSpPr>
          <p:cNvPr id="65" name="New shape" title=""/>
          <p:cNvSpPr/>
          <p:nvPr/>
        </p:nvSpPr>
        <p:spPr>
          <a:xfrm>
            <a:off x="5958000" y="4306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Iberdrola's installed renewable capacity 2016-2022</a:t>
            </a:r>
          </a:p>
        </p:txBody>
      </p:sp>
      <p:sp>
        <p:nvSpPr>
          <p:cNvPr id="66" name="New shape" title=""/>
          <p:cNvSpPr/>
          <p:nvPr/>
        </p:nvSpPr>
        <p:spPr>
          <a:xfrm>
            <a:off x="10915200" y="4476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35</a:t>
            </a:r>
          </a:p>
        </p:txBody>
      </p:sp>
      <p:sp>
        <p:nvSpPr>
          <p:cNvPr id="67" name="New shape" title=""/>
          <p:cNvSpPr/>
          <p:nvPr/>
        </p:nvSpPr>
        <p:spPr>
          <a:xfrm>
            <a:off x="5958000" y="4476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NextEra Energy's installed renewable capacity 2005-2021</a:t>
            </a:r>
          </a:p>
        </p:txBody>
      </p:sp>
      <p:sp>
        <p:nvSpPr>
          <p:cNvPr id="68" name="New shape" title=""/>
          <p:cNvSpPr/>
          <p:nvPr/>
        </p:nvSpPr>
        <p:spPr>
          <a:xfrm>
            <a:off x="10915200" y="4647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36</a:t>
            </a:r>
          </a:p>
        </p:txBody>
      </p:sp>
      <p:sp>
        <p:nvSpPr>
          <p:cNvPr id="69" name="New shape" title=""/>
          <p:cNvSpPr/>
          <p:nvPr/>
        </p:nvSpPr>
        <p:spPr>
          <a:xfrm>
            <a:off x="5958000" y="4647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Orsted's installed renewable capacity 2010-2022</a:t>
            </a:r>
          </a:p>
        </p:txBody>
      </p:sp>
      <p:sp>
        <p:nvSpPr>
          <p:cNvPr id="70" name="New shape" title=""/>
          <p:cNvSpPr/>
          <p:nvPr/>
        </p:nvSpPr>
        <p:spPr>
          <a:xfrm>
            <a:off x="10915200" y="4817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37</a:t>
            </a:r>
          </a:p>
        </p:txBody>
      </p:sp>
      <p:sp>
        <p:nvSpPr>
          <p:cNvPr id="71" name="New shape" title=""/>
          <p:cNvSpPr/>
          <p:nvPr/>
        </p:nvSpPr>
        <p:spPr>
          <a:xfrm>
            <a:off x="5958000" y="4817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Vestas' capacity of produced and shipped wind turbines FY 2011-2022</a:t>
            </a:r>
          </a:p>
        </p:txBody>
      </p:sp>
      <p:sp>
        <p:nvSpPr>
          <p:cNvPr id="72" name="New shape" title=""/>
          <p:cNvSpPr/>
          <p:nvPr/>
        </p:nvSpPr>
        <p:spPr>
          <a:xfrm>
            <a:off x="10915200" y="4987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38</a:t>
            </a:r>
          </a:p>
        </p:txBody>
      </p:sp>
      <p:sp>
        <p:nvSpPr>
          <p:cNvPr id="73" name="New shape" title=""/>
          <p:cNvSpPr/>
          <p:nvPr/>
        </p:nvSpPr>
        <p:spPr>
          <a:xfrm>
            <a:off x="5958000" y="4987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Siemens Gamesa's annually installed capacity FY 2012-2022</a:t>
            </a:r>
          </a:p>
        </p:txBody>
      </p:sp>
      <p:sp>
        <p:nvSpPr>
          <p:cNvPr id="74" name="New shape" title=""/>
          <p:cNvSpPr/>
          <p:nvPr/>
        </p:nvSpPr>
        <p:spPr>
          <a:xfrm>
            <a:off x="5958000" y="528485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Investment</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Generation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renewable energy production worldwide amounted to nearly 7.9 petawatt hours. Global renewable energy production increased over the years. Between 2009 and 2021, figures rose by approximately four petawatt hours.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2021</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Production of renewable energy worldwide from 2009 to 2021 (in terawatt hours)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generation 2009-2021</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hydropower generation worldwide stood at 4.33 petawatt hours. This was the largest source of renewable energy worldwide, followed by wind and solar. Wind power generation stood at 2.14 petawatt hours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Ember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Electricity generation from renewable sources worldwide in 2022, by source (in terawatt hours)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electricity generation 2022, by source</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Asia accounted for the highest share of renewable electricity generation worldwide in 2021, with about 3,418 terawatt hours of electricity generated. Europe ranked second, with renewable sources accounting for roughly 1,468 terawatt hours of power output.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54950" y="1882800"/>
            <a:ext cx="267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Generation in terawatt hours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Electricity generation from renewable sources worldwide in 2021, by region (in terawatt hours)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electricity generation 2021, by region</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recent years scrutiny over the environmental impact of more traditional energy sources has seen huge growth in renewables. The share of energy from renewable sources used in global energy generation has been rising annually since 2007, and has almost doubled in 2021 at roughly 30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2007 to 2022</a:t>
            </a:r>
          </a:p>
          <a:p>
            <a:r>
              <a:rPr sz="600" b="1">
                <a:solidFill>
                  <a:srgbClr val="0F2741"/>
                </a:solidFill>
                <a:latin typeface="Open Sans"/>
              </a:rPr>
              <a:t>Source(s): </a:t>
            </a:r>
            <a:r>
              <a:rPr sz="600" b="0">
                <a:solidFill>
                  <a:srgbClr val="0F2741"/>
                </a:solidFill>
                <a:latin typeface="Open Sans"/>
              </a:rPr>
              <a:t>Ember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renewable energy in electricity generation globally from 2007 to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renewables in global power production 2007-2022</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renewables accounted over 60 percent of renewable electricity generation in Latin America and Caribbean, the region with the largest share of renewables in the power sector. Oceania and Europe accounted for 40 and 36 percent of electricity produced from renewable sources,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Ember;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978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electricity generation</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Share of renewables in electricity generation worldwide in 2022, by region</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renewable power generation 2022, by region</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Consumption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 consumption of renewable energy has increased significantly over the last two decades. Consumption levels nearly reached 45.18 exajoules in 2022. Despite its rapid growth, renewable energy consumption still remains far below that of coal, natural gas, oil and other energy technologies. About half of the final renewable energy consumption worldwide is derived from modern bioenergy sources, however, solar photovoltaics has dominated capacity growth in recent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2000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Renewable energy consumption worldwide from 2000 to 2022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consumption 2000-2022</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Renewable energy consumption in OECD countries came to 23.5 exajoules in 2022, up from 21.17 exajoules in the previous year. Between 1998 and 2022, renewables consumption in the region increased by over 21 exajoules, reaching a consumption peak in the latter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OECD; 1998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Consumption of renewable energy in OECD countries from 1998 to 2022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consumption in OECD countries 1998-2022</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Asia Pacific region consumed roughly 20.24 exajoules of renewable energy, more than any other region in the world. Europe followed with a renewable energy consumption of some 11.06 exajoules.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Figures exclude hydroelectricity, and are based on gross generation from renewable sources including wind, geothermal, solar, biomass and waste, and not accounting for cross-border electricity supply.</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856550" y="1882800"/>
            <a:ext cx="2476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exajoules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Renewable energy consumption worldwide in 2022, by region (in exajoules)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consumption 2022, by region</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a:t>
            </a:r>
          </a:p>
        </p:txBody>
      </p:sp>
      <p:sp>
        <p:nvSpPr>
          <p:cNvPr id="7" name="New shape" title=""/>
          <p:cNvSpPr/>
          <p:nvPr/>
        </p:nvSpPr>
        <p:spPr>
          <a:xfrm>
            <a:off x="55440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40</a:t>
            </a:r>
          </a:p>
        </p:txBody>
      </p:sp>
      <p:sp>
        <p:nvSpPr>
          <p:cNvPr id="8" name="New shape" title=""/>
          <p:cNvSpPr/>
          <p:nvPr/>
        </p:nvSpPr>
        <p:spPr>
          <a:xfrm>
            <a:off x="5868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solar tech investments 2004-2019</a:t>
            </a:r>
          </a:p>
        </p:txBody>
      </p:sp>
      <p:sp>
        <p:nvSpPr>
          <p:cNvPr id="9" name="New shape" title=""/>
          <p:cNvSpPr/>
          <p:nvPr/>
        </p:nvSpPr>
        <p:spPr>
          <a:xfrm>
            <a:off x="55440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41</a:t>
            </a:r>
          </a:p>
        </p:txBody>
      </p:sp>
      <p:sp>
        <p:nvSpPr>
          <p:cNvPr id="10" name="New shape" title=""/>
          <p:cNvSpPr/>
          <p:nvPr/>
        </p:nvSpPr>
        <p:spPr>
          <a:xfrm>
            <a:off x="5868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investment by sector 2022</a:t>
            </a:r>
          </a:p>
        </p:txBody>
      </p:sp>
      <p:sp>
        <p:nvSpPr>
          <p:cNvPr id="11" name="New shape" title=""/>
          <p:cNvSpPr/>
          <p:nvPr/>
        </p:nvSpPr>
        <p:spPr>
          <a:xfrm>
            <a:off x="55440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42</a:t>
            </a:r>
          </a:p>
        </p:txBody>
      </p:sp>
      <p:sp>
        <p:nvSpPr>
          <p:cNvPr id="12" name="New shape" title=""/>
          <p:cNvSpPr/>
          <p:nvPr/>
        </p:nvSpPr>
        <p:spPr>
          <a:xfrm>
            <a:off x="5868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renewable energy investments 2022, by region</a:t>
            </a:r>
          </a:p>
        </p:txBody>
      </p:sp>
      <p:sp>
        <p:nvSpPr>
          <p:cNvPr id="13" name="New shape" title=""/>
          <p:cNvSpPr/>
          <p:nvPr/>
        </p:nvSpPr>
        <p:spPr>
          <a:xfrm>
            <a:off x="55440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43</a:t>
            </a:r>
          </a:p>
        </p:txBody>
      </p:sp>
      <p:sp>
        <p:nvSpPr>
          <p:cNvPr id="14" name="New shape" title=""/>
          <p:cNvSpPr/>
          <p:nvPr/>
        </p:nvSpPr>
        <p:spPr>
          <a:xfrm>
            <a:off x="5868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Renewable energy asset finance investments globally 2021, by country</a:t>
            </a:r>
          </a:p>
        </p:txBody>
      </p:sp>
      <p:sp>
        <p:nvSpPr>
          <p:cNvPr id="15" name="New shape" title=""/>
          <p:cNvSpPr/>
          <p:nvPr/>
        </p:nvSpPr>
        <p:spPr>
          <a:xfrm>
            <a:off x="55440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44</a:t>
            </a:r>
          </a:p>
        </p:txBody>
      </p:sp>
      <p:sp>
        <p:nvSpPr>
          <p:cNvPr id="16" name="New shape" title=""/>
          <p:cNvSpPr/>
          <p:nvPr/>
        </p:nvSpPr>
        <p:spPr>
          <a:xfrm>
            <a:off x="5868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Public and private renewable energy investments breakdown worldwide 2013-2020</a:t>
            </a:r>
          </a:p>
        </p:txBody>
      </p:sp>
      <p:sp>
        <p:nvSpPr>
          <p:cNvPr id="17" name="New shape" title=""/>
          <p:cNvSpPr/>
          <p:nvPr/>
        </p:nvSpPr>
        <p:spPr>
          <a:xfrm>
            <a:off x="55440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45</a:t>
            </a:r>
          </a:p>
        </p:txBody>
      </p:sp>
      <p:sp>
        <p:nvSpPr>
          <p:cNvPr id="18" name="New shape" title=""/>
          <p:cNvSpPr/>
          <p:nvPr/>
        </p:nvSpPr>
        <p:spPr>
          <a:xfrm>
            <a:off x="5868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Public and private renewable investments breakdown worldwide 2020, by technology</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renewable energy consumption in China reached 13.3 exajoules, more than any other country in the world. Renewable sources such as geothermal, wind, solar, biomass, and waste were included in this measurement, while cross-border electricity trade was not taken into account.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856550" y="1882800"/>
            <a:ext cx="2476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in exajoules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countries by renewable energy consumption worldwide in 2022 (in exajoules)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consumption 2022, by country</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China`s consumption of renewable energy was the highest in the world, accounting for 29.4 percent of global renewable consumption. Likewise, this country had the second highest consumption of primary energy from both renewable and non-renewable sources. Primary energy refers to energy that is derived directly from natural sources. The United States had the second highest share of global renewables consumption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104200" y="1882800"/>
            <a:ext cx="1981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Consumption share</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renewable energy consumption worldwide in 2022, by country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share of renewable energy consumption 2022, by country</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Companies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March 2023, NextEra Energy, a leading company in the generation of renewable energy worldwide, had a market capitalization of roughly 147.6 billion U.S. dollars. Iberdrola and Orsted followed with a market capitalization of 72.7 and 36.2 billion U.S. dollars,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March 9, 2023</a:t>
            </a:r>
          </a:p>
          <a:p>
            <a:r>
              <a:rPr sz="600" b="1">
                <a:solidFill>
                  <a:srgbClr val="0F2741"/>
                </a:solidFill>
                <a:latin typeface="Open Sans"/>
              </a:rPr>
              <a:t>Source(s): </a:t>
            </a:r>
            <a:r>
              <a:rPr sz="600" b="0">
                <a:solidFill>
                  <a:srgbClr val="0F2741"/>
                </a:solidFill>
                <a:latin typeface="Open Sans"/>
              </a:rPr>
              <a:t>Energy Digital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234250" y="1882800"/>
            <a:ext cx="3721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Market capitalization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Market capitalization of selected renewable energy companies worldwide in March 2023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market capitalization of selected renewable energy companies</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Danish company Orsted was considered the leading renewable energy company worldwide in 2021, based on revenue, with more than 50 billion U.S. dollars. Spanish Iberdrola and Chinese JinkoSolar ranked second and third, respectively, each with more than 30 billion dollars of revenue. JinkoSolar is one of the largest solar panels producers worldwide.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a:t>
            </a:r>
          </a:p>
          <a:p>
            <a:r>
              <a:rPr sz="600" b="1">
                <a:solidFill>
                  <a:srgbClr val="0F2741"/>
                </a:solidFill>
                <a:latin typeface="Open Sans"/>
              </a:rPr>
              <a:t>Source(s): </a:t>
            </a:r>
            <a:r>
              <a:rPr sz="600" b="0">
                <a:solidFill>
                  <a:srgbClr val="0F2741"/>
                </a:solidFill>
                <a:latin typeface="Open Sans"/>
              </a:rPr>
              <a:t>Investopedia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978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renewable energy companies worldwide in 2021, based on revenue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renewable energy companies worldwide 2021, by revenue</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Iberdrola had over 40 gigawatts of renewable power capacity installed in 2022, up from 38 gigawatts reported a year earlier. In 2021, renewables &amp;#8211 including wind, hydro, and solar power &amp;#8211 accounted for nearly two thirds of Iberdrola's installed capacity. The Spain-based utility giant serves customers across multiple continents, including Spain, the United States, and Brazil.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2016 to 2022</a:t>
            </a:r>
          </a:p>
          <a:p>
            <a:r>
              <a:rPr sz="600" b="1">
                <a:solidFill>
                  <a:srgbClr val="0F2741"/>
                </a:solidFill>
                <a:latin typeface="Open Sans"/>
              </a:rPr>
              <a:t>Source(s): </a:t>
            </a:r>
            <a:r>
              <a:rPr sz="600" b="0">
                <a:solidFill>
                  <a:srgbClr val="0F2741"/>
                </a:solidFill>
                <a:latin typeface="Open Sans"/>
              </a:rPr>
              <a:t>Iberdrola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Installed renewable power capacity of Iberdrola from 2016 to 2022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Iberdrola's installed renewable capacity 2016-2022</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NextEra Energy's owned installed renewable energy capacity surpassed 23 gigawatts, a year-over-year increase of around seven percent. In comparison to 2017, this figure has more than quadrupled. Wind power accounted for roughly 70 percent of NextEra's renewable capacity. The U.S.-based company is one of the largest renewable energy producers in the world.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2005, 2017 to 2021</a:t>
            </a:r>
          </a:p>
          <a:p>
            <a:r>
              <a:rPr sz="600" b="1">
                <a:solidFill>
                  <a:srgbClr val="0F2741"/>
                </a:solidFill>
                <a:latin typeface="Open Sans"/>
              </a:rPr>
              <a:t>Source(s): </a:t>
            </a:r>
            <a:r>
              <a:rPr sz="600" b="0">
                <a:solidFill>
                  <a:srgbClr val="0F2741"/>
                </a:solidFill>
                <a:latin typeface="Open Sans"/>
              </a:rPr>
              <a:t>NextEra Energy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Installed renewable power capacity of NextEra Energy from 2005 to 2021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NextEra Energy's installed renewable capacity 2005-2021</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Ørsted's installed renewable capacity increased by more than seven-fold in just over a decade, reaching 15.1 gigawatts in 2022. In comparison to the previous year, this represented an increase of over 13 percent. That year, renewables accounted for 91 percent of Ørsted's heat and power generation. Ørsted is a Danish energy company headquarted in Fredericia.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2017 to 2022</a:t>
            </a:r>
          </a:p>
          <a:p>
            <a:r>
              <a:rPr sz="600" b="1">
                <a:solidFill>
                  <a:srgbClr val="0F2741"/>
                </a:solidFill>
                <a:latin typeface="Open Sans"/>
              </a:rPr>
              <a:t>Source(s): </a:t>
            </a:r>
            <a:r>
              <a:rPr sz="600" b="0">
                <a:solidFill>
                  <a:srgbClr val="0F2741"/>
                </a:solidFill>
                <a:latin typeface="Open Sans"/>
              </a:rPr>
              <a:t>Ørsted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Installed renewable power capacity of Orsted from 2010 to 2022 (in gigawatts)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Orsted's installed renewable capacity 2010-2022</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Danish company Vestas produced and shipped wind turbines with a total capacity of 13,106 megawatts. The Aarhus-headquartered company was the world`s largest overall wind turbine maker as of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FY 2011 to FY 2022</a:t>
            </a:r>
          </a:p>
          <a:p>
            <a:r>
              <a:rPr sz="600" b="1">
                <a:solidFill>
                  <a:srgbClr val="0F2741"/>
                </a:solidFill>
                <a:latin typeface="Open Sans"/>
              </a:rPr>
              <a:t>Source(s): </a:t>
            </a:r>
            <a:r>
              <a:rPr sz="600" b="0">
                <a:solidFill>
                  <a:srgbClr val="0F2741"/>
                </a:solidFill>
                <a:latin typeface="Open Sans"/>
              </a:rPr>
              <a:t>Vestas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Capacity of Vestas' produced and shipped wind turbines worldwide from financial year 2011 to 2022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Vestas' capacity of produced and shipped wind turbines FY 2011-2022</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fiscal year 2022, Siemens Gamesa added about 9,810 megawatts of wind energy capacity globally. In 2022, the company saw a small drop in sales.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FY 2012 to FY 2022</a:t>
            </a:r>
          </a:p>
          <a:p>
            <a:r>
              <a:rPr sz="600" b="1">
                <a:solidFill>
                  <a:srgbClr val="0F2741"/>
                </a:solidFill>
                <a:latin typeface="Open Sans"/>
              </a:rPr>
              <a:t>Source(s): </a:t>
            </a:r>
            <a:r>
              <a:rPr sz="600" b="0">
                <a:solidFill>
                  <a:srgbClr val="0F2741"/>
                </a:solidFill>
                <a:latin typeface="Open Sans"/>
              </a:rPr>
              <a:t>Siemens Gamesa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Newly installed energy capacity by Siemens Gamesa from financial year 2012 to 2022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Siemens Gamesa's annually installed capacity FY 2012-2022</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Investment</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represents global investment in solar energy technologies between 2004 and 2019. In 2019, global investment in this field came to some 141 billion U.S. dollars. Europe, China and the United States are the main investors in this area.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2004 to 2019</a:t>
            </a:r>
          </a:p>
          <a:p>
            <a:r>
              <a:rPr sz="600" b="1">
                <a:solidFill>
                  <a:srgbClr val="0F2741"/>
                </a:solidFill>
                <a:latin typeface="Open Sans"/>
              </a:rPr>
              <a:t>Source(s): </a:t>
            </a:r>
            <a:r>
              <a:rPr sz="600" b="0">
                <a:solidFill>
                  <a:srgbClr val="0F2741"/>
                </a:solidFill>
                <a:latin typeface="Open Sans"/>
              </a:rPr>
              <a:t>Bloomberg; FS-UNEP Collaborating Centre; UNEP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Investments in solar energy technologies worldwide from 2004 to 2019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solar tech investments 2004-2019</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solar photovoltaics was the renewable technology that accounted for the largest share of investments. Investments in Solar PV amounted to almost 300 billion U.S. dollars that year. Onshore wind energy followed with a total of 140 billion U.S. dollars invested. Meanwhile, investments in geothermal energy stood at roughly 180 million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Climate Policy Initiative;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64450" y="1882800"/>
            <a:ext cx="3060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Investments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Investment in renewable energy technologies worldwide in 2022, by sector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investment by sector 2022</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the largest regional investments into renewable energy came from China and Europe. China alone invested over 270 billion U.S. dollars, while Europe contributed roughly 54 billion to sustainable energy technologies. Investment in the United States was also significant on a global scale.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Figures exclude hydropower projects larger than 50 MW</a:t>
            </a:r>
          </a:p>
          <a:p>
            <a:r>
              <a:rPr sz="600" b="1">
                <a:solidFill>
                  <a:srgbClr val="0F2741"/>
                </a:solidFill>
                <a:latin typeface="Open Sans"/>
              </a:rPr>
              <a:t>Source(s): </a:t>
            </a:r>
            <a:r>
              <a:rPr sz="600" b="0">
                <a:solidFill>
                  <a:srgbClr val="0F2741"/>
                </a:solidFill>
                <a:latin typeface="Open Sans"/>
              </a:rPr>
              <a:t>BloombergNEF;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15250" y="1882800"/>
            <a:ext cx="2959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Investment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Investments in renewable energy worldwide in 2022, by region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investments 2022, by region</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China was the country with the largest asset finance investment in renewable technologies worldwide, at over 142 billion U.S. dollars. The United States and Japan followed with renewable asset finance investments of roughly 45.5 and 16.4 billion U.S. dollars, respectively.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a:t>
            </a:r>
          </a:p>
          <a:p>
            <a:r>
              <a:rPr sz="600" b="1">
                <a:solidFill>
                  <a:srgbClr val="0F2741"/>
                </a:solidFill>
                <a:latin typeface="Open Sans"/>
              </a:rPr>
              <a:t>Source(s): </a:t>
            </a:r>
            <a:r>
              <a:rPr sz="600" b="0">
                <a:solidFill>
                  <a:srgbClr val="0F2741"/>
                </a:solidFill>
                <a:latin typeface="Open Sans"/>
              </a:rPr>
              <a:t>BloombergNEF; Climatescope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32700" y="1882800"/>
            <a:ext cx="3124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Investments in million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countries for renewable energy asset finance worldwide in 2021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energy asset finance investments globally 2021, by country</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2013 to 2020, the private sector accounted for the largest share of renewable energy investments worldwide. During those years, private investment in renewables ranged from 66 to 88 percent. In 2020, the share of private investments stood at 69 percent, whereas public investments accounted for the remaining 31 percent. The share of public and private investment varies largely among technologies. For example, solar PV attracts a large share of private investment, while geothermal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2013 to 2020</a:t>
            </a:r>
          </a:p>
          <a:p>
            <a:r>
              <a:rPr sz="600" b="1">
                <a:solidFill>
                  <a:srgbClr val="0F2741"/>
                </a:solidFill>
                <a:latin typeface="Open Sans"/>
              </a:rPr>
              <a:t>Source(s): </a:t>
            </a:r>
            <a:r>
              <a:rPr sz="600" b="0">
                <a:solidFill>
                  <a:srgbClr val="0F2741"/>
                </a:solidFill>
                <a:latin typeface="Open Sans"/>
              </a:rPr>
              <a:t>Climate Policy Initiative;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public and private investments in renewable energy worldwide from 2013 to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Public and private renewable energy investments breakdown worldwide 2013-2020</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solar photovoltaics and bioenergy were the renewable energy technologies that attracted the largest share of private investors. That year, 83 percent of investments in solar PV came from the private sector. On the other hand, hydropower and geothermal were the technologies with the largest shares of public finance. Approximately 97 percent of hydropower investments in 2020 came from the public sector. Overall, global private investment in renewables ranged from 66 to 88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 *including concentrated solar power (CSP)</a:t>
            </a:r>
          </a:p>
          <a:p>
            <a:r>
              <a:rPr sz="600" b="1">
                <a:solidFill>
                  <a:srgbClr val="0F2741"/>
                </a:solidFill>
                <a:latin typeface="Open Sans"/>
              </a:rPr>
              <a:t>Source(s): </a:t>
            </a:r>
            <a:r>
              <a:rPr sz="600" b="0">
                <a:solidFill>
                  <a:srgbClr val="0F2741"/>
                </a:solidFill>
                <a:latin typeface="Open Sans"/>
              </a:rPr>
              <a:t>Climate Policy Initiative; 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public and private investments in renewable energy worldwide in 2020, by technology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Public and private renewable investments breakdown worldwide 2020, by technology</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46</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BloombergNEF</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Climate Policy Initiative</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Climatescope </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Ember</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Digital</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Institute</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Energy Monitor</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FS-UNEP Collaborating Centre</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Iberdrola</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IEA</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Investopedia</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IRENA</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KPMG</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Next Move Strategy Consulting</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NextEra Energy</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Ørsted</a:t>
            </a:r>
          </a:p>
        </p:txBody>
      </p:sp>
      <p:sp>
        <p:nvSpPr>
          <p:cNvPr id="25" name="New shape" titl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REN21</a:t>
            </a:r>
          </a:p>
        </p:txBody>
      </p:sp>
      <p:sp>
        <p:nvSpPr>
          <p:cNvPr id="26" name="New shape" titl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Siemens Gamesa</a:t>
            </a:r>
          </a:p>
        </p:txBody>
      </p:sp>
      <p:sp>
        <p:nvSpPr>
          <p:cNvPr id="27" name="New shape" titl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UNEP</a:t>
            </a:r>
          </a:p>
        </p:txBody>
      </p:sp>
      <p:sp>
        <p:nvSpPr>
          <p:cNvPr id="28" name="New shape" titl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Vestas</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renewable energy market is expected to continue its upward growth over the next years. According to the Group Next Move Strategy Consulting, the market will reach over two trillion U.S. dollars by 2030. Environmental concerns regarding fossil fuels, rapid urbanization, and economic growth in emerging regions are all major factors that are contributing to the projected market growth.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 Projection based on a CAGR of 9.6 percent from 2022 to 2030.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Next Move Strategy Consulting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Renewable energy market size worldwide in 2021, with a forecast for 2022 to 2030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renewable energy market size 2021-2030</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Oil is the most consumed primary energy fuel in the world. In 2022, some 190.7 exajoules worth of oil were consumed. This represented an increase of some three percent in comparison to the previous year. Natural gas and nuclear energy were the primary energy sources to note a consumption decline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2019 to 2022</a:t>
            </a:r>
          </a:p>
          <a:p>
            <a:r>
              <a:rPr sz="600" b="1">
                <a:solidFill>
                  <a:srgbClr val="0F2741"/>
                </a:solidFill>
                <a:latin typeface="Open Sans"/>
              </a:rPr>
              <a:t>Source(s): </a:t>
            </a:r>
            <a:r>
              <a:rPr sz="600" b="0">
                <a:solidFill>
                  <a:srgbClr val="0F2741"/>
                </a:solidFill>
                <a:latin typeface="Open Sans"/>
              </a:rPr>
              <a:t>Energy Institute; Kearney; KPMG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Primary energy consumption worldwide from 2019 to 2022, by fuel type (in exajoules)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primary energy consumption 2019-2022, by fuel</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Renewables accounted for a 16.8 percent share of final energy consumption in the industrial sector in 2021, up from 12.3 percent in 2010. Of the sectors considered, the industrial sector held the largest share of renewables over the total energy consumption in 2020, followed by buildings and agriculture.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and 2020</a:t>
            </a:r>
          </a:p>
          <a:p>
            <a:r>
              <a:rPr sz="600" b="1">
                <a:solidFill>
                  <a:srgbClr val="0F2741"/>
                </a:solidFill>
                <a:latin typeface="Open Sans"/>
              </a:rPr>
              <a:t>Source(s): </a:t>
            </a:r>
            <a:r>
              <a:rPr sz="600" b="0">
                <a:solidFill>
                  <a:srgbClr val="0F2741"/>
                </a:solidFill>
                <a:latin typeface="Open Sans"/>
              </a:rPr>
              <a:t>IEA;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Shares of renewable energy in final energy consumption worldwide in 2010 and 2020, by sector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Renewables share in final energy consumption globally 2010-2020, by sector</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Renewables accounted for roughly 30 percent of the global electricity supply in 2020. In comparison, renewables in heat generation held a share of almost 10 percent that year, and biofuels accounted for only 3.7 percent of the global fuel supply.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2020</a:t>
            </a:r>
          </a:p>
          <a:p>
            <a:r>
              <a:rPr sz="600" b="1">
                <a:solidFill>
                  <a:srgbClr val="0F2741"/>
                </a:solidFill>
                <a:latin typeface="Open Sans"/>
              </a:rPr>
              <a:t>Source(s): </a:t>
            </a:r>
            <a:r>
              <a:rPr sz="600" b="0">
                <a:solidFill>
                  <a:srgbClr val="0F2741"/>
                </a:solidFill>
                <a:latin typeface="Open Sans"/>
              </a:rPr>
              <a:t>IEA; REN21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modern renewable energy in final energy supply worldwide in 2020, by energy carrier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Renewable share in energy supply globally 2020, by energy carrier</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Fossil fuels remain the greatest source of electricity generation worldwide. In 2022, coal accounted for roughly 35.8 percent of the global power mix, while natural gas followed with a 22 percent share. China, India, and the United States accounted for the largest share of coal used for electricity generation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 Includes oil and petroleum products, and manufactured gases. ** Includes geothermal, tidal, and wave power. Percentages might not add up to 100 because of rounding. Release date set as date of last access.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Ember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electricity generation worldwide in 2022, by energy source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electricity mix 2022, by energy source</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358</Paragraphs>
  <Slides>47</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47</vt:i4>
      </vt:variant>
    </vt:vector>
  </HeadingPairs>
  <TitlesOfParts>
    <vt:vector baseType="lpstr" size="52">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2023-10-11T19:00:09.206</cp:lastPrinted>
  <dcterms:created xsi:type="dcterms:W3CDTF">2023-10-11T17:00:09Z</dcterms:created>
  <dcterms:modified xsi:type="dcterms:W3CDTF">2023-10-11T17:00:09Z</dcterms:modified>
</cp:coreProperties>
</file>