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Lst>
  <p:sldSz cx="1219212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tags" Target="tags/tag1.xml" /><Relationship Id="rId35" Type="http://schemas.openxmlformats.org/officeDocument/2006/relationships/presProps" Target="presProps.xml" /><Relationship Id="rId36" Type="http://schemas.openxmlformats.org/officeDocument/2006/relationships/viewProps" Target="viewProps.xml" /><Relationship Id="rId37" Type="http://schemas.openxmlformats.org/officeDocument/2006/relationships/theme" Target="theme/theme1.xml" /><Relationship Id="rId38"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barrel of oil</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Sheet1!$B$2:$B$24</c:f>
              <c:numCache>
                <c:ptCount val="23"/>
                <c:pt idx="0">
                  <c:v>180</c:v>
                </c:pt>
                <c:pt idx="1">
                  <c:v>198</c:v>
                </c:pt>
                <c:pt idx="2">
                  <c:v>232</c:v>
                </c:pt>
                <c:pt idx="3">
                  <c:v>287</c:v>
                </c:pt>
                <c:pt idx="4">
                  <c:v>323</c:v>
                </c:pt>
                <c:pt idx="5">
                  <c:v>382</c:v>
                </c:pt>
                <c:pt idx="6">
                  <c:v>487</c:v>
                </c:pt>
                <c:pt idx="7">
                  <c:v>661</c:v>
                </c:pt>
                <c:pt idx="8">
                  <c:v>892</c:v>
                </c:pt>
                <c:pt idx="9">
                  <c:v>986</c:v>
                </c:pt>
                <c:pt idx="10">
                  <c:v>1138</c:v>
                </c:pt>
                <c:pt idx="11">
                  <c:v>1210</c:v>
                </c:pt>
                <c:pt idx="12">
                  <c:v>1226</c:v>
                </c:pt>
                <c:pt idx="13">
                  <c:v>1340</c:v>
                </c:pt>
                <c:pt idx="14">
                  <c:v>1462</c:v>
                </c:pt>
                <c:pt idx="15">
                  <c:v>1462</c:v>
                </c:pt>
                <c:pt idx="16">
                  <c:v>1513</c:v>
                </c:pt>
                <c:pt idx="17">
                  <c:v>1565</c:v>
                </c:pt>
                <c:pt idx="18">
                  <c:v>1742</c:v>
                </c:pt>
                <c:pt idx="19">
                  <c:v>1837</c:v>
                </c:pt>
                <c:pt idx="20">
                  <c:v>1723</c:v>
                </c:pt>
                <c:pt idx="21">
                  <c:v>1808</c:v>
                </c:pt>
                <c:pt idx="22">
                  <c:v>1914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thousand barrels of oil equivalent per day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Germany</c:v>
                </c:pt>
                <c:pt idx="1">
                  <c:v>Netherlands</c:v>
                </c:pt>
                <c:pt idx="2">
                  <c:v>France</c:v>
                </c:pt>
                <c:pt idx="3">
                  <c:v>Spain</c:v>
                </c:pt>
                <c:pt idx="4">
                  <c:v>Poland</c:v>
                </c:pt>
                <c:pt idx="5">
                  <c:v>Italy</c:v>
                </c:pt>
                <c:pt idx="6">
                  <c:v>United Kingdom</c:v>
                </c:pt>
                <c:pt idx="7">
                  <c:v>Sweden</c:v>
                </c:pt>
                <c:pt idx="8">
                  <c:v>Belgium</c:v>
                </c:pt>
                <c:pt idx="9">
                  <c:v>Finland</c:v>
                </c:pt>
                <c:pt idx="10">
                  <c:v>Austria</c:v>
                </c:pt>
                <c:pt idx="11">
                  <c:v>Portugal</c:v>
                </c:pt>
              </c:strCache>
            </c:strRef>
          </c:cat>
          <c:val>
            <c:numRef>
              <c:f>Sheet1!$B$2:$B$13</c:f>
              <c:numCache>
                <c:ptCount val="12"/>
                <c:pt idx="0">
                  <c:v>62</c:v>
                </c:pt>
                <c:pt idx="1">
                  <c:v>39</c:v>
                </c:pt>
                <c:pt idx="2">
                  <c:v>35</c:v>
                </c:pt>
                <c:pt idx="3">
                  <c:v>31</c:v>
                </c:pt>
                <c:pt idx="4">
                  <c:v>20</c:v>
                </c:pt>
                <c:pt idx="5">
                  <c:v>19</c:v>
                </c:pt>
                <c:pt idx="6">
                  <c:v>11</c:v>
                </c:pt>
                <c:pt idx="7">
                  <c:v>10</c:v>
                </c:pt>
                <c:pt idx="8">
                  <c:v>9</c:v>
                </c:pt>
                <c:pt idx="9">
                  <c:v>7</c:v>
                </c:pt>
                <c:pt idx="10">
                  <c:v>6</c:v>
                </c:pt>
                <c:pt idx="11">
                  <c:v>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2014</c:v>
                </c:pt>
                <c:pt idx="1">
                  <c:v>2015</c:v>
                </c:pt>
                <c:pt idx="2">
                  <c:v>2016</c:v>
                </c:pt>
                <c:pt idx="3">
                  <c:v>2017</c:v>
                </c:pt>
                <c:pt idx="4">
                  <c:v>2018</c:v>
                </c:pt>
                <c:pt idx="5">
                  <c:v>2019</c:v>
                </c:pt>
                <c:pt idx="6">
                  <c:v>2020</c:v>
                </c:pt>
                <c:pt idx="7">
                  <c:v>2021*</c:v>
                </c:pt>
                <c:pt idx="8">
                  <c:v>2022*</c:v>
                </c:pt>
                <c:pt idx="9">
                  <c:v>2023**</c:v>
                </c:pt>
              </c:strCache>
            </c:strRef>
          </c:cat>
          <c:val>
            <c:numRef>
              <c:f>Sheet1!$B$2:$B$11</c:f>
              <c:numCache>
                <c:ptCount val="10"/>
                <c:pt idx="0">
                  <c:v>4789</c:v>
                </c:pt>
                <c:pt idx="1">
                  <c:v>4722</c:v>
                </c:pt>
                <c:pt idx="2">
                  <c:v>4728</c:v>
                </c:pt>
                <c:pt idx="3">
                  <c:v>4785</c:v>
                </c:pt>
                <c:pt idx="4">
                  <c:v>4994</c:v>
                </c:pt>
                <c:pt idx="5">
                  <c:v>5181</c:v>
                </c:pt>
                <c:pt idx="6">
                  <c:v>5061</c:v>
                </c:pt>
                <c:pt idx="7">
                  <c:v>5352</c:v>
                </c:pt>
                <c:pt idx="8">
                  <c:v>5633</c:v>
                </c:pt>
                <c:pt idx="9">
                  <c:v>5570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million liters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0F283E"/>
            </a:solidFill>
            <a:ln>
              <a:solidFill>
                <a:srgbClr val="0F283E"/>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France</c:v>
                </c:pt>
                <c:pt idx="1">
                  <c:v>Germany</c:v>
                </c:pt>
                <c:pt idx="2">
                  <c:v>Hungary</c:v>
                </c:pt>
                <c:pt idx="3">
                  <c:v>Netherlands</c:v>
                </c:pt>
                <c:pt idx="4">
                  <c:v>Spain</c:v>
                </c:pt>
                <c:pt idx="5">
                  <c:v>Belgium</c:v>
                </c:pt>
                <c:pt idx="6">
                  <c:v>Poland</c:v>
                </c:pt>
                <c:pt idx="7">
                  <c:v>Austria</c:v>
                </c:pt>
              </c:strCache>
            </c:strRef>
          </c:cat>
          <c:val>
            <c:numRef>
              <c:f>Sheet1!$B$2:$B$9</c:f>
              <c:numCache>
                <c:ptCount val="8"/>
                <c:pt idx="0">
                  <c:v>1260</c:v>
                </c:pt>
                <c:pt idx="1">
                  <c:v>759</c:v>
                </c:pt>
                <c:pt idx="2">
                  <c:v>704</c:v>
                </c:pt>
                <c:pt idx="3">
                  <c:v>520</c:v>
                </c:pt>
                <c:pt idx="4">
                  <c:v>544</c:v>
                </c:pt>
                <c:pt idx="5">
                  <c:v>633</c:v>
                </c:pt>
                <c:pt idx="6">
                  <c:v>405</c:v>
                </c:pt>
                <c:pt idx="7">
                  <c:v>247</c:v>
                </c:pt>
              </c:numCache>
            </c:numRef>
          </c:val>
        </c:ser>
        <c:ser>
          <c:idx val="1"/>
          <c:order val="1"/>
          <c:tx>
            <c:strRef>
              <c:f>Sheet1!$C$1</c:f>
              <c:strCache>
                <c:ptCount val="1"/>
                <c:pt idx="0">
                  <c:v>2022*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France</c:v>
                </c:pt>
                <c:pt idx="1">
                  <c:v>Germany</c:v>
                </c:pt>
                <c:pt idx="2">
                  <c:v>Hungary</c:v>
                </c:pt>
                <c:pt idx="3">
                  <c:v>Netherlands</c:v>
                </c:pt>
                <c:pt idx="4">
                  <c:v>Spain</c:v>
                </c:pt>
                <c:pt idx="5">
                  <c:v>Belgium</c:v>
                </c:pt>
                <c:pt idx="6">
                  <c:v>Poland</c:v>
                </c:pt>
                <c:pt idx="7">
                  <c:v>Austria</c:v>
                </c:pt>
              </c:strCache>
            </c:strRef>
          </c:cat>
          <c:val>
            <c:numRef>
              <c:f>Sheet1!$C$2:$C$9</c:f>
              <c:numCache>
                <c:ptCount val="8"/>
                <c:pt idx="0">
                  <c:v>1399</c:v>
                </c:pt>
                <c:pt idx="1">
                  <c:v>759</c:v>
                </c:pt>
                <c:pt idx="2">
                  <c:v>722</c:v>
                </c:pt>
                <c:pt idx="3">
                  <c:v>513</c:v>
                </c:pt>
                <c:pt idx="4">
                  <c:v>497</c:v>
                </c:pt>
                <c:pt idx="5">
                  <c:v>633</c:v>
                </c:pt>
                <c:pt idx="6">
                  <c:v>404</c:v>
                </c:pt>
                <c:pt idx="7">
                  <c:v>247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Sugar Beets</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2014</c:v>
                </c:pt>
                <c:pt idx="1">
                  <c:v>2015</c:v>
                </c:pt>
                <c:pt idx="2">
                  <c:v>2016</c:v>
                </c:pt>
                <c:pt idx="3">
                  <c:v>2017</c:v>
                </c:pt>
                <c:pt idx="4">
                  <c:v>2018</c:v>
                </c:pt>
                <c:pt idx="5">
                  <c:v>2019</c:v>
                </c:pt>
                <c:pt idx="6">
                  <c:v>2020</c:v>
                </c:pt>
                <c:pt idx="7">
                  <c:v>2021*</c:v>
                </c:pt>
                <c:pt idx="8">
                  <c:v>2022*</c:v>
                </c:pt>
                <c:pt idx="9">
                  <c:v>2023**</c:v>
                </c:pt>
              </c:strCache>
            </c:strRef>
          </c:cat>
          <c:val>
            <c:numRef>
              <c:f>Sheet1!$B$2:$B$11</c:f>
              <c:numCache>
                <c:ptCount val="10"/>
                <c:pt idx="0">
                  <c:v>10478</c:v>
                </c:pt>
                <c:pt idx="1">
                  <c:v>9198</c:v>
                </c:pt>
                <c:pt idx="2">
                  <c:v>8370</c:v>
                </c:pt>
                <c:pt idx="3">
                  <c:v>7720</c:v>
                </c:pt>
                <c:pt idx="4">
                  <c:v>6982</c:v>
                </c:pt>
                <c:pt idx="5">
                  <c:v>8216</c:v>
                </c:pt>
                <c:pt idx="6">
                  <c:v>5112</c:v>
                </c:pt>
                <c:pt idx="7">
                  <c:v>7933</c:v>
                </c:pt>
                <c:pt idx="8">
                  <c:v>6750</c:v>
                </c:pt>
                <c:pt idx="9">
                  <c:v>5233</c:v>
                </c:pt>
              </c:numCache>
            </c:numRef>
          </c:val>
        </c:ser>
        <c:ser>
          <c:idx val="1"/>
          <c:order val="1"/>
          <c:tx>
            <c:strRef>
              <c:f>Sheet1!$C$1</c:f>
              <c:strCache>
                <c:ptCount val="1"/>
                <c:pt idx="0">
                  <c:v>Corn</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2014</c:v>
                </c:pt>
                <c:pt idx="1">
                  <c:v>2015</c:v>
                </c:pt>
                <c:pt idx="2">
                  <c:v>2016</c:v>
                </c:pt>
                <c:pt idx="3">
                  <c:v>2017</c:v>
                </c:pt>
                <c:pt idx="4">
                  <c:v>2018</c:v>
                </c:pt>
                <c:pt idx="5">
                  <c:v>2019</c:v>
                </c:pt>
                <c:pt idx="6">
                  <c:v>2020</c:v>
                </c:pt>
                <c:pt idx="7">
                  <c:v>2021*</c:v>
                </c:pt>
                <c:pt idx="8">
                  <c:v>2022*</c:v>
                </c:pt>
                <c:pt idx="9">
                  <c:v>2023**</c:v>
                </c:pt>
              </c:strCache>
            </c:strRef>
          </c:cat>
          <c:val>
            <c:numRef>
              <c:f>Sheet1!$C$2:$C$11</c:f>
              <c:numCache>
                <c:ptCount val="10"/>
                <c:pt idx="0">
                  <c:v>5084</c:v>
                </c:pt>
                <c:pt idx="1">
                  <c:v>4956</c:v>
                </c:pt>
                <c:pt idx="2">
                  <c:v>4884</c:v>
                </c:pt>
                <c:pt idx="3">
                  <c:v>4962</c:v>
                </c:pt>
                <c:pt idx="4">
                  <c:v>6392</c:v>
                </c:pt>
                <c:pt idx="5">
                  <c:v>6929</c:v>
                </c:pt>
                <c:pt idx="6">
                  <c:v>6647</c:v>
                </c:pt>
                <c:pt idx="7">
                  <c:v>6798</c:v>
                </c:pt>
                <c:pt idx="8">
                  <c:v>6970</c:v>
                </c:pt>
                <c:pt idx="9">
                  <c:v>6804</c:v>
                </c:pt>
              </c:numCache>
            </c:numRef>
          </c:val>
        </c:ser>
        <c:ser>
          <c:idx val="2"/>
          <c:order val="2"/>
          <c:tx>
            <c:strRef>
              <c:f>Sheet1!$D$1</c:f>
              <c:strCache>
                <c:ptCount val="1"/>
                <c:pt idx="0">
                  <c:v>Wheat</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2014</c:v>
                </c:pt>
                <c:pt idx="1">
                  <c:v>2015</c:v>
                </c:pt>
                <c:pt idx="2">
                  <c:v>2016</c:v>
                </c:pt>
                <c:pt idx="3">
                  <c:v>2017</c:v>
                </c:pt>
                <c:pt idx="4">
                  <c:v>2018</c:v>
                </c:pt>
                <c:pt idx="5">
                  <c:v>2019</c:v>
                </c:pt>
                <c:pt idx="6">
                  <c:v>2020</c:v>
                </c:pt>
                <c:pt idx="7">
                  <c:v>2021*</c:v>
                </c:pt>
                <c:pt idx="8">
                  <c:v>2022*</c:v>
                </c:pt>
                <c:pt idx="9">
                  <c:v>2023**</c:v>
                </c:pt>
              </c:strCache>
            </c:strRef>
          </c:cat>
          <c:val>
            <c:numRef>
              <c:f>Sheet1!$D$2:$D$11</c:f>
              <c:numCache>
                <c:ptCount val="10"/>
                <c:pt idx="0">
                  <c:v>3011</c:v>
                </c:pt>
                <c:pt idx="1">
                  <c:v>3334</c:v>
                </c:pt>
                <c:pt idx="2">
                  <c:v>3570</c:v>
                </c:pt>
                <c:pt idx="3">
                  <c:v>3926</c:v>
                </c:pt>
                <c:pt idx="4">
                  <c:v>3107</c:v>
                </c:pt>
                <c:pt idx="5">
                  <c:v>2855</c:v>
                </c:pt>
                <c:pt idx="6">
                  <c:v>3123</c:v>
                </c:pt>
                <c:pt idx="7">
                  <c:v>2709</c:v>
                </c:pt>
                <c:pt idx="8">
                  <c:v>3579</c:v>
                </c:pt>
                <c:pt idx="9">
                  <c:v>3602</c:v>
                </c:pt>
              </c:numCache>
            </c:numRef>
          </c:val>
        </c:ser>
        <c:ser>
          <c:idx val="3"/>
          <c:order val="3"/>
          <c:tx>
            <c:strRef>
              <c:f>Sheet1!$E$1</c:f>
              <c:strCache>
                <c:ptCount val="1"/>
                <c:pt idx="0">
                  <c:v>Rye</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2014</c:v>
                </c:pt>
                <c:pt idx="1">
                  <c:v>2015</c:v>
                </c:pt>
                <c:pt idx="2">
                  <c:v>2016</c:v>
                </c:pt>
                <c:pt idx="3">
                  <c:v>2017</c:v>
                </c:pt>
                <c:pt idx="4">
                  <c:v>2018</c:v>
                </c:pt>
                <c:pt idx="5">
                  <c:v>2019</c:v>
                </c:pt>
                <c:pt idx="6">
                  <c:v>2020</c:v>
                </c:pt>
                <c:pt idx="7">
                  <c:v>2021*</c:v>
                </c:pt>
                <c:pt idx="8">
                  <c:v>2022*</c:v>
                </c:pt>
                <c:pt idx="9">
                  <c:v>2023**</c:v>
                </c:pt>
              </c:strCache>
            </c:strRef>
          </c:cat>
          <c:val>
            <c:numRef>
              <c:f>Sheet1!$E$2:$E$11</c:f>
              <c:numCache>
                <c:ptCount val="10"/>
                <c:pt idx="0">
                  <c:v>805</c:v>
                </c:pt>
                <c:pt idx="1">
                  <c:v>724</c:v>
                </c:pt>
                <c:pt idx="2">
                  <c:v>662</c:v>
                </c:pt>
                <c:pt idx="3">
                  <c:v>514</c:v>
                </c:pt>
                <c:pt idx="4">
                  <c:v>484</c:v>
                </c:pt>
                <c:pt idx="5">
                  <c:v>231</c:v>
                </c:pt>
                <c:pt idx="6">
                  <c:v>441</c:v>
                </c:pt>
                <c:pt idx="7">
                  <c:v>585</c:v>
                </c:pt>
                <c:pt idx="8">
                  <c:v>421</c:v>
                </c:pt>
                <c:pt idx="9">
                  <c:v>507</c:v>
                </c:pt>
              </c:numCache>
            </c:numRef>
          </c:val>
        </c:ser>
        <c:ser>
          <c:idx val="4"/>
          <c:order val="4"/>
          <c:tx>
            <c:strRef>
              <c:f>Sheet1!$F$1</c:f>
              <c:strCache>
                <c:ptCount val="1"/>
                <c:pt idx="0">
                  <c:v>Barley</c:v>
                </c:pt>
              </c:strCache>
            </c:strRef>
          </c:tx>
          <c:spPr>
            <a:solidFill>
              <a:srgbClr val="87BC24"/>
            </a:solidFill>
            <a:ln>
              <a:solidFill>
                <a:srgbClr val="87BC24"/>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2014</c:v>
                </c:pt>
                <c:pt idx="1">
                  <c:v>2015</c:v>
                </c:pt>
                <c:pt idx="2">
                  <c:v>2016</c:v>
                </c:pt>
                <c:pt idx="3">
                  <c:v>2017</c:v>
                </c:pt>
                <c:pt idx="4">
                  <c:v>2018</c:v>
                </c:pt>
                <c:pt idx="5">
                  <c:v>2019</c:v>
                </c:pt>
                <c:pt idx="6">
                  <c:v>2020</c:v>
                </c:pt>
                <c:pt idx="7">
                  <c:v>2021*</c:v>
                </c:pt>
                <c:pt idx="8">
                  <c:v>2022*</c:v>
                </c:pt>
                <c:pt idx="9">
                  <c:v>2023**</c:v>
                </c:pt>
              </c:strCache>
            </c:strRef>
          </c:cat>
          <c:val>
            <c:numRef>
              <c:f>Sheet1!$F$2:$F$11</c:f>
              <c:numCache>
                <c:ptCount val="10"/>
                <c:pt idx="0">
                  <c:v>414</c:v>
                </c:pt>
                <c:pt idx="1">
                  <c:v>421</c:v>
                </c:pt>
                <c:pt idx="2">
                  <c:v>394</c:v>
                </c:pt>
                <c:pt idx="3">
                  <c:v>388</c:v>
                </c:pt>
                <c:pt idx="4">
                  <c:v>483</c:v>
                </c:pt>
                <c:pt idx="5">
                  <c:v>364</c:v>
                </c:pt>
                <c:pt idx="6">
                  <c:v>462</c:v>
                </c:pt>
                <c:pt idx="7">
                  <c:v>521</c:v>
                </c:pt>
                <c:pt idx="8">
                  <c:v>482</c:v>
                </c:pt>
                <c:pt idx="9">
                  <c:v>573</c:v>
                </c:pt>
              </c:numCache>
            </c:numRef>
          </c:val>
        </c:ser>
        <c:ser>
          <c:idx val="5"/>
          <c:order val="5"/>
          <c:tx>
            <c:strRef>
              <c:f>Sheet1!$G$1</c:f>
              <c:strCache>
                <c:ptCount val="1"/>
                <c:pt idx="0">
                  <c:v>Cellulosic biomass</c:v>
                </c:pt>
              </c:strCache>
            </c:strRef>
          </c:tx>
          <c:spPr>
            <a:solidFill>
              <a:srgbClr val="EBB523"/>
            </a:solidFill>
            <a:ln>
              <a:solidFill>
                <a:srgbClr val="EBB523"/>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2014</c:v>
                </c:pt>
                <c:pt idx="1">
                  <c:v>2015</c:v>
                </c:pt>
                <c:pt idx="2">
                  <c:v>2016</c:v>
                </c:pt>
                <c:pt idx="3">
                  <c:v>2017</c:v>
                </c:pt>
                <c:pt idx="4">
                  <c:v>2018</c:v>
                </c:pt>
                <c:pt idx="5">
                  <c:v>2019</c:v>
                </c:pt>
                <c:pt idx="6">
                  <c:v>2020</c:v>
                </c:pt>
                <c:pt idx="7">
                  <c:v>2021*</c:v>
                </c:pt>
                <c:pt idx="8">
                  <c:v>2022*</c:v>
                </c:pt>
                <c:pt idx="9">
                  <c:v>2023**</c:v>
                </c:pt>
              </c:strCache>
            </c:strRef>
          </c:cat>
          <c:val>
            <c:numRef>
              <c:f>Sheet1!$G$2:$G$11</c:f>
              <c:numCache>
                <c:ptCount val="10"/>
                <c:pt idx="0">
                  <c:v>160</c:v>
                </c:pt>
                <c:pt idx="1">
                  <c:v>160</c:v>
                </c:pt>
                <c:pt idx="2">
                  <c:v>160</c:v>
                </c:pt>
                <c:pt idx="3">
                  <c:v>160</c:v>
                </c:pt>
                <c:pt idx="4">
                  <c:v>20</c:v>
                </c:pt>
                <c:pt idx="5">
                  <c:v>20</c:v>
                </c:pt>
                <c:pt idx="6">
                  <c:v>80</c:v>
                </c:pt>
                <c:pt idx="7">
                  <c:v>200</c:v>
                </c:pt>
                <c:pt idx="8">
                  <c:v>280</c:v>
                </c:pt>
                <c:pt idx="9">
                  <c:v>320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thousand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ptCount val="11"/>
                <c:pt idx="0">
                  <c:v>8771.3</c:v>
                </c:pt>
                <c:pt idx="1">
                  <c:v>6723.5</c:v>
                </c:pt>
                <c:pt idx="2">
                  <c:v>6842</c:v>
                </c:pt>
                <c:pt idx="3">
                  <c:v>5505.9</c:v>
                </c:pt>
                <c:pt idx="4">
                  <c:v>6986.7</c:v>
                </c:pt>
                <c:pt idx="5">
                  <c:v>9239</c:v>
                </c:pt>
                <c:pt idx="6">
                  <c:v>12457.4</c:v>
                </c:pt>
                <c:pt idx="7">
                  <c:v>14482.2</c:v>
                </c:pt>
                <c:pt idx="8">
                  <c:v>15554.9</c:v>
                </c:pt>
                <c:pt idx="9">
                  <c:v>25834.7</c:v>
                </c:pt>
                <c:pt idx="10">
                  <c:v>35266.9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Import value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Sheet1!$B$2:$B$12</c:f>
              <c:numCache>
                <c:ptCount val="11"/>
                <c:pt idx="0">
                  <c:v>4</c:v>
                </c:pt>
                <c:pt idx="1">
                  <c:v>3.9</c:v>
                </c:pt>
                <c:pt idx="2">
                  <c:v>5.9</c:v>
                </c:pt>
                <c:pt idx="3">
                  <c:v>6.2</c:v>
                </c:pt>
                <c:pt idx="4">
                  <c:v>7.6</c:v>
                </c:pt>
                <c:pt idx="5">
                  <c:v>9.3</c:v>
                </c:pt>
                <c:pt idx="6">
                  <c:v>13.1</c:v>
                </c:pt>
                <c:pt idx="7">
                  <c:v>15.8</c:v>
                </c:pt>
                <c:pt idx="8">
                  <c:v>13.02</c:v>
                </c:pt>
                <c:pt idx="9">
                  <c:v>16.1</c:v>
                </c:pt>
                <c:pt idx="10">
                  <c:v>16.84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Import volume in million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2014</c:v>
                </c:pt>
                <c:pt idx="1">
                  <c:v>2015</c:v>
                </c:pt>
                <c:pt idx="2">
                  <c:v>2016</c:v>
                </c:pt>
                <c:pt idx="3">
                  <c:v>2017</c:v>
                </c:pt>
                <c:pt idx="4">
                  <c:v>2018</c:v>
                </c:pt>
                <c:pt idx="5">
                  <c:v>2019</c:v>
                </c:pt>
                <c:pt idx="6">
                  <c:v>2020</c:v>
                </c:pt>
                <c:pt idx="7">
                  <c:v>2021*</c:v>
                </c:pt>
                <c:pt idx="8">
                  <c:v>2022*</c:v>
                </c:pt>
                <c:pt idx="9">
                  <c:v>2023**</c:v>
                </c:pt>
              </c:strCache>
            </c:strRef>
          </c:cat>
          <c:val>
            <c:numRef>
              <c:f>Sheet1!$B$2:$B$11</c:f>
              <c:numCache>
                <c:ptCount val="10"/>
                <c:pt idx="0">
                  <c:v>424</c:v>
                </c:pt>
                <c:pt idx="1">
                  <c:v>292</c:v>
                </c:pt>
                <c:pt idx="2">
                  <c:v>315</c:v>
                </c:pt>
                <c:pt idx="3">
                  <c:v>110</c:v>
                </c:pt>
                <c:pt idx="4">
                  <c:v>189</c:v>
                </c:pt>
                <c:pt idx="5">
                  <c:v>666</c:v>
                </c:pt>
                <c:pt idx="6">
                  <c:v>832</c:v>
                </c:pt>
                <c:pt idx="7">
                  <c:v>478</c:v>
                </c:pt>
                <c:pt idx="8">
                  <c:v>1257</c:v>
                </c:pt>
                <c:pt idx="9">
                  <c:v>1392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Imports in million liters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2014</c:v>
                </c:pt>
                <c:pt idx="1">
                  <c:v>2015</c:v>
                </c:pt>
                <c:pt idx="2">
                  <c:v>2016</c:v>
                </c:pt>
                <c:pt idx="3">
                  <c:v>2017</c:v>
                </c:pt>
                <c:pt idx="4">
                  <c:v>2018</c:v>
                </c:pt>
                <c:pt idx="5">
                  <c:v>2019</c:v>
                </c:pt>
                <c:pt idx="6">
                  <c:v>2020</c:v>
                </c:pt>
                <c:pt idx="7">
                  <c:v>2021*</c:v>
                </c:pt>
                <c:pt idx="8">
                  <c:v>2022*</c:v>
                </c:pt>
                <c:pt idx="9">
                  <c:v>2023**</c:v>
                </c:pt>
              </c:strCache>
            </c:strRef>
          </c:cat>
          <c:val>
            <c:numRef>
              <c:f>Sheet1!$B$2:$B$11</c:f>
              <c:numCache>
                <c:ptCount val="10"/>
                <c:pt idx="0">
                  <c:v>623</c:v>
                </c:pt>
                <c:pt idx="1">
                  <c:v>524</c:v>
                </c:pt>
                <c:pt idx="2">
                  <c:v>572</c:v>
                </c:pt>
                <c:pt idx="3">
                  <c:v>186</c:v>
                </c:pt>
                <c:pt idx="4">
                  <c:v>194</c:v>
                </c:pt>
                <c:pt idx="5">
                  <c:v>648</c:v>
                </c:pt>
                <c:pt idx="6">
                  <c:v>654</c:v>
                </c:pt>
                <c:pt idx="7">
                  <c:v>262</c:v>
                </c:pt>
                <c:pt idx="8">
                  <c:v>494</c:v>
                </c:pt>
                <c:pt idx="9">
                  <c:v>627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Imports in million liters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2021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Lbls>
            <c:dLbl>
              <c:idx val="0"/>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Sheet1!$A$2:$A$5</c:f>
              <c:strCache>
                <c:ptCount val="4"/>
                <c:pt idx="0">
                  <c:v>Biodiesel</c:v>
                </c:pt>
                <c:pt idx="1">
                  <c:v>Biogasoline</c:v>
                </c:pt>
                <c:pt idx="2">
                  <c:v>Renewable electricity</c:v>
                </c:pt>
                <c:pt idx="3">
                  <c:v>Biogas</c:v>
                </c:pt>
              </c:strCache>
            </c:strRef>
          </c:cat>
          <c:val>
            <c:numRef>
              <c:f>Sheet1!$B$2:$B$5</c:f>
              <c:numCache>
                <c:ptCount val="4"/>
                <c:pt idx="0">
                  <c:v>0.722</c:v>
                </c:pt>
                <c:pt idx="1">
                  <c:v>0.156</c:v>
                </c:pt>
                <c:pt idx="2">
                  <c:v>0.1</c:v>
                </c:pt>
                <c:pt idx="3">
                  <c:v>0.023</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Biodiesel*</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Sheet1!$A$2:$A$8</c:f>
              <c:strCache>
                <c:ptCount val="7"/>
                <c:pt idx="0">
                  <c:v>2015</c:v>
                </c:pt>
                <c:pt idx="1">
                  <c:v>2016</c:v>
                </c:pt>
                <c:pt idx="2">
                  <c:v>2017</c:v>
                </c:pt>
                <c:pt idx="3">
                  <c:v>2018</c:v>
                </c:pt>
                <c:pt idx="4">
                  <c:v>2019</c:v>
                </c:pt>
                <c:pt idx="5">
                  <c:v>2020*</c:v>
                </c:pt>
                <c:pt idx="6">
                  <c:v>2021</c:v>
                </c:pt>
              </c:strCache>
            </c:strRef>
          </c:cat>
          <c:val>
            <c:numRef>
              <c:f>Sheet1!$B$2:$B$8</c:f>
              <c:numCache>
                <c:ptCount val="7"/>
                <c:pt idx="0">
                  <c:v>11335027</c:v>
                </c:pt>
                <c:pt idx="1">
                  <c:v>11603329</c:v>
                </c:pt>
                <c:pt idx="2">
                  <c:v>12514812</c:v>
                </c:pt>
                <c:pt idx="3">
                  <c:v>13905600</c:v>
                </c:pt>
                <c:pt idx="4">
                  <c:v>14349700</c:v>
                </c:pt>
                <c:pt idx="5">
                  <c:v>13348200</c:v>
                </c:pt>
                <c:pt idx="6">
                  <c:v>13643400</c:v>
                </c:pt>
              </c:numCache>
            </c:numRef>
          </c:val>
        </c:ser>
        <c:ser>
          <c:idx val="1"/>
          <c:order val="1"/>
          <c:tx>
            <c:strRef>
              <c:f>Sheet1!$C$1</c:f>
              <c:strCache>
                <c:ptCount val="1"/>
                <c:pt idx="0">
                  <c:v>Bioethanol**</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Sheet1!$A$2:$A$8</c:f>
              <c:strCache>
                <c:ptCount val="7"/>
                <c:pt idx="0">
                  <c:v>2015</c:v>
                </c:pt>
                <c:pt idx="1">
                  <c:v>2016</c:v>
                </c:pt>
                <c:pt idx="2">
                  <c:v>2017</c:v>
                </c:pt>
                <c:pt idx="3">
                  <c:v>2018</c:v>
                </c:pt>
                <c:pt idx="4">
                  <c:v>2019</c:v>
                </c:pt>
                <c:pt idx="5">
                  <c:v>2020*</c:v>
                </c:pt>
                <c:pt idx="6">
                  <c:v>2021</c:v>
                </c:pt>
              </c:strCache>
            </c:strRef>
          </c:cat>
          <c:val>
            <c:numRef>
              <c:f>Sheet1!$C$2:$C$8</c:f>
              <c:numCache>
                <c:ptCount val="7"/>
                <c:pt idx="0">
                  <c:v>2729832</c:v>
                </c:pt>
                <c:pt idx="1">
                  <c:v>2645729</c:v>
                </c:pt>
                <c:pt idx="2">
                  <c:v>2852305</c:v>
                </c:pt>
                <c:pt idx="3">
                  <c:v>2892900</c:v>
                </c:pt>
                <c:pt idx="4">
                  <c:v>3206700</c:v>
                </c:pt>
                <c:pt idx="5">
                  <c:v>2647200</c:v>
                </c:pt>
                <c:pt idx="6">
                  <c:v>2939500</c:v>
                </c:pt>
              </c:numCache>
            </c:numRef>
          </c:val>
        </c:ser>
        <c:ser>
          <c:idx val="2"/>
          <c:order val="2"/>
          <c:tx>
            <c:strRef>
              <c:f>Sheet1!$D$1</c:f>
              <c:strCache>
                <c:ptCount val="1"/>
                <c:pt idx="0">
                  <c:v>Biogas fuel</c:v>
                </c:pt>
              </c:strCache>
            </c:strRef>
          </c:tx>
          <c:spPr>
            <a:solidFill>
              <a:srgbClr val="4D4D4D"/>
            </a:solidFill>
            <a:ln>
              <a:solidFill>
                <a:srgbClr val="4D4D4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Sheet1!$A$2:$A$8</c:f>
              <c:strCache>
                <c:ptCount val="7"/>
                <c:pt idx="0">
                  <c:v>2015</c:v>
                </c:pt>
                <c:pt idx="1">
                  <c:v>2016</c:v>
                </c:pt>
                <c:pt idx="2">
                  <c:v>2017</c:v>
                </c:pt>
                <c:pt idx="3">
                  <c:v>2018</c:v>
                </c:pt>
                <c:pt idx="4">
                  <c:v>2019</c:v>
                </c:pt>
                <c:pt idx="5">
                  <c:v>2020*</c:v>
                </c:pt>
                <c:pt idx="6">
                  <c:v>2021</c:v>
                </c:pt>
              </c:strCache>
            </c:strRef>
          </c:cat>
          <c:val>
            <c:numRef>
              <c:f>Sheet1!$D$2:$D$8</c:f>
              <c:numCache>
                <c:ptCount val="7"/>
                <c:pt idx="0">
                  <c:v>137249</c:v>
                </c:pt>
                <c:pt idx="1">
                  <c:v>138096</c:v>
                </c:pt>
                <c:pt idx="2">
                  <c:v>147511</c:v>
                </c:pt>
                <c:pt idx="3">
                  <c:v>160600</c:v>
                </c:pt>
                <c:pt idx="4">
                  <c:v>269600</c:v>
                </c:pt>
                <c:pt idx="5">
                  <c:v>328000</c:v>
                </c:pt>
                <c:pt idx="6">
                  <c:v>435500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metric tons of oil equivalent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United States</c:v>
                </c:pt>
                <c:pt idx="1">
                  <c:v>Brazil</c:v>
                </c:pt>
                <c:pt idx="2">
                  <c:v>Indonesia</c:v>
                </c:pt>
                <c:pt idx="3">
                  <c:v>China</c:v>
                </c:pt>
                <c:pt idx="4">
                  <c:v>Germany</c:v>
                </c:pt>
                <c:pt idx="5">
                  <c:v>Argentina</c:v>
                </c:pt>
                <c:pt idx="6">
                  <c:v>Netherlands</c:v>
                </c:pt>
                <c:pt idx="7">
                  <c:v>Thailand</c:v>
                </c:pt>
                <c:pt idx="8">
                  <c:v>France</c:v>
                </c:pt>
                <c:pt idx="9">
                  <c:v>Spain</c:v>
                </c:pt>
              </c:strCache>
            </c:strRef>
          </c:cat>
          <c:val>
            <c:numRef>
              <c:f>Sheet1!$B$2:$B$11</c:f>
              <c:numCache>
                <c:ptCount val="10"/>
                <c:pt idx="0">
                  <c:v>0.381</c:v>
                </c:pt>
                <c:pt idx="1">
                  <c:v>0.214</c:v>
                </c:pt>
                <c:pt idx="2">
                  <c:v>0.091</c:v>
                </c:pt>
                <c:pt idx="3">
                  <c:v>0.035</c:v>
                </c:pt>
                <c:pt idx="4">
                  <c:v>0.032</c:v>
                </c:pt>
                <c:pt idx="5">
                  <c:v>0.023</c:v>
                </c:pt>
                <c:pt idx="6">
                  <c:v>0.02</c:v>
                </c:pt>
                <c:pt idx="7">
                  <c:v>0.019</c:v>
                </c:pt>
                <c:pt idx="8">
                  <c:v>0.018</c:v>
                </c:pt>
                <c:pt idx="9">
                  <c:v>0.016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Sheet1!$A$2:$A$16</c:f>
              <c:strCache>
                <c:ptCount val="15"/>
                <c:pt idx="0">
                  <c:v>Germany</c:v>
                </c:pt>
                <c:pt idx="1">
                  <c:v>France</c:v>
                </c:pt>
                <c:pt idx="2">
                  <c:v>Italy</c:v>
                </c:pt>
                <c:pt idx="3">
                  <c:v>Spain</c:v>
                </c:pt>
                <c:pt idx="4">
                  <c:v>Sweden</c:v>
                </c:pt>
                <c:pt idx="5">
                  <c:v>Poland</c:v>
                </c:pt>
                <c:pt idx="6">
                  <c:v>Belgium</c:v>
                </c:pt>
                <c:pt idx="7">
                  <c:v>Finland</c:v>
                </c:pt>
                <c:pt idx="8">
                  <c:v>Netherlands</c:v>
                </c:pt>
                <c:pt idx="9">
                  <c:v>Romania</c:v>
                </c:pt>
                <c:pt idx="10">
                  <c:v>Austria</c:v>
                </c:pt>
                <c:pt idx="11">
                  <c:v>Czechia</c:v>
                </c:pt>
                <c:pt idx="12">
                  <c:v>Portugal</c:v>
                </c:pt>
                <c:pt idx="13">
                  <c:v>Denmark</c:v>
                </c:pt>
                <c:pt idx="14">
                  <c:v>Hungary</c:v>
                </c:pt>
              </c:strCache>
            </c:strRef>
          </c:cat>
          <c:val>
            <c:numRef>
              <c:f>Sheet1!$B$2:$B$16</c:f>
              <c:numCache>
                <c:ptCount val="15"/>
                <c:pt idx="0">
                  <c:v>2947.7</c:v>
                </c:pt>
                <c:pt idx="1">
                  <c:v>2825.8</c:v>
                </c:pt>
                <c:pt idx="2">
                  <c:v>1551.9</c:v>
                </c:pt>
                <c:pt idx="3">
                  <c:v>1549.9</c:v>
                </c:pt>
                <c:pt idx="4">
                  <c:v>1535.8</c:v>
                </c:pt>
                <c:pt idx="5">
                  <c:v>1025.9</c:v>
                </c:pt>
                <c:pt idx="6">
                  <c:v>725.5</c:v>
                </c:pt>
                <c:pt idx="7">
                  <c:v>668</c:v>
                </c:pt>
                <c:pt idx="8">
                  <c:v>638</c:v>
                </c:pt>
                <c:pt idx="9">
                  <c:v>483.3</c:v>
                </c:pt>
                <c:pt idx="10">
                  <c:v>459.6</c:v>
                </c:pt>
                <c:pt idx="11">
                  <c:v>379.9</c:v>
                </c:pt>
                <c:pt idx="12">
                  <c:v>352</c:v>
                </c:pt>
                <c:pt idx="13">
                  <c:v>338.9</c:v>
                </c:pt>
                <c:pt idx="14">
                  <c:v>274.7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Sheet1!$A$2:$A$15</c:f>
              <c:strCache>
                <c:ptCount val="14"/>
                <c:pt idx="0">
                  <c:v>Germany</c:v>
                </c:pt>
                <c:pt idx="1">
                  <c:v>France</c:v>
                </c:pt>
                <c:pt idx="2">
                  <c:v>Spain</c:v>
                </c:pt>
                <c:pt idx="3">
                  <c:v>Italy</c:v>
                </c:pt>
                <c:pt idx="4">
                  <c:v>Sweden</c:v>
                </c:pt>
                <c:pt idx="5">
                  <c:v>Poland</c:v>
                </c:pt>
                <c:pt idx="6">
                  <c:v>Belgium</c:v>
                </c:pt>
                <c:pt idx="7">
                  <c:v>Finland</c:v>
                </c:pt>
                <c:pt idx="8">
                  <c:v>Austria</c:v>
                </c:pt>
                <c:pt idx="9">
                  <c:v>Romania</c:v>
                </c:pt>
                <c:pt idx="10">
                  <c:v>Netherlands</c:v>
                </c:pt>
                <c:pt idx="11">
                  <c:v>Portugal</c:v>
                </c:pt>
                <c:pt idx="12">
                  <c:v>Czechia</c:v>
                </c:pt>
                <c:pt idx="13">
                  <c:v>Denmark</c:v>
                </c:pt>
              </c:strCache>
            </c:strRef>
          </c:cat>
          <c:val>
            <c:numRef>
              <c:f>Sheet1!$B$2:$B$15</c:f>
              <c:numCache>
                <c:ptCount val="14"/>
                <c:pt idx="0">
                  <c:v>2144.1</c:v>
                </c:pt>
                <c:pt idx="1">
                  <c:v>2122.3</c:v>
                </c:pt>
                <c:pt idx="2">
                  <c:v>1410.1</c:v>
                </c:pt>
                <c:pt idx="3">
                  <c:v>1388.4</c:v>
                </c:pt>
                <c:pt idx="4">
                  <c:v>1306.1</c:v>
                </c:pt>
                <c:pt idx="5">
                  <c:v>836.2</c:v>
                </c:pt>
                <c:pt idx="6">
                  <c:v>606.8</c:v>
                </c:pt>
                <c:pt idx="7">
                  <c:v>548.1</c:v>
                </c:pt>
                <c:pt idx="8">
                  <c:v>410.3</c:v>
                </c:pt>
                <c:pt idx="9">
                  <c:v>391.6</c:v>
                </c:pt>
                <c:pt idx="10">
                  <c:v>364</c:v>
                </c:pt>
                <c:pt idx="11">
                  <c:v>335.4</c:v>
                </c:pt>
                <c:pt idx="12">
                  <c:v>302.1</c:v>
                </c:pt>
                <c:pt idx="13">
                  <c:v>236</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Sheet1!$A$2:$A$15</c:f>
              <c:strCache>
                <c:ptCount val="14"/>
                <c:pt idx="0">
                  <c:v>Germany</c:v>
                </c:pt>
                <c:pt idx="1">
                  <c:v>France</c:v>
                </c:pt>
                <c:pt idx="2">
                  <c:v>Netherlands</c:v>
                </c:pt>
                <c:pt idx="3">
                  <c:v>Poland</c:v>
                </c:pt>
                <c:pt idx="4">
                  <c:v>Spain</c:v>
                </c:pt>
                <c:pt idx="5">
                  <c:v>Belgium</c:v>
                </c:pt>
                <c:pt idx="6">
                  <c:v>Sweden</c:v>
                </c:pt>
                <c:pt idx="7">
                  <c:v>Finland</c:v>
                </c:pt>
                <c:pt idx="8">
                  <c:v>Denmark</c:v>
                </c:pt>
                <c:pt idx="9">
                  <c:v>Romania</c:v>
                </c:pt>
                <c:pt idx="10">
                  <c:v>Hungary</c:v>
                </c:pt>
                <c:pt idx="11">
                  <c:v>Greece</c:v>
                </c:pt>
                <c:pt idx="12">
                  <c:v>Czechia</c:v>
                </c:pt>
                <c:pt idx="13">
                  <c:v>Austria</c:v>
                </c:pt>
              </c:strCache>
            </c:strRef>
          </c:cat>
          <c:val>
            <c:numRef>
              <c:f>Sheet1!$B$2:$B$15</c:f>
              <c:numCache>
                <c:ptCount val="14"/>
                <c:pt idx="0">
                  <c:v>720.7</c:v>
                </c:pt>
                <c:pt idx="1">
                  <c:v>701.9</c:v>
                </c:pt>
                <c:pt idx="2">
                  <c:v>233</c:v>
                </c:pt>
                <c:pt idx="3">
                  <c:v>189.7</c:v>
                </c:pt>
                <c:pt idx="4">
                  <c:v>140.6</c:v>
                </c:pt>
                <c:pt idx="5">
                  <c:v>118.7</c:v>
                </c:pt>
                <c:pt idx="6">
                  <c:v>111.6</c:v>
                </c:pt>
                <c:pt idx="7">
                  <c:v>110.3</c:v>
                </c:pt>
                <c:pt idx="8">
                  <c:v>94.3</c:v>
                </c:pt>
                <c:pt idx="9">
                  <c:v>91.6</c:v>
                </c:pt>
                <c:pt idx="10">
                  <c:v>82</c:v>
                </c:pt>
                <c:pt idx="11">
                  <c:v>68.1</c:v>
                </c:pt>
                <c:pt idx="12">
                  <c:v>58.9</c:v>
                </c:pt>
                <c:pt idx="13">
                  <c:v>49.3</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Italy</c:v>
                </c:pt>
                <c:pt idx="1">
                  <c:v>Sweden</c:v>
                </c:pt>
                <c:pt idx="2">
                  <c:v>Germany</c:v>
                </c:pt>
                <c:pt idx="3">
                  <c:v>Netherlands</c:v>
                </c:pt>
                <c:pt idx="4">
                  <c:v>Czechia</c:v>
                </c:pt>
                <c:pt idx="5">
                  <c:v>Estonia</c:v>
                </c:pt>
                <c:pt idx="6">
                  <c:v>Finland</c:v>
                </c:pt>
                <c:pt idx="7">
                  <c:v>Denmark</c:v>
                </c:pt>
                <c:pt idx="8">
                  <c:v>France</c:v>
                </c:pt>
                <c:pt idx="9">
                  <c:v>Austria</c:v>
                </c:pt>
              </c:strCache>
            </c:strRef>
          </c:cat>
          <c:val>
            <c:numRef>
              <c:f>Sheet1!$B$2:$B$11</c:f>
              <c:numCache>
                <c:ptCount val="10"/>
                <c:pt idx="0">
                  <c:v>136.5</c:v>
                </c:pt>
                <c:pt idx="1">
                  <c:v>118.1</c:v>
                </c:pt>
                <c:pt idx="2">
                  <c:v>83</c:v>
                </c:pt>
                <c:pt idx="3">
                  <c:v>41</c:v>
                </c:pt>
                <c:pt idx="4">
                  <c:v>18.9</c:v>
                </c:pt>
                <c:pt idx="5">
                  <c:v>18</c:v>
                </c:pt>
                <c:pt idx="6">
                  <c:v>9.5</c:v>
                </c:pt>
                <c:pt idx="7">
                  <c:v>8.5</c:v>
                </c:pt>
                <c:pt idx="8">
                  <c:v>1.7</c:v>
                </c:pt>
                <c:pt idx="9">
                  <c:v>0.4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BABABA"/>
            </a:solidFill>
            <a:ln>
              <a:solidFill>
                <a:srgbClr val="BABABA"/>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Germany</c:v>
                </c:pt>
                <c:pt idx="1">
                  <c:v>France</c:v>
                </c:pt>
                <c:pt idx="2">
                  <c:v>Netherlands</c:v>
                </c:pt>
                <c:pt idx="3">
                  <c:v>Poland</c:v>
                </c:pt>
                <c:pt idx="4">
                  <c:v>Belgium/Luxembourg</c:v>
                </c:pt>
                <c:pt idx="5">
                  <c:v>Spain</c:v>
                </c:pt>
                <c:pt idx="6">
                  <c:v>Sweden</c:v>
                </c:pt>
                <c:pt idx="7">
                  <c:v>Hungary</c:v>
                </c:pt>
              </c:strCache>
            </c:strRef>
          </c:cat>
          <c:val>
            <c:numRef>
              <c:f>Sheet1!$B$2:$B$9</c:f>
              <c:numCache>
                <c:ptCount val="8"/>
                <c:pt idx="0">
                  <c:v>1520</c:v>
                </c:pt>
                <c:pt idx="1">
                  <c:v>1515</c:v>
                </c:pt>
                <c:pt idx="2">
                  <c:v>462</c:v>
                </c:pt>
                <c:pt idx="3">
                  <c:v>430</c:v>
                </c:pt>
                <c:pt idx="4">
                  <c:v>241</c:v>
                </c:pt>
                <c:pt idx="5">
                  <c:v>190</c:v>
                </c:pt>
                <c:pt idx="6">
                  <c:v>266</c:v>
                </c:pt>
                <c:pt idx="7">
                  <c:v>180</c:v>
                </c:pt>
              </c:numCache>
            </c:numRef>
          </c:val>
        </c:ser>
        <c:ser>
          <c:idx val="1"/>
          <c:order val="1"/>
          <c:tx>
            <c:strRef>
              <c:f>Sheet1!$C$1</c:f>
              <c:strCache>
                <c:ptCount val="1"/>
                <c:pt idx="0">
                  <c:v>2022*</c:v>
                </c:pt>
              </c:strCache>
            </c:strRef>
          </c:tx>
          <c:spPr>
            <a:solidFill>
              <a:srgbClr val="0F283E"/>
            </a:solidFill>
            <a:ln>
              <a:solidFill>
                <a:srgbClr val="0F283E"/>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Germany</c:v>
                </c:pt>
                <c:pt idx="1">
                  <c:v>France</c:v>
                </c:pt>
                <c:pt idx="2">
                  <c:v>Netherlands</c:v>
                </c:pt>
                <c:pt idx="3">
                  <c:v>Poland</c:v>
                </c:pt>
                <c:pt idx="4">
                  <c:v>Belgium/Luxembourg</c:v>
                </c:pt>
                <c:pt idx="5">
                  <c:v>Spain</c:v>
                </c:pt>
                <c:pt idx="6">
                  <c:v>Sweden</c:v>
                </c:pt>
                <c:pt idx="7">
                  <c:v>Hungary</c:v>
                </c:pt>
              </c:strCache>
            </c:strRef>
          </c:cat>
          <c:val>
            <c:numRef>
              <c:f>Sheet1!$C$2:$C$9</c:f>
              <c:numCache>
                <c:ptCount val="8"/>
                <c:pt idx="0">
                  <c:v>1505</c:v>
                </c:pt>
                <c:pt idx="1">
                  <c:v>1485</c:v>
                </c:pt>
                <c:pt idx="2">
                  <c:v>456</c:v>
                </c:pt>
                <c:pt idx="3">
                  <c:v>430</c:v>
                </c:pt>
                <c:pt idx="4">
                  <c:v>241</c:v>
                </c:pt>
                <c:pt idx="5">
                  <c:v>196</c:v>
                </c:pt>
                <c:pt idx="6">
                  <c:v>253</c:v>
                </c:pt>
                <c:pt idx="7">
                  <c:v>190</c:v>
                </c:pt>
              </c:numCache>
            </c:numRef>
          </c:val>
        </c:ser>
        <c:ser>
          <c:idx val="2"/>
          <c:order val="2"/>
          <c:tx>
            <c:strRef>
              <c:f>Sheet1!$D$1</c:f>
              <c:strCache>
                <c:ptCount val="1"/>
                <c:pt idx="0">
                  <c:v>2021*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Germany</c:v>
                </c:pt>
                <c:pt idx="1">
                  <c:v>France</c:v>
                </c:pt>
                <c:pt idx="2">
                  <c:v>Netherlands</c:v>
                </c:pt>
                <c:pt idx="3">
                  <c:v>Poland</c:v>
                </c:pt>
                <c:pt idx="4">
                  <c:v>Belgium/Luxembourg</c:v>
                </c:pt>
                <c:pt idx="5">
                  <c:v>Spain</c:v>
                </c:pt>
                <c:pt idx="6">
                  <c:v>Sweden</c:v>
                </c:pt>
                <c:pt idx="7">
                  <c:v>Hungary</c:v>
                </c:pt>
              </c:strCache>
            </c:strRef>
          </c:cat>
          <c:val>
            <c:numRef>
              <c:f>Sheet1!$D$2:$D$9</c:f>
              <c:numCache>
                <c:ptCount val="8"/>
                <c:pt idx="0">
                  <c:v>1467</c:v>
                </c:pt>
                <c:pt idx="1">
                  <c:v>1218</c:v>
                </c:pt>
                <c:pt idx="2">
                  <c:v>444</c:v>
                </c:pt>
                <c:pt idx="3">
                  <c:v>409</c:v>
                </c:pt>
                <c:pt idx="4">
                  <c:v>234</c:v>
                </c:pt>
                <c:pt idx="5">
                  <c:v>248</c:v>
                </c:pt>
                <c:pt idx="6">
                  <c:v>229</c:v>
                </c:pt>
                <c:pt idx="7">
                  <c:v>180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Sheet1!$B$2:$B$12</c:f>
              <c:numCache>
                <c:ptCount val="11"/>
                <c:pt idx="0">
                  <c:v>120.6</c:v>
                </c:pt>
                <c:pt idx="1">
                  <c:v>109.96</c:v>
                </c:pt>
                <c:pt idx="2">
                  <c:v>116.46</c:v>
                </c:pt>
                <c:pt idx="3">
                  <c:v>123.98</c:v>
                </c:pt>
                <c:pt idx="4">
                  <c:v>132.13</c:v>
                </c:pt>
                <c:pt idx="5">
                  <c:v>141</c:v>
                </c:pt>
                <c:pt idx="6">
                  <c:v>150.67</c:v>
                </c:pt>
                <c:pt idx="7">
                  <c:v>161.21</c:v>
                </c:pt>
                <c:pt idx="8">
                  <c:v>172.76</c:v>
                </c:pt>
                <c:pt idx="9">
                  <c:v>185.41</c:v>
                </c:pt>
                <c:pt idx="10">
                  <c:v>201.21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Market size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Biodiesel</c:v>
                </c:pt>
              </c:strCache>
            </c:strRef>
          </c:tx>
          <c:spPr>
            <a:ln>
              <a:solidFill>
                <a:srgbClr val="2875DD"/>
              </a:solidFill>
            </a:ln>
          </c:spPr>
          <c:marker>
            <c:symbol val="circle"/>
            <c:spPr>
              <a:solidFill>
                <a:srgbClr val="2875DD"/>
              </a:solidFill>
              <a:ln>
                <a:solidFill>
                  <a:srgbClr val="2875DD"/>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numRef>
              <c:f>Sheet1!$A$2:$A$9</c:f>
              <c:numCache>
                <c:formatCode>General</c:formatCode>
                <c:ptCount val="8"/>
                <c:pt idx="0">
                  <c:v>2013</c:v>
                </c:pt>
                <c:pt idx="1">
                  <c:v>2014</c:v>
                </c:pt>
                <c:pt idx="2">
                  <c:v>2015</c:v>
                </c:pt>
                <c:pt idx="3">
                  <c:v>2016</c:v>
                </c:pt>
                <c:pt idx="4">
                  <c:v>2017</c:v>
                </c:pt>
                <c:pt idx="5">
                  <c:v>2018</c:v>
                </c:pt>
                <c:pt idx="6">
                  <c:v>2019</c:v>
                </c:pt>
                <c:pt idx="7">
                  <c:v>2020</c:v>
                </c:pt>
              </c:numCache>
            </c:numRef>
          </c:cat>
          <c:val>
            <c:numRef>
              <c:f>Sheet1!$B$2:$B$9</c:f>
              <c:numCache>
                <c:ptCount val="8"/>
                <c:pt idx="0">
                  <c:v>0.418</c:v>
                </c:pt>
                <c:pt idx="1">
                  <c:v>0.492</c:v>
                </c:pt>
                <c:pt idx="2">
                  <c:v>0.544</c:v>
                </c:pt>
                <c:pt idx="3">
                  <c:v>0.594</c:v>
                </c:pt>
                <c:pt idx="4">
                  <c:v>0.651</c:v>
                </c:pt>
                <c:pt idx="5">
                  <c:v>0.588</c:v>
                </c:pt>
                <c:pt idx="6">
                  <c:v>0.614</c:v>
                </c:pt>
                <c:pt idx="7">
                  <c:v>0.585</c:v>
                </c:pt>
              </c:numCache>
            </c:numRef>
          </c:val>
          <c:smooth val="0"/>
        </c:ser>
        <c:ser>
          <c:idx val="1"/>
          <c:order val="1"/>
          <c:tx>
            <c:strRef>
              <c:f>Sheet1!$C$1</c:f>
              <c:strCache>
                <c:ptCount val="1"/>
                <c:pt idx="0">
                  <c:v>HVO</c:v>
                </c:pt>
              </c:strCache>
            </c:strRef>
          </c:tx>
          <c:spPr>
            <a:ln>
              <a:solidFill>
                <a:srgbClr val="0F283E"/>
              </a:solidFill>
            </a:ln>
          </c:spPr>
          <c:marker>
            <c:symbol val="circle"/>
            <c:spPr>
              <a:solidFill>
                <a:srgbClr val="0F283E"/>
              </a:solidFill>
              <a:ln>
                <a:solidFill>
                  <a:srgbClr val="0F283E"/>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numRef>
              <c:f>Sheet1!$A$2:$A$9</c:f>
              <c:numCache>
                <c:formatCode>General</c:formatCode>
                <c:ptCount val="8"/>
                <c:pt idx="0">
                  <c:v>2013</c:v>
                </c:pt>
                <c:pt idx="1">
                  <c:v>2014</c:v>
                </c:pt>
                <c:pt idx="2">
                  <c:v>2015</c:v>
                </c:pt>
                <c:pt idx="3">
                  <c:v>2016</c:v>
                </c:pt>
                <c:pt idx="4">
                  <c:v>2017</c:v>
                </c:pt>
                <c:pt idx="5">
                  <c:v>2018</c:v>
                </c:pt>
                <c:pt idx="6">
                  <c:v>2019</c:v>
                </c:pt>
                <c:pt idx="7">
                  <c:v>2020</c:v>
                </c:pt>
              </c:numCache>
            </c:numRef>
          </c:cat>
          <c:val>
            <c:numRef>
              <c:f>Sheet1!$C$2:$C$9</c:f>
              <c:numCache>
                <c:ptCount val="8"/>
                <c:pt idx="0">
                  <c:v>0.877</c:v>
                </c:pt>
                <c:pt idx="1">
                  <c:v>0.816</c:v>
                </c:pt>
                <c:pt idx="2">
                  <c:v>0.728</c:v>
                </c:pt>
                <c:pt idx="3">
                  <c:v>0.645</c:v>
                </c:pt>
                <c:pt idx="4">
                  <c:v>0.749</c:v>
                </c:pt>
                <c:pt idx="5">
                  <c:v>0.756</c:v>
                </c:pt>
                <c:pt idx="6">
                  <c:v>0.591</c:v>
                </c:pt>
                <c:pt idx="7">
                  <c:v>0.676</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3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use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800" smtId="4294967295"/>
      </a:pPr>
      <a:endParaRPr sz="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2020</c:v>
                </c:pt>
              </c:strCache>
            </c:strRef>
          </c:tx>
          <c:spPr>
            <a:solidFill>
              <a:srgbClr val="0F283E"/>
            </a:solidFill>
            <a:ln>
              <a:solidFill>
                <a:srgbClr val="0F283E"/>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Germany</c:v>
                </c:pt>
                <c:pt idx="1">
                  <c:v>France</c:v>
                </c:pt>
                <c:pt idx="2">
                  <c:v>Spain</c:v>
                </c:pt>
                <c:pt idx="3">
                  <c:v>Poland</c:v>
                </c:pt>
                <c:pt idx="4">
                  <c:v>Netherlands</c:v>
                </c:pt>
                <c:pt idx="5">
                  <c:v>UK</c:v>
                </c:pt>
                <c:pt idx="6">
                  <c:v>Italy</c:v>
                </c:pt>
                <c:pt idx="7">
                  <c:v>Other</c:v>
                </c:pt>
              </c:strCache>
            </c:strRef>
          </c:cat>
          <c:val>
            <c:numRef>
              <c:f>Sheet1!$B$2:$B$9</c:f>
              <c:numCache>
                <c:ptCount val="8"/>
                <c:pt idx="0">
                  <c:v>3300</c:v>
                </c:pt>
                <c:pt idx="1">
                  <c:v>2045</c:v>
                </c:pt>
                <c:pt idx="2">
                  <c:v>1600</c:v>
                </c:pt>
                <c:pt idx="3">
                  <c:v>1110</c:v>
                </c:pt>
                <c:pt idx="4">
                  <c:v>1080</c:v>
                </c:pt>
                <c:pt idx="5">
                  <c:v>510</c:v>
                </c:pt>
                <c:pt idx="6">
                  <c:v>450</c:v>
                </c:pt>
                <c:pt idx="7">
                  <c:v>2443</c:v>
                </c:pt>
              </c:numCache>
            </c:numRef>
          </c:val>
        </c:ser>
        <c:ser>
          <c:idx val="1"/>
          <c:order val="1"/>
          <c:tx>
            <c:strRef>
              <c:f>Sheet1!$C$1</c:f>
              <c:strCache>
                <c:ptCount val="1"/>
                <c:pt idx="0">
                  <c:v>2012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Germany</c:v>
                </c:pt>
                <c:pt idx="1">
                  <c:v>France</c:v>
                </c:pt>
                <c:pt idx="2">
                  <c:v>Spain</c:v>
                </c:pt>
                <c:pt idx="3">
                  <c:v>Poland</c:v>
                </c:pt>
                <c:pt idx="4">
                  <c:v>Netherlands</c:v>
                </c:pt>
                <c:pt idx="5">
                  <c:v>UK</c:v>
                </c:pt>
                <c:pt idx="6">
                  <c:v>Italy</c:v>
                </c:pt>
                <c:pt idx="7">
                  <c:v>Other</c:v>
                </c:pt>
              </c:strCache>
            </c:strRef>
          </c:cat>
          <c:val>
            <c:numRef>
              <c:f>Sheet1!$C$2:$C$9</c:f>
              <c:numCache>
                <c:ptCount val="8"/>
                <c:pt idx="0">
                  <c:v>3106</c:v>
                </c:pt>
                <c:pt idx="1">
                  <c:v>2175</c:v>
                </c:pt>
                <c:pt idx="2">
                  <c:v>538</c:v>
                </c:pt>
                <c:pt idx="3">
                  <c:v>673</c:v>
                </c:pt>
                <c:pt idx="4">
                  <c:v>974</c:v>
                </c:pt>
                <c:pt idx="5">
                  <c:v>352</c:v>
                </c:pt>
                <c:pt idx="6">
                  <c:v>326</c:v>
                </c:pt>
                <c:pt idx="7">
                  <c:v>1214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2020</c:v>
                </c:pt>
              </c:strCache>
            </c:strRef>
          </c:tx>
          <c:spPr>
            <a:solidFill>
              <a:srgbClr val="0F283E"/>
            </a:solidFill>
            <a:ln>
              <a:solidFill>
                <a:srgbClr val="0F283E"/>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Netherlands</c:v>
                </c:pt>
                <c:pt idx="1">
                  <c:v>Italy</c:v>
                </c:pt>
                <c:pt idx="2">
                  <c:v>Spain</c:v>
                </c:pt>
                <c:pt idx="3">
                  <c:v>France</c:v>
                </c:pt>
                <c:pt idx="4">
                  <c:v>Finland</c:v>
                </c:pt>
                <c:pt idx="5">
                  <c:v>Sweden</c:v>
                </c:pt>
                <c:pt idx="6">
                  <c:v>Portugal</c:v>
                </c:pt>
              </c:strCache>
            </c:strRef>
          </c:cat>
          <c:val>
            <c:numRef>
              <c:f>Sheet1!$B$2:$B$8</c:f>
              <c:numCache>
                <c:ptCount val="7"/>
                <c:pt idx="0">
                  <c:v>1218</c:v>
                </c:pt>
                <c:pt idx="1">
                  <c:v>590</c:v>
                </c:pt>
                <c:pt idx="2">
                  <c:v>480</c:v>
                </c:pt>
                <c:pt idx="3">
                  <c:v>449</c:v>
                </c:pt>
                <c:pt idx="4">
                  <c:v>385</c:v>
                </c:pt>
                <c:pt idx="5">
                  <c:v>256</c:v>
                </c:pt>
                <c:pt idx="6">
                  <c:v>35</c:v>
                </c:pt>
              </c:numCache>
            </c:numRef>
          </c:val>
        </c:ser>
        <c:ser>
          <c:idx val="1"/>
          <c:order val="1"/>
          <c:tx>
            <c:strRef>
              <c:f>Sheet1!$C$1</c:f>
              <c:strCache>
                <c:ptCount val="1"/>
                <c:pt idx="0">
                  <c:v>2012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Netherlands</c:v>
                </c:pt>
                <c:pt idx="1">
                  <c:v>Italy</c:v>
                </c:pt>
                <c:pt idx="2">
                  <c:v>Spain</c:v>
                </c:pt>
                <c:pt idx="3">
                  <c:v>France</c:v>
                </c:pt>
                <c:pt idx="4">
                  <c:v>Finland</c:v>
                </c:pt>
                <c:pt idx="5">
                  <c:v>Sweden</c:v>
                </c:pt>
                <c:pt idx="6">
                  <c:v>Portugal</c:v>
                </c:pt>
              </c:strCache>
            </c:strRef>
          </c:cat>
          <c:val>
            <c:numRef>
              <c:f>Sheet1!$C$2:$C$8</c:f>
              <c:numCache>
                <c:ptCount val="7"/>
                <c:pt idx="0">
                  <c:v>410</c:v>
                </c:pt>
                <c:pt idx="1">
                  <c:v>0</c:v>
                </c:pt>
                <c:pt idx="2">
                  <c:v>73</c:v>
                </c:pt>
                <c:pt idx="3">
                  <c:v>0</c:v>
                </c:pt>
                <c:pt idx="4">
                  <c:v>317</c:v>
                </c:pt>
                <c:pt idx="5">
                  <c:v>160</c:v>
                </c:pt>
                <c:pt idx="6">
                  <c:v>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Neste (Rotterdam, Netherlands)</c:v>
                </c:pt>
                <c:pt idx="1">
                  <c:v>ENI (Gela, Italy)</c:v>
                </c:pt>
                <c:pt idx="2">
                  <c:v>Neste (Porvoo, Finland)</c:v>
                </c:pt>
                <c:pt idx="3">
                  <c:v>Total (La Mede/Marseille, France)</c:v>
                </c:pt>
                <c:pt idx="4">
                  <c:v>Preem (Gothenburg, Sweden)</c:v>
                </c:pt>
                <c:pt idx="5">
                  <c:v>ENI (Venice, Italy)</c:v>
                </c:pt>
                <c:pt idx="6">
                  <c:v>Preem (Lysekil, Sweden)</c:v>
                </c:pt>
                <c:pt idx="7">
                  <c:v>Repsol (Bilbao, Spain)</c:v>
                </c:pt>
                <c:pt idx="8">
                  <c:v>La Rabida (Huelva, Spain)</c:v>
                </c:pt>
                <c:pt idx="9">
                  <c:v>UPM( Lappeenranta, Finland)</c:v>
                </c:pt>
                <c:pt idx="10">
                  <c:v>Repsol (Tarragona, Spain)</c:v>
                </c:pt>
                <c:pt idx="11">
                  <c:v>Repsol (Ciudad Real, Spain)</c:v>
                </c:pt>
                <c:pt idx="12">
                  <c:v>Saras (Sarroch, Italy)</c:v>
                </c:pt>
                <c:pt idx="13">
                  <c:v>BP (Castellon, Spain)</c:v>
                </c:pt>
                <c:pt idx="14">
                  <c:v>Repsol (La Coruña, Spain)</c:v>
                </c:pt>
              </c:strCache>
            </c:strRef>
          </c:cat>
          <c:val>
            <c:numRef>
              <c:f>Sheet1!$B$2:$B$16</c:f>
              <c:numCache>
                <c:ptCount val="15"/>
                <c:pt idx="0">
                  <c:v>1</c:v>
                </c:pt>
                <c:pt idx="1">
                  <c:v>0.72</c:v>
                </c:pt>
                <c:pt idx="2">
                  <c:v>0.53</c:v>
                </c:pt>
                <c:pt idx="3">
                  <c:v>0.5</c:v>
                </c:pt>
                <c:pt idx="4">
                  <c:v>0.35</c:v>
                </c:pt>
                <c:pt idx="5">
                  <c:v>0.34</c:v>
                </c:pt>
                <c:pt idx="6">
                  <c:v>0.24</c:v>
                </c:pt>
                <c:pt idx="7">
                  <c:v>0.15</c:v>
                </c:pt>
                <c:pt idx="8">
                  <c:v>0.13</c:v>
                </c:pt>
                <c:pt idx="9">
                  <c:v>0.12</c:v>
                </c:pt>
                <c:pt idx="10">
                  <c:v>0.12</c:v>
                </c:pt>
                <c:pt idx="11">
                  <c:v>0.1</c:v>
                </c:pt>
                <c:pt idx="12">
                  <c:v>0.1</c:v>
                </c:pt>
                <c:pt idx="13">
                  <c:v>0.09</c:v>
                </c:pt>
                <c:pt idx="14">
                  <c:v>0.08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1,000 barrels of oil equivalent per day</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Sheet1!$B$2:$B$24</c:f>
              <c:numCache>
                <c:ptCount val="23"/>
                <c:pt idx="0">
                  <c:v>13</c:v>
                </c:pt>
                <c:pt idx="1">
                  <c:v>16</c:v>
                </c:pt>
                <c:pt idx="2">
                  <c:v>22</c:v>
                </c:pt>
                <c:pt idx="3">
                  <c:v>27</c:v>
                </c:pt>
                <c:pt idx="4">
                  <c:v>41</c:v>
                </c:pt>
                <c:pt idx="5">
                  <c:v>56</c:v>
                </c:pt>
                <c:pt idx="6">
                  <c:v>82</c:v>
                </c:pt>
                <c:pt idx="7">
                  <c:v>112</c:v>
                </c:pt>
                <c:pt idx="8">
                  <c:v>145</c:v>
                </c:pt>
                <c:pt idx="9">
                  <c:v>179</c:v>
                </c:pt>
                <c:pt idx="10">
                  <c:v>204</c:v>
                </c:pt>
                <c:pt idx="11">
                  <c:v>201</c:v>
                </c:pt>
                <c:pt idx="12">
                  <c:v>216</c:v>
                </c:pt>
                <c:pt idx="13">
                  <c:v>232</c:v>
                </c:pt>
                <c:pt idx="14">
                  <c:v>256</c:v>
                </c:pt>
                <c:pt idx="15">
                  <c:v>254</c:v>
                </c:pt>
                <c:pt idx="16">
                  <c:v>249</c:v>
                </c:pt>
                <c:pt idx="17">
                  <c:v>283</c:v>
                </c:pt>
                <c:pt idx="18">
                  <c:v>300</c:v>
                </c:pt>
                <c:pt idx="19">
                  <c:v>311</c:v>
                </c:pt>
                <c:pt idx="20">
                  <c:v>297</c:v>
                </c:pt>
                <c:pt idx="21">
                  <c:v>299</c:v>
                </c:pt>
                <c:pt idx="22">
                  <c:v>298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thousand barrels of oil equivalent per day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1,000 barrels of oil equivalent per day</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Sheet1!$B$2:$B$24</c:f>
              <c:numCache>
                <c:ptCount val="23"/>
                <c:pt idx="0">
                  <c:v>12</c:v>
                </c:pt>
                <c:pt idx="1">
                  <c:v>15</c:v>
                </c:pt>
                <c:pt idx="2">
                  <c:v>19</c:v>
                </c:pt>
                <c:pt idx="3">
                  <c:v>22</c:v>
                </c:pt>
                <c:pt idx="4">
                  <c:v>34</c:v>
                </c:pt>
                <c:pt idx="5">
                  <c:v>48</c:v>
                </c:pt>
                <c:pt idx="6">
                  <c:v>64</c:v>
                </c:pt>
                <c:pt idx="7">
                  <c:v>89</c:v>
                </c:pt>
                <c:pt idx="8">
                  <c:v>114</c:v>
                </c:pt>
                <c:pt idx="9">
                  <c:v>144</c:v>
                </c:pt>
                <c:pt idx="10">
                  <c:v>165</c:v>
                </c:pt>
                <c:pt idx="11">
                  <c:v>155</c:v>
                </c:pt>
                <c:pt idx="12">
                  <c:v>164</c:v>
                </c:pt>
                <c:pt idx="13">
                  <c:v>174</c:v>
                </c:pt>
                <c:pt idx="14">
                  <c:v>201</c:v>
                </c:pt>
                <c:pt idx="15">
                  <c:v>198</c:v>
                </c:pt>
                <c:pt idx="16">
                  <c:v>189</c:v>
                </c:pt>
                <c:pt idx="17">
                  <c:v>216</c:v>
                </c:pt>
                <c:pt idx="18">
                  <c:v>233</c:v>
                </c:pt>
                <c:pt idx="19">
                  <c:v>244</c:v>
                </c:pt>
                <c:pt idx="20">
                  <c:v>236</c:v>
                </c:pt>
                <c:pt idx="21">
                  <c:v>233</c:v>
                </c:pt>
                <c:pt idx="22">
                  <c:v>228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thousand barrels of oil equivalent per day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494DFF64-37B3-48CE-A98E-1526DCAA50F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E0A7B78F-7B18-46B8-9646-B8916476F05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AD4D846-84F0-40F7-835B-1E3B4973378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799DF396-2EF5-4C5C-9C19-A31EE85A37E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CDB31456-57EE-4AD5-A07E-05F8D49ABCD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70868F2F-16A4-43E4-9A72-16780B4B5324}"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A8EC6C98-917C-4C0C-9B07-111D83A6A237}"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E4E8704F-9134-4F65-A7BC-F2542A5DDDCD}"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18DA7569-1B88-4EEE-B9EA-EDFDD1777CAF}"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4CA60898-8877-4AC4-B5EC-CB3F9C06DDF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5E38A041-3BF7-4D5F-BC6E-6898255AB0D0}"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6912/production-capacity-of-biodiesel-hvo-in-the-eu" TargetMode="External" /><Relationship Id="rId6" Type="http://schemas.openxmlformats.org/officeDocument/2006/relationships/chart" Target="../charts/chart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7126/leading-hvo-biodiesel-producers-by-capacity-in-europe" TargetMode="External" /><Relationship Id="rId6" Type="http://schemas.openxmlformats.org/officeDocument/2006/relationships/chart" Target="../charts/chart7.xml" /><Relationship Id="rId7" Type="http://schemas.openxmlformats.org/officeDocument/2006/relationships/image" Target="../media/image7.png" /><Relationship Id="rId8" Type="http://schemas.openxmlformats.org/officeDocument/2006/relationships/oleObject" Target="../embeddings/oleObject8.bin" TargetMode="Internal" /><Relationship Id="rId9" Type="http://schemas.openxmlformats.org/officeDocument/2006/relationships/image" Target="../media/image8.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61/biofuel-production-in-europe-and-eurasia-in-oil-equivalent" TargetMode="External" /><Relationship Id="rId6" Type="http://schemas.openxmlformats.org/officeDocument/2006/relationships/chart" Target="../charts/chart8.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80/biofuel-production-in-the-european-union-in-oil-equivalent" TargetMode="External" /><Relationship Id="rId6" Type="http://schemas.openxmlformats.org/officeDocument/2006/relationships/chart" Target="../charts/chart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32510/biofuels-production-in-selected-countries-in-europe" TargetMode="External" /><Relationship Id="rId6" Type="http://schemas.openxmlformats.org/officeDocument/2006/relationships/chart" Target="../charts/chart1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5828/eu-fuel-ethanol-production" TargetMode="External" /><Relationship Id="rId6" Type="http://schemas.openxmlformats.org/officeDocument/2006/relationships/chart" Target="../charts/chart1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5937/leading-fuel-ethanol-producers-in-the-eu" TargetMode="External" /><Relationship Id="rId6" Type="http://schemas.openxmlformats.org/officeDocument/2006/relationships/chart" Target="../charts/chart1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5918/eu-ethanol-fuel-feedstock-consumption"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3.xml" TargetMode="Internal" /><Relationship Id="rId13" Type="http://schemas.openxmlformats.org/officeDocument/2006/relationships/slide" Target="slide14.xml" TargetMode="Internal" /><Relationship Id="rId14" Type="http://schemas.openxmlformats.org/officeDocument/2006/relationships/slide" Target="slide15.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20.xml" TargetMode="Internal" /><Relationship Id="rId19" Type="http://schemas.openxmlformats.org/officeDocument/2006/relationships/slide" Target="slide21.xml" TargetMode="Internal" /><Relationship Id="rId2" Type="http://schemas.openxmlformats.org/officeDocument/2006/relationships/image" Target="../media/image3.emf" /><Relationship Id="rId20" Type="http://schemas.openxmlformats.org/officeDocument/2006/relationships/slide" Target="slide22.xml" TargetMode="Internal" /><Relationship Id="rId21" Type="http://schemas.openxmlformats.org/officeDocument/2006/relationships/slide" Target="slide23.xml" TargetMode="Internal" /><Relationship Id="rId22" Type="http://schemas.openxmlformats.org/officeDocument/2006/relationships/slide" Target="slide25.xml" TargetMode="Internal" /><Relationship Id="rId23" Type="http://schemas.openxmlformats.org/officeDocument/2006/relationships/slide" Target="slide26.xml" TargetMode="Internal" /><Relationship Id="rId24" Type="http://schemas.openxmlformats.org/officeDocument/2006/relationships/slide" Target="slide27.xml" TargetMode="Internal" /><Relationship Id="rId25" Type="http://schemas.openxmlformats.org/officeDocument/2006/relationships/slide" Target="slide28.xml" TargetMode="Internal" /><Relationship Id="rId26" Type="http://schemas.openxmlformats.org/officeDocument/2006/relationships/slide" Target="slide29.xml" TargetMode="Internal" /><Relationship Id="rId27" Type="http://schemas.openxmlformats.org/officeDocument/2006/relationships/slide" Target="slide30.xml" TargetMode="Internal" /><Relationship Id="rId28" Type="http://schemas.openxmlformats.org/officeDocument/2006/relationships/slide" Target="slide31.xml" TargetMode="Internal"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8.xml" TargetMode="Internal" /><Relationship Id="rId9" Type="http://schemas.openxmlformats.org/officeDocument/2006/relationships/slide" Target="slide9.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59977/europe-biodiesel-import-value" TargetMode="External" /><Relationship Id="rId6" Type="http://schemas.openxmlformats.org/officeDocument/2006/relationships/chart" Target="../charts/chart1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95918/europe-biodiesel-import-volume" TargetMode="External" /><Relationship Id="rId6" Type="http://schemas.openxmlformats.org/officeDocument/2006/relationships/chart" Target="../charts/chart1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5900/eu-fuel-ethanol-imports" TargetMode="External" /><Relationship Id="rId6" Type="http://schemas.openxmlformats.org/officeDocument/2006/relationships/chart" Target="../charts/chart1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5914/eu-fuel-ethanol-exports" TargetMode="External" /><Relationship Id="rId6" Type="http://schemas.openxmlformats.org/officeDocument/2006/relationships/chart" Target="../charts/chart17.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5573/eu-distribution-of-biofuel-consumption" TargetMode="External" /><Relationship Id="rId6" Type="http://schemas.openxmlformats.org/officeDocument/2006/relationships/chart" Target="../charts/chart18.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13238/biofuels-consumption-transport-eu" TargetMode="External" /><Relationship Id="rId6" Type="http://schemas.openxmlformats.org/officeDocument/2006/relationships/chart" Target="../charts/chart19.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375/eu-27-biofuels-consumption-for-transportation-by-country" TargetMode="External" /><Relationship Id="rId6" Type="http://schemas.openxmlformats.org/officeDocument/2006/relationships/chart" Target="../charts/chart20.xml" /><Relationship Id="rId7" Type="http://schemas.openxmlformats.org/officeDocument/2006/relationships/image" Target="../media/image7.png" /><Relationship Id="rId8" Type="http://schemas.openxmlformats.org/officeDocument/2006/relationships/oleObject" Target="../embeddings/oleObject22.bin" TargetMode="Internal" /><Relationship Id="rId9" Type="http://schemas.openxmlformats.org/officeDocument/2006/relationships/image" Target="../media/image8.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3618/biodiesel-consumption-for-transportation-in-the-eu" TargetMode="External" /><Relationship Id="rId6" Type="http://schemas.openxmlformats.org/officeDocument/2006/relationships/chart" Target="../charts/chart21.xml" /><Relationship Id="rId7" Type="http://schemas.openxmlformats.org/officeDocument/2006/relationships/image" Target="../media/image7.png" /><Relationship Id="rId8" Type="http://schemas.openxmlformats.org/officeDocument/2006/relationships/oleObject" Target="../embeddings/oleObject24.bin" TargetMode="Internal" /><Relationship Id="rId9" Type="http://schemas.openxmlformats.org/officeDocument/2006/relationships/image" Target="../media/image8.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4.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022/eu-27-biogasoline-consumption-for-transportation" TargetMode="External" /><Relationship Id="rId6" Type="http://schemas.openxmlformats.org/officeDocument/2006/relationships/chart" Target="../charts/chart22.xml" /><Relationship Id="rId7" Type="http://schemas.openxmlformats.org/officeDocument/2006/relationships/image" Target="../media/image7.png" /><Relationship Id="rId8" Type="http://schemas.openxmlformats.org/officeDocument/2006/relationships/oleObject" Target="../embeddings/oleObject26.bin" TargetMode="Internal" /><Relationship Id="rId9" Type="http://schemas.openxmlformats.org/officeDocument/2006/relationships/image" Target="../media/image8.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325/biogas-consumption-for-transportation-in-the-eu" TargetMode="External" /><Relationship Id="rId6" Type="http://schemas.openxmlformats.org/officeDocument/2006/relationships/chart" Target="../charts/chart2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5930/leading-fuel-ethanol-consumers-in-the-eu" TargetMode="External" /><Relationship Id="rId6" Type="http://schemas.openxmlformats.org/officeDocument/2006/relationships/chart" Target="../charts/chart24.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63/global-biofuel-production-in-oil-equivalent" TargetMode="External" /><Relationship Id="rId6" Type="http://schemas.openxmlformats.org/officeDocument/2006/relationships/chart" Target="../charts/char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69/top-biofuel-producing-countries-worldwide"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17179/global-biofuels-market-size" TargetMode="External" /><Relationship Id="rId6" Type="http://schemas.openxmlformats.org/officeDocument/2006/relationships/chart" Target="../charts/char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6885/production-capacity-use-of-biodiesel-and-hvo-in-the-eu" TargetMode="External" /><Relationship Id="rId6" Type="http://schemas.openxmlformats.org/officeDocument/2006/relationships/chart" Target="../charts/chart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6902/production-capacity-of-biodiesel-fame-in-the-eu" TargetMode="External" /><Relationship Id="rId6" Type="http://schemas.openxmlformats.org/officeDocument/2006/relationships/chart" Target="../charts/chart5.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INDUSTRIES &amp; MARKETS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Biofuel industry in Europe</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Netherlands has the largest production capacity of HVO in the European Union. In 2020, the country's HVO biodiesel production capacity is expected to amounted to over 1.2 billion liters. By comparison, production capacity in Italy is estimated to reach 590 million liters that year. By comparison, Germany has the largest production capacity of FAME biodiesel in the EU.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2012 and 2020</a:t>
            </a:r>
          </a:p>
          <a:p>
            <a:r>
              <a:rPr sz="600" b="1">
                <a:solidFill>
                  <a:srgbClr val="0F2741"/>
                </a:solidFill>
                <a:latin typeface="Open Sans"/>
              </a:rPr>
              <a:t>Source(s): </a:t>
            </a:r>
            <a:r>
              <a:rPr sz="600" b="0">
                <a:solidFill>
                  <a:srgbClr val="0F2741"/>
                </a:solidFill>
                <a:latin typeface="Open Sans"/>
              </a:rPr>
              <a:t>Oils and Fats International; USDA Foreign Agricultural Service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500950" y="1882800"/>
            <a:ext cx="3187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capacity in million liters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HVO biodiesel production capacity in the European Union in 2012, with an estimate for 2020, by leading countries (in million liters)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HVO production capacity in the EU 2012-2020, by key country</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4"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Neste is the largest HVO biodiesel producer in Europe in 2020. That year, the Finnish company had a production capacity of 1.53 million metric tons per year, with the Rotterdam plant having a capacity one million metric tons. ENI ranked second, with a total annual capacity of 1.06 million metric tons, of which 0.72 million metric tons was located in Gela, Italy. The European Union is the largest HVO biodiesel producing region in the world.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2020</a:t>
            </a:r>
          </a:p>
          <a:p>
            <a:r>
              <a:rPr sz="600" b="1">
                <a:solidFill>
                  <a:srgbClr val="0F2741"/>
                </a:solidFill>
                <a:latin typeface="Open Sans"/>
              </a:rPr>
              <a:t>Source(s): </a:t>
            </a:r>
            <a:r>
              <a:rPr sz="600" b="0">
                <a:solidFill>
                  <a:srgbClr val="0F2741"/>
                </a:solidFill>
                <a:latin typeface="Open Sans"/>
              </a:rPr>
              <a:t>Transport &amp; Environment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802700" y="2098700"/>
          <a:ext cx="108001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8"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872300" y="1882800"/>
            <a:ext cx="4445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capacity in million metric tons per year</a:t>
            </a:r>
          </a:p>
        </p:txBody>
      </p:sp>
      <p:sp>
        <p:nvSpPr>
          <p:cNvPr id="8" name="New shape" title=""/>
          <p:cNvSpPr/>
          <p:nvPr/>
        </p:nvSpPr>
        <p:spPr>
          <a:xfrm>
            <a:off x="586800" y="2928375"/>
            <a:ext cx="215900" cy="2273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1100">
                <a:solidFill>
                  <a:srgbClr val="0F2741"/>
                </a:solidFill>
                <a:latin typeface="Open Sans"/>
              </a:rPr>
              <a:t>Producer (city, country)</a:t>
            </a:r>
          </a:p>
        </p:txBody>
      </p:sp>
      <p:sp>
        <p:nvSpPr>
          <p:cNvPr id="9"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10"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HVO biodiesel producers by operating capacity in Europe in 2020 (in million metric tons per year)</a:t>
            </a:r>
          </a:p>
        </p:txBody>
      </p:sp>
      <p:sp>
        <p:nvSpPr>
          <p:cNvPr id="11"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HVO biodiesel producers by capacity in Europe 2020</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Production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Biofuel production in Europe and the Commonwealth of Independent States amounted to approximately 298 thousand barrels of oil equivalent per day in 2022, slightly down from 299 thousand barrels of oil equivalent daily in the previous year. During the period in consideration, figures increased by 285 thousand barrels of oil equivalent per day, peaking at 311 thousand barrels of oil equivalent daily in 2019.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Europe; 2000 to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Biofuel production in Europe and CIS from 2000 to 2022 (in 1,000 barrels of oil equivalent per day)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Biofuel production in Europe and CIS 2000-2022</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European Union's biofuel production amounted to some 228 thousand barrels of oil equivalent per day in 2022, a decrease of around 2.1 percent in comparison to the previous year. However, figures increased by 300 thousand barrels of oil equivalent per day between 2020 and 2021, peaking at 244 thousand barrels of oil equivalent daily in 2019.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2000 to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Biofuel production in the European Union from 2000 to 2022 (in 1,000 barrels of oil equivalent per day)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Biofuel production in the EU 2000-2022</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production of biofuels in Europe was highest in Germany, at 62 thousand barrels of oil equivalent per day. In comparison, France produced around 39 thousand barrels of oil equivalent per day . Germany has around 3.2 percent share of global biofuel production. The overall production of biofuels in the EU has increased dramatically since the turn of the century, reaching 236 thousand barrels of oil equivalent per day in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3675450" y="1882800"/>
            <a:ext cx="4838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in thousand barrels of oil equivalent per day</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Biofuel production in Europe in 2022, by country (in 1,000 barrels of oil equivalent per day)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Biofuel production in Europe 2022, by country</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European Union's fuel ethanol production was estimated to be roughly 5.6 billion liters. This would be an increase of about 5.6 percent in comparison to the previous year. Ethanol production in the EU dropped in 2020, likely a result of decreased mobility due to lockdown measures amidst the COVID-19 pandemic.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2014 to 2022; * Estimate.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Eurostat; USDA Foreign Agricultural Service; Various sources (Industry sources)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Fuel ethanol production in the European Union from 2014 to 2022, with a forecast for 2023 (in million liters)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Fuel ethanol production in the EU 2014-2023</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France is the largest producer of fuel ethanol in the European Union. In 2022, the country had a production volume of over 1.39 billion liters. By comparison, Germany's ethanol production was 759 million liters in 2022. Germany is the largest ethanol consumer in the EU, while France ranked second.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2022; * Estimate.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USDA Foreign Agricultural Service; Various sources (Industry sources)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869250" y="1882800"/>
            <a:ext cx="2451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in million liters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Fuel ethanol production in the European Union in 2022, with a forecast for 2023, by key country (in million liters)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producers of fuel ethanol in the EU 2022-2023</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Corn was estimated to be the most common feedstock for fuel ethanol production in the European Union in 2022, amounting to a consumption of roughly 6.8 million metric tons. Sugar beets was the second most used feedstock, with a consumption of 5.2 million metric tons that same year. EU fuel ethanol production amounted to some 5.5 billion liters in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2014 to 2022; * Estimate.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USDA Foreign Agricultural Service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Feedstock used in fuel ethanol production in the European Union from 2014 to 2022, by type (in 1,000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Fuel ethanol feedstock consumption in the EU 2014-2023, by type</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Trade</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biofuel production 2000-2022</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share of biofuel production 2022, by country</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biofuels market size 2020-2030</a:t>
            </a:r>
          </a:p>
        </p:txBody>
      </p:sp>
      <p:sp>
        <p:nvSpPr>
          <p:cNvPr id="14" name="New shape" title=""/>
          <p:cNvSpPr/>
          <p:nvPr/>
        </p:nvSpPr>
        <p:spPr>
          <a:xfrm>
            <a:off x="586800" y="2754077"/>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Capacity</a:t>
            </a:r>
          </a:p>
        </p:txBody>
      </p:sp>
      <p:sp>
        <p:nvSpPr>
          <p:cNvPr id="15" name="New shape" title=""/>
          <p:cNvSpPr/>
          <p:nvPr/>
        </p:nvSpPr>
        <p:spPr>
          <a:xfrm>
            <a:off x="5544000" y="298752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07</a:t>
            </a:r>
          </a:p>
        </p:txBody>
      </p:sp>
      <p:sp>
        <p:nvSpPr>
          <p:cNvPr id="16" name="New shape" title=""/>
          <p:cNvSpPr/>
          <p:nvPr/>
        </p:nvSpPr>
        <p:spPr>
          <a:xfrm>
            <a:off x="586800" y="298752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and HVO production capacity in use in the EU 2013-2020</a:t>
            </a:r>
          </a:p>
        </p:txBody>
      </p:sp>
      <p:sp>
        <p:nvSpPr>
          <p:cNvPr id="17" name="New shape" title=""/>
          <p:cNvSpPr/>
          <p:nvPr/>
        </p:nvSpPr>
        <p:spPr>
          <a:xfrm>
            <a:off x="5544000" y="315779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08</a:t>
            </a:r>
          </a:p>
        </p:txBody>
      </p:sp>
      <p:sp>
        <p:nvSpPr>
          <p:cNvPr id="18" name="New shape" title=""/>
          <p:cNvSpPr/>
          <p:nvPr/>
        </p:nvSpPr>
        <p:spPr>
          <a:xfrm>
            <a:off x="586800" y="315779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production capacity in the EU 2012-2020, by key country</a:t>
            </a:r>
          </a:p>
        </p:txBody>
      </p:sp>
      <p:sp>
        <p:nvSpPr>
          <p:cNvPr id="19" name="New shape" title=""/>
          <p:cNvSpPr/>
          <p:nvPr/>
        </p:nvSpPr>
        <p:spPr>
          <a:xfrm>
            <a:off x="55440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20" name="New shape" title=""/>
          <p:cNvSpPr/>
          <p:nvPr/>
        </p:nvSpPr>
        <p:spPr>
          <a:xfrm>
            <a:off x="5868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HVO production capacity in the EU 2012-2020, by key country</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HVO biodiesel producers by capacity in Europe 2020</a:t>
            </a:r>
          </a:p>
        </p:txBody>
      </p:sp>
      <p:sp>
        <p:nvSpPr>
          <p:cNvPr id="23" name="New shape" title=""/>
          <p:cNvSpPr/>
          <p:nvPr/>
        </p:nvSpPr>
        <p:spPr>
          <a:xfrm>
            <a:off x="586800" y="3795632"/>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Production</a:t>
            </a:r>
          </a:p>
        </p:txBody>
      </p:sp>
      <p:sp>
        <p:nvSpPr>
          <p:cNvPr id="24" name="New shape" title=""/>
          <p:cNvSpPr/>
          <p:nvPr/>
        </p:nvSpPr>
        <p:spPr>
          <a:xfrm>
            <a:off x="5544000" y="402907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12</a:t>
            </a:r>
          </a:p>
        </p:txBody>
      </p:sp>
      <p:sp>
        <p:nvSpPr>
          <p:cNvPr id="25" name="New shape" title=""/>
          <p:cNvSpPr/>
          <p:nvPr/>
        </p:nvSpPr>
        <p:spPr>
          <a:xfrm>
            <a:off x="586800" y="402907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Biofuel production in Europe and CIS 2000-2022</a:t>
            </a:r>
          </a:p>
        </p:txBody>
      </p:sp>
      <p:sp>
        <p:nvSpPr>
          <p:cNvPr id="26" name="New shape" title=""/>
          <p:cNvSpPr/>
          <p:nvPr/>
        </p:nvSpPr>
        <p:spPr>
          <a:xfrm>
            <a:off x="5544000" y="419935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13</a:t>
            </a:r>
          </a:p>
        </p:txBody>
      </p:sp>
      <p:sp>
        <p:nvSpPr>
          <p:cNvPr id="27" name="New shape" title=""/>
          <p:cNvSpPr/>
          <p:nvPr/>
        </p:nvSpPr>
        <p:spPr>
          <a:xfrm>
            <a:off x="586800" y="419935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Biofuel production in the EU 2000-2022</a:t>
            </a:r>
          </a:p>
        </p:txBody>
      </p:sp>
      <p:sp>
        <p:nvSpPr>
          <p:cNvPr id="28" name="New shape" title=""/>
          <p:cNvSpPr/>
          <p:nvPr/>
        </p:nvSpPr>
        <p:spPr>
          <a:xfrm>
            <a:off x="5544000" y="436963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14</a:t>
            </a:r>
          </a:p>
        </p:txBody>
      </p:sp>
      <p:sp>
        <p:nvSpPr>
          <p:cNvPr id="29" name="New shape" title=""/>
          <p:cNvSpPr/>
          <p:nvPr/>
        </p:nvSpPr>
        <p:spPr>
          <a:xfrm>
            <a:off x="586800" y="436963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Biofuel production in Europe 2022, by country</a:t>
            </a:r>
          </a:p>
        </p:txBody>
      </p:sp>
      <p:sp>
        <p:nvSpPr>
          <p:cNvPr id="30" name="New shape" title=""/>
          <p:cNvSpPr/>
          <p:nvPr/>
        </p:nvSpPr>
        <p:spPr>
          <a:xfrm>
            <a:off x="5544000" y="453990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1" name="New shape" title=""/>
          <p:cNvSpPr/>
          <p:nvPr/>
        </p:nvSpPr>
        <p:spPr>
          <a:xfrm>
            <a:off x="586800" y="453990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Fuel ethanol production in the EU 2014-2023</a:t>
            </a:r>
          </a:p>
        </p:txBody>
      </p:sp>
      <p:sp>
        <p:nvSpPr>
          <p:cNvPr id="32" name="New shape" title=""/>
          <p:cNvSpPr/>
          <p:nvPr/>
        </p:nvSpPr>
        <p:spPr>
          <a:xfrm>
            <a:off x="5544000" y="471018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3" name="New shape" title=""/>
          <p:cNvSpPr/>
          <p:nvPr/>
        </p:nvSpPr>
        <p:spPr>
          <a:xfrm>
            <a:off x="586800" y="471018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producers of fuel ethanol in the EU 2022-2023</a:t>
            </a:r>
          </a:p>
        </p:txBody>
      </p:sp>
      <p:sp>
        <p:nvSpPr>
          <p:cNvPr id="34" name="New shape" title=""/>
          <p:cNvSpPr/>
          <p:nvPr/>
        </p:nvSpPr>
        <p:spPr>
          <a:xfrm>
            <a:off x="55440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5" name="New shape" title=""/>
          <p:cNvSpPr/>
          <p:nvPr/>
        </p:nvSpPr>
        <p:spPr>
          <a:xfrm>
            <a:off x="5868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Fuel ethanol feedstock consumption in the EU 2014-2023, by type</a:t>
            </a:r>
          </a:p>
        </p:txBody>
      </p:sp>
      <p:sp>
        <p:nvSpPr>
          <p:cNvPr id="36" name="New shape" title=""/>
          <p:cNvSpPr/>
          <p:nvPr/>
        </p:nvSpPr>
        <p:spPr>
          <a:xfrm>
            <a:off x="586800" y="517774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Trade</a:t>
            </a:r>
          </a:p>
        </p:txBody>
      </p:sp>
      <p:sp>
        <p:nvSpPr>
          <p:cNvPr id="37" name="New shape" title=""/>
          <p:cNvSpPr/>
          <p:nvPr/>
        </p:nvSpPr>
        <p:spPr>
          <a:xfrm>
            <a:off x="5544000" y="541118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19</a:t>
            </a:r>
          </a:p>
        </p:txBody>
      </p:sp>
      <p:sp>
        <p:nvSpPr>
          <p:cNvPr id="38" name="New shape" title=""/>
          <p:cNvSpPr/>
          <p:nvPr/>
        </p:nvSpPr>
        <p:spPr>
          <a:xfrm>
            <a:off x="586800" y="541118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import value in Europe 2012-2022</a:t>
            </a:r>
          </a:p>
        </p:txBody>
      </p:sp>
      <p:sp>
        <p:nvSpPr>
          <p:cNvPr id="39"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20</a:t>
            </a:r>
          </a:p>
        </p:txBody>
      </p:sp>
      <p:sp>
        <p:nvSpPr>
          <p:cNvPr id="40"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import volume in Europe 2012-2022</a:t>
            </a:r>
          </a:p>
        </p:txBody>
      </p:sp>
      <p:sp>
        <p:nvSpPr>
          <p:cNvPr id="41"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21</a:t>
            </a:r>
          </a:p>
        </p:txBody>
      </p:sp>
      <p:sp>
        <p:nvSpPr>
          <p:cNvPr id="42"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Fuel ethanol import volume in the EU 2014-2023</a:t>
            </a:r>
          </a:p>
        </p:txBody>
      </p:sp>
      <p:sp>
        <p:nvSpPr>
          <p:cNvPr id="43" name="New shape" titl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22</a:t>
            </a:r>
          </a:p>
        </p:txBody>
      </p:sp>
      <p:sp>
        <p:nvSpPr>
          <p:cNvPr id="44" name="New shape" titl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Fuel ethanol export volume in the EU 2014-2022</a:t>
            </a:r>
          </a:p>
        </p:txBody>
      </p:sp>
      <p:sp>
        <p:nvSpPr>
          <p:cNvPr id="45" name="New shape" title=""/>
          <p:cNvSpPr/>
          <p:nvPr/>
        </p:nvSpPr>
        <p:spPr>
          <a:xfrm>
            <a:off x="5958000" y="2520634"/>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Consumption</a:t>
            </a:r>
          </a:p>
        </p:txBody>
      </p:sp>
      <p:sp>
        <p:nvSpPr>
          <p:cNvPr id="46" name="New shape" title=""/>
          <p:cNvSpPr/>
          <p:nvPr/>
        </p:nvSpPr>
        <p:spPr>
          <a:xfrm>
            <a:off x="10915200" y="2754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24</a:t>
            </a:r>
          </a:p>
        </p:txBody>
      </p:sp>
      <p:sp>
        <p:nvSpPr>
          <p:cNvPr id="47" name="New shape" title=""/>
          <p:cNvSpPr/>
          <p:nvPr/>
        </p:nvSpPr>
        <p:spPr>
          <a:xfrm>
            <a:off x="5958000" y="2754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biofuel consumption in the EU-27 for transportation 2021, by fuel type</a:t>
            </a:r>
          </a:p>
        </p:txBody>
      </p:sp>
      <p:sp>
        <p:nvSpPr>
          <p:cNvPr id="48" name="New shape" title=""/>
          <p:cNvSpPr/>
          <p:nvPr/>
        </p:nvSpPr>
        <p:spPr>
          <a:xfrm>
            <a:off x="10915200" y="2924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25</a:t>
            </a:r>
          </a:p>
        </p:txBody>
      </p:sp>
      <p:sp>
        <p:nvSpPr>
          <p:cNvPr id="49" name="New shape" title=""/>
          <p:cNvSpPr/>
          <p:nvPr/>
        </p:nvSpPr>
        <p:spPr>
          <a:xfrm>
            <a:off x="5958000" y="2924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Biofuels consumption for transportation in the European Union 2015-2021</a:t>
            </a:r>
          </a:p>
        </p:txBody>
      </p:sp>
      <p:sp>
        <p:nvSpPr>
          <p:cNvPr id="50" name="New shape" titl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26</a:t>
            </a:r>
          </a:p>
        </p:txBody>
      </p:sp>
      <p:sp>
        <p:nvSpPr>
          <p:cNvPr id="51" name="New shape" titl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Total volume of biofuels consumed for transportation in EU 2021, by country</a:t>
            </a:r>
          </a:p>
        </p:txBody>
      </p:sp>
      <p:sp>
        <p:nvSpPr>
          <p:cNvPr id="52"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27</a:t>
            </a:r>
          </a:p>
        </p:txBody>
      </p:sp>
      <p:sp>
        <p:nvSpPr>
          <p:cNvPr id="53"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consumption volume for transportation in the EU 2021, by country</a:t>
            </a:r>
          </a:p>
        </p:txBody>
      </p:sp>
      <p:sp>
        <p:nvSpPr>
          <p:cNvPr id="54"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28</a:t>
            </a:r>
          </a:p>
        </p:txBody>
      </p:sp>
      <p:sp>
        <p:nvSpPr>
          <p:cNvPr id="55"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Biogasoline consumed in the EU-27 for the transportation industry 2021, by country</a:t>
            </a:r>
          </a:p>
        </p:txBody>
      </p:sp>
      <p:sp>
        <p:nvSpPr>
          <p:cNvPr id="56" name="New shape" titl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29</a:t>
            </a:r>
          </a:p>
        </p:txBody>
      </p:sp>
      <p:sp>
        <p:nvSpPr>
          <p:cNvPr id="57" name="New shape" titl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Biogas consumption volume of the EU transportation industry 2021, by country</a:t>
            </a:r>
          </a:p>
        </p:txBody>
      </p:sp>
      <p:sp>
        <p:nvSpPr>
          <p:cNvPr id="58" name="New shape" title=""/>
          <p:cNvSpPr/>
          <p:nvPr/>
        </p:nvSpPr>
        <p:spPr>
          <a:xfrm>
            <a:off x="10915200" y="3775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30</a:t>
            </a:r>
          </a:p>
        </p:txBody>
      </p:sp>
      <p:sp>
        <p:nvSpPr>
          <p:cNvPr id="59" name="New shape" title=""/>
          <p:cNvSpPr/>
          <p:nvPr/>
        </p:nvSpPr>
        <p:spPr>
          <a:xfrm>
            <a:off x="5958000" y="3775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consumers of fuel ethanol in the EU 2021-2023</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Biodiesel imports to Europe were worth around 35.3 billion U.S. dollars in 2022. The value of biodiesel imports initially decreased between 2012 and 2015, reaching a low of 5.5 billion U.S. dollars in the latter year. Since 2015, biodiesel imports have increased. The biodiesel import volume was approximately 6.1 million metric tons in 2021. Biodiesel is the most commonly sold biofuel type on the European motor fuel market.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2012 to 2022</a:t>
            </a:r>
          </a:p>
          <a:p>
            <a:r>
              <a:rPr sz="600" b="1">
                <a:solidFill>
                  <a:srgbClr val="0F2741"/>
                </a:solidFill>
                <a:latin typeface="Open Sans"/>
              </a:rPr>
              <a:t>Source(s): </a:t>
            </a:r>
            <a:r>
              <a:rPr sz="600" b="0">
                <a:solidFill>
                  <a:srgbClr val="0F2741"/>
                </a:solidFill>
                <a:latin typeface="Open Sans"/>
              </a:rPr>
              <a:t>International Trade Centre; UN Comtrade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biodiesel imported in Europe from 2012 to 2022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import value in Europe 2012-2022</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European countries imported roughly 16.84 million metric tons of biodiesel in 2022. This was a slight increase compared to the previous year. Biodiesel is the most commonly sold biofuel type on the European motor fuel market. The 2022 import quantity translated into an estimated biodiesel import value of 35.3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2012 to 2022</a:t>
            </a:r>
          </a:p>
          <a:p>
            <a:r>
              <a:rPr sz="600" b="1">
                <a:solidFill>
                  <a:srgbClr val="0F2741"/>
                </a:solidFill>
                <a:latin typeface="Open Sans"/>
              </a:rPr>
              <a:t>Source(s): </a:t>
            </a:r>
            <a:r>
              <a:rPr sz="600" b="0">
                <a:solidFill>
                  <a:srgbClr val="0F2741"/>
                </a:solidFill>
                <a:latin typeface="Open Sans"/>
              </a:rPr>
              <a:t>International Trade Centre; UN Comtrade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Volume of biodiesel imported in Europe from 2012 to 2022 (in million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import volume in Europe 2012-2022</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European Union imported an estimate of 1.3 billion liters of ethanol fuel in 2022. This figure represents an increase of about 163 percent in comparison to the previous year. In the period of consideration, EU's ethanol fuel imports reached a low of 110 million liters in 2017.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2014 to 2022; * Estimate.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USDA Foreign Agricultural Service; Various sources (Industry sources)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Import volume of fuel ethanol in the European Union from 2014 to 2022, with a forecast for 2023 (in million liters)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Fuel ethanol import volume in the EU 2014-2023</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European Union exported an estimate of 494 million liters of fuel ethanol in 2022. This represents an increase of about 88.5 percent compared to the previous year. By comparison, EU fuel ethanol imports amounted to an estimate of 1.3 billion liters in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2014 to 2022; * Estimate.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USDA Foreign Agricultural Service; Various sources (Industry sources)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Export volume of fuel ethanol in the European Union from 2014 to 2022, with a forecast for 2023 (in million liters)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Fuel ethanol export volume in the EU 2014-2022</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Consumption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Biodiesel was by far the most consumed renewable energy type in the 27 European Union members, with a share of 72.2 percent. Biogasoline accounted for nearly 15 percent and biogas accounted for two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2021; provisional figures</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renewable energy used for transportation in the European Union (EU-27) in 2021, by fuel type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biofuel consumption in the EU-27 for transportation 2021, by fuel type</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Between 2015 and 2021, the total biodiesel consumption in the European Union increased by some 2.3 million metric tons. In 2021, the total EU biofuel consumption reached 17 million metric tons, of which roughly 13.6 million metric tons of oil equivalent were biodiesel, making them the most consumed biofuel in Europe.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2015 to 2021; * Figures have been restated **From 2021 onwards biogasoline figures.The source notes that vegetable oil is included in the biodiesel consumption for Germany. Figures for 2020 excludes the United Kingdom. In 2018,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Consumption of biofuels for transportation in the European Union from 2015 to 2021, by fuel type (in metric tons of oil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Biofuels consumption for transportation in the European Union 2015-2021</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Germany consumed nearly three million metric tons of oil equivalent in biofuels for transportation during 2021. Among the 27 countries within the European Union (EU-27), Germany, France, and Spain were the largest consumers of biofuels overall.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2021</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9"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719900" y="1882800"/>
            <a:ext cx="4749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thousand metric tons of oil equivalent</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Total consumption volume of biofuels for transportation in the European Union in 2021, by country (in 1,000 tons of oil equivalent)</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Total volume of biofuels consumed for transportation in EU 2021, by country</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Germany consumed more than 2.1 million metric tons of biodiesel during 2021, making it the country with the largest consumption volume within the European Union. In comparison, countries like Malta, Cyprus, Latvia, and Estonia consumed the lowest amount of this type of biofuel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2021; *Including HVO and other liquid biofuels.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0"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637350" y="1882800"/>
            <a:ext cx="4914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thousand metric tons of oil equivalent3r</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Consumption volume of biodiesel for transportation in the European Union in 2021, by country (in 1,000 tons of oil equivalent)</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consumption volume for transportation in the EU 2021, by country</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the 27 countries of the European Union (EU-27), the transportation industry of countries like Germany, France, and the Netherlands used the largest amount of biogasoline in 2021. For instance, Germany consumed nearly 721,000 metric tons of oil equivalent in biogasoline and France consumed nearly 701,900 metric tons of the same biofuel type. That year, Malta had no consumption of biogasoline for transportation and Cyprus used only 700 metric tons.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2021</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1"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637350" y="1882800"/>
            <a:ext cx="4914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thousand metric tons of oil equivalent3r</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Consumption volume of biogasoline for transportation in the European Union in 2021, by country (in 1,000 tons of oil equivalent)</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Biogasoline consumed in the EU-27 for the transportation industry 2021, by country</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more than half of the countries in the European Union did not use biogas as a source of energy for transportation. Nevertheless, Italy was the largest consumer of biogas for transportation that year, with 136,500 metric tons of oil equivalent. Moreover, by the same year primary energy production from biogas presented a growth trend growth in the Scandinavian country.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2021; *Includes biomethane that has been blended in the natural gas grid and allocated to the transport sector with appropriate traceability requirements.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EurObserv'ER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3719900" y="1882800"/>
            <a:ext cx="4749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thousand metric tons of oil equivalent</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Consumption volume of biogas for transportation in the European Union in 2021, by country (in 1,000 metric tons of oil equivalent)</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Biogas consumption volume of the EU transportation industry 2021, by country</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Germany is the largest consumer of fuel ethanol in the European Union. In 2022, the country consumed around 1.5 billion liters, and increase when compared to the previous year. By comparison, Hungary's ethanol consumption was projected to amount to 190 million liters in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2021 to 2022; * Estimate.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USDA Foreign Agricultural Service; Various sources (Industry sources)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61300" y="1882800"/>
            <a:ext cx="2667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million liters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Fuel ethanol consumption in the European Union from 2021 to 2022, with a forecast for 2023, by key country (in million liters)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consumers of fuel ethanol in the EU 2021-2023</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Energy Institute</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EurObserv'ER</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Eurostat</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International Trade Centre</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Kearney</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KPMG</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Oils and Fats International</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Precedence Research</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Trade Map</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Transport &amp; Environment</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 Comtrade</a:t>
            </a:r>
          </a:p>
        </p:txBody>
      </p:sp>
      <p:sp>
        <p:nvSpPr>
          <p:cNvPr id="18" name="New shape" titl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US Department of Agriculture</a:t>
            </a:r>
          </a:p>
        </p:txBody>
      </p:sp>
      <p:sp>
        <p:nvSpPr>
          <p:cNvPr id="19" name="New shape" titl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USDA Foreign Agricultural Service</a:t>
            </a:r>
          </a:p>
        </p:txBody>
      </p:sp>
      <p:sp>
        <p:nvSpPr>
          <p:cNvPr id="20" name="New shape" titl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Various sources (Industry sources)</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global biofuel production reached 1,914 thousand barrels of oil equivalent per day, in stark comparison to the 180 thousand barrels of oil equivalent per day that were produced in the year 2000. Growth has largely been driven by policies that encourage the use and production of biofuels due to the perception that it could provide energy security and reduce greenhouse gas emissions in relevant sectors. Biofuels can be beneficial due to its limited environmental impacts in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to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Biofuel production worldwide from 2000 to 2022 (in 1,000 barrels of oil equivalent per day)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biofuel production 2000-2022</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was the largest biofuel producer worldwide in 2022, with more than 38 percent of the global biofuel production. Brazil ranked second, with some 21.4 percent of the world's total production. By comparison, Germany ranked fifth that year, accounting for 3.2 percent of the biofuel production across the globe.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843850" y="1882800"/>
            <a:ext cx="2501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global production</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biofuel producing countries worldwide in 2022, by share of global production</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share of biofuel production 2022, by country</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biofuels market was valued at nearly 117 billion U.S. dollars in 2022. Despite the drop in 2021, figures are projected to continuously increase until 2030 when the biofuels market is forecast to amount to 201.2 billion U.S. dollars. The Middle East and Africa is the region expected to see the greatest biofuel market CAGR.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 to 2022; * Data from 2023 is a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Precedence Research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Market value of biofuels worldwide from 2020 to 2022, with a forecast until 2030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biofuels market size 2020-2030</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Capacity</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Production capacity use of hydrotreated vegetable oil (HVO) in the European Union tended to be greater than biodiesel's production capacity use, with the exception for 2019. In 2020, production capacity use of HVO stood at 67.6 percent, while biodiesel stood at 58.5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2013 to 2020</a:t>
            </a:r>
          </a:p>
          <a:p>
            <a:r>
              <a:rPr sz="600" b="1">
                <a:solidFill>
                  <a:srgbClr val="0F2741"/>
                </a:solidFill>
                <a:latin typeface="Open Sans"/>
              </a:rPr>
              <a:t>Source(s): </a:t>
            </a:r>
            <a:r>
              <a:rPr sz="600" b="0">
                <a:solidFill>
                  <a:srgbClr val="0F2741"/>
                </a:solidFill>
                <a:latin typeface="Open Sans"/>
              </a:rPr>
              <a:t>Oils and Fats International; US Department of Agriculture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total biodiesel and HVO production capacity in use in the European Union from 2013 to 2020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and HVO production capacity in use in the EU 2013-2020</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Germany has the largest production capacity of biodiesel in the European Union. In 2020, Germany's FAME biodiesel production capacity is estimated to reach 3.3 billion liters, up from 3.1 billion liters in 2012. By comparison, France has a projected production capacity of just over two billion liters in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2012 and 2020</a:t>
            </a:r>
          </a:p>
          <a:p>
            <a:r>
              <a:rPr sz="600" b="1">
                <a:solidFill>
                  <a:srgbClr val="0F2741"/>
                </a:solidFill>
                <a:latin typeface="Open Sans"/>
              </a:rPr>
              <a:t>Source(s): </a:t>
            </a:r>
            <a:r>
              <a:rPr sz="600" b="0">
                <a:solidFill>
                  <a:srgbClr val="0F2741"/>
                </a:solidFill>
                <a:latin typeface="Open Sans"/>
              </a:rPr>
              <a:t>Oils and Fats International; USDA Foreign Agricultural Service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500950" y="1882800"/>
            <a:ext cx="3187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capacity in million liters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FAME biodiesel production capacity in the European Union in 2012, with an estimate for 2020, by leading countries (in million liters)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production capacity in the EU 2012-2020, by key country</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239</Paragraphs>
  <Slides>32</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32</vt:i4>
      </vt:variant>
    </vt:vector>
  </HeadingPairs>
  <TitlesOfParts>
    <vt:vector baseType="lpstr" size="37">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2023-09-20T14:59:27.347</cp:lastPrinted>
  <dcterms:created xsi:type="dcterms:W3CDTF">2023-09-20T12:59:27Z</dcterms:created>
  <dcterms:modified xsi:type="dcterms:W3CDTF">2023-09-20T12:59:27Z</dcterms:modified>
</cp:coreProperties>
</file>