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emf" ContentType="image/x-emf"/>
  <Default Extension="png" ContentType="image/png"/>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2.7-->
<p:presentation xmlns:r="http://schemas.openxmlformats.org/officeDocument/2006/relationships" xmlns:a="http://schemas.openxmlformats.org/drawingml/2006/main" xmlns:p="http://schemas.openxmlformats.org/presentationml/2006/main" saveSubsetFonts="1">
  <p:sldMasterIdLst>
    <p:sldMasterId id="2147483648" r:id="rId1"/>
  </p:sldMasterIdLst>
  <p:sldIdLst>
    <p:sldId id="258" r:id="rId2"/>
    <p:sldId id="260" r:id="rId3"/>
    <p:sldId id="262" r:id="rId4"/>
    <p:sldId id="264" r:id="rId5"/>
    <p:sldId id="266" r:id="rId6"/>
    <p:sldId id="268" r:id="rId7"/>
    <p:sldId id="270" r:id="rId8"/>
    <p:sldId id="272" r:id="rId9"/>
    <p:sldId id="274" r:id="rId10"/>
    <p:sldId id="276" r:id="rId11"/>
    <p:sldId id="278" r:id="rId12"/>
    <p:sldId id="280" r:id="rId13"/>
    <p:sldId id="282" r:id="rId14"/>
    <p:sldId id="284" r:id="rId15"/>
    <p:sldId id="286" r:id="rId16"/>
    <p:sldId id="288" r:id="rId17"/>
    <p:sldId id="290" r:id="rId18"/>
    <p:sldId id="292" r:id="rId19"/>
    <p:sldId id="294" r:id="rId20"/>
    <p:sldId id="296" r:id="rId21"/>
    <p:sldId id="298" r:id="rId22"/>
    <p:sldId id="300" r:id="rId23"/>
    <p:sldId id="302" r:id="rId24"/>
    <p:sldId id="304" r:id="rId25"/>
    <p:sldId id="306" r:id="rId26"/>
    <p:sldId id="308" r:id="rId27"/>
    <p:sldId id="310" r:id="rId28"/>
    <p:sldId id="312" r:id="rId29"/>
    <p:sldId id="314" r:id="rId30"/>
    <p:sldId id="316" r:id="rId31"/>
    <p:sldId id="318" r:id="rId32"/>
    <p:sldId id="320" r:id="rId33"/>
    <p:sldId id="322" r:id="rId34"/>
    <p:sldId id="324" r:id="rId35"/>
    <p:sldId id="326" r:id="rId36"/>
    <p:sldId id="328" r:id="rId37"/>
  </p:sldIdLst>
  <p:sldSz cx="12192120" cy="6858000"/>
  <p:notesSz cx="6858000" cy="9144000"/>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 Type="http://schemas.openxmlformats.org/officeDocument/2006/relationships/slide" Target="slides/slide2.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tags" Target="tags/tag1.xml" /><Relationship Id="rId39" Type="http://schemas.openxmlformats.org/officeDocument/2006/relationships/presProps" Target="presProps.xml" /><Relationship Id="rId4" Type="http://schemas.openxmlformats.org/officeDocument/2006/relationships/slide" Target="slides/slide3.xml" /><Relationship Id="rId40" Type="http://schemas.openxmlformats.org/officeDocument/2006/relationships/viewProps" Target="viewProps.xml" /><Relationship Id="rId41" Type="http://schemas.openxmlformats.org/officeDocument/2006/relationships/theme" Target="theme/theme1.xml" /><Relationship Id="rId42" Type="http://schemas.openxmlformats.org/officeDocument/2006/relationships/tableStyles" Target="tableStyles.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charts/_rels/chart1.xml.rels>&#65279;<?xml version="1.0" encoding="utf-8" standalone="yes"?><Relationships xmlns="http://schemas.openxmlformats.org/package/2006/relationships"><Relationship Id="rId1" Type="http://schemas.openxmlformats.org/officeDocument/2006/relationships/package" Target="../embeddings/Microsoft_Excel_Worksheet1.xlsx" /></Relationships>
</file>

<file path=ppt/charts/_rels/chart10.xml.rels>&#65279;<?xml version="1.0" encoding="utf-8" standalone="yes"?><Relationships xmlns="http://schemas.openxmlformats.org/package/2006/relationships"><Relationship Id="rId1" Type="http://schemas.openxmlformats.org/officeDocument/2006/relationships/package" Target="../embeddings/Microsoft_Excel_Worksheet13.xlsx" /></Relationships>
</file>

<file path=ppt/charts/_rels/chart11.xml.rels>&#65279;<?xml version="1.0" encoding="utf-8" standalone="yes"?><Relationships xmlns="http://schemas.openxmlformats.org/package/2006/relationships"><Relationship Id="rId1" Type="http://schemas.openxmlformats.org/officeDocument/2006/relationships/package" Target="../embeddings/Microsoft_Excel_Worksheet14.xlsx" /></Relationships>
</file>

<file path=ppt/charts/_rels/chart12.xml.rels>&#65279;<?xml version="1.0" encoding="utf-8" standalone="yes"?><Relationships xmlns="http://schemas.openxmlformats.org/package/2006/relationships"><Relationship Id="rId1" Type="http://schemas.openxmlformats.org/officeDocument/2006/relationships/package" Target="../embeddings/Microsoft_Excel_Worksheet16.xlsx" /></Relationships>
</file>

<file path=ppt/charts/_rels/chart13.xml.rels>&#65279;<?xml version="1.0" encoding="utf-8" standalone="yes"?><Relationships xmlns="http://schemas.openxmlformats.org/package/2006/relationships"><Relationship Id="rId1" Type="http://schemas.openxmlformats.org/officeDocument/2006/relationships/package" Target="../embeddings/Microsoft_Excel_Worksheet17.xlsx" /></Relationships>
</file>

<file path=ppt/charts/_rels/chart14.xml.rels>&#65279;<?xml version="1.0" encoding="utf-8" standalone="yes"?><Relationships xmlns="http://schemas.openxmlformats.org/package/2006/relationships"><Relationship Id="rId1" Type="http://schemas.openxmlformats.org/officeDocument/2006/relationships/package" Target="../embeddings/Microsoft_Excel_Worksheet18.xlsx" /></Relationships>
</file>

<file path=ppt/charts/_rels/chart15.xml.rels>&#65279;<?xml version="1.0" encoding="utf-8" standalone="yes"?><Relationships xmlns="http://schemas.openxmlformats.org/package/2006/relationships"><Relationship Id="rId1" Type="http://schemas.openxmlformats.org/officeDocument/2006/relationships/package" Target="../embeddings/Microsoft_Excel_Worksheet20.xlsx" /></Relationships>
</file>

<file path=ppt/charts/_rels/chart16.xml.rels>&#65279;<?xml version="1.0" encoding="utf-8" standalone="yes"?><Relationships xmlns="http://schemas.openxmlformats.org/package/2006/relationships"><Relationship Id="rId1" Type="http://schemas.openxmlformats.org/officeDocument/2006/relationships/package" Target="../embeddings/Microsoft_Excel_Worksheet21.xlsx" /></Relationships>
</file>

<file path=ppt/charts/_rels/chart17.xml.rels>&#65279;<?xml version="1.0" encoding="utf-8" standalone="yes"?><Relationships xmlns="http://schemas.openxmlformats.org/package/2006/relationships"><Relationship Id="rId1" Type="http://schemas.openxmlformats.org/officeDocument/2006/relationships/package" Target="../embeddings/Microsoft_Excel_Worksheet22.xlsx" /></Relationships>
</file>

<file path=ppt/charts/_rels/chart18.xml.rels>&#65279;<?xml version="1.0" encoding="utf-8" standalone="yes"?><Relationships xmlns="http://schemas.openxmlformats.org/package/2006/relationships"><Relationship Id="rId1" Type="http://schemas.openxmlformats.org/officeDocument/2006/relationships/package" Target="../embeddings/Microsoft_Excel_Worksheet23.xlsx" /></Relationships>
</file>

<file path=ppt/charts/_rels/chart19.xml.rels>&#65279;<?xml version="1.0" encoding="utf-8" standalone="yes"?><Relationships xmlns="http://schemas.openxmlformats.org/package/2006/relationships"><Relationship Id="rId1" Type="http://schemas.openxmlformats.org/officeDocument/2006/relationships/package" Target="../embeddings/Microsoft_Excel_Worksheet25.xlsx" /></Relationships>
</file>

<file path=ppt/charts/_rels/chart2.xml.rels>&#65279;<?xml version="1.0" encoding="utf-8" standalone="yes"?><Relationships xmlns="http://schemas.openxmlformats.org/package/2006/relationships"><Relationship Id="rId1" Type="http://schemas.openxmlformats.org/officeDocument/2006/relationships/package" Target="../embeddings/Microsoft_Excel_Worksheet3.xlsx" /></Relationships>
</file>

<file path=ppt/charts/_rels/chart20.xml.rels>&#65279;<?xml version="1.0" encoding="utf-8" standalone="yes"?><Relationships xmlns="http://schemas.openxmlformats.org/package/2006/relationships"><Relationship Id="rId1" Type="http://schemas.openxmlformats.org/officeDocument/2006/relationships/package" Target="../embeddings/Microsoft_Excel_Worksheet26.xlsx" /></Relationships>
</file>

<file path=ppt/charts/_rels/chart21.xml.rels>&#65279;<?xml version="1.0" encoding="utf-8" standalone="yes"?><Relationships xmlns="http://schemas.openxmlformats.org/package/2006/relationships"><Relationship Id="rId1" Type="http://schemas.openxmlformats.org/officeDocument/2006/relationships/package" Target="../embeddings/Microsoft_Excel_Worksheet28.xlsx" /></Relationships>
</file>

<file path=ppt/charts/_rels/chart22.xml.rels>&#65279;<?xml version="1.0" encoding="utf-8" standalone="yes"?><Relationships xmlns="http://schemas.openxmlformats.org/package/2006/relationships"><Relationship Id="rId1" Type="http://schemas.openxmlformats.org/officeDocument/2006/relationships/package" Target="../embeddings/Microsoft_Excel_Worksheet30.xlsx" /></Relationships>
</file>

<file path=ppt/charts/_rels/chart23.xml.rels>&#65279;<?xml version="1.0" encoding="utf-8" standalone="yes"?><Relationships xmlns="http://schemas.openxmlformats.org/package/2006/relationships"><Relationship Id="rId1" Type="http://schemas.openxmlformats.org/officeDocument/2006/relationships/package" Target="../embeddings/Microsoft_Excel_Worksheet31.xlsx" /></Relationships>
</file>

<file path=ppt/charts/_rels/chart24.xml.rels>&#65279;<?xml version="1.0" encoding="utf-8" standalone="yes"?><Relationships xmlns="http://schemas.openxmlformats.org/package/2006/relationships"><Relationship Id="rId1" Type="http://schemas.openxmlformats.org/officeDocument/2006/relationships/package" Target="../embeddings/Microsoft_Excel_Worksheet32.xlsx" /></Relationships>
</file>

<file path=ppt/charts/_rels/chart25.xml.rels>&#65279;<?xml version="1.0" encoding="utf-8" standalone="yes"?><Relationships xmlns="http://schemas.openxmlformats.org/package/2006/relationships"><Relationship Id="rId1" Type="http://schemas.openxmlformats.org/officeDocument/2006/relationships/package" Target="../embeddings/Microsoft_Excel_Worksheet33.xlsx" /></Relationships>
</file>

<file path=ppt/charts/_rels/chart26.xml.rels>&#65279;<?xml version="1.0" encoding="utf-8" standalone="yes"?><Relationships xmlns="http://schemas.openxmlformats.org/package/2006/relationships"><Relationship Id="rId1" Type="http://schemas.openxmlformats.org/officeDocument/2006/relationships/package" Target="../embeddings/Microsoft_Excel_Worksheet34.xlsx" /></Relationships>
</file>

<file path=ppt/charts/_rels/chart27.xml.rels>&#65279;<?xml version="1.0" encoding="utf-8" standalone="yes"?><Relationships xmlns="http://schemas.openxmlformats.org/package/2006/relationships"><Relationship Id="rId1" Type="http://schemas.openxmlformats.org/officeDocument/2006/relationships/package" Target="../embeddings/Microsoft_Excel_Worksheet35.xlsx" /></Relationships>
</file>

<file path=ppt/charts/_rels/chart3.xml.rels>&#65279;<?xml version="1.0" encoding="utf-8" standalone="yes"?><Relationships xmlns="http://schemas.openxmlformats.org/package/2006/relationships"><Relationship Id="rId1" Type="http://schemas.openxmlformats.org/officeDocument/2006/relationships/package" Target="../embeddings/Microsoft_Excel_Worksheet4.xlsx" /></Relationships>
</file>

<file path=ppt/charts/_rels/chart4.xml.rels>&#65279;<?xml version="1.0" encoding="utf-8" standalone="yes"?><Relationships xmlns="http://schemas.openxmlformats.org/package/2006/relationships"><Relationship Id="rId1" Type="http://schemas.openxmlformats.org/officeDocument/2006/relationships/package" Target="../embeddings/Microsoft_Excel_Worksheet6.xlsx" /></Relationships>
</file>

<file path=ppt/charts/_rels/chart5.xml.rels>&#65279;<?xml version="1.0" encoding="utf-8" standalone="yes"?><Relationships xmlns="http://schemas.openxmlformats.org/package/2006/relationships"><Relationship Id="rId1" Type="http://schemas.openxmlformats.org/officeDocument/2006/relationships/package" Target="../embeddings/Microsoft_Excel_Worksheet7.xlsx" /></Relationships>
</file>

<file path=ppt/charts/_rels/chart6.xml.rels>&#65279;<?xml version="1.0" encoding="utf-8" standalone="yes"?><Relationships xmlns="http://schemas.openxmlformats.org/package/2006/relationships"><Relationship Id="rId1" Type="http://schemas.openxmlformats.org/officeDocument/2006/relationships/package" Target="../embeddings/Microsoft_Excel_Worksheet8.xlsx" /></Relationships>
</file>

<file path=ppt/charts/_rels/chart7.xml.rels>&#65279;<?xml version="1.0" encoding="utf-8" standalone="yes"?><Relationships xmlns="http://schemas.openxmlformats.org/package/2006/relationships"><Relationship Id="rId1" Type="http://schemas.openxmlformats.org/officeDocument/2006/relationships/package" Target="../embeddings/Microsoft_Excel_Worksheet9.xlsx" /></Relationships>
</file>

<file path=ppt/charts/_rels/chart8.xml.rels>&#65279;<?xml version="1.0" encoding="utf-8" standalone="yes"?><Relationships xmlns="http://schemas.openxmlformats.org/package/2006/relationships"><Relationship Id="rId1" Type="http://schemas.openxmlformats.org/officeDocument/2006/relationships/package" Target="../embeddings/Microsoft_Excel_Worksheet10.xlsx" /></Relationships>
</file>

<file path=ppt/charts/_rels/chart9.xml.rels>&#65279;<?xml version="1.0" encoding="utf-8" standalone="yes"?><Relationships xmlns="http://schemas.openxmlformats.org/package/2006/relationships"><Relationship Id="rId1" Type="http://schemas.openxmlformats.org/officeDocument/2006/relationships/package" Target="../embeddings/Microsoft_Excel_Worksheet11.xlsx" /></Relationships>
</file>

<file path=ppt/charts/chart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Share of global municipal solid waste</c:v>
                </c:pt>
              </c:strCache>
            </c:strRef>
          </c:tx>
          <c:spPr>
            <a:solidFill>
              <a:srgbClr val="0F283E"/>
            </a:solidFill>
            <a:ln>
              <a:solidFill>
                <a:srgbClr val="0F283E"/>
              </a:solidFill>
            </a:ln>
          </c:spPr>
          <c:invertIfNegative val="0"/>
          <c:dLbls>
            <c:dLbl>
              <c:idx val="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Sheet1!$A$2:$A$15</c:f>
              <c:strCache>
                <c:ptCount val="14"/>
                <c:pt idx="0">
                  <c:v>China</c:v>
                </c:pt>
                <c:pt idx="1">
                  <c:v>India</c:v>
                </c:pt>
                <c:pt idx="2">
                  <c:v>United States</c:v>
                </c:pt>
                <c:pt idx="3">
                  <c:v>Indonesia</c:v>
                </c:pt>
                <c:pt idx="4">
                  <c:v>Brazil</c:v>
                </c:pt>
                <c:pt idx="5">
                  <c:v>Russia</c:v>
                </c:pt>
                <c:pt idx="6">
                  <c:v>Mexico</c:v>
                </c:pt>
                <c:pt idx="7">
                  <c:v>Japan</c:v>
                </c:pt>
                <c:pt idx="8">
                  <c:v>Germany</c:v>
                </c:pt>
                <c:pt idx="9">
                  <c:v>Turkey</c:v>
                </c:pt>
                <c:pt idx="10">
                  <c:v>France</c:v>
                </c:pt>
                <c:pt idx="11">
                  <c:v>United Kingdom</c:v>
                </c:pt>
                <c:pt idx="12">
                  <c:v>Italy</c:v>
                </c:pt>
                <c:pt idx="13">
                  <c:v>South Africa</c:v>
                </c:pt>
              </c:strCache>
            </c:strRef>
          </c:cat>
          <c:val>
            <c:numRef>
              <c:f>Sheet1!$B$2:$B$15</c:f>
              <c:numCache>
                <c:ptCount val="14"/>
                <c:pt idx="0">
                  <c:v>0.1555</c:v>
                </c:pt>
                <c:pt idx="1">
                  <c:v>0.1195</c:v>
                </c:pt>
                <c:pt idx="2">
                  <c:v>0.1165</c:v>
                </c:pt>
                <c:pt idx="3">
                  <c:v>0.033</c:v>
                </c:pt>
                <c:pt idx="4">
                  <c:v>0.0385</c:v>
                </c:pt>
                <c:pt idx="5">
                  <c:v>0.024</c:v>
                </c:pt>
                <c:pt idx="6">
                  <c:v>0.0215</c:v>
                </c:pt>
                <c:pt idx="7">
                  <c:v>0.0215</c:v>
                </c:pt>
                <c:pt idx="8">
                  <c:v>0.0195</c:v>
                </c:pt>
                <c:pt idx="9">
                  <c:v>0.015</c:v>
                </c:pt>
                <c:pt idx="10">
                  <c:v>0.0165</c:v>
                </c:pt>
                <c:pt idx="11">
                  <c:v>0.015</c:v>
                </c:pt>
                <c:pt idx="12">
                  <c:v>0.0145</c:v>
                </c:pt>
                <c:pt idx="13">
                  <c:v>0.007</c:v>
                </c:pt>
              </c:numCache>
            </c:numRef>
          </c:val>
        </c:ser>
        <c:ser>
          <c:idx val="1"/>
          <c:order val="1"/>
          <c:tx>
            <c:strRef>
              <c:f>Sheet1!$C$1</c:f>
              <c:strCache>
                <c:ptCount val="1"/>
                <c:pt idx="0">
                  <c:v>Share of global population</c:v>
                </c:pt>
              </c:strCache>
            </c:strRef>
          </c:tx>
          <c:spPr>
            <a:solidFill>
              <a:srgbClr val="2875DD"/>
            </a:solidFill>
            <a:ln>
              <a:solidFill>
                <a:srgbClr val="2875DD"/>
              </a:solidFill>
            </a:ln>
          </c:spPr>
          <c:invertIfNegative val="0"/>
          <c:dLbls>
            <c:dLbl>
              <c:idx val="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Sheet1!$A$2:$A$15</c:f>
              <c:strCache>
                <c:ptCount val="14"/>
                <c:pt idx="0">
                  <c:v>China</c:v>
                </c:pt>
                <c:pt idx="1">
                  <c:v>India</c:v>
                </c:pt>
                <c:pt idx="2">
                  <c:v>United States</c:v>
                </c:pt>
                <c:pt idx="3">
                  <c:v>Indonesia</c:v>
                </c:pt>
                <c:pt idx="4">
                  <c:v>Brazil</c:v>
                </c:pt>
                <c:pt idx="5">
                  <c:v>Russia</c:v>
                </c:pt>
                <c:pt idx="6">
                  <c:v>Mexico</c:v>
                </c:pt>
                <c:pt idx="7">
                  <c:v>Japan</c:v>
                </c:pt>
                <c:pt idx="8">
                  <c:v>Germany</c:v>
                </c:pt>
                <c:pt idx="9">
                  <c:v>Turkey</c:v>
                </c:pt>
                <c:pt idx="10">
                  <c:v>France</c:v>
                </c:pt>
                <c:pt idx="11">
                  <c:v>United Kingdom</c:v>
                </c:pt>
                <c:pt idx="12">
                  <c:v>Italy</c:v>
                </c:pt>
                <c:pt idx="13">
                  <c:v>South Africa</c:v>
                </c:pt>
              </c:strCache>
            </c:strRef>
          </c:cat>
          <c:val>
            <c:numRef>
              <c:f>Sheet1!$C$2:$C$15</c:f>
              <c:numCache>
                <c:ptCount val="14"/>
                <c:pt idx="0">
                  <c:v>0.1875</c:v>
                </c:pt>
                <c:pt idx="1">
                  <c:v>0.1805</c:v>
                </c:pt>
                <c:pt idx="2">
                  <c:v>0.044</c:v>
                </c:pt>
                <c:pt idx="3">
                  <c:v>0.0355</c:v>
                </c:pt>
                <c:pt idx="4">
                  <c:v>0.028</c:v>
                </c:pt>
                <c:pt idx="5">
                  <c:v>0.0195</c:v>
                </c:pt>
                <c:pt idx="6">
                  <c:v>0.017</c:v>
                </c:pt>
                <c:pt idx="7">
                  <c:v>0.017</c:v>
                </c:pt>
                <c:pt idx="8">
                  <c:v>0.0115</c:v>
                </c:pt>
                <c:pt idx="9">
                  <c:v>0.0105</c:v>
                </c:pt>
                <c:pt idx="10">
                  <c:v>0.009</c:v>
                </c:pt>
                <c:pt idx="11">
                  <c:v>0.009</c:v>
                </c:pt>
                <c:pt idx="12">
                  <c:v>0.008</c:v>
                </c:pt>
                <c:pt idx="13">
                  <c:v>0.0075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1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Sheet1!$A$2:$A$12</c:f>
              <c:strCache>
                <c:ptCount val="11"/>
                <c:pt idx="0">
                  <c:v>Asia (excluding Japan, India and China)</c:v>
                </c:pt>
                <c:pt idx="1">
                  <c:v>Latin America and Caribbean</c:v>
                </c:pt>
                <c:pt idx="2">
                  <c:v>Western Europe</c:v>
                </c:pt>
                <c:pt idx="3">
                  <c:v>NAFTA (including rest of North America)</c:v>
                </c:pt>
                <c:pt idx="4">
                  <c:v>Middle East</c:v>
                </c:pt>
                <c:pt idx="5">
                  <c:v>China</c:v>
                </c:pt>
                <c:pt idx="6">
                  <c:v>Central Europe and CIS*</c:v>
                </c:pt>
                <c:pt idx="7">
                  <c:v>Africa</c:v>
                </c:pt>
                <c:pt idx="8">
                  <c:v>Japan</c:v>
                </c:pt>
                <c:pt idx="9">
                  <c:v>India</c:v>
                </c:pt>
                <c:pt idx="10">
                  <c:v>Oceania</c:v>
                </c:pt>
              </c:strCache>
            </c:strRef>
          </c:cat>
          <c:val>
            <c:numRef>
              <c:f>Sheet1!$B$2:$B$12</c:f>
              <c:numCache>
                <c:ptCount val="11"/>
                <c:pt idx="0">
                  <c:v>29.4</c:v>
                </c:pt>
                <c:pt idx="1">
                  <c:v>28.7</c:v>
                </c:pt>
                <c:pt idx="2">
                  <c:v>27.5</c:v>
                </c:pt>
                <c:pt idx="3">
                  <c:v>17.8</c:v>
                </c:pt>
                <c:pt idx="4">
                  <c:v>14.2</c:v>
                </c:pt>
                <c:pt idx="5">
                  <c:v>11.6</c:v>
                </c:pt>
                <c:pt idx="6">
                  <c:v>10.7</c:v>
                </c:pt>
                <c:pt idx="7">
                  <c:v>10.2</c:v>
                </c:pt>
                <c:pt idx="8">
                  <c:v>5.1</c:v>
                </c:pt>
                <c:pt idx="9">
                  <c:v>4.3</c:v>
                </c:pt>
                <c:pt idx="10">
                  <c:v>1.3</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Sheet1!$A$2:$A$16</c:f>
              <c:strCache>
                <c:ptCount val="15"/>
                <c:pt idx="0">
                  <c:v>United States</c:v>
                </c:pt>
                <c:pt idx="1">
                  <c:v>India</c:v>
                </c:pt>
                <c:pt idx="2">
                  <c:v>China</c:v>
                </c:pt>
                <c:pt idx="3">
                  <c:v>Brazil</c:v>
                </c:pt>
                <c:pt idx="4">
                  <c:v>Indonesia</c:v>
                </c:pt>
                <c:pt idx="5">
                  <c:v>Russia</c:v>
                </c:pt>
                <c:pt idx="6">
                  <c:v>Germany</c:v>
                </c:pt>
                <c:pt idx="7">
                  <c:v>United Kingdon</c:v>
                </c:pt>
                <c:pt idx="8">
                  <c:v>Mexico</c:v>
                </c:pt>
                <c:pt idx="9">
                  <c:v>Japan</c:v>
                </c:pt>
                <c:pt idx="10">
                  <c:v>Thailand</c:v>
                </c:pt>
                <c:pt idx="11">
                  <c:v>South Korea</c:v>
                </c:pt>
                <c:pt idx="12">
                  <c:v>Italy</c:v>
                </c:pt>
                <c:pt idx="13">
                  <c:v>Egypt</c:v>
                </c:pt>
                <c:pt idx="14">
                  <c:v>France</c:v>
                </c:pt>
              </c:strCache>
            </c:strRef>
          </c:cat>
          <c:val>
            <c:numRef>
              <c:f>Sheet1!$B$2:$B$16</c:f>
              <c:numCache>
                <c:ptCount val="15"/>
                <c:pt idx="0">
                  <c:v>42</c:v>
                </c:pt>
                <c:pt idx="1">
                  <c:v>26.3</c:v>
                </c:pt>
                <c:pt idx="2">
                  <c:v>21.6</c:v>
                </c:pt>
                <c:pt idx="3">
                  <c:v>10.7</c:v>
                </c:pt>
                <c:pt idx="4">
                  <c:v>9.1</c:v>
                </c:pt>
                <c:pt idx="5">
                  <c:v>8.5</c:v>
                </c:pt>
                <c:pt idx="6">
                  <c:v>6.7</c:v>
                </c:pt>
                <c:pt idx="7">
                  <c:v>6.5</c:v>
                </c:pt>
                <c:pt idx="8">
                  <c:v>5.9</c:v>
                </c:pt>
                <c:pt idx="9">
                  <c:v>4.9</c:v>
                </c:pt>
                <c:pt idx="10">
                  <c:v>4.8</c:v>
                </c:pt>
                <c:pt idx="11">
                  <c:v>4.5</c:v>
                </c:pt>
                <c:pt idx="12">
                  <c:v>3.4</c:v>
                </c:pt>
                <c:pt idx="13">
                  <c:v>3</c:v>
                </c:pt>
                <c:pt idx="14">
                  <c:v>2.9</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pieChart>
        <c:varyColors val="0"/>
        <c:ser>
          <c:idx val="0"/>
          <c:order val="0"/>
          <c:tx>
            <c:strRef>
              <c:f>Sheet1!$B$1</c:f>
              <c:strCache>
                <c:ptCount val="1"/>
                <c:pt idx="0">
                  <c:v>Column1</c:v>
                </c:pt>
              </c:strCache>
            </c:strRef>
          </c:tx>
          <c:spPr>
            <a:solidFill>
              <a:srgbClr val="2875DD"/>
            </a:solidFill>
            <a:ln>
              <a:solidFill>
                <a:srgbClr val="2875DD"/>
              </a:solidFill>
            </a:ln>
          </c:spPr>
          <c:dPt>
            <c:idx val="0"/>
            <c:invertIfNegative val="0"/>
            <c:spPr>
              <a:solidFill>
                <a:srgbClr val="2875DD"/>
              </a:solidFill>
            </c:spPr>
          </c:dPt>
          <c:dPt>
            <c:idx val="1"/>
            <c:invertIfNegative val="0"/>
            <c:spPr>
              <a:solidFill>
                <a:srgbClr val="0F283E"/>
              </a:solidFill>
            </c:spPr>
          </c:dPt>
          <c:dPt>
            <c:idx val="2"/>
            <c:invertIfNegative val="0"/>
            <c:spPr>
              <a:solidFill>
                <a:srgbClr val="BABABA"/>
              </a:solidFill>
            </c:spPr>
          </c:dPt>
          <c:dPt>
            <c:idx val="3"/>
            <c:invertIfNegative val="0"/>
            <c:spPr>
              <a:solidFill>
                <a:srgbClr val="A60B0B"/>
              </a:solidFill>
            </c:spPr>
          </c:dPt>
          <c:dPt>
            <c:idx val="4"/>
            <c:invertIfNegative val="0"/>
            <c:spPr>
              <a:solidFill>
                <a:srgbClr val="87BC24"/>
              </a:solidFill>
            </c:spPr>
          </c:dPt>
          <c:dPt>
            <c:idx val="5"/>
            <c:invertIfNegative val="0"/>
            <c:spPr>
              <a:solidFill>
                <a:srgbClr val="EBB523"/>
              </a:solidFill>
            </c:spPr>
          </c:dPt>
          <c:dPt>
            <c:idx val="6"/>
            <c:invertIfNegative val="0"/>
            <c:spPr>
              <a:solidFill>
                <a:srgbClr val="5D2B76"/>
              </a:solidFill>
            </c:spPr>
          </c:dPt>
          <c:dPt>
            <c:idx val="7"/>
            <c:invertIfNegative val="0"/>
            <c:spPr>
              <a:solidFill>
                <a:srgbClr val="C271DA"/>
              </a:solidFill>
            </c:spPr>
          </c:dPt>
          <c:dLbls>
            <c:dLbl>
              <c:idx val="0"/>
              <c:numFmt formatCode="#,##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1"/>
              <c:numFmt formatCode="#,##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2"/>
              <c:numFmt formatCode="#,##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3"/>
              <c:numFmt formatCode="#,##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4"/>
              <c:numFmt formatCode="#,##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5"/>
              <c:numFmt formatCode="#,##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6"/>
              <c:numFmt formatCode="#,##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7"/>
              <c:numFmt formatCode="#,##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txPr>
              <a:bodyPr/>
              <a:p>
                <a:pPr>
                  <a:defRPr sz="1100" b="0" smtId="4294967295">
                    <a:solidFill>
                      <a:srgbClr val="0F2741"/>
                    </a:solidFill>
                    <a:latin typeface="Open Sans"/>
                  </a:defRPr>
                </a:pPr>
                <a:endParaRPr sz="1100" b="0" smtId="4294967295">
                  <a:solidFill>
                    <a:srgbClr val="0F2741"/>
                  </a:solidFill>
                  <a:latin typeface="Open Sans"/>
                </a:endParaRPr>
              </a:p>
            </c:txPr>
            <c:dLblPos val="bestFit"/>
            <c:showLegendKey val="1"/>
            <c:showVal val="0"/>
            <c:showCatName val="1"/>
            <c:showSerName val="0"/>
            <c:showPercent val="1"/>
            <c:showBubbleSize val="0"/>
            <c:separator> </c:separator>
            <c:showLeaderLines val="1"/>
            <c:extLst/>
          </c:dLbls>
          <c:cat>
            <c:strRef>
              <c:f>Sheet1!$A$2:$A$9</c:f>
              <c:strCache>
                <c:ptCount val="8"/>
                <c:pt idx="0">
                  <c:v>Packaging</c:v>
                </c:pt>
                <c:pt idx="1">
                  <c:v>Textiles</c:v>
                </c:pt>
                <c:pt idx="2">
                  <c:v>Other</c:v>
                </c:pt>
                <c:pt idx="3">
                  <c:v>Consumer products</c:v>
                </c:pt>
                <c:pt idx="4">
                  <c:v>Transportation</c:v>
                </c:pt>
                <c:pt idx="5">
                  <c:v>Building &amp; construction</c:v>
                </c:pt>
                <c:pt idx="6">
                  <c:v>Electrical &amp; electronic</c:v>
                </c:pt>
                <c:pt idx="7">
                  <c:v>Industrial machinery</c:v>
                </c:pt>
              </c:strCache>
            </c:strRef>
          </c:cat>
          <c:val>
            <c:numRef>
              <c:f>Sheet1!$B$2:$B$9</c:f>
              <c:numCache>
                <c:ptCount val="8"/>
                <c:pt idx="0">
                  <c:v>0.46</c:v>
                </c:pt>
                <c:pt idx="1">
                  <c:v>0.149</c:v>
                </c:pt>
                <c:pt idx="2">
                  <c:v>0.125</c:v>
                </c:pt>
                <c:pt idx="3">
                  <c:v>0.121</c:v>
                </c:pt>
                <c:pt idx="4">
                  <c:v>0.056</c:v>
                </c:pt>
                <c:pt idx="5">
                  <c:v>0.043</c:v>
                </c:pt>
                <c:pt idx="6">
                  <c:v>0.042</c:v>
                </c:pt>
                <c:pt idx="7">
                  <c:v>0.004</c:v>
                </c:pt>
              </c:numCache>
            </c:numRef>
          </c:val>
        </c:ser>
        <c:dLbls>
          <c:showLegendKey val="0"/>
          <c:showVal val="0"/>
          <c:showCatName val="0"/>
          <c:showSerName val="0"/>
          <c:showPercent val="0"/>
          <c:showBubbleSize val="0"/>
          <c:showLeaderLines val="0"/>
        </c:dLbls>
        <c:firstSliceAng/>
      </c:pieChart>
    </c:plotArea>
    <c:plotVisOnly val="1"/>
    <c:dispBlanksAs val="gap"/>
    <c:showDLblsOverMax val="1"/>
  </c:chart>
  <c:txPr>
    <a:bodyPr/>
    <a:p>
      <a:pPr>
        <a:defRPr sz="1800" smtId="4294967295"/>
      </a:pPr>
      <a:endParaRPr sz="1800" smtId="4294967295"/>
    </a:p>
  </c:txPr>
  <c:externalData r:id="rId1"/>
</c:chartSpace>
</file>

<file path=ppt/charts/chart1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Sheet1!$A$2:$A$12</c:f>
              <c:strCache>
                <c:ptCount val="11"/>
                <c:pt idx="0">
                  <c:v>Western Europe</c:v>
                </c:pt>
                <c:pt idx="1">
                  <c:v>Asia (excluding Japan, India and China)</c:v>
                </c:pt>
                <c:pt idx="2">
                  <c:v>Latin America and Caribbean</c:v>
                </c:pt>
                <c:pt idx="3">
                  <c:v>Middle East</c:v>
                </c:pt>
                <c:pt idx="4">
                  <c:v>Japan</c:v>
                </c:pt>
                <c:pt idx="5">
                  <c:v>Central Europe and CIS</c:v>
                </c:pt>
                <c:pt idx="6">
                  <c:v>China</c:v>
                </c:pt>
                <c:pt idx="7">
                  <c:v>Oceania</c:v>
                </c:pt>
                <c:pt idx="8">
                  <c:v>Africa</c:v>
                </c:pt>
                <c:pt idx="9">
                  <c:v>NAFTA (including rest of North America)</c:v>
                </c:pt>
                <c:pt idx="10">
                  <c:v>India</c:v>
                </c:pt>
              </c:strCache>
            </c:strRef>
          </c:cat>
          <c:val>
            <c:numRef>
              <c:f>Sheet1!$B$2:$B$12</c:f>
              <c:numCache>
                <c:ptCount val="11"/>
                <c:pt idx="0">
                  <c:v>0.12</c:v>
                </c:pt>
                <c:pt idx="1">
                  <c:v>0.12</c:v>
                </c:pt>
                <c:pt idx="2">
                  <c:v>0.11</c:v>
                </c:pt>
                <c:pt idx="3">
                  <c:v>0.1</c:v>
                </c:pt>
                <c:pt idx="4">
                  <c:v>0.09</c:v>
                </c:pt>
                <c:pt idx="5">
                  <c:v>0.09</c:v>
                </c:pt>
                <c:pt idx="6">
                  <c:v>0.07</c:v>
                </c:pt>
                <c:pt idx="7">
                  <c:v>0.05</c:v>
                </c:pt>
                <c:pt idx="8">
                  <c:v>0.05</c:v>
                </c:pt>
                <c:pt idx="9">
                  <c:v>0.05</c:v>
                </c:pt>
                <c:pt idx="10">
                  <c:v>0.02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EU-27 2020</c:v>
                </c:pt>
              </c:strCache>
            </c:strRef>
          </c:tx>
          <c:spPr>
            <a:solidFill>
              <a:srgbClr val="2875DD"/>
            </a:solidFill>
            <a:ln>
              <a:solidFill>
                <a:srgbClr val="2875DD"/>
              </a:solidFill>
            </a:ln>
          </c:spPr>
          <c:invertIfNegative val="0"/>
          <c:dLbls>
            <c:dLbl>
              <c:idx val="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Sheet1!$A$2:$A$16</c:f>
              <c:strCache>
                <c:ptCount val="15"/>
                <c:pt idx="0">
                  <c:v>Ireland</c:v>
                </c:pt>
                <c:pt idx="1">
                  <c:v>Hungary</c:v>
                </c:pt>
                <c:pt idx="2">
                  <c:v>Estonia</c:v>
                </c:pt>
                <c:pt idx="3">
                  <c:v>Portugal</c:v>
                </c:pt>
                <c:pt idx="4">
                  <c:v>Germany</c:v>
                </c:pt>
                <c:pt idx="5">
                  <c:v>Denmark</c:v>
                </c:pt>
                <c:pt idx="6">
                  <c:v>Luxembourg</c:v>
                </c:pt>
                <c:pt idx="7">
                  <c:v>Italy (2019)</c:v>
                </c:pt>
                <c:pt idx="8">
                  <c:v>Spain</c:v>
                </c:pt>
                <c:pt idx="9">
                  <c:v>France</c:v>
                </c:pt>
                <c:pt idx="10">
                  <c:v>Poland (2019)</c:v>
                </c:pt>
                <c:pt idx="11">
                  <c:v>Austria</c:v>
                </c:pt>
                <c:pt idx="12">
                  <c:v>Belgium</c:v>
                </c:pt>
                <c:pt idx="13">
                  <c:v>Lithuania</c:v>
                </c:pt>
                <c:pt idx="14">
                  <c:v>Netherlands (2019)</c:v>
                </c:pt>
              </c:strCache>
            </c:strRef>
          </c:cat>
          <c:val>
            <c:numRef>
              <c:f>Sheet1!$B$2:$B$16</c:f>
              <c:numCache>
                <c:ptCount val="15"/>
                <c:pt idx="0">
                  <c:v>61.52</c:v>
                </c:pt>
                <c:pt idx="1">
                  <c:v>47.24</c:v>
                </c:pt>
                <c:pt idx="2">
                  <c:v>40.32</c:v>
                </c:pt>
                <c:pt idx="3">
                  <c:v>40.29</c:v>
                </c:pt>
                <c:pt idx="4">
                  <c:v>39.71</c:v>
                </c:pt>
                <c:pt idx="5">
                  <c:v>39.27</c:v>
                </c:pt>
                <c:pt idx="6">
                  <c:v>39.08</c:v>
                </c:pt>
                <c:pt idx="7">
                  <c:v>38.75</c:v>
                </c:pt>
                <c:pt idx="8">
                  <c:v>36</c:v>
                </c:pt>
                <c:pt idx="9">
                  <c:v>35.69</c:v>
                </c:pt>
                <c:pt idx="10">
                  <c:v>34.19</c:v>
                </c:pt>
                <c:pt idx="11">
                  <c:v>33.55</c:v>
                </c:pt>
                <c:pt idx="12">
                  <c:v>32</c:v>
                </c:pt>
                <c:pt idx="13">
                  <c:v>30.81</c:v>
                </c:pt>
                <c:pt idx="14">
                  <c:v>30.15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Sheet1!$A$2:$A$11</c:f>
              <c:numCache>
                <c:formatCode>General</c:formatCode>
                <c:ptCount val="10"/>
                <c:pt idx="0">
                  <c:v>2010</c:v>
                </c:pt>
                <c:pt idx="1">
                  <c:v>2011</c:v>
                </c:pt>
                <c:pt idx="2">
                  <c:v>2012</c:v>
                </c:pt>
                <c:pt idx="3">
                  <c:v>2013</c:v>
                </c:pt>
                <c:pt idx="4">
                  <c:v>2014</c:v>
                </c:pt>
                <c:pt idx="5">
                  <c:v>2015</c:v>
                </c:pt>
                <c:pt idx="6">
                  <c:v>2016</c:v>
                </c:pt>
                <c:pt idx="7">
                  <c:v>2017</c:v>
                </c:pt>
                <c:pt idx="8">
                  <c:v>2018</c:v>
                </c:pt>
                <c:pt idx="9">
                  <c:v>2019</c:v>
                </c:pt>
              </c:numCache>
            </c:numRef>
          </c:cat>
          <c:val>
            <c:numRef>
              <c:f>Sheet1!$B$2:$B$11</c:f>
              <c:numCache>
                <c:ptCount val="10"/>
                <c:pt idx="0">
                  <c:v>33.8</c:v>
                </c:pt>
                <c:pt idx="1">
                  <c:v>35.8</c:v>
                </c:pt>
                <c:pt idx="2">
                  <c:v>37.8</c:v>
                </c:pt>
                <c:pt idx="3">
                  <c:v>39.8</c:v>
                </c:pt>
                <c:pt idx="4">
                  <c:v>44.4</c:v>
                </c:pt>
                <c:pt idx="5">
                  <c:v>46.4</c:v>
                </c:pt>
                <c:pt idx="6">
                  <c:v>48.2</c:v>
                </c:pt>
                <c:pt idx="7">
                  <c:v>50</c:v>
                </c:pt>
                <c:pt idx="8">
                  <c:v>51.8</c:v>
                </c:pt>
                <c:pt idx="9">
                  <c:v>53.6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Volume of waste in million metric tons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E-waste generated</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Sheet1!$A$2:$A$6</c:f>
              <c:strCache>
                <c:ptCount val="5"/>
                <c:pt idx="0">
                  <c:v>Asia</c:v>
                </c:pt>
                <c:pt idx="1">
                  <c:v>Americas</c:v>
                </c:pt>
                <c:pt idx="2">
                  <c:v>Europe</c:v>
                </c:pt>
                <c:pt idx="3">
                  <c:v>Africa</c:v>
                </c:pt>
                <c:pt idx="4">
                  <c:v>Oceania</c:v>
                </c:pt>
              </c:strCache>
            </c:strRef>
          </c:cat>
          <c:val>
            <c:numRef>
              <c:f>Sheet1!$B$2:$B$6</c:f>
              <c:numCache>
                <c:ptCount val="5"/>
                <c:pt idx="0">
                  <c:v>24.9</c:v>
                </c:pt>
                <c:pt idx="1">
                  <c:v>13.1</c:v>
                </c:pt>
                <c:pt idx="2">
                  <c:v>12</c:v>
                </c:pt>
                <c:pt idx="3">
                  <c:v>2.9</c:v>
                </c:pt>
                <c:pt idx="4">
                  <c:v>0.7</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Volume of waste in million metric tons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Sheet1!$A$2:$A$7</c:f>
              <c:strCache>
                <c:ptCount val="6"/>
                <c:pt idx="0">
                  <c:v>Small equipment</c:v>
                </c:pt>
                <c:pt idx="1">
                  <c:v>Large equipment</c:v>
                </c:pt>
                <c:pt idx="2">
                  <c:v>Temperature exchange equipment</c:v>
                </c:pt>
                <c:pt idx="3">
                  <c:v>Screens and monitors</c:v>
                </c:pt>
                <c:pt idx="4">
                  <c:v>Small IT &amp; telecom equipment</c:v>
                </c:pt>
                <c:pt idx="5">
                  <c:v>Lamps</c:v>
                </c:pt>
              </c:strCache>
            </c:strRef>
          </c:cat>
          <c:val>
            <c:numRef>
              <c:f>Sheet1!$B$2:$B$7</c:f>
              <c:numCache>
                <c:ptCount val="6"/>
                <c:pt idx="0">
                  <c:v>17.4</c:v>
                </c:pt>
                <c:pt idx="1">
                  <c:v>13.1</c:v>
                </c:pt>
                <c:pt idx="2">
                  <c:v>10.8</c:v>
                </c:pt>
                <c:pt idx="3">
                  <c:v>6.7</c:v>
                </c:pt>
                <c:pt idx="4">
                  <c:v>4.7</c:v>
                </c:pt>
                <c:pt idx="5">
                  <c:v>0.9</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Volume of waste in million metric tons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Column2</c:v>
                </c:pt>
              </c:strCache>
            </c:strRef>
          </c:tx>
          <c:spPr>
            <a:solidFill>
              <a:srgbClr val="2875DD"/>
            </a:solidFill>
            <a:ln>
              <a:solidFill>
                <a:srgbClr val="2875DD"/>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Sheet1!$A$2:$A$16</c:f>
              <c:strCache>
                <c:ptCount val="15"/>
                <c:pt idx="0">
                  <c:v>Norway</c:v>
                </c:pt>
                <c:pt idx="1">
                  <c:v>United Kingdom</c:v>
                </c:pt>
                <c:pt idx="2">
                  <c:v>Switzerland</c:v>
                </c:pt>
                <c:pt idx="3">
                  <c:v>Denmark</c:v>
                </c:pt>
                <c:pt idx="4">
                  <c:v>Australia</c:v>
                </c:pt>
                <c:pt idx="5">
                  <c:v>Netherlands</c:v>
                </c:pt>
                <c:pt idx="6">
                  <c:v>Iceland</c:v>
                </c:pt>
                <c:pt idx="7">
                  <c:v>United States</c:v>
                </c:pt>
                <c:pt idx="8">
                  <c:v>France</c:v>
                </c:pt>
                <c:pt idx="9">
                  <c:v>Belgium</c:v>
                </c:pt>
                <c:pt idx="10">
                  <c:v>Japan</c:v>
                </c:pt>
                <c:pt idx="11">
                  <c:v>Hong Kong</c:v>
                </c:pt>
                <c:pt idx="12">
                  <c:v>Canada</c:v>
                </c:pt>
                <c:pt idx="13">
                  <c:v>Sweden</c:v>
                </c:pt>
                <c:pt idx="14">
                  <c:v>Singapore</c:v>
                </c:pt>
              </c:strCache>
            </c:strRef>
          </c:cat>
          <c:val>
            <c:numRef>
              <c:f>Sheet1!$B$2:$B$16</c:f>
              <c:numCache>
                <c:ptCount val="15"/>
                <c:pt idx="0">
                  <c:v>26</c:v>
                </c:pt>
                <c:pt idx="1">
                  <c:v>23.9</c:v>
                </c:pt>
                <c:pt idx="2">
                  <c:v>23.4</c:v>
                </c:pt>
                <c:pt idx="3">
                  <c:v>22.4</c:v>
                </c:pt>
                <c:pt idx="4">
                  <c:v>21.7</c:v>
                </c:pt>
                <c:pt idx="5">
                  <c:v>21.6</c:v>
                </c:pt>
                <c:pt idx="6">
                  <c:v>21.4</c:v>
                </c:pt>
                <c:pt idx="7">
                  <c:v>21</c:v>
                </c:pt>
                <c:pt idx="8">
                  <c:v>21</c:v>
                </c:pt>
                <c:pt idx="9">
                  <c:v>20.4</c:v>
                </c:pt>
                <c:pt idx="10">
                  <c:v>20.4</c:v>
                </c:pt>
                <c:pt idx="11">
                  <c:v>20.2</c:v>
                </c:pt>
                <c:pt idx="12">
                  <c:v>20.2</c:v>
                </c:pt>
                <c:pt idx="13">
                  <c:v>20.1</c:v>
                </c:pt>
                <c:pt idx="14">
                  <c:v>19.9</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Sheet1!$A$2:$A$11</c:f>
              <c:numCache>
                <c:formatCode>General</c:formatCode>
                <c:ptCount val="10"/>
                <c:pt idx="0">
                  <c:v>2010</c:v>
                </c:pt>
                <c:pt idx="1">
                  <c:v>2011</c:v>
                </c:pt>
                <c:pt idx="2">
                  <c:v>2012</c:v>
                </c:pt>
                <c:pt idx="3">
                  <c:v>2013</c:v>
                </c:pt>
                <c:pt idx="4">
                  <c:v>2014</c:v>
                </c:pt>
                <c:pt idx="5">
                  <c:v>2015</c:v>
                </c:pt>
                <c:pt idx="6">
                  <c:v>2016</c:v>
                </c:pt>
                <c:pt idx="7">
                  <c:v>2017</c:v>
                </c:pt>
                <c:pt idx="8">
                  <c:v>2018</c:v>
                </c:pt>
                <c:pt idx="9">
                  <c:v>2019</c:v>
                </c:pt>
              </c:numCache>
            </c:numRef>
          </c:cat>
          <c:val>
            <c:numRef>
              <c:f>Sheet1!$B$2:$B$11</c:f>
              <c:numCache>
                <c:ptCount val="10"/>
                <c:pt idx="0">
                  <c:v>5</c:v>
                </c:pt>
                <c:pt idx="1">
                  <c:v>5.2</c:v>
                </c:pt>
                <c:pt idx="2">
                  <c:v>5.4</c:v>
                </c:pt>
                <c:pt idx="3">
                  <c:v>5.7</c:v>
                </c:pt>
                <c:pt idx="4">
                  <c:v>6.4</c:v>
                </c:pt>
                <c:pt idx="5">
                  <c:v>6.6</c:v>
                </c:pt>
                <c:pt idx="6">
                  <c:v>6.8</c:v>
                </c:pt>
                <c:pt idx="7">
                  <c:v>6.9</c:v>
                </c:pt>
                <c:pt idx="8">
                  <c:v>7.1</c:v>
                </c:pt>
                <c:pt idx="9">
                  <c:v>7.3</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Volume of waste in kilograms per capita</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Sheet1!$A$2:$A$9</c:f>
              <c:strCache>
                <c:ptCount val="8"/>
                <c:pt idx="0">
                  <c:v>Food and green</c:v>
                </c:pt>
                <c:pt idx="1">
                  <c:v>Paper and cardboard</c:v>
                </c:pt>
                <c:pt idx="2">
                  <c:v>Plastic</c:v>
                </c:pt>
                <c:pt idx="3">
                  <c:v>Glass</c:v>
                </c:pt>
                <c:pt idx="4">
                  <c:v>Metal</c:v>
                </c:pt>
                <c:pt idx="5">
                  <c:v>Rubber and leather</c:v>
                </c:pt>
                <c:pt idx="6">
                  <c:v>Wood</c:v>
                </c:pt>
                <c:pt idx="7">
                  <c:v>Other</c:v>
                </c:pt>
              </c:strCache>
            </c:strRef>
          </c:cat>
          <c:val>
            <c:numRef>
              <c:f>Sheet1!$B$2:$B$9</c:f>
              <c:numCache>
                <c:ptCount val="8"/>
                <c:pt idx="0">
                  <c:v>0.44</c:v>
                </c:pt>
                <c:pt idx="1">
                  <c:v>0.17</c:v>
                </c:pt>
                <c:pt idx="2">
                  <c:v>0.12</c:v>
                </c:pt>
                <c:pt idx="3">
                  <c:v>0.05</c:v>
                </c:pt>
                <c:pt idx="4">
                  <c:v>0.04</c:v>
                </c:pt>
                <c:pt idx="5">
                  <c:v>0.02</c:v>
                </c:pt>
                <c:pt idx="6">
                  <c:v>0.02</c:v>
                </c:pt>
                <c:pt idx="7">
                  <c:v>0.14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rounded</c:v>
                </c:pt>
              </c:strCache>
            </c:strRef>
          </c:tx>
          <c:spPr>
            <a:solidFill>
              <a:srgbClr val="2875DD"/>
            </a:solidFill>
            <a:ln>
              <a:solidFill>
                <a:srgbClr val="2875DD"/>
              </a:solidFill>
            </a:ln>
          </c:spPr>
          <c:invertIfNegative val="0"/>
          <c:dLbls>
            <c:dLbl>
              <c:idx val="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Sheet1!$A$2:$A$16</c:f>
              <c:strCache>
                <c:ptCount val="15"/>
                <c:pt idx="0">
                  <c:v>China</c:v>
                </c:pt>
                <c:pt idx="1">
                  <c:v>India</c:v>
                </c:pt>
                <c:pt idx="2">
                  <c:v>Nigeria</c:v>
                </c:pt>
                <c:pt idx="3">
                  <c:v>Indonesia</c:v>
                </c:pt>
                <c:pt idx="4">
                  <c:v>United States</c:v>
                </c:pt>
                <c:pt idx="5">
                  <c:v>Pakistan</c:v>
                </c:pt>
                <c:pt idx="6">
                  <c:v>Brazil</c:v>
                </c:pt>
                <c:pt idx="7">
                  <c:v>Mexico</c:v>
                </c:pt>
                <c:pt idx="8">
                  <c:v>Bangladesh</c:v>
                </c:pt>
                <c:pt idx="9">
                  <c:v>Ethiopia</c:v>
                </c:pt>
                <c:pt idx="10">
                  <c:v>Japan</c:v>
                </c:pt>
                <c:pt idx="11">
                  <c:v>Vietnam</c:v>
                </c:pt>
                <c:pt idx="12">
                  <c:v>Germany</c:v>
                </c:pt>
                <c:pt idx="13">
                  <c:v>France</c:v>
                </c:pt>
                <c:pt idx="14">
                  <c:v>Kenya</c:v>
                </c:pt>
              </c:strCache>
            </c:strRef>
          </c:cat>
          <c:val>
            <c:numRef>
              <c:f>Sheet1!$B$2:$B$16</c:f>
              <c:numCache>
                <c:ptCount val="15"/>
                <c:pt idx="0">
                  <c:v>91.65</c:v>
                </c:pt>
                <c:pt idx="1">
                  <c:v>68.76</c:v>
                </c:pt>
                <c:pt idx="2">
                  <c:v>37.94</c:v>
                </c:pt>
                <c:pt idx="3">
                  <c:v>20.94</c:v>
                </c:pt>
                <c:pt idx="4">
                  <c:v>19.36</c:v>
                </c:pt>
                <c:pt idx="5">
                  <c:v>15.95</c:v>
                </c:pt>
                <c:pt idx="6">
                  <c:v>12.58</c:v>
                </c:pt>
                <c:pt idx="7">
                  <c:v>11.98</c:v>
                </c:pt>
                <c:pt idx="8">
                  <c:v>10.62</c:v>
                </c:pt>
                <c:pt idx="9">
                  <c:v>10.33</c:v>
                </c:pt>
                <c:pt idx="10">
                  <c:v>8.16</c:v>
                </c:pt>
                <c:pt idx="11">
                  <c:v>7.35</c:v>
                </c:pt>
                <c:pt idx="12">
                  <c:v>6.26</c:v>
                </c:pt>
                <c:pt idx="13">
                  <c:v>5.52</c:v>
                </c:pt>
                <c:pt idx="14">
                  <c:v>5.22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Sheet1!$A$2:$A$16</c:f>
              <c:strCache>
                <c:ptCount val="15"/>
                <c:pt idx="0">
                  <c:v>Nigeria</c:v>
                </c:pt>
                <c:pt idx="1">
                  <c:v>Greece</c:v>
                </c:pt>
                <c:pt idx="2">
                  <c:v>Iraq</c:v>
                </c:pt>
                <c:pt idx="3">
                  <c:v>Saudi Arabia</c:v>
                </c:pt>
                <c:pt idx="4">
                  <c:v>Australia</c:v>
                </c:pt>
                <c:pt idx="5">
                  <c:v>Kenya</c:v>
                </c:pt>
                <c:pt idx="6">
                  <c:v>Mexico</c:v>
                </c:pt>
                <c:pt idx="7">
                  <c:v>Ethiopia</c:v>
                </c:pt>
                <c:pt idx="8">
                  <c:v>Malaysia</c:v>
                </c:pt>
                <c:pt idx="9">
                  <c:v>France</c:v>
                </c:pt>
                <c:pt idx="10">
                  <c:v>Canada</c:v>
                </c:pt>
                <c:pt idx="11">
                  <c:v>Indonesia</c:v>
                </c:pt>
                <c:pt idx="12">
                  <c:v>United Kingdom</c:v>
                </c:pt>
                <c:pt idx="13">
                  <c:v>Spain</c:v>
                </c:pt>
                <c:pt idx="14">
                  <c:v>Vietnam</c:v>
                </c:pt>
              </c:strCache>
            </c:strRef>
          </c:cat>
          <c:val>
            <c:numRef>
              <c:f>Sheet1!$B$2:$B$16</c:f>
              <c:numCache>
                <c:ptCount val="15"/>
                <c:pt idx="0">
                  <c:v>189</c:v>
                </c:pt>
                <c:pt idx="1">
                  <c:v>142</c:v>
                </c:pt>
                <c:pt idx="2">
                  <c:v>120</c:v>
                </c:pt>
                <c:pt idx="3">
                  <c:v>105</c:v>
                </c:pt>
                <c:pt idx="4">
                  <c:v>102</c:v>
                </c:pt>
                <c:pt idx="5">
                  <c:v>99</c:v>
                </c:pt>
                <c:pt idx="6">
                  <c:v>94</c:v>
                </c:pt>
                <c:pt idx="7">
                  <c:v>92</c:v>
                </c:pt>
                <c:pt idx="8">
                  <c:v>91</c:v>
                </c:pt>
                <c:pt idx="9">
                  <c:v>85</c:v>
                </c:pt>
                <c:pt idx="10">
                  <c:v>79</c:v>
                </c:pt>
                <c:pt idx="11">
                  <c:v>77</c:v>
                </c:pt>
                <c:pt idx="12">
                  <c:v>77</c:v>
                </c:pt>
                <c:pt idx="13">
                  <c:v>77</c:v>
                </c:pt>
                <c:pt idx="14">
                  <c:v>76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Sheet1!$A$2:$A$13</c:f>
              <c:strCache>
                <c:ptCount val="12"/>
                <c:pt idx="0">
                  <c:v>Sub-Saharan Africa</c:v>
                </c:pt>
                <c:pt idx="1">
                  <c:v>Latin America &amp; the Caribbean</c:v>
                </c:pt>
                <c:pt idx="2">
                  <c:v>Northern America</c:v>
                </c:pt>
                <c:pt idx="3">
                  <c:v>Eastern Asia</c:v>
                </c:pt>
                <c:pt idx="4">
                  <c:v>South-eastern Asia</c:v>
                </c:pt>
                <c:pt idx="5">
                  <c:v>Southern Asia</c:v>
                </c:pt>
                <c:pt idx="6">
                  <c:v>Western Asia</c:v>
                </c:pt>
                <c:pt idx="7">
                  <c:v>Eastern Europe</c:v>
                </c:pt>
                <c:pt idx="8">
                  <c:v>Northern Europe</c:v>
                </c:pt>
                <c:pt idx="9">
                  <c:v>Southern Europe</c:v>
                </c:pt>
                <c:pt idx="10">
                  <c:v>Western Europe</c:v>
                </c:pt>
                <c:pt idx="11">
                  <c:v>Australia &amp; New Zealand</c:v>
                </c:pt>
              </c:strCache>
            </c:strRef>
          </c:cat>
          <c:val>
            <c:numRef>
              <c:f>Sheet1!$B$2:$B$13</c:f>
              <c:numCache>
                <c:ptCount val="12"/>
                <c:pt idx="0">
                  <c:v>108</c:v>
                </c:pt>
                <c:pt idx="1">
                  <c:v>69</c:v>
                </c:pt>
                <c:pt idx="2">
                  <c:v>69</c:v>
                </c:pt>
                <c:pt idx="3">
                  <c:v>64</c:v>
                </c:pt>
                <c:pt idx="4">
                  <c:v>82</c:v>
                </c:pt>
                <c:pt idx="5">
                  <c:v>66</c:v>
                </c:pt>
                <c:pt idx="6">
                  <c:v>110</c:v>
                </c:pt>
                <c:pt idx="7">
                  <c:v>61</c:v>
                </c:pt>
                <c:pt idx="8">
                  <c:v>74</c:v>
                </c:pt>
                <c:pt idx="9">
                  <c:v>90</c:v>
                </c:pt>
                <c:pt idx="10">
                  <c:v>65</c:v>
                </c:pt>
                <c:pt idx="11">
                  <c:v>81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Waste in kilograms per capita</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total</c:v>
                </c:pt>
              </c:strCache>
            </c:strRef>
          </c:tx>
          <c:spPr>
            <a:solidFill>
              <a:srgbClr val="2875DD"/>
            </a:solidFill>
            <a:ln>
              <a:solidFill>
                <a:srgbClr val="2875DD"/>
              </a:solidFill>
            </a:ln>
          </c:spPr>
          <c:invertIfNegative val="0"/>
          <c:dPt>
            <c:idx val="3"/>
            <c:invertIfNegative val="0"/>
            <c:spPr>
              <a:solidFill>
                <a:srgbClr val="808080"/>
              </a:solidFill>
            </c:spPr>
          </c:dPt>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Sheet1!$A$2:$A$5</c:f>
              <c:strCache>
                <c:ptCount val="4"/>
                <c:pt idx="0">
                  <c:v>Household</c:v>
                </c:pt>
                <c:pt idx="1">
                  <c:v>Food service</c:v>
                </c:pt>
                <c:pt idx="2">
                  <c:v>Retail</c:v>
                </c:pt>
                <c:pt idx="3">
                  <c:v>Total</c:v>
                </c:pt>
              </c:strCache>
            </c:strRef>
          </c:cat>
          <c:val>
            <c:numRef>
              <c:f>Sheet1!$B$2:$B$5</c:f>
              <c:numCache>
                <c:ptCount val="4"/>
                <c:pt idx="0">
                  <c:v>569</c:v>
                </c:pt>
                <c:pt idx="1">
                  <c:v>244</c:v>
                </c:pt>
                <c:pt idx="2">
                  <c:v>118</c:v>
                </c:pt>
                <c:pt idx="3">
                  <c:v>931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Sheet1!$A$2:$A$4</c:f>
              <c:strCache>
                <c:ptCount val="3"/>
                <c:pt idx="0">
                  <c:v>2016</c:v>
                </c:pt>
                <c:pt idx="1">
                  <c:v>2030*</c:v>
                </c:pt>
                <c:pt idx="2">
                  <c:v>2050*</c:v>
                </c:pt>
              </c:strCache>
            </c:strRef>
          </c:cat>
          <c:val>
            <c:numRef>
              <c:f>Sheet1!$B$2:$B$4</c:f>
              <c:numCache>
                <c:ptCount val="3"/>
                <c:pt idx="0">
                  <c:v>2.02</c:v>
                </c:pt>
                <c:pt idx="1">
                  <c:v>2.59</c:v>
                </c:pt>
                <c:pt idx="2">
                  <c:v>3.4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Generation of waste in billion metric tons</a:t>
                </a:r>
              </a:p>
            </c:rich>
          </c:tx>
          <c:overlay val="0"/>
        </c:title>
        <c:numFmt formatCode="#,##0.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2016</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Sheet1!$A$2:$A$8</c:f>
              <c:strCache>
                <c:ptCount val="7"/>
                <c:pt idx="0">
                  <c:v>East Asia and Pacific</c:v>
                </c:pt>
                <c:pt idx="1">
                  <c:v>South Asia</c:v>
                </c:pt>
                <c:pt idx="2">
                  <c:v>Sub-Saharan Africa</c:v>
                </c:pt>
                <c:pt idx="3">
                  <c:v>Europe and Central Asia</c:v>
                </c:pt>
                <c:pt idx="4">
                  <c:v>North America</c:v>
                </c:pt>
                <c:pt idx="5">
                  <c:v>Latin America and the Caribbean</c:v>
                </c:pt>
                <c:pt idx="6">
                  <c:v>Middle East and North Africa</c:v>
                </c:pt>
              </c:strCache>
            </c:strRef>
          </c:cat>
          <c:val>
            <c:numRef>
              <c:f>Sheet1!$B$2:$B$8</c:f>
              <c:numCache>
                <c:ptCount val="7"/>
                <c:pt idx="0">
                  <c:v>468</c:v>
                </c:pt>
                <c:pt idx="1">
                  <c:v>334</c:v>
                </c:pt>
                <c:pt idx="2">
                  <c:v>174</c:v>
                </c:pt>
                <c:pt idx="3">
                  <c:v>392</c:v>
                </c:pt>
                <c:pt idx="4">
                  <c:v>289</c:v>
                </c:pt>
                <c:pt idx="5">
                  <c:v>231</c:v>
                </c:pt>
                <c:pt idx="6">
                  <c:v>129</c:v>
                </c:pt>
              </c:numCache>
            </c:numRef>
          </c:val>
        </c:ser>
        <c:ser>
          <c:idx val="1"/>
          <c:order val="1"/>
          <c:tx>
            <c:strRef>
              <c:f>Sheet1!$C$1</c:f>
              <c:strCache>
                <c:ptCount val="1"/>
                <c:pt idx="0">
                  <c:v>2030</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Sheet1!$A$2:$A$8</c:f>
              <c:strCache>
                <c:ptCount val="7"/>
                <c:pt idx="0">
                  <c:v>East Asia and Pacific</c:v>
                </c:pt>
                <c:pt idx="1">
                  <c:v>South Asia</c:v>
                </c:pt>
                <c:pt idx="2">
                  <c:v>Sub-Saharan Africa</c:v>
                </c:pt>
                <c:pt idx="3">
                  <c:v>Europe and Central Asia</c:v>
                </c:pt>
                <c:pt idx="4">
                  <c:v>North America</c:v>
                </c:pt>
                <c:pt idx="5">
                  <c:v>Latin America and the Caribbean</c:v>
                </c:pt>
                <c:pt idx="6">
                  <c:v>Middle East and North Africa</c:v>
                </c:pt>
              </c:strCache>
            </c:strRef>
          </c:cat>
          <c:val>
            <c:numRef>
              <c:f>Sheet1!$C$2:$C$8</c:f>
              <c:numCache>
                <c:ptCount val="7"/>
                <c:pt idx="0">
                  <c:v>602</c:v>
                </c:pt>
                <c:pt idx="1">
                  <c:v>466</c:v>
                </c:pt>
                <c:pt idx="2">
                  <c:v>269</c:v>
                </c:pt>
                <c:pt idx="3">
                  <c:v>440</c:v>
                </c:pt>
                <c:pt idx="4">
                  <c:v>342</c:v>
                </c:pt>
                <c:pt idx="5">
                  <c:v>290</c:v>
                </c:pt>
                <c:pt idx="6">
                  <c:v>177</c:v>
                </c:pt>
              </c:numCache>
            </c:numRef>
          </c:val>
        </c:ser>
        <c:ser>
          <c:idx val="2"/>
          <c:order val="2"/>
          <c:tx>
            <c:strRef>
              <c:f>Sheet1!$D$1</c:f>
              <c:strCache>
                <c:ptCount val="1"/>
                <c:pt idx="0">
                  <c:v>2050</c:v>
                </c:pt>
              </c:strCache>
            </c:strRef>
          </c:tx>
          <c:spPr>
            <a:solidFill>
              <a:srgbClr val="BABABA"/>
            </a:solidFill>
            <a:ln>
              <a:solidFill>
                <a:srgbClr val="BABABA"/>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Sheet1!$A$2:$A$8</c:f>
              <c:strCache>
                <c:ptCount val="7"/>
                <c:pt idx="0">
                  <c:v>East Asia and Pacific</c:v>
                </c:pt>
                <c:pt idx="1">
                  <c:v>South Asia</c:v>
                </c:pt>
                <c:pt idx="2">
                  <c:v>Sub-Saharan Africa</c:v>
                </c:pt>
                <c:pt idx="3">
                  <c:v>Europe and Central Asia</c:v>
                </c:pt>
                <c:pt idx="4">
                  <c:v>North America</c:v>
                </c:pt>
                <c:pt idx="5">
                  <c:v>Latin America and the Caribbean</c:v>
                </c:pt>
                <c:pt idx="6">
                  <c:v>Middle East and North Africa</c:v>
                </c:pt>
              </c:strCache>
            </c:strRef>
          </c:cat>
          <c:val>
            <c:numRef>
              <c:f>Sheet1!$D$2:$D$8</c:f>
              <c:numCache>
                <c:ptCount val="7"/>
                <c:pt idx="0">
                  <c:v>714</c:v>
                </c:pt>
                <c:pt idx="1">
                  <c:v>661</c:v>
                </c:pt>
                <c:pt idx="2">
                  <c:v>516</c:v>
                </c:pt>
                <c:pt idx="3">
                  <c:v>490</c:v>
                </c:pt>
                <c:pt idx="4">
                  <c:v>396</c:v>
                </c:pt>
                <c:pt idx="5">
                  <c:v>369</c:v>
                </c:pt>
                <c:pt idx="6">
                  <c:v>255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Waste generation in million metric tons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2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Sheet1!$A$2:$A$8</c:f>
              <c:strCache>
                <c:ptCount val="7"/>
                <c:pt idx="0">
                  <c:v>North America</c:v>
                </c:pt>
                <c:pt idx="1">
                  <c:v>Europe and Central Asia</c:v>
                </c:pt>
                <c:pt idx="2">
                  <c:v>Latin America and the Caribbean</c:v>
                </c:pt>
                <c:pt idx="3">
                  <c:v>Middle East and North Africa</c:v>
                </c:pt>
                <c:pt idx="4">
                  <c:v>East Asia and Pacific</c:v>
                </c:pt>
                <c:pt idx="5">
                  <c:v>South Asia</c:v>
                </c:pt>
                <c:pt idx="6">
                  <c:v>Sub-Saharan Africa</c:v>
                </c:pt>
              </c:strCache>
            </c:strRef>
          </c:cat>
          <c:val>
            <c:numRef>
              <c:f>Sheet1!$B$2:$B$8</c:f>
              <c:numCache>
                <c:ptCount val="7"/>
                <c:pt idx="0">
                  <c:v>2.5</c:v>
                </c:pt>
                <c:pt idx="1">
                  <c:v>1.45</c:v>
                </c:pt>
                <c:pt idx="2">
                  <c:v>1.3</c:v>
                </c:pt>
                <c:pt idx="3">
                  <c:v>1.06</c:v>
                </c:pt>
                <c:pt idx="4">
                  <c:v>0.81</c:v>
                </c:pt>
                <c:pt idx="5">
                  <c:v>0.79</c:v>
                </c:pt>
                <c:pt idx="6">
                  <c:v>0.63</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2016</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Sheet1!$A$2:$A$5</c:f>
              <c:strCache>
                <c:ptCount val="4"/>
                <c:pt idx="0">
                  <c:v>Low income</c:v>
                </c:pt>
                <c:pt idx="1">
                  <c:v>Lower middle income</c:v>
                </c:pt>
                <c:pt idx="2">
                  <c:v>Upper middle income</c:v>
                </c:pt>
                <c:pt idx="3">
                  <c:v>High income</c:v>
                </c:pt>
              </c:strCache>
            </c:strRef>
          </c:cat>
          <c:val>
            <c:numRef>
              <c:f>Sheet1!$B$2:$B$5</c:f>
              <c:numCache>
                <c:ptCount val="4"/>
                <c:pt idx="0">
                  <c:v>93</c:v>
                </c:pt>
                <c:pt idx="1">
                  <c:v>586</c:v>
                </c:pt>
                <c:pt idx="2">
                  <c:v>655</c:v>
                </c:pt>
                <c:pt idx="3">
                  <c:v>683</c:v>
                </c:pt>
              </c:numCache>
            </c:numRef>
          </c:val>
        </c:ser>
        <c:ser>
          <c:idx val="1"/>
          <c:order val="1"/>
          <c:tx>
            <c:strRef>
              <c:f>Sheet1!$C$1</c:f>
              <c:strCache>
                <c:ptCount val="1"/>
                <c:pt idx="0">
                  <c:v>2050*</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Sheet1!$A$2:$A$5</c:f>
              <c:strCache>
                <c:ptCount val="4"/>
                <c:pt idx="0">
                  <c:v>Low income</c:v>
                </c:pt>
                <c:pt idx="1">
                  <c:v>Lower middle income</c:v>
                </c:pt>
                <c:pt idx="2">
                  <c:v>Upper middle income</c:v>
                </c:pt>
                <c:pt idx="3">
                  <c:v>High income</c:v>
                </c:pt>
              </c:strCache>
            </c:strRef>
          </c:cat>
          <c:val>
            <c:numRef>
              <c:f>Sheet1!$C$2:$C$5</c:f>
              <c:numCache>
                <c:ptCount val="4"/>
                <c:pt idx="0">
                  <c:v>283</c:v>
                </c:pt>
                <c:pt idx="1">
                  <c:v>1233</c:v>
                </c:pt>
                <c:pt idx="2">
                  <c:v>1004</c:v>
                </c:pt>
                <c:pt idx="3">
                  <c:v>879</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Generation in million metric tons per year</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2021</c:v>
                </c:pt>
              </c:strCache>
            </c:strRef>
          </c:tx>
          <c:spPr>
            <a:solidFill>
              <a:srgbClr val="2875DD"/>
            </a:solidFill>
            <a:ln>
              <a:solidFill>
                <a:srgbClr val="2875DD"/>
              </a:solidFill>
            </a:ln>
          </c:spPr>
          <c:invertIfNegative val="0"/>
          <c:dLbls>
            <c:dLbl>
              <c:idx val="0"/>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Sheet1!$A$2:$A$16</c:f>
              <c:strCache>
                <c:ptCount val="15"/>
                <c:pt idx="0">
                  <c:v>United States (2018)</c:v>
                </c:pt>
                <c:pt idx="1">
                  <c:v>China (2017)</c:v>
                </c:pt>
                <c:pt idx="2">
                  <c:v>Germany*</c:v>
                </c:pt>
                <c:pt idx="3">
                  <c:v>Japan (2020)</c:v>
                </c:pt>
                <c:pt idx="4">
                  <c:v>France*</c:v>
                </c:pt>
                <c:pt idx="5">
                  <c:v>Turkey (2020)</c:v>
                </c:pt>
                <c:pt idx="6">
                  <c:v>United Kingdom (2020)</c:v>
                </c:pt>
                <c:pt idx="7">
                  <c:v>Italy (2020)</c:v>
                </c:pt>
                <c:pt idx="8">
                  <c:v>South Korea (2020)</c:v>
                </c:pt>
                <c:pt idx="9">
                  <c:v>Spain*</c:v>
                </c:pt>
                <c:pt idx="10">
                  <c:v>Poland</c:v>
                </c:pt>
                <c:pt idx="11">
                  <c:v>Australia (2019)</c:v>
                </c:pt>
                <c:pt idx="12">
                  <c:v>Colombia (2018)</c:v>
                </c:pt>
                <c:pt idx="13">
                  <c:v>Netherlands*</c:v>
                </c:pt>
                <c:pt idx="14">
                  <c:v>Chile (2018)</c:v>
                </c:pt>
              </c:strCache>
            </c:strRef>
          </c:cat>
          <c:val>
            <c:numRef>
              <c:f>Sheet1!$B$2:$B$16</c:f>
              <c:numCache>
                <c:ptCount val="15"/>
                <c:pt idx="0">
                  <c:v>265.2</c:v>
                </c:pt>
                <c:pt idx="1">
                  <c:v>215.2</c:v>
                </c:pt>
                <c:pt idx="2">
                  <c:v>53.7</c:v>
                </c:pt>
                <c:pt idx="3">
                  <c:v>41.7</c:v>
                </c:pt>
                <c:pt idx="4">
                  <c:v>38</c:v>
                </c:pt>
                <c:pt idx="5">
                  <c:v>34.6</c:v>
                </c:pt>
                <c:pt idx="6">
                  <c:v>31</c:v>
                </c:pt>
                <c:pt idx="7">
                  <c:v>28.9</c:v>
                </c:pt>
                <c:pt idx="8">
                  <c:v>22.5</c:v>
                </c:pt>
                <c:pt idx="9">
                  <c:v>22.4</c:v>
                </c:pt>
                <c:pt idx="10">
                  <c:v>13.7</c:v>
                </c:pt>
                <c:pt idx="11">
                  <c:v>12.6</c:v>
                </c:pt>
                <c:pt idx="12">
                  <c:v>12.1</c:v>
                </c:pt>
                <c:pt idx="13">
                  <c:v>9</c:v>
                </c:pt>
                <c:pt idx="14">
                  <c:v>8.2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Sheet1!$A$2:$A$8</c:f>
              <c:strCache>
                <c:ptCount val="7"/>
                <c:pt idx="0">
                  <c:v>East Asia and Pacific</c:v>
                </c:pt>
                <c:pt idx="1">
                  <c:v>Europe and Central Asia</c:v>
                </c:pt>
                <c:pt idx="2">
                  <c:v>South Asia</c:v>
                </c:pt>
                <c:pt idx="3">
                  <c:v>North America</c:v>
                </c:pt>
                <c:pt idx="4">
                  <c:v>Latin America and the Caribbean</c:v>
                </c:pt>
                <c:pt idx="5">
                  <c:v>Sub-Saharan Africa</c:v>
                </c:pt>
                <c:pt idx="6">
                  <c:v>Middle East and North Africa</c:v>
                </c:pt>
              </c:strCache>
            </c:strRef>
          </c:cat>
          <c:val>
            <c:numRef>
              <c:f>Sheet1!$B$2:$B$8</c:f>
              <c:numCache>
                <c:ptCount val="7"/>
                <c:pt idx="0">
                  <c:v>468</c:v>
                </c:pt>
                <c:pt idx="1">
                  <c:v>392</c:v>
                </c:pt>
                <c:pt idx="2">
                  <c:v>334</c:v>
                </c:pt>
                <c:pt idx="3">
                  <c:v>289</c:v>
                </c:pt>
                <c:pt idx="4">
                  <c:v>231</c:v>
                </c:pt>
                <c:pt idx="5">
                  <c:v>174</c:v>
                </c:pt>
                <c:pt idx="6">
                  <c:v>129</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Sheet1!$A$2:$A$5</c:f>
              <c:strCache>
                <c:ptCount val="4"/>
                <c:pt idx="0">
                  <c:v>Low income</c:v>
                </c:pt>
                <c:pt idx="1">
                  <c:v>Lower middle income</c:v>
                </c:pt>
                <c:pt idx="2">
                  <c:v>Upper middle income</c:v>
                </c:pt>
                <c:pt idx="3">
                  <c:v>High income</c:v>
                </c:pt>
              </c:strCache>
            </c:strRef>
          </c:cat>
          <c:val>
            <c:numRef>
              <c:f>Sheet1!$B$2:$B$5</c:f>
              <c:numCache>
                <c:ptCount val="4"/>
                <c:pt idx="0">
                  <c:v>0.05</c:v>
                </c:pt>
                <c:pt idx="1">
                  <c:v>0.29</c:v>
                </c:pt>
                <c:pt idx="2">
                  <c:v>0.32</c:v>
                </c:pt>
                <c:pt idx="3">
                  <c:v>0.34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Share of waste generated</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Sheet1!$A$2:$A$8</c:f>
              <c:strCache>
                <c:ptCount val="7"/>
                <c:pt idx="0">
                  <c:v>North America</c:v>
                </c:pt>
                <c:pt idx="1">
                  <c:v>Europe and Central Asia</c:v>
                </c:pt>
                <c:pt idx="2">
                  <c:v>Latin America and the Caribbean</c:v>
                </c:pt>
                <c:pt idx="3">
                  <c:v>Middle East and North Africa</c:v>
                </c:pt>
                <c:pt idx="4">
                  <c:v>East Asia and Pacific</c:v>
                </c:pt>
                <c:pt idx="5">
                  <c:v>South Asia</c:v>
                </c:pt>
                <c:pt idx="6">
                  <c:v>Sub-Saharan Africa</c:v>
                </c:pt>
              </c:strCache>
            </c:strRef>
          </c:cat>
          <c:val>
            <c:numRef>
              <c:f>Sheet1!$B$2:$B$8</c:f>
              <c:numCache>
                <c:ptCount val="7"/>
                <c:pt idx="0">
                  <c:v>2.21</c:v>
                </c:pt>
                <c:pt idx="1">
                  <c:v>1.18</c:v>
                </c:pt>
                <c:pt idx="2">
                  <c:v>0.99</c:v>
                </c:pt>
                <c:pt idx="3">
                  <c:v>0.81</c:v>
                </c:pt>
                <c:pt idx="4">
                  <c:v>0.56</c:v>
                </c:pt>
                <c:pt idx="5">
                  <c:v>0.52</c:v>
                </c:pt>
                <c:pt idx="6">
                  <c:v>0.46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Sheet1!$A$2:$A$16</c:f>
              <c:strCache>
                <c:ptCount val="15"/>
                <c:pt idx="0">
                  <c:v>United States</c:v>
                </c:pt>
                <c:pt idx="1">
                  <c:v>Canada</c:v>
                </c:pt>
                <c:pt idx="2">
                  <c:v>Australia</c:v>
                </c:pt>
                <c:pt idx="3">
                  <c:v>Germany</c:v>
                </c:pt>
                <c:pt idx="4">
                  <c:v>South Africa</c:v>
                </c:pt>
                <c:pt idx="5">
                  <c:v>France</c:v>
                </c:pt>
                <c:pt idx="6">
                  <c:v>United Kingdom</c:v>
                </c:pt>
                <c:pt idx="7">
                  <c:v>Japan</c:v>
                </c:pt>
                <c:pt idx="8">
                  <c:v>Saudi Arabia</c:v>
                </c:pt>
                <c:pt idx="9">
                  <c:v>Mexico</c:v>
                </c:pt>
                <c:pt idx="10">
                  <c:v>South Korea</c:v>
                </c:pt>
                <c:pt idx="11">
                  <c:v>Brazil</c:v>
                </c:pt>
                <c:pt idx="12">
                  <c:v>China</c:v>
                </c:pt>
                <c:pt idx="13">
                  <c:v>Russia</c:v>
                </c:pt>
                <c:pt idx="14">
                  <c:v>India</c:v>
                </c:pt>
              </c:strCache>
            </c:strRef>
          </c:cat>
          <c:val>
            <c:numRef>
              <c:f>Sheet1!$B$2:$B$16</c:f>
              <c:numCache>
                <c:ptCount val="15"/>
                <c:pt idx="0">
                  <c:v>2.58</c:v>
                </c:pt>
                <c:pt idx="1">
                  <c:v>2.33</c:v>
                </c:pt>
                <c:pt idx="2">
                  <c:v>2.23</c:v>
                </c:pt>
                <c:pt idx="3">
                  <c:v>2.11</c:v>
                </c:pt>
                <c:pt idx="4">
                  <c:v>2</c:v>
                </c:pt>
                <c:pt idx="5">
                  <c:v>1.92</c:v>
                </c:pt>
                <c:pt idx="6">
                  <c:v>1.79</c:v>
                </c:pt>
                <c:pt idx="7">
                  <c:v>1.71</c:v>
                </c:pt>
                <c:pt idx="8">
                  <c:v>1.3</c:v>
                </c:pt>
                <c:pt idx="9">
                  <c:v>1.24</c:v>
                </c:pt>
                <c:pt idx="10">
                  <c:v>1.24</c:v>
                </c:pt>
                <c:pt idx="11">
                  <c:v>1.03</c:v>
                </c:pt>
                <c:pt idx="12">
                  <c:v>1.02</c:v>
                </c:pt>
                <c:pt idx="13">
                  <c:v>0.93</c:v>
                </c:pt>
                <c:pt idx="14">
                  <c:v>0.34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Per capita</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Sheet1!$A$2:$A$11</c:f>
              <c:strCache>
                <c:ptCount val="10"/>
                <c:pt idx="0">
                  <c:v>Canada</c:v>
                </c:pt>
                <c:pt idx="1">
                  <c:v>Bulgaria</c:v>
                </c:pt>
                <c:pt idx="2">
                  <c:v>United States</c:v>
                </c:pt>
                <c:pt idx="3">
                  <c:v>Estonia</c:v>
                </c:pt>
                <c:pt idx="4">
                  <c:v>Finland</c:v>
                </c:pt>
                <c:pt idx="5">
                  <c:v>Armenia</c:v>
                </c:pt>
                <c:pt idx="6">
                  <c:v>Sweden</c:v>
                </c:pt>
                <c:pt idx="7">
                  <c:v>Luxembourg</c:v>
                </c:pt>
                <c:pt idx="8">
                  <c:v>Ukraine</c:v>
                </c:pt>
                <c:pt idx="9">
                  <c:v>Serbia</c:v>
                </c:pt>
              </c:strCache>
            </c:strRef>
          </c:cat>
          <c:val>
            <c:numRef>
              <c:f>Sheet1!$B$2:$B$11</c:f>
              <c:numCache>
                <c:ptCount val="10"/>
                <c:pt idx="0">
                  <c:v>36.1</c:v>
                </c:pt>
                <c:pt idx="1">
                  <c:v>26.7</c:v>
                </c:pt>
                <c:pt idx="2">
                  <c:v>25.9</c:v>
                </c:pt>
                <c:pt idx="3">
                  <c:v>23.5</c:v>
                </c:pt>
                <c:pt idx="4">
                  <c:v>16.6</c:v>
                </c:pt>
                <c:pt idx="5">
                  <c:v>16.3</c:v>
                </c:pt>
                <c:pt idx="6">
                  <c:v>16.2</c:v>
                </c:pt>
                <c:pt idx="7">
                  <c:v>11.8</c:v>
                </c:pt>
                <c:pt idx="8">
                  <c:v>10.6</c:v>
                </c:pt>
                <c:pt idx="9">
                  <c:v>8.9</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Sheet1!$A$2:$A$16</c:f>
              <c:strCache>
                <c:ptCount val="15"/>
                <c:pt idx="0">
                  <c:v>Denmark</c:v>
                </c:pt>
                <c:pt idx="1">
                  <c:v>United States</c:v>
                </c:pt>
                <c:pt idx="2">
                  <c:v>Luxembourg</c:v>
                </c:pt>
                <c:pt idx="3">
                  <c:v>New Zealand</c:v>
                </c:pt>
                <c:pt idx="4">
                  <c:v>Norway</c:v>
                </c:pt>
                <c:pt idx="5">
                  <c:v>Canada</c:v>
                </c:pt>
                <c:pt idx="6">
                  <c:v>Switzerland</c:v>
                </c:pt>
                <c:pt idx="7">
                  <c:v>Iceland</c:v>
                </c:pt>
                <c:pt idx="8">
                  <c:v>Israel</c:v>
                </c:pt>
                <c:pt idx="9">
                  <c:v>Germany</c:v>
                </c:pt>
                <c:pt idx="10">
                  <c:v>Ireland</c:v>
                </c:pt>
                <c:pt idx="11">
                  <c:v>Finland</c:v>
                </c:pt>
                <c:pt idx="12">
                  <c:v>Austria</c:v>
                </c:pt>
                <c:pt idx="13">
                  <c:v>Australia</c:v>
                </c:pt>
                <c:pt idx="14">
                  <c:v>France</c:v>
                </c:pt>
              </c:strCache>
            </c:strRef>
          </c:cat>
          <c:val>
            <c:numRef>
              <c:f>Sheet1!$B$2:$B$16</c:f>
              <c:numCache>
                <c:ptCount val="15"/>
                <c:pt idx="0">
                  <c:v>845</c:v>
                </c:pt>
                <c:pt idx="1">
                  <c:v>811</c:v>
                </c:pt>
                <c:pt idx="2">
                  <c:v>790</c:v>
                </c:pt>
                <c:pt idx="3">
                  <c:v>781</c:v>
                </c:pt>
                <c:pt idx="4">
                  <c:v>726</c:v>
                </c:pt>
                <c:pt idx="5">
                  <c:v>706</c:v>
                </c:pt>
                <c:pt idx="6">
                  <c:v>706</c:v>
                </c:pt>
                <c:pt idx="7">
                  <c:v>702</c:v>
                </c:pt>
                <c:pt idx="8">
                  <c:v>680</c:v>
                </c:pt>
                <c:pt idx="9">
                  <c:v>632</c:v>
                </c:pt>
                <c:pt idx="10">
                  <c:v>598</c:v>
                </c:pt>
                <c:pt idx="11">
                  <c:v>596</c:v>
                </c:pt>
                <c:pt idx="12">
                  <c:v>588</c:v>
                </c:pt>
                <c:pt idx="13">
                  <c:v>559</c:v>
                </c:pt>
                <c:pt idx="14">
                  <c:v>537</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drawings/_rels/vmlDrawing1.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3.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4.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5.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6.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7.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8.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p>
            <a:r>
              <a:rPr lang="en-US" smtClean="0"/>
              <a:t>Click to edit Master title style</a:t>
            </a:r>
            <a:endParaRPr lang="en-US"/>
          </a:p>
        </p:txBody>
      </p:sp>
      <p:sp>
        <p:nvSpPr>
          <p:cNvPr id="3" name="Subtitle 2" title=""/>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2"/>
          </p:nvPr>
        </p:nvSpPr>
        <p:spPr/>
        <p:txBody>
          <a:bodyPr/>
          <a:lstStyle/>
          <a:p>
            <a:fld id="{ECED28D5-ECDB-4F30-A434-9FA587E7422D}"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9F3D1D1D-1340-4D8D-B904-EF1841ABE8D1}"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B56EF806-8968-477D-8F1D-45E5A148D7F7}"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528090D0-9712-4571-BDB1-F577C02472D5}"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title=""/>
          <p:cNvSpPr>
            <a:spLocks noGrp="1"/>
          </p:cNvSpPr>
          <p:nvPr>
            <p:ph type="dt" sz="half" idx="2"/>
          </p:nvPr>
        </p:nvSpPr>
        <p:spPr/>
        <p:txBody>
          <a:bodyPr/>
          <a:lstStyle/>
          <a:p>
            <a:fld id="{3D5E5DDB-A523-44A8-A0CF-71149CCC0A4A}"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p>
            <a:fld id="{A5436E30-25A4-4479-901F-F2570941F60E}"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title=""/>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title=""/>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p>
            <a:fld id="{420958BE-A955-459A-8987-2CE2AD4A753E}" type="datetimeFigureOut">
              <a:rPr lang="en-US" smtClean="0"/>
              <a:t>11/7/2009</a:t>
            </a:fld>
            <a:endParaRPr lang="en-US"/>
          </a:p>
        </p:txBody>
      </p:sp>
      <p:sp>
        <p:nvSpPr>
          <p:cNvPr id="8" name="Footer Placeholder 7" title=""/>
          <p:cNvSpPr>
            <a:spLocks noGrp="1"/>
          </p:cNvSpPr>
          <p:nvPr>
            <p:ph type="ftr" sz="quarter" idx="6"/>
          </p:nvPr>
        </p:nvSpPr>
        <p:spPr/>
        <p:txBody>
          <a:bodyPr/>
          <a:lstStyle/>
          <a:p>
            <a:endParaRPr lang="en-US"/>
          </a:p>
        </p:txBody>
      </p:sp>
      <p:sp>
        <p:nvSpPr>
          <p:cNvPr id="9" name="Slide Number Placeholder 8" title=""/>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Date Placeholder 2" title=""/>
          <p:cNvSpPr>
            <a:spLocks noGrp="1"/>
          </p:cNvSpPr>
          <p:nvPr>
            <p:ph type="dt" sz="half" idx="1"/>
          </p:nvPr>
        </p:nvSpPr>
        <p:spPr/>
        <p:txBody>
          <a:bodyPr/>
          <a:lstStyle/>
          <a:p>
            <a:fld id="{628EB181-F290-457A-B062-3FC553BEAB8C}" type="datetimeFigureOut">
              <a:rPr lang="en-US" smtClean="0"/>
              <a:t>11/7/2009</a:t>
            </a:fld>
            <a:endParaRPr lang="en-US"/>
          </a:p>
        </p:txBody>
      </p:sp>
      <p:sp>
        <p:nvSpPr>
          <p:cNvPr id="4" name="Footer Placeholder 3" title=""/>
          <p:cNvSpPr>
            <a:spLocks noGrp="1"/>
          </p:cNvSpPr>
          <p:nvPr>
            <p:ph type="ftr" sz="quarter" idx="2"/>
          </p:nvPr>
        </p:nvSpPr>
        <p:spPr/>
        <p:txBody>
          <a:bodyPr/>
          <a:lstStyle/>
          <a:p>
            <a:endParaRPr lang="en-US"/>
          </a:p>
        </p:txBody>
      </p:sp>
      <p:sp>
        <p:nvSpPr>
          <p:cNvPr id="5" name="Slide Number Placeholder 4" title=""/>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p>
            <a:fld id="{2768EA2E-03BF-45AB-BF41-141EE5B1C889}" type="datetimeFigureOut">
              <a:rPr lang="en-US" smtClean="0"/>
              <a:t>11/7/2009</a:t>
            </a:fld>
            <a:endParaRPr lang="en-US"/>
          </a:p>
        </p:txBody>
      </p:sp>
      <p:sp>
        <p:nvSpPr>
          <p:cNvPr id="3" name="Footer Placeholder 2" title=""/>
          <p:cNvSpPr>
            <a:spLocks noGrp="1"/>
          </p:cNvSpPr>
          <p:nvPr>
            <p:ph type="ftr" sz="quarter" idx="1"/>
          </p:nvPr>
        </p:nvSpPr>
        <p:spPr/>
        <p:txBody>
          <a:bodyPr/>
          <a:lstStyle/>
          <a:p>
            <a:endParaRPr lang="en-US"/>
          </a:p>
        </p:txBody>
      </p:sp>
      <p:sp>
        <p:nvSpPr>
          <p:cNvPr id="4" name="Slide Number Placeholder 3" title=""/>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title=""/>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12DDA6FA-DFD8-4EC6-8D30-BF215C161349}"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title=""/>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96A285D9-A56C-4AAF-AB56-FC4B85238B0A}"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emf" /><Relationship Id="rId3" Type="http://schemas.openxmlformats.org/officeDocument/2006/relationships/image" Target="../media/image2.emf"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916618/global-per-capita-generation-of-municipal-solid-waste-by-region" TargetMode="External" /><Relationship Id="rId6" Type="http://schemas.openxmlformats.org/officeDocument/2006/relationships/chart" Target="../charts/chart6.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689809/per-capital-msw-generation-by-country-worldwide" TargetMode="External" /><Relationship Id="rId6" Type="http://schemas.openxmlformats.org/officeDocument/2006/relationships/chart" Target="../charts/chart7.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168066/largest-waste-producing-countries-worldwide-per-capita" TargetMode="External" /><Relationship Id="rId6" Type="http://schemas.openxmlformats.org/officeDocument/2006/relationships/chart" Target="../charts/chart8.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3.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478928/leading-countries-by-per-capita-generated-municipal-waste" TargetMode="External" /><Relationship Id="rId6" Type="http://schemas.openxmlformats.org/officeDocument/2006/relationships/chart" Target="../charts/chart9.xml" /><Relationship Id="rId7" Type="http://schemas.openxmlformats.org/officeDocument/2006/relationships/image" Target="../media/image7.png" /><Relationship Id="rId8" Type="http://schemas.openxmlformats.org/officeDocument/2006/relationships/oleObject" Target="../embeddings/oleObject12.bin" TargetMode="Internal" /><Relationship Id="rId9" Type="http://schemas.openxmlformats.org/officeDocument/2006/relationships/image" Target="../media/image8.png"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016756/generated-plastic-municipal-solid-waste-globally-by-region" TargetMode="External" /><Relationship Id="rId6" Type="http://schemas.openxmlformats.org/officeDocument/2006/relationships/chart" Target="../charts/chart10.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4.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166177/plastic-waste-generation-of-select-countries" TargetMode="External" /><Relationship Id="rId6" Type="http://schemas.openxmlformats.org/officeDocument/2006/relationships/chart" Target="../charts/chart11.xml" /><Relationship Id="rId7" Type="http://schemas.openxmlformats.org/officeDocument/2006/relationships/image" Target="../media/image7.png" /><Relationship Id="rId8" Type="http://schemas.openxmlformats.org/officeDocument/2006/relationships/oleObject" Target="../embeddings/oleObject15.bin" TargetMode="Internal" /><Relationship Id="rId9" Type="http://schemas.openxmlformats.org/officeDocument/2006/relationships/image" Target="../media/image8.png"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166582/global-plastic-waste-generation-by-sector" TargetMode="External" /><Relationship Id="rId6" Type="http://schemas.openxmlformats.org/officeDocument/2006/relationships/chart" Target="../charts/chart12.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016712/share-plastic-waste-municipal-solid-waste-globally-by-region" TargetMode="External" /><Relationship Id="rId6" Type="http://schemas.openxmlformats.org/officeDocument/2006/relationships/chart" Target="../charts/chart13.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5.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972604/plastic-packaging-waste-generated-per-capita-countries-eu" TargetMode="External" /><Relationship Id="rId6" Type="http://schemas.openxmlformats.org/officeDocument/2006/relationships/chart" Target="../charts/chart14.xml" /><Relationship Id="rId7" Type="http://schemas.openxmlformats.org/officeDocument/2006/relationships/image" Target="../media/image7.png" /><Relationship Id="rId8" Type="http://schemas.openxmlformats.org/officeDocument/2006/relationships/oleObject" Target="../embeddings/oleObject19.bin" TargetMode="Internal" /><Relationship Id="rId9" Type="http://schemas.openxmlformats.org/officeDocument/2006/relationships/image" Target="../media/image8.pn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slide" Target="slide10.xml" TargetMode="Internal" /><Relationship Id="rId11" Type="http://schemas.openxmlformats.org/officeDocument/2006/relationships/slide" Target="slide11.xml" TargetMode="Internal" /><Relationship Id="rId12" Type="http://schemas.openxmlformats.org/officeDocument/2006/relationships/slide" Target="slide12.xml" TargetMode="Internal" /><Relationship Id="rId13" Type="http://schemas.openxmlformats.org/officeDocument/2006/relationships/slide" Target="slide13.xml" TargetMode="Internal" /><Relationship Id="rId14" Type="http://schemas.openxmlformats.org/officeDocument/2006/relationships/slide" Target="slide15.xml" TargetMode="Internal" /><Relationship Id="rId15" Type="http://schemas.openxmlformats.org/officeDocument/2006/relationships/slide" Target="slide16.xml" TargetMode="Internal" /><Relationship Id="rId16" Type="http://schemas.openxmlformats.org/officeDocument/2006/relationships/slide" Target="slide17.xml" TargetMode="Internal" /><Relationship Id="rId17" Type="http://schemas.openxmlformats.org/officeDocument/2006/relationships/slide" Target="slide18.xml" TargetMode="Internal" /><Relationship Id="rId18" Type="http://schemas.openxmlformats.org/officeDocument/2006/relationships/slide" Target="slide19.xml" TargetMode="Internal" /><Relationship Id="rId19" Type="http://schemas.openxmlformats.org/officeDocument/2006/relationships/slide" Target="slide21.xml" TargetMode="Internal" /><Relationship Id="rId2" Type="http://schemas.openxmlformats.org/officeDocument/2006/relationships/image" Target="../media/image3.emf" /><Relationship Id="rId20" Type="http://schemas.openxmlformats.org/officeDocument/2006/relationships/slide" Target="slide22.xml" TargetMode="Internal" /><Relationship Id="rId21" Type="http://schemas.openxmlformats.org/officeDocument/2006/relationships/slide" Target="slide23.xml" TargetMode="Internal" /><Relationship Id="rId22" Type="http://schemas.openxmlformats.org/officeDocument/2006/relationships/slide" Target="slide24.xml" TargetMode="Internal" /><Relationship Id="rId23" Type="http://schemas.openxmlformats.org/officeDocument/2006/relationships/slide" Target="slide25.xml" TargetMode="Internal" /><Relationship Id="rId24" Type="http://schemas.openxmlformats.org/officeDocument/2006/relationships/slide" Target="slide27.xml" TargetMode="Internal" /><Relationship Id="rId25" Type="http://schemas.openxmlformats.org/officeDocument/2006/relationships/slide" Target="slide28.xml" TargetMode="Internal" /><Relationship Id="rId26" Type="http://schemas.openxmlformats.org/officeDocument/2006/relationships/slide" Target="slide29.xml" TargetMode="Internal" /><Relationship Id="rId27" Type="http://schemas.openxmlformats.org/officeDocument/2006/relationships/slide" Target="slide30.xml" TargetMode="Internal" /><Relationship Id="rId28" Type="http://schemas.openxmlformats.org/officeDocument/2006/relationships/slide" Target="slide32.xml" TargetMode="Internal" /><Relationship Id="rId29" Type="http://schemas.openxmlformats.org/officeDocument/2006/relationships/slide" Target="slide33.xml" TargetMode="Internal" /><Relationship Id="rId3" Type="http://schemas.openxmlformats.org/officeDocument/2006/relationships/image" Target="../media/image4.emf" /><Relationship Id="rId30" Type="http://schemas.openxmlformats.org/officeDocument/2006/relationships/slide" Target="slide34.xml" TargetMode="Internal" /><Relationship Id="rId31" Type="http://schemas.openxmlformats.org/officeDocument/2006/relationships/slide" Target="slide35.xml" TargetMode="Internal" /><Relationship Id="rId4" Type="http://schemas.openxmlformats.org/officeDocument/2006/relationships/image" Target="../media/image5.emf" /><Relationship Id="rId5" Type="http://schemas.openxmlformats.org/officeDocument/2006/relationships/slide" Target="slide4.xml" TargetMode="Internal" /><Relationship Id="rId6" Type="http://schemas.openxmlformats.org/officeDocument/2006/relationships/slide" Target="slide5.xml" TargetMode="Internal" /><Relationship Id="rId7" Type="http://schemas.openxmlformats.org/officeDocument/2006/relationships/slide" Target="slide6.xml" TargetMode="Internal" /><Relationship Id="rId8" Type="http://schemas.openxmlformats.org/officeDocument/2006/relationships/slide" Target="slide7.xml" TargetMode="Internal" /><Relationship Id="rId9" Type="http://schemas.openxmlformats.org/officeDocument/2006/relationships/slide" Target="slide8.xml" TargetMode="Interna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499891/projection-ewaste-generation-worldwide" TargetMode="External" /><Relationship Id="rId6" Type="http://schemas.openxmlformats.org/officeDocument/2006/relationships/chart" Target="../charts/chart15.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499921/ewaste-generation-worldwide-by-region" TargetMode="External" /><Relationship Id="rId6" Type="http://schemas.openxmlformats.org/officeDocument/2006/relationships/chart" Target="../charts/chart16.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499912/ewaste-generation-worldwide-by-type" TargetMode="External" /><Relationship Id="rId6" Type="http://schemas.openxmlformats.org/officeDocument/2006/relationships/chart" Target="../charts/chart17.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6.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499945/per-capita-ewaste-generation-worldwide-by-major-country" TargetMode="External" /><Relationship Id="rId6" Type="http://schemas.openxmlformats.org/officeDocument/2006/relationships/chart" Target="../charts/chart18.xml" /><Relationship Id="rId7" Type="http://schemas.openxmlformats.org/officeDocument/2006/relationships/image" Target="../media/image7.png" /><Relationship Id="rId8" Type="http://schemas.openxmlformats.org/officeDocument/2006/relationships/oleObject" Target="../embeddings/oleObject24.bin" TargetMode="Internal" /><Relationship Id="rId9" Type="http://schemas.openxmlformats.org/officeDocument/2006/relationships/image" Target="../media/image8.png"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499904/projection-ewaste-generation-per-capita-worldwide" TargetMode="External" /><Relationship Id="rId6" Type="http://schemas.openxmlformats.org/officeDocument/2006/relationships/chart" Target="../charts/chart19.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7.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933083/food-waste-of-selected-countries" TargetMode="External" /><Relationship Id="rId6" Type="http://schemas.openxmlformats.org/officeDocument/2006/relationships/chart" Target="../charts/chart20.xml" /><Relationship Id="rId7" Type="http://schemas.openxmlformats.org/officeDocument/2006/relationships/image" Target="../media/image7.png" /><Relationship Id="rId8" Type="http://schemas.openxmlformats.org/officeDocument/2006/relationships/oleObject" Target="../embeddings/oleObject27.bin" TargetMode="Internal" /><Relationship Id="rId9" Type="http://schemas.openxmlformats.org/officeDocument/2006/relationships/image" Target="../media/image8.png"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8.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933059/per-capita-food-waste-of-selected-countries" TargetMode="External" /><Relationship Id="rId6" Type="http://schemas.openxmlformats.org/officeDocument/2006/relationships/chart" Target="../charts/chart21.xml" /><Relationship Id="rId7" Type="http://schemas.openxmlformats.org/officeDocument/2006/relationships/image" Target="../media/image7.png" /><Relationship Id="rId8" Type="http://schemas.openxmlformats.org/officeDocument/2006/relationships/oleObject" Target="../embeddings/oleObject29.bin" TargetMode="Internal" /><Relationship Id="rId9" Type="http://schemas.openxmlformats.org/officeDocument/2006/relationships/image" Target="../media/image8.png"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19939/global-food-waste-per-capita-by-region" TargetMode="External" /><Relationship Id="rId6" Type="http://schemas.openxmlformats.org/officeDocument/2006/relationships/chart" Target="../charts/chart22.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19836/global-food-waste-by-sector" TargetMode="External" /><Relationship Id="rId6" Type="http://schemas.openxmlformats.org/officeDocument/2006/relationships/chart" Target="../charts/chart23.x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916625/global-generation-of-municipal-solid-waste-forecast" TargetMode="External" /><Relationship Id="rId6" Type="http://schemas.openxmlformats.org/officeDocument/2006/relationships/chart" Target="../charts/chart24.x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33613/waste-generation-worldwide-by-region" TargetMode="External" /><Relationship Id="rId6" Type="http://schemas.openxmlformats.org/officeDocument/2006/relationships/chart" Target="../charts/chart25.xm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33624/forecast-of-per-capita-waste-generation-worldwide-by-region" TargetMode="External" /><Relationship Id="rId6" Type="http://schemas.openxmlformats.org/officeDocument/2006/relationships/chart" Target="../charts/chart26.x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80195/generation-of-municipal-solid-waste-in-urban-areas-worldwide" TargetMode="External" /><Relationship Id="rId6" Type="http://schemas.openxmlformats.org/officeDocument/2006/relationships/chart" Target="../charts/chart27.xml"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1.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026652/population-share-msw-generation-by-select-country" TargetMode="External" /><Relationship Id="rId6" Type="http://schemas.openxmlformats.org/officeDocument/2006/relationships/chart" Target="../charts/chart1.xml" /><Relationship Id="rId7" Type="http://schemas.openxmlformats.org/officeDocument/2006/relationships/image" Target="../media/image7.png" /><Relationship Id="rId8" Type="http://schemas.openxmlformats.org/officeDocument/2006/relationships/oleObject" Target="../embeddings/oleObject2.bin" TargetMode="Internal" /><Relationship Id="rId9" Type="http://schemas.openxmlformats.org/officeDocument/2006/relationships/image" Target="../media/image8.pn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916666/global-generation-of-municipal-solid-waste-share-by-material" TargetMode="External" /><Relationship Id="rId6" Type="http://schemas.openxmlformats.org/officeDocument/2006/relationships/chart" Target="../charts/chart2.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2.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916749/global-generation-of-municipal-solid-waste-by-country" TargetMode="External" /><Relationship Id="rId6" Type="http://schemas.openxmlformats.org/officeDocument/2006/relationships/chart" Target="../charts/chart3.xml" /><Relationship Id="rId7" Type="http://schemas.openxmlformats.org/officeDocument/2006/relationships/image" Target="../media/image7.png" /><Relationship Id="rId8" Type="http://schemas.openxmlformats.org/officeDocument/2006/relationships/oleObject" Target="../embeddings/oleObject5.bin" TargetMode="Internal" /><Relationship Id="rId9" Type="http://schemas.openxmlformats.org/officeDocument/2006/relationships/image" Target="../media/image8.png"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916592/global-generation-of-municipal-solid-waste-by-region" TargetMode="External" /><Relationship Id="rId6" Type="http://schemas.openxmlformats.org/officeDocument/2006/relationships/chart" Target="../charts/chart4.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916599/generation-of-municipal-solid-waste-worldwide-share-by-income-group" TargetMode="External" /><Relationship Id="rId6" Type="http://schemas.openxmlformats.org/officeDocument/2006/relationships/chart" Target="../charts/chart5.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5" name="New shape" title=""/>
          <p:cNvSpPr/>
          <p:nvPr/>
        </p:nvSpPr>
        <p:spPr>
          <a:xfrm>
            <a:off x="74196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583200" y="6231600"/>
            <a:ext cx="1461600" cy="28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DIGITAL &amp; TRENDS</a:t>
            </a:r>
          </a:p>
        </p:txBody>
      </p:sp>
      <p:sp>
        <p:nvSpPr>
          <p:cNvPr id="3"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Global waste generation</a:t>
            </a: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This statistic represents the average amount of municipal solid waste generated per person worldwide in 2016, broken down by region. In this year, the average person living in the East Asia and Pacific region generated 0.56 kilograms of municipal solid waste per day.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2016</a:t>
            </a:r>
          </a:p>
          <a:p>
            <a:r>
              <a:rPr sz="600" b="1">
                <a:solidFill>
                  <a:srgbClr val="0F2741"/>
                </a:solidFill>
                <a:latin typeface="Open Sans"/>
              </a:rPr>
              <a:t>Source(s): </a:t>
            </a:r>
            <a:r>
              <a:rPr sz="600" b="0">
                <a:solidFill>
                  <a:srgbClr val="0F2741"/>
                </a:solidFill>
                <a:latin typeface="Open Sans"/>
              </a:rPr>
              <a:t>World Bank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3815150" y="1882800"/>
            <a:ext cx="45593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Per capita generation of waste in kilograms per day</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9</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Average per capita generation of municipal solid waste worldwide in 2016, by region (in kilograms per day)</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municipal solid waste generation per person by region 2016</a:t>
            </a: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United States and Canada were two of the highest per capita generators of municipal solid waste in the world, throwing out about 2.58 kilograms and 2.33 kilograms per day, respectively. Municipal solid waste is defined as the everyday objects thrown out by the public. Globally, humans generate a wide variety of waste types, including plastic waste, food waste, and electronic waste. In terms of e-scrap, the United Kingdom is one of the largest per capita generators in the world, reaching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2018</a:t>
            </a:r>
          </a:p>
          <a:p>
            <a:r>
              <a:rPr sz="600" b="1">
                <a:solidFill>
                  <a:srgbClr val="0F2741"/>
                </a:solidFill>
                <a:latin typeface="Open Sans"/>
              </a:rPr>
              <a:t>Source(s): </a:t>
            </a:r>
            <a:r>
              <a:rPr sz="600" b="0">
                <a:solidFill>
                  <a:srgbClr val="0F2741"/>
                </a:solidFill>
                <a:latin typeface="Open Sans"/>
              </a:rPr>
              <a:t>Ipsos; Raconteur; Visual Capitalist; World Bank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031050" y="1882800"/>
            <a:ext cx="41275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Daily waste generation in kilograms per capita</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10</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Daily municipal solid waste generation per capita worldwide in 2018, by select country (in kilograms)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per capita generation of municipal solid waste by select country 2018</a:t>
            </a: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Worldwide, the biggest producer of waste per capita is Canada. At an estimated 36.1 metric tons per year, this was 10 metric tons more per capita than the United States. Canada produces an estimated 1.33 billion metric tons of waste per year, with 1.12 billion metric tons of this generated by industrial waste.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2019; * Estimates based on 2017 municipal solid waste (MSW) generation as well as special waste categories including industrial, medical, E waste, hazardous, and agricultural waste.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24/7 Wall St.; USA Today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177100" y="1882800"/>
            <a:ext cx="38354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Waste generation in metric tons per capita</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11</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Estimated annual waste per capita of the leading waste producing countries worldwide as of 2019* (in metric tons)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Largest waste producing countries worldwide per capita 2019</a:t>
            </a:r>
          </a:p>
        </p:txBody>
      </p:sp>
    </p:spTree>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United States and Denmark are two of the largest per capita generators of municipal solid waste worldwide. On average, citizens in these countries produce more than 800 kilograms of waste per year. Richer countries tend to produce about 34 percent of the world`s waste, yet only make up about 16 percent of the population. Waste generation is expected to increase worldwide. Although low-income regions currently tend to generate a lower amount of waste than higher-income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OECD; 2022*; * Figures are based on latest data available for each country. Source did not provide a release date.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Eurostat; Sensoneo; World Bank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40" r:id="rId8" imgW="2203200" imgH="629486" progId=".xls">
                  <p:embed/>
                </p:oleObj>
              </mc:Choice>
              <mc:Fallback>
                <p:oleObj r:id="rId8" imgW="2203200" imgH="629486" progId=".xls">
                  <p:embed/>
                  <p:pic>
                    <p:nvPicPr>
                      <p:cNvPr id="0" name="OLE substitute image"/>
                      <p:cNvPicPr/>
                      <p:nvPr/>
                    </p:nvPicPr>
                    <p:blipFill>
                      <a:blip r:embed="rId10"/>
                      <a:srcRect t="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title=""/>
          <p:cNvSpPr/>
          <p:nvPr/>
        </p:nvSpPr>
        <p:spPr>
          <a:xfrm>
            <a:off x="4240600" y="1882800"/>
            <a:ext cx="37084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Waste generation in kilograms per capita</a:t>
            </a:r>
          </a:p>
        </p:txBody>
      </p:sp>
      <p:sp>
        <p:nvSpPr>
          <p:cNvPr id="8"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12</a:t>
            </a:r>
          </a:p>
        </p:txBody>
      </p:sp>
      <p:sp>
        <p:nvSpPr>
          <p:cNvPr id="9"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Average annual per capita municipal waste generated by OECD countries as of 2022 (in kilograms)</a:t>
            </a:r>
          </a:p>
        </p:txBody>
      </p:sp>
      <p:sp>
        <p:nvSpPr>
          <p:cNvPr id="10"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Annual municipal waste generated per capita by OECD countries 2022</a:t>
            </a: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Plastic waste</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03</a:t>
            </a: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This statistic depicts the plastic municipal solid waste (MSW) generated worldwide as of 2018, with a breakdown by region. As of that year, around 28.7 million metric tons of plastic MSW were generated in Latin American and the Caribbean.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2018; * Commonwealth of Independent States. NAFTA: North American Free Trade Agreement.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Danmarks Tekniske Universitet; GEF; UNEP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3980250" y="1882800"/>
            <a:ext cx="42291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Generated waste in million metric tons per year</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14</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Volume of plastic municipal solid waste (MSW) generated worldwide as of 2018, by region (in million metric tons per year)</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generation of plastic MSW by region 2018</a:t>
            </a:r>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United States generates more plastic waste than any other country in the world. In 2016, it is estimated that the U.S. produced 42 million metric tons of plastic waste. This was roughly double the amount of plastic waste produced in China.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2016</a:t>
            </a:r>
          </a:p>
          <a:p>
            <a:r>
              <a:rPr sz="600" b="1">
                <a:solidFill>
                  <a:srgbClr val="0F2741"/>
                </a:solidFill>
                <a:latin typeface="Open Sans"/>
              </a:rPr>
              <a:t>Source(s): </a:t>
            </a:r>
            <a:r>
              <a:rPr sz="600" b="0">
                <a:solidFill>
                  <a:srgbClr val="0F2741"/>
                </a:solidFill>
                <a:latin typeface="Open Sans"/>
              </a:rPr>
              <a:t>AAAS; Expert(s) (K. Lavender Law et al.)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41" r:id="rId8" imgW="2203200" imgH="629486" progId=".xls">
                  <p:embed/>
                </p:oleObj>
              </mc:Choice>
              <mc:Fallback>
                <p:oleObj r:id="rId8" imgW="2203200" imgH="629486" progId=".xls">
                  <p:embed/>
                  <p:pic>
                    <p:nvPicPr>
                      <p:cNvPr id="0" name="OLE substitute image"/>
                      <p:cNvPicPr/>
                      <p:nvPr/>
                    </p:nvPicPr>
                    <p:blipFill>
                      <a:blip r:embed="rId10"/>
                      <a:srcRect t="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title=""/>
          <p:cNvSpPr/>
          <p:nvPr/>
        </p:nvSpPr>
        <p:spPr>
          <a:xfrm>
            <a:off x="4323150" y="1882800"/>
            <a:ext cx="35433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Waste generation in million metric tons</a:t>
            </a:r>
          </a:p>
        </p:txBody>
      </p:sp>
      <p:sp>
        <p:nvSpPr>
          <p:cNvPr id="8"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15</a:t>
            </a:r>
          </a:p>
        </p:txBody>
      </p:sp>
      <p:sp>
        <p:nvSpPr>
          <p:cNvPr id="9"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Plastic waste generated by select countries worldwide in 2016 (in million metric tons)</a:t>
            </a:r>
          </a:p>
        </p:txBody>
      </p:sp>
      <p:sp>
        <p:nvSpPr>
          <p:cNvPr id="10"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Plastic waste generation worldwide 2016, by select country</a:t>
            </a:r>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2018, packaging accounted for 46 percent of global plastic waste generation. This was considerably higher than any other sector, with textiles making up the second highest share with approximately 15 percent.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2018; Based on 342.6 million metric tons of plastic waste</a:t>
            </a:r>
          </a:p>
          <a:p>
            <a:r>
              <a:rPr sz="600" b="1">
                <a:solidFill>
                  <a:srgbClr val="0F2741"/>
                </a:solidFill>
                <a:latin typeface="Open Sans"/>
              </a:rPr>
              <a:t>Source(s): </a:t>
            </a:r>
            <a:r>
              <a:rPr sz="600" b="0">
                <a:solidFill>
                  <a:srgbClr val="0F2741"/>
                </a:solidFill>
                <a:latin typeface="Open Sans"/>
              </a:rPr>
              <a:t>Basel Convention; Expert(s) (Roland Geyer, 2020)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16</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Distribution of plastic waste generation worldwide in 2018, by sector</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plastic waste production breakdown 2018, by sector</a:t>
            </a:r>
          </a:p>
        </p:txBody>
      </p:sp>
    </p:spTree>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This statistic depicts the share of plastic waste in municipal solid waste (MSW) worldwide as of 2018, broken down by region. As of that year, plastic waste accounted for around 12 percent of the total MSW in Western Europe.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2018</a:t>
            </a:r>
          </a:p>
          <a:p>
            <a:r>
              <a:rPr sz="600" b="1">
                <a:solidFill>
                  <a:srgbClr val="0F2741"/>
                </a:solidFill>
                <a:latin typeface="Open Sans"/>
              </a:rPr>
              <a:t>Source(s): </a:t>
            </a:r>
            <a:r>
              <a:rPr sz="600" b="0">
                <a:solidFill>
                  <a:srgbClr val="0F2741"/>
                </a:solidFill>
                <a:latin typeface="Open Sans"/>
              </a:rPr>
              <a:t>Danmarks Tekniske Universitet; Expert(s) (Hoornweg, D.; Bhada-Tata, P., 2012); GEF; UNEP; UNSD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659700" y="1882800"/>
            <a:ext cx="28702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Share of municipal solid waste</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17</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Share of plastic waste in municipal solid waste worldwide as of 2018, by region</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Share of plastics in global municipal solid waste by region 2018</a:t>
            </a:r>
          </a:p>
        </p:txBody>
      </p:sp>
    </p:spTree>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Ireland was the biggest producer of plastic packaging waste per capita in the European Union in 2020, at 61.52 kilograms per person. Hungary ranked second that year, with just over 47 kilograms of plastic packaging waste produced per capita.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 2020; *estimate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Eurostat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42" r:id="rId8" imgW="2203200" imgH="629486" progId=".xls">
                  <p:embed/>
                </p:oleObj>
              </mc:Choice>
              <mc:Fallback>
                <p:oleObj r:id="rId8" imgW="2203200" imgH="629486" progId=".xls">
                  <p:embed/>
                  <p:pic>
                    <p:nvPicPr>
                      <p:cNvPr id="0" name="OLE substitute image"/>
                      <p:cNvPicPr/>
                      <p:nvPr/>
                    </p:nvPicPr>
                    <p:blipFill>
                      <a:blip r:embed="rId10"/>
                      <a:srcRect t="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title=""/>
          <p:cNvSpPr/>
          <p:nvPr/>
        </p:nvSpPr>
        <p:spPr>
          <a:xfrm>
            <a:off x="4240600" y="1882800"/>
            <a:ext cx="37084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Waste generation in kilograms per capita</a:t>
            </a:r>
          </a:p>
        </p:txBody>
      </p:sp>
      <p:sp>
        <p:nvSpPr>
          <p:cNvPr id="8"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18</a:t>
            </a:r>
          </a:p>
        </p:txBody>
      </p:sp>
      <p:sp>
        <p:nvSpPr>
          <p:cNvPr id="9"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Generation of plastic packaging waste in the European Union (EU-27) in 2020, by country (in kilograms per capita)</a:t>
            </a:r>
          </a:p>
        </p:txBody>
      </p:sp>
      <p:sp>
        <p:nvSpPr>
          <p:cNvPr id="10"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Generation of plastic packaging waste per capita in the EU-27 2020, by country</a:t>
            </a: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Table of Contents</a:t>
            </a:r>
          </a:p>
        </p:txBody>
      </p:sp>
      <p:sp>
        <p:nvSpPr>
          <p:cNvPr id="3"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a:t>
            </a:r>
          </a:p>
        </p:txBody>
      </p:sp>
      <p:sp>
        <p:nvSpPr>
          <p:cNvPr id="7" name="New shape" title=""/>
          <p:cNvSpPr/>
          <p:nvPr/>
        </p:nvSpPr>
        <p:spPr>
          <a:xfrm>
            <a:off x="586800" y="1882800"/>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01 Overview</a:t>
            </a:r>
          </a:p>
        </p:txBody>
      </p:sp>
      <p:sp>
        <p:nvSpPr>
          <p:cNvPr id="8" name="New shape" title=""/>
          <p:cNvSpPr/>
          <p:nvPr/>
        </p:nvSpPr>
        <p:spPr>
          <a:xfrm>
            <a:off x="5544000" y="211624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5" action="ppaction://hlinksldjump">
                  <a:extLst>
                    <a:ext uri="{A12FA001-AC4F-418D-AE19-62706E023703}">
                      <ahyp:hlinkClr xmlns:ahyp="http://schemas.microsoft.com/office/drawing/2018/hyperlinkcolor" val="tx"/>
                    </a:ext>
                  </a:extLst>
                </a:hlinkClick>
              </a:rPr>
              <a:t>03</a:t>
            </a:r>
          </a:p>
        </p:txBody>
      </p:sp>
      <p:sp>
        <p:nvSpPr>
          <p:cNvPr id="9" name="New shape" title=""/>
          <p:cNvSpPr/>
          <p:nvPr/>
        </p:nvSpPr>
        <p:spPr>
          <a:xfrm>
            <a:off x="586800" y="211624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population and MSW generation shares by key country 2018</a:t>
            </a:r>
          </a:p>
        </p:txBody>
      </p:sp>
      <p:sp>
        <p:nvSpPr>
          <p:cNvPr id="10" name="New shape" title=""/>
          <p:cNvSpPr/>
          <p:nvPr/>
        </p:nvSpPr>
        <p:spPr>
          <a:xfrm>
            <a:off x="5544000" y="228652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6" action="ppaction://hlinksldjump">
                  <a:extLst>
                    <a:ext uri="{A12FA001-AC4F-418D-AE19-62706E023703}">
                      <ahyp:hlinkClr xmlns:ahyp="http://schemas.microsoft.com/office/drawing/2018/hyperlinkcolor" val="tx"/>
                    </a:ext>
                  </a:extLst>
                </a:hlinkClick>
              </a:rPr>
              <a:t>04</a:t>
            </a:r>
          </a:p>
        </p:txBody>
      </p:sp>
      <p:sp>
        <p:nvSpPr>
          <p:cNvPr id="11" name="New shape" title=""/>
          <p:cNvSpPr/>
          <p:nvPr/>
        </p:nvSpPr>
        <p:spPr>
          <a:xfrm>
            <a:off x="586800" y="228652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waste breakdown by material type 2016</a:t>
            </a:r>
          </a:p>
        </p:txBody>
      </p:sp>
      <p:sp>
        <p:nvSpPr>
          <p:cNvPr id="12" name="New shape" title=""/>
          <p:cNvSpPr/>
          <p:nvPr/>
        </p:nvSpPr>
        <p:spPr>
          <a:xfrm>
            <a:off x="5544000" y="245679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7" action="ppaction://hlinksldjump">
                  <a:extLst>
                    <a:ext uri="{A12FA001-AC4F-418D-AE19-62706E023703}">
                      <ahyp:hlinkClr xmlns:ahyp="http://schemas.microsoft.com/office/drawing/2018/hyperlinkcolor" val="tx"/>
                    </a:ext>
                  </a:extLst>
                </a:hlinkClick>
              </a:rPr>
              <a:t>05</a:t>
            </a:r>
          </a:p>
        </p:txBody>
      </p:sp>
      <p:sp>
        <p:nvSpPr>
          <p:cNvPr id="13" name="New shape" title=""/>
          <p:cNvSpPr/>
          <p:nvPr/>
        </p:nvSpPr>
        <p:spPr>
          <a:xfrm>
            <a:off x="586800" y="245679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municipal waste generation 2021, by select country</a:t>
            </a:r>
          </a:p>
        </p:txBody>
      </p:sp>
      <p:sp>
        <p:nvSpPr>
          <p:cNvPr id="14" name="New shape" title=""/>
          <p:cNvSpPr/>
          <p:nvPr/>
        </p:nvSpPr>
        <p:spPr>
          <a:xfrm>
            <a:off x="5544000" y="262707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8" action="ppaction://hlinksldjump">
                  <a:extLst>
                    <a:ext uri="{A12FA001-AC4F-418D-AE19-62706E023703}">
                      <ahyp:hlinkClr xmlns:ahyp="http://schemas.microsoft.com/office/drawing/2018/hyperlinkcolor" val="tx"/>
                    </a:ext>
                  </a:extLst>
                </a:hlinkClick>
              </a:rPr>
              <a:t>06</a:t>
            </a:r>
          </a:p>
        </p:txBody>
      </p:sp>
      <p:sp>
        <p:nvSpPr>
          <p:cNvPr id="15" name="New shape" title=""/>
          <p:cNvSpPr/>
          <p:nvPr/>
        </p:nvSpPr>
        <p:spPr>
          <a:xfrm>
            <a:off x="586800" y="262707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municipal solid waste generation by region 2016</a:t>
            </a:r>
          </a:p>
        </p:txBody>
      </p:sp>
      <p:sp>
        <p:nvSpPr>
          <p:cNvPr id="16" name="New shape" title=""/>
          <p:cNvSpPr/>
          <p:nvPr/>
        </p:nvSpPr>
        <p:spPr>
          <a:xfrm>
            <a:off x="5544000" y="279735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9" action="ppaction://hlinksldjump">
                  <a:extLst>
                    <a:ext uri="{A12FA001-AC4F-418D-AE19-62706E023703}">
                      <ahyp:hlinkClr xmlns:ahyp="http://schemas.microsoft.com/office/drawing/2018/hyperlinkcolor" val="tx"/>
                    </a:ext>
                  </a:extLst>
                </a:hlinkClick>
              </a:rPr>
              <a:t>07</a:t>
            </a:r>
          </a:p>
        </p:txBody>
      </p:sp>
      <p:sp>
        <p:nvSpPr>
          <p:cNvPr id="17" name="New shape" title=""/>
          <p:cNvSpPr/>
          <p:nvPr/>
        </p:nvSpPr>
        <p:spPr>
          <a:xfrm>
            <a:off x="586800" y="279735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municipal solid waste generation share by income group 2016</a:t>
            </a:r>
          </a:p>
        </p:txBody>
      </p:sp>
      <p:sp>
        <p:nvSpPr>
          <p:cNvPr id="18" name="New shape" title=""/>
          <p:cNvSpPr/>
          <p:nvPr/>
        </p:nvSpPr>
        <p:spPr>
          <a:xfrm>
            <a:off x="586800" y="3094633"/>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02 Per capita waste</a:t>
            </a:r>
          </a:p>
        </p:txBody>
      </p:sp>
      <p:sp>
        <p:nvSpPr>
          <p:cNvPr id="19" name="New shape" title=""/>
          <p:cNvSpPr/>
          <p:nvPr/>
        </p:nvSpPr>
        <p:spPr>
          <a:xfrm>
            <a:off x="5544000" y="332807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0" action="ppaction://hlinksldjump">
                  <a:extLst>
                    <a:ext uri="{A12FA001-AC4F-418D-AE19-62706E023703}">
                      <ahyp:hlinkClr xmlns:ahyp="http://schemas.microsoft.com/office/drawing/2018/hyperlinkcolor" val="tx"/>
                    </a:ext>
                  </a:extLst>
                </a:hlinkClick>
              </a:rPr>
              <a:t>09</a:t>
            </a:r>
          </a:p>
        </p:txBody>
      </p:sp>
      <p:sp>
        <p:nvSpPr>
          <p:cNvPr id="20" name="New shape" title=""/>
          <p:cNvSpPr/>
          <p:nvPr/>
        </p:nvSpPr>
        <p:spPr>
          <a:xfrm>
            <a:off x="586800" y="332807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municipal solid waste generation per person by region 2016</a:t>
            </a:r>
          </a:p>
        </p:txBody>
      </p:sp>
      <p:sp>
        <p:nvSpPr>
          <p:cNvPr id="21" name="New shape" title=""/>
          <p:cNvSpPr/>
          <p:nvPr/>
        </p:nvSpPr>
        <p:spPr>
          <a:xfrm>
            <a:off x="5544000" y="349835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1" action="ppaction://hlinksldjump">
                  <a:extLst>
                    <a:ext uri="{A12FA001-AC4F-418D-AE19-62706E023703}">
                      <ahyp:hlinkClr xmlns:ahyp="http://schemas.microsoft.com/office/drawing/2018/hyperlinkcolor" val="tx"/>
                    </a:ext>
                  </a:extLst>
                </a:hlinkClick>
              </a:rPr>
              <a:t>10</a:t>
            </a:r>
          </a:p>
        </p:txBody>
      </p:sp>
      <p:sp>
        <p:nvSpPr>
          <p:cNvPr id="22" name="New shape" title=""/>
          <p:cNvSpPr/>
          <p:nvPr/>
        </p:nvSpPr>
        <p:spPr>
          <a:xfrm>
            <a:off x="586800" y="349835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per capita generation of municipal solid waste by select country 2018</a:t>
            </a:r>
          </a:p>
        </p:txBody>
      </p:sp>
      <p:sp>
        <p:nvSpPr>
          <p:cNvPr id="23" name="New shape" title=""/>
          <p:cNvSpPr/>
          <p:nvPr/>
        </p:nvSpPr>
        <p:spPr>
          <a:xfrm>
            <a:off x="5544000" y="3668632"/>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2" action="ppaction://hlinksldjump">
                  <a:extLst>
                    <a:ext uri="{A12FA001-AC4F-418D-AE19-62706E023703}">
                      <ahyp:hlinkClr xmlns:ahyp="http://schemas.microsoft.com/office/drawing/2018/hyperlinkcolor" val="tx"/>
                    </a:ext>
                  </a:extLst>
                </a:hlinkClick>
              </a:rPr>
              <a:t>11</a:t>
            </a:r>
          </a:p>
        </p:txBody>
      </p:sp>
      <p:sp>
        <p:nvSpPr>
          <p:cNvPr id="24" name="New shape" title=""/>
          <p:cNvSpPr/>
          <p:nvPr/>
        </p:nvSpPr>
        <p:spPr>
          <a:xfrm>
            <a:off x="586800" y="3668632"/>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Largest waste producing countries worldwide per capita 2019</a:t>
            </a:r>
          </a:p>
        </p:txBody>
      </p:sp>
      <p:sp>
        <p:nvSpPr>
          <p:cNvPr id="25" name="New shape" title=""/>
          <p:cNvSpPr/>
          <p:nvPr/>
        </p:nvSpPr>
        <p:spPr>
          <a:xfrm>
            <a:off x="5544000" y="383891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3" action="ppaction://hlinksldjump">
                  <a:extLst>
                    <a:ext uri="{A12FA001-AC4F-418D-AE19-62706E023703}">
                      <ahyp:hlinkClr xmlns:ahyp="http://schemas.microsoft.com/office/drawing/2018/hyperlinkcolor" val="tx"/>
                    </a:ext>
                  </a:extLst>
                </a:hlinkClick>
              </a:rPr>
              <a:t>12</a:t>
            </a:r>
          </a:p>
        </p:txBody>
      </p:sp>
      <p:sp>
        <p:nvSpPr>
          <p:cNvPr id="26" name="New shape" title=""/>
          <p:cNvSpPr/>
          <p:nvPr/>
        </p:nvSpPr>
        <p:spPr>
          <a:xfrm>
            <a:off x="586800" y="383891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Annual municipal waste generated per capita by OECD countries 2022</a:t>
            </a:r>
          </a:p>
        </p:txBody>
      </p:sp>
      <p:sp>
        <p:nvSpPr>
          <p:cNvPr id="27" name="New shape" title=""/>
          <p:cNvSpPr/>
          <p:nvPr/>
        </p:nvSpPr>
        <p:spPr>
          <a:xfrm>
            <a:off x="586800" y="4136188"/>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03 Plastic waste</a:t>
            </a:r>
          </a:p>
        </p:txBody>
      </p:sp>
      <p:sp>
        <p:nvSpPr>
          <p:cNvPr id="28" name="New shape" title=""/>
          <p:cNvSpPr/>
          <p:nvPr/>
        </p:nvSpPr>
        <p:spPr>
          <a:xfrm>
            <a:off x="5544000" y="436963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4" action="ppaction://hlinksldjump">
                  <a:extLst>
                    <a:ext uri="{A12FA001-AC4F-418D-AE19-62706E023703}">
                      <ahyp:hlinkClr xmlns:ahyp="http://schemas.microsoft.com/office/drawing/2018/hyperlinkcolor" val="tx"/>
                    </a:ext>
                  </a:extLst>
                </a:hlinkClick>
              </a:rPr>
              <a:t>14</a:t>
            </a:r>
          </a:p>
        </p:txBody>
      </p:sp>
      <p:sp>
        <p:nvSpPr>
          <p:cNvPr id="29" name="New shape" title=""/>
          <p:cNvSpPr/>
          <p:nvPr/>
        </p:nvSpPr>
        <p:spPr>
          <a:xfrm>
            <a:off x="586800" y="436963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generation of plastic MSW by region 2018</a:t>
            </a:r>
          </a:p>
        </p:txBody>
      </p:sp>
      <p:sp>
        <p:nvSpPr>
          <p:cNvPr id="30" name="New shape" title=""/>
          <p:cNvSpPr/>
          <p:nvPr/>
        </p:nvSpPr>
        <p:spPr>
          <a:xfrm>
            <a:off x="5544000" y="453990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5" action="ppaction://hlinksldjump">
                  <a:extLst>
                    <a:ext uri="{A12FA001-AC4F-418D-AE19-62706E023703}">
                      <ahyp:hlinkClr xmlns:ahyp="http://schemas.microsoft.com/office/drawing/2018/hyperlinkcolor" val="tx"/>
                    </a:ext>
                  </a:extLst>
                </a:hlinkClick>
              </a:rPr>
              <a:t>15</a:t>
            </a:r>
          </a:p>
        </p:txBody>
      </p:sp>
      <p:sp>
        <p:nvSpPr>
          <p:cNvPr id="31" name="New shape" title=""/>
          <p:cNvSpPr/>
          <p:nvPr/>
        </p:nvSpPr>
        <p:spPr>
          <a:xfrm>
            <a:off x="586800" y="453990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Plastic waste generation worldwide 2016, by select country</a:t>
            </a:r>
          </a:p>
        </p:txBody>
      </p:sp>
      <p:sp>
        <p:nvSpPr>
          <p:cNvPr id="32" name="New shape" title=""/>
          <p:cNvSpPr/>
          <p:nvPr/>
        </p:nvSpPr>
        <p:spPr>
          <a:xfrm>
            <a:off x="5544000" y="471018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6" action="ppaction://hlinksldjump">
                  <a:extLst>
                    <a:ext uri="{A12FA001-AC4F-418D-AE19-62706E023703}">
                      <ahyp:hlinkClr xmlns:ahyp="http://schemas.microsoft.com/office/drawing/2018/hyperlinkcolor" val="tx"/>
                    </a:ext>
                  </a:extLst>
                </a:hlinkClick>
              </a:rPr>
              <a:t>16</a:t>
            </a:r>
          </a:p>
        </p:txBody>
      </p:sp>
      <p:sp>
        <p:nvSpPr>
          <p:cNvPr id="33" name="New shape" title=""/>
          <p:cNvSpPr/>
          <p:nvPr/>
        </p:nvSpPr>
        <p:spPr>
          <a:xfrm>
            <a:off x="586800" y="471018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plastic waste production breakdown 2018, by sector</a:t>
            </a:r>
          </a:p>
        </p:txBody>
      </p:sp>
      <p:sp>
        <p:nvSpPr>
          <p:cNvPr id="34" name="New shape" title=""/>
          <p:cNvSpPr/>
          <p:nvPr/>
        </p:nvSpPr>
        <p:spPr>
          <a:xfrm>
            <a:off x="5544000" y="488046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7" action="ppaction://hlinksldjump">
                  <a:extLst>
                    <a:ext uri="{A12FA001-AC4F-418D-AE19-62706E023703}">
                      <ahyp:hlinkClr xmlns:ahyp="http://schemas.microsoft.com/office/drawing/2018/hyperlinkcolor" val="tx"/>
                    </a:ext>
                  </a:extLst>
                </a:hlinkClick>
              </a:rPr>
              <a:t>17</a:t>
            </a:r>
          </a:p>
        </p:txBody>
      </p:sp>
      <p:sp>
        <p:nvSpPr>
          <p:cNvPr id="35" name="New shape" title=""/>
          <p:cNvSpPr/>
          <p:nvPr/>
        </p:nvSpPr>
        <p:spPr>
          <a:xfrm>
            <a:off x="586800" y="488046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Share of plastics in global municipal solid waste by region 2018</a:t>
            </a:r>
          </a:p>
        </p:txBody>
      </p:sp>
      <p:sp>
        <p:nvSpPr>
          <p:cNvPr id="36" name="New shape" title=""/>
          <p:cNvSpPr/>
          <p:nvPr/>
        </p:nvSpPr>
        <p:spPr>
          <a:xfrm>
            <a:off x="5544000" y="505074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8" action="ppaction://hlinksldjump">
                  <a:extLst>
                    <a:ext uri="{A12FA001-AC4F-418D-AE19-62706E023703}">
                      <ahyp:hlinkClr xmlns:ahyp="http://schemas.microsoft.com/office/drawing/2018/hyperlinkcolor" val="tx"/>
                    </a:ext>
                  </a:extLst>
                </a:hlinkClick>
              </a:rPr>
              <a:t>18</a:t>
            </a:r>
          </a:p>
        </p:txBody>
      </p:sp>
      <p:sp>
        <p:nvSpPr>
          <p:cNvPr id="37" name="New shape" title=""/>
          <p:cNvSpPr/>
          <p:nvPr/>
        </p:nvSpPr>
        <p:spPr>
          <a:xfrm>
            <a:off x="586800" y="505074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Generation of plastic packaging waste per capita in the EU-27 2020, by country</a:t>
            </a:r>
          </a:p>
        </p:txBody>
      </p:sp>
      <p:sp>
        <p:nvSpPr>
          <p:cNvPr id="38" name="New shape" title=""/>
          <p:cNvSpPr/>
          <p:nvPr/>
        </p:nvSpPr>
        <p:spPr>
          <a:xfrm>
            <a:off x="586800" y="5348021"/>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04 Electronic waste</a:t>
            </a:r>
          </a:p>
        </p:txBody>
      </p:sp>
      <p:sp>
        <p:nvSpPr>
          <p:cNvPr id="39" name="New shape" title=""/>
          <p:cNvSpPr/>
          <p:nvPr/>
        </p:nvSpPr>
        <p:spPr>
          <a:xfrm>
            <a:off x="10915200" y="188280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9" action="ppaction://hlinksldjump">
                  <a:extLst>
                    <a:ext uri="{A12FA001-AC4F-418D-AE19-62706E023703}">
                      <ahyp:hlinkClr xmlns:ahyp="http://schemas.microsoft.com/office/drawing/2018/hyperlinkcolor" val="tx"/>
                    </a:ext>
                  </a:extLst>
                </a:hlinkClick>
              </a:rPr>
              <a:t>20</a:t>
            </a:r>
          </a:p>
        </p:txBody>
      </p:sp>
      <p:sp>
        <p:nvSpPr>
          <p:cNvPr id="40" name="New shape" title=""/>
          <p:cNvSpPr/>
          <p:nvPr/>
        </p:nvSpPr>
        <p:spPr>
          <a:xfrm>
            <a:off x="5958000" y="188280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e-waste generation 2010-2019</a:t>
            </a:r>
          </a:p>
        </p:txBody>
      </p:sp>
      <p:sp>
        <p:nvSpPr>
          <p:cNvPr id="41" name="New shape" title=""/>
          <p:cNvSpPr/>
          <p:nvPr/>
        </p:nvSpPr>
        <p:spPr>
          <a:xfrm>
            <a:off x="10915200" y="205307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0" action="ppaction://hlinksldjump">
                  <a:extLst>
                    <a:ext uri="{A12FA001-AC4F-418D-AE19-62706E023703}">
                      <ahyp:hlinkClr xmlns:ahyp="http://schemas.microsoft.com/office/drawing/2018/hyperlinkcolor" val="tx"/>
                    </a:ext>
                  </a:extLst>
                </a:hlinkClick>
              </a:rPr>
              <a:t>21</a:t>
            </a:r>
          </a:p>
        </p:txBody>
      </p:sp>
      <p:sp>
        <p:nvSpPr>
          <p:cNvPr id="42" name="New shape" title=""/>
          <p:cNvSpPr/>
          <p:nvPr/>
        </p:nvSpPr>
        <p:spPr>
          <a:xfrm>
            <a:off x="5958000" y="205307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e-waste generation by region 2019</a:t>
            </a:r>
          </a:p>
        </p:txBody>
      </p:sp>
      <p:sp>
        <p:nvSpPr>
          <p:cNvPr id="43" name="New shape" title=""/>
          <p:cNvSpPr/>
          <p:nvPr/>
        </p:nvSpPr>
        <p:spPr>
          <a:xfrm>
            <a:off x="10915200" y="222335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1" action="ppaction://hlinksldjump">
                  <a:extLst>
                    <a:ext uri="{A12FA001-AC4F-418D-AE19-62706E023703}">
                      <ahyp:hlinkClr xmlns:ahyp="http://schemas.microsoft.com/office/drawing/2018/hyperlinkcolor" val="tx"/>
                    </a:ext>
                  </a:extLst>
                </a:hlinkClick>
              </a:rPr>
              <a:t>22</a:t>
            </a:r>
          </a:p>
        </p:txBody>
      </p:sp>
      <p:sp>
        <p:nvSpPr>
          <p:cNvPr id="44" name="New shape" title=""/>
          <p:cNvSpPr/>
          <p:nvPr/>
        </p:nvSpPr>
        <p:spPr>
          <a:xfrm>
            <a:off x="5958000" y="222335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e-waste generation by type 2019</a:t>
            </a:r>
          </a:p>
        </p:txBody>
      </p:sp>
      <p:sp>
        <p:nvSpPr>
          <p:cNvPr id="45" name="New shape" title=""/>
          <p:cNvSpPr/>
          <p:nvPr/>
        </p:nvSpPr>
        <p:spPr>
          <a:xfrm>
            <a:off x="10915200" y="239363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2" action="ppaction://hlinksldjump">
                  <a:extLst>
                    <a:ext uri="{A12FA001-AC4F-418D-AE19-62706E023703}">
                      <ahyp:hlinkClr xmlns:ahyp="http://schemas.microsoft.com/office/drawing/2018/hyperlinkcolor" val="tx"/>
                    </a:ext>
                  </a:extLst>
                </a:hlinkClick>
              </a:rPr>
              <a:t>23</a:t>
            </a:r>
          </a:p>
        </p:txBody>
      </p:sp>
      <p:sp>
        <p:nvSpPr>
          <p:cNvPr id="46" name="New shape" title=""/>
          <p:cNvSpPr/>
          <p:nvPr/>
        </p:nvSpPr>
        <p:spPr>
          <a:xfrm>
            <a:off x="5958000" y="239363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per capita e-waste generation by country 2019</a:t>
            </a:r>
          </a:p>
        </p:txBody>
      </p:sp>
      <p:sp>
        <p:nvSpPr>
          <p:cNvPr id="47" name="New shape" title=""/>
          <p:cNvSpPr/>
          <p:nvPr/>
        </p:nvSpPr>
        <p:spPr>
          <a:xfrm>
            <a:off x="10915200" y="2563912"/>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3" action="ppaction://hlinksldjump">
                  <a:extLst>
                    <a:ext uri="{A12FA001-AC4F-418D-AE19-62706E023703}">
                      <ahyp:hlinkClr xmlns:ahyp="http://schemas.microsoft.com/office/drawing/2018/hyperlinkcolor" val="tx"/>
                    </a:ext>
                  </a:extLst>
                </a:hlinkClick>
              </a:rPr>
              <a:t>24</a:t>
            </a:r>
          </a:p>
        </p:txBody>
      </p:sp>
      <p:sp>
        <p:nvSpPr>
          <p:cNvPr id="48" name="New shape" title=""/>
          <p:cNvSpPr/>
          <p:nvPr/>
        </p:nvSpPr>
        <p:spPr>
          <a:xfrm>
            <a:off x="5958000" y="2563912"/>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e-waste generation per capita 2010-2019</a:t>
            </a:r>
          </a:p>
        </p:txBody>
      </p:sp>
      <p:sp>
        <p:nvSpPr>
          <p:cNvPr id="49" name="New shape" title=""/>
          <p:cNvSpPr/>
          <p:nvPr/>
        </p:nvSpPr>
        <p:spPr>
          <a:xfrm>
            <a:off x="5958000" y="2861190"/>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05 Food waste</a:t>
            </a:r>
          </a:p>
        </p:txBody>
      </p:sp>
      <p:sp>
        <p:nvSpPr>
          <p:cNvPr id="50" name="New shape" title=""/>
          <p:cNvSpPr/>
          <p:nvPr/>
        </p:nvSpPr>
        <p:spPr>
          <a:xfrm>
            <a:off x="10915200" y="309463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4" action="ppaction://hlinksldjump">
                  <a:extLst>
                    <a:ext uri="{A12FA001-AC4F-418D-AE19-62706E023703}">
                      <ahyp:hlinkClr xmlns:ahyp="http://schemas.microsoft.com/office/drawing/2018/hyperlinkcolor" val="tx"/>
                    </a:ext>
                  </a:extLst>
                </a:hlinkClick>
              </a:rPr>
              <a:t>26</a:t>
            </a:r>
          </a:p>
        </p:txBody>
      </p:sp>
      <p:sp>
        <p:nvSpPr>
          <p:cNvPr id="51" name="New shape" title=""/>
          <p:cNvSpPr/>
          <p:nvPr/>
        </p:nvSpPr>
        <p:spPr>
          <a:xfrm>
            <a:off x="5958000" y="309463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Food waste produced annually in selected countries worldwide 2020</a:t>
            </a:r>
          </a:p>
        </p:txBody>
      </p:sp>
      <p:sp>
        <p:nvSpPr>
          <p:cNvPr id="52" name="New shape" title=""/>
          <p:cNvSpPr/>
          <p:nvPr/>
        </p:nvSpPr>
        <p:spPr>
          <a:xfrm>
            <a:off x="10915200" y="326491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5" action="ppaction://hlinksldjump">
                  <a:extLst>
                    <a:ext uri="{A12FA001-AC4F-418D-AE19-62706E023703}">
                      <ahyp:hlinkClr xmlns:ahyp="http://schemas.microsoft.com/office/drawing/2018/hyperlinkcolor" val="tx"/>
                    </a:ext>
                  </a:extLst>
                </a:hlinkClick>
              </a:rPr>
              <a:t>27</a:t>
            </a:r>
          </a:p>
        </p:txBody>
      </p:sp>
      <p:sp>
        <p:nvSpPr>
          <p:cNvPr id="53" name="New shape" title=""/>
          <p:cNvSpPr/>
          <p:nvPr/>
        </p:nvSpPr>
        <p:spPr>
          <a:xfrm>
            <a:off x="5958000" y="326491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Per capita household food waste of selected countries worldwide 2020</a:t>
            </a:r>
          </a:p>
        </p:txBody>
      </p:sp>
      <p:sp>
        <p:nvSpPr>
          <p:cNvPr id="54" name="New shape" title=""/>
          <p:cNvSpPr/>
          <p:nvPr/>
        </p:nvSpPr>
        <p:spPr>
          <a:xfrm>
            <a:off x="10915200" y="343518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6" action="ppaction://hlinksldjump">
                  <a:extLst>
                    <a:ext uri="{A12FA001-AC4F-418D-AE19-62706E023703}">
                      <ahyp:hlinkClr xmlns:ahyp="http://schemas.microsoft.com/office/drawing/2018/hyperlinkcolor" val="tx"/>
                    </a:ext>
                  </a:extLst>
                </a:hlinkClick>
              </a:rPr>
              <a:t>28</a:t>
            </a:r>
          </a:p>
        </p:txBody>
      </p:sp>
      <p:sp>
        <p:nvSpPr>
          <p:cNvPr id="55" name="New shape" title=""/>
          <p:cNvSpPr/>
          <p:nvPr/>
        </p:nvSpPr>
        <p:spPr>
          <a:xfrm>
            <a:off x="5958000" y="343518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Food waste produced per capita worldwide 2020, by region</a:t>
            </a:r>
          </a:p>
        </p:txBody>
      </p:sp>
      <p:sp>
        <p:nvSpPr>
          <p:cNvPr id="56" name="New shape" title=""/>
          <p:cNvSpPr/>
          <p:nvPr/>
        </p:nvSpPr>
        <p:spPr>
          <a:xfrm>
            <a:off x="10915200" y="360546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7" action="ppaction://hlinksldjump">
                  <a:extLst>
                    <a:ext uri="{A12FA001-AC4F-418D-AE19-62706E023703}">
                      <ahyp:hlinkClr xmlns:ahyp="http://schemas.microsoft.com/office/drawing/2018/hyperlinkcolor" val="tx"/>
                    </a:ext>
                  </a:extLst>
                </a:hlinkClick>
              </a:rPr>
              <a:t>29</a:t>
            </a:r>
          </a:p>
        </p:txBody>
      </p:sp>
      <p:sp>
        <p:nvSpPr>
          <p:cNvPr id="57" name="New shape" title=""/>
          <p:cNvSpPr/>
          <p:nvPr/>
        </p:nvSpPr>
        <p:spPr>
          <a:xfrm>
            <a:off x="5958000" y="360546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Food waste production worldwide 2019, by sector</a:t>
            </a:r>
          </a:p>
        </p:txBody>
      </p:sp>
      <p:sp>
        <p:nvSpPr>
          <p:cNvPr id="58" name="New shape" title=""/>
          <p:cNvSpPr/>
          <p:nvPr/>
        </p:nvSpPr>
        <p:spPr>
          <a:xfrm>
            <a:off x="5958000" y="3902745"/>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06 Outlook</a:t>
            </a:r>
          </a:p>
        </p:txBody>
      </p:sp>
      <p:sp>
        <p:nvSpPr>
          <p:cNvPr id="59" name="New shape" title=""/>
          <p:cNvSpPr/>
          <p:nvPr/>
        </p:nvSpPr>
        <p:spPr>
          <a:xfrm>
            <a:off x="10915200" y="413618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8" action="ppaction://hlinksldjump">
                  <a:extLst>
                    <a:ext uri="{A12FA001-AC4F-418D-AE19-62706E023703}">
                      <ahyp:hlinkClr xmlns:ahyp="http://schemas.microsoft.com/office/drawing/2018/hyperlinkcolor" val="tx"/>
                    </a:ext>
                  </a:extLst>
                </a:hlinkClick>
              </a:rPr>
              <a:t>31</a:t>
            </a:r>
          </a:p>
        </p:txBody>
      </p:sp>
      <p:sp>
        <p:nvSpPr>
          <p:cNvPr id="60" name="New shape" title=""/>
          <p:cNvSpPr/>
          <p:nvPr/>
        </p:nvSpPr>
        <p:spPr>
          <a:xfrm>
            <a:off x="5958000" y="413618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municipal solid waste generation projection 2016-2050</a:t>
            </a:r>
          </a:p>
        </p:txBody>
      </p:sp>
      <p:sp>
        <p:nvSpPr>
          <p:cNvPr id="61" name="New shape" title=""/>
          <p:cNvSpPr/>
          <p:nvPr/>
        </p:nvSpPr>
        <p:spPr>
          <a:xfrm>
            <a:off x="10915200" y="430646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9" action="ppaction://hlinksldjump">
                  <a:extLst>
                    <a:ext uri="{A12FA001-AC4F-418D-AE19-62706E023703}">
                      <ahyp:hlinkClr xmlns:ahyp="http://schemas.microsoft.com/office/drawing/2018/hyperlinkcolor" val="tx"/>
                    </a:ext>
                  </a:extLst>
                </a:hlinkClick>
              </a:rPr>
              <a:t>32</a:t>
            </a:r>
          </a:p>
        </p:txBody>
      </p:sp>
      <p:sp>
        <p:nvSpPr>
          <p:cNvPr id="62" name="New shape" title=""/>
          <p:cNvSpPr/>
          <p:nvPr/>
        </p:nvSpPr>
        <p:spPr>
          <a:xfrm>
            <a:off x="5958000" y="430646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waste generation outlook by region 2016-2050</a:t>
            </a:r>
          </a:p>
        </p:txBody>
      </p:sp>
      <p:sp>
        <p:nvSpPr>
          <p:cNvPr id="63" name="New shape" title=""/>
          <p:cNvSpPr/>
          <p:nvPr/>
        </p:nvSpPr>
        <p:spPr>
          <a:xfrm>
            <a:off x="10915200" y="447674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0" action="ppaction://hlinksldjump">
                  <a:extLst>
                    <a:ext uri="{A12FA001-AC4F-418D-AE19-62706E023703}">
                      <ahyp:hlinkClr xmlns:ahyp="http://schemas.microsoft.com/office/drawing/2018/hyperlinkcolor" val="tx"/>
                    </a:ext>
                  </a:extLst>
                </a:hlinkClick>
              </a:rPr>
              <a:t>33</a:t>
            </a:r>
          </a:p>
        </p:txBody>
      </p:sp>
      <p:sp>
        <p:nvSpPr>
          <p:cNvPr id="64" name="New shape" title=""/>
          <p:cNvSpPr/>
          <p:nvPr/>
        </p:nvSpPr>
        <p:spPr>
          <a:xfrm>
            <a:off x="5958000" y="447674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waste generation per person outlook by region 2050</a:t>
            </a:r>
          </a:p>
        </p:txBody>
      </p:sp>
      <p:sp>
        <p:nvSpPr>
          <p:cNvPr id="65" name="New shape" title=""/>
          <p:cNvSpPr/>
          <p:nvPr/>
        </p:nvSpPr>
        <p:spPr>
          <a:xfrm>
            <a:off x="10915200" y="4647022"/>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1" action="ppaction://hlinksldjump">
                  <a:extLst>
                    <a:ext uri="{A12FA001-AC4F-418D-AE19-62706E023703}">
                      <ahyp:hlinkClr xmlns:ahyp="http://schemas.microsoft.com/office/drawing/2018/hyperlinkcolor" val="tx"/>
                    </a:ext>
                  </a:extLst>
                </a:hlinkClick>
              </a:rPr>
              <a:t>34</a:t>
            </a:r>
          </a:p>
        </p:txBody>
      </p:sp>
      <p:sp>
        <p:nvSpPr>
          <p:cNvPr id="66" name="New shape" title=""/>
          <p:cNvSpPr/>
          <p:nvPr/>
        </p:nvSpPr>
        <p:spPr>
          <a:xfrm>
            <a:off x="5958000" y="4647022"/>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municipal solid waste generation by income group 2016-2050</a:t>
            </a: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Electronic waste</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04</a:t>
            </a:r>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Since 2010, the volume of e-waste generated globally has been steadily rising. By 2019, approximately 53.6 million metric tons was produced. This was an increase of 44.4 million metric tons in just five years. Of this, just 17.4 percent was documented to be collected and properly recycled.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2010 to 2019</a:t>
            </a:r>
          </a:p>
          <a:p>
            <a:r>
              <a:rPr sz="600" b="1">
                <a:solidFill>
                  <a:srgbClr val="0F2741"/>
                </a:solidFill>
                <a:latin typeface="Open Sans"/>
              </a:rPr>
              <a:t>Source(s): </a:t>
            </a:r>
            <a:r>
              <a:rPr sz="600" b="0">
                <a:solidFill>
                  <a:srgbClr val="0F2741"/>
                </a:solidFill>
                <a:latin typeface="Open Sans"/>
              </a:rPr>
              <a:t>United Nations University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20</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Electronic waste generated worldwide from 2010 to 2019 (in million metric tons)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e-waste generation 2010-2019</a:t>
            </a:r>
          </a:p>
        </p:txBody>
      </p:sp>
    </p:spTree>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Globally, Asia generates the largest volume of electronic waste. In 2019, the region produced 24.9 million metric tons of e-waste, almost twice the amount of the Americas. Of this amount, just 11.7 percent was documented to be collected and properly recycled. E-waste that is not disposed of properly can result in toxic substances polluting the environment.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2019</a:t>
            </a:r>
          </a:p>
          <a:p>
            <a:r>
              <a:rPr sz="600" b="1">
                <a:solidFill>
                  <a:srgbClr val="0F2741"/>
                </a:solidFill>
                <a:latin typeface="Open Sans"/>
              </a:rPr>
              <a:t>Source(s): </a:t>
            </a:r>
            <a:r>
              <a:rPr sz="600" b="0">
                <a:solidFill>
                  <a:srgbClr val="0F2741"/>
                </a:solidFill>
                <a:latin typeface="Open Sans"/>
              </a:rPr>
              <a:t>United Nations University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21</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Generation of electronic waste worldwide in 2019, by region (in million metric tons)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e-waste generation by region 2019</a:t>
            </a:r>
          </a:p>
        </p:txBody>
      </p:sp>
    </p:spTree>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2019, temperature exchange equipment such as fridges and air-conditioning units amounted to 17.4 million metric tons of global e-waste. This was an increase of seven percent compared to the volume recorded in 2014.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2019; *Large equipment typically washing machines, clothes dryers, dishwashing machines, electric stoves, large printing machines, copying equipment, and photovoltaicpanels. Small equipment typically includes vacuum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United Nations University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22</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Generation of electronic waste worldwide in 2019, by type (in million metric tons)*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e-waste generation by type 2019</a:t>
            </a:r>
          </a:p>
        </p:txBody>
      </p:sp>
    </p:spTree>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2019, Norway had the highest generation of e-waste per capita worldwide. At 28.5 kilograms per capita, this was slightly ahead of both the United Kingdom and Denmark. That year, global e-waste generation increased to to approximately 54 million metric tons. Electronic waste can take a number of forms, such as phones, air conditioning units, washing machines and lamps.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2019</a:t>
            </a:r>
          </a:p>
          <a:p>
            <a:r>
              <a:rPr sz="600" b="1">
                <a:solidFill>
                  <a:srgbClr val="0F2741"/>
                </a:solidFill>
                <a:latin typeface="Open Sans"/>
              </a:rPr>
              <a:t>Source(s): </a:t>
            </a:r>
            <a:r>
              <a:rPr sz="600" b="0">
                <a:solidFill>
                  <a:srgbClr val="0F2741"/>
                </a:solidFill>
                <a:latin typeface="Open Sans"/>
              </a:rPr>
              <a:t>United Nations University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43" r:id="rId8" imgW="2203200" imgH="629486" progId=".xls">
                  <p:embed/>
                </p:oleObj>
              </mc:Choice>
              <mc:Fallback>
                <p:oleObj r:id="rId8" imgW="2203200" imgH="629486" progId=".xls">
                  <p:embed/>
                  <p:pic>
                    <p:nvPicPr>
                      <p:cNvPr id="0" name="OLE substitute image"/>
                      <p:cNvPicPr/>
                      <p:nvPr/>
                    </p:nvPicPr>
                    <p:blipFill>
                      <a:blip r:embed="rId10"/>
                      <a:srcRect t="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title=""/>
          <p:cNvSpPr/>
          <p:nvPr/>
        </p:nvSpPr>
        <p:spPr>
          <a:xfrm>
            <a:off x="4475550" y="1882800"/>
            <a:ext cx="32385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E-waste in kilograms per inhabitant</a:t>
            </a:r>
          </a:p>
        </p:txBody>
      </p:sp>
      <p:sp>
        <p:nvSpPr>
          <p:cNvPr id="8"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23</a:t>
            </a:r>
          </a:p>
        </p:txBody>
      </p:sp>
      <p:sp>
        <p:nvSpPr>
          <p:cNvPr id="9"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Leading countries based on per capita electronic waste generation in 2019 (in kilograms per person)</a:t>
            </a:r>
          </a:p>
        </p:txBody>
      </p:sp>
      <p:sp>
        <p:nvSpPr>
          <p:cNvPr id="10"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per capita e-waste generation by country 2019</a:t>
            </a:r>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As of 2019, the average global e-waste generated per capita stood at 7.3 kilograms, the largest volume recorded. In the same year global e-waste generation reached approximately 53.6 million metric tons. Quantities of e-waste have been steadily increasing as more and more people discard of old electronics, such as phones and fridges.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2010 to 2019; *Figures prior to 2014 are from previous reports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United Nations University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24</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Per capita electronic waste generation worldwide from 2010 to 2019* (in kilograms per capita)</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e-waste generation per capita 2010-2019</a:t>
            </a:r>
          </a:p>
        </p:txBody>
      </p:sp>
    </p:spTree>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Food waste</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05</a:t>
            </a:r>
          </a:p>
        </p:txBody>
      </p:sp>
    </p:spTree>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China and India produce more household food waste than any other country worldwide at an estimated 92 million and 69 million metric tons every year, respectively. This is unsurprising, considering both countries have by far the largest populations globally. Food waste has often been thought to be concentrated in wealthier countries, however, in terms of food waste per capita, there are similarities between developed and developing countries. It is estimated that per capita food waste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2020; *Figures were calculated from various reference years. Countries with a medium confidence level or higher were selected. Further information on the methodology used can be found on page 25 of the report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UNEP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44" r:id="rId8" imgW="2203200" imgH="629486" progId=".xls">
                  <p:embed/>
                </p:oleObj>
              </mc:Choice>
              <mc:Fallback>
                <p:oleObj r:id="rId8" imgW="2203200" imgH="629486" progId=".xls">
                  <p:embed/>
                  <p:pic>
                    <p:nvPicPr>
                      <p:cNvPr id="0" name="OLE substitute image"/>
                      <p:cNvPicPr/>
                      <p:nvPr/>
                    </p:nvPicPr>
                    <p:blipFill>
                      <a:blip r:embed="rId10"/>
                      <a:srcRect t="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title=""/>
          <p:cNvSpPr/>
          <p:nvPr/>
        </p:nvSpPr>
        <p:spPr>
          <a:xfrm>
            <a:off x="4418400" y="1882800"/>
            <a:ext cx="33528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Waste in million metric tons per year</a:t>
            </a:r>
          </a:p>
        </p:txBody>
      </p:sp>
      <p:sp>
        <p:nvSpPr>
          <p:cNvPr id="8"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26</a:t>
            </a:r>
          </a:p>
        </p:txBody>
      </p:sp>
      <p:sp>
        <p:nvSpPr>
          <p:cNvPr id="9"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Annual household food waste produced in selected countries worldwide as of 2020* (in million metric tons per year)</a:t>
            </a:r>
          </a:p>
        </p:txBody>
      </p:sp>
      <p:sp>
        <p:nvSpPr>
          <p:cNvPr id="10"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Food waste produced annually in selected countries worldwide 2020</a:t>
            </a:r>
          </a:p>
        </p:txBody>
      </p:sp>
    </p:spTree>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Every year billions of tons of food is wasted around the world. While it has often been believed that food waste is more of a problem in wealthier countries, estimates show that the problem is also prevalent in developing nations too. Although China and India produce the most household food waste every year, the average volume produced per capita in these countries is less than 70 kilograms. In comparison, people in Australia produce 102 kilograms of food waste every year on average.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a:t>
            </a:r>
          </a:p>
          <a:p>
            <a:r>
              <a:rPr sz="600" b="1">
                <a:solidFill>
                  <a:srgbClr val="0F2741"/>
                </a:solidFill>
                <a:latin typeface="Open Sans"/>
              </a:rPr>
              <a:t>Source(s): </a:t>
            </a:r>
            <a:r>
              <a:rPr sz="600" b="0">
                <a:solidFill>
                  <a:srgbClr val="0F2741"/>
                </a:solidFill>
                <a:latin typeface="Open Sans"/>
              </a:rPr>
              <a:t>UNEP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45" r:id="rId8" imgW="2203200" imgH="629486" progId=".xls">
                  <p:embed/>
                </p:oleObj>
              </mc:Choice>
              <mc:Fallback>
                <p:oleObj r:id="rId8" imgW="2203200" imgH="629486" progId=".xls">
                  <p:embed/>
                  <p:pic>
                    <p:nvPicPr>
                      <p:cNvPr id="0" name="OLE substitute image"/>
                      <p:cNvPicPr/>
                      <p:nvPr/>
                    </p:nvPicPr>
                    <p:blipFill>
                      <a:blip r:embed="rId10"/>
                      <a:srcRect t="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title=""/>
          <p:cNvSpPr/>
          <p:nvPr/>
        </p:nvSpPr>
        <p:spPr>
          <a:xfrm>
            <a:off x="4500950" y="1882800"/>
            <a:ext cx="31877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Per capita food waste in kilograms</a:t>
            </a:r>
          </a:p>
        </p:txBody>
      </p:sp>
      <p:sp>
        <p:nvSpPr>
          <p:cNvPr id="8"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27</a:t>
            </a:r>
          </a:p>
        </p:txBody>
      </p:sp>
      <p:sp>
        <p:nvSpPr>
          <p:cNvPr id="9"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Annual per capita household food waste of selected countries worldwide as of 2020 (in kilograms per year)</a:t>
            </a:r>
          </a:p>
        </p:txBody>
      </p:sp>
      <p:sp>
        <p:nvSpPr>
          <p:cNvPr id="10"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Per capita household food waste of selected countries worldwide 2020</a:t>
            </a:r>
          </a:p>
        </p:txBody>
      </p:sp>
    </p:spTree>
  </p:cSld>
  <p:clrMapOvr>
    <a:masterClrMapping/>
  </p:clrMapOvr>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Per capita household food waste is estimated to be highest in Western Asia, at 110 kilograms per person every year. In Europe, those in the south produce an estimated 90 kilograms of food waste each year. In comparison, those in Western Europe produce 65 kilograms per capita every year on average.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a:t>
            </a:r>
          </a:p>
          <a:p>
            <a:r>
              <a:rPr sz="600" b="1">
                <a:solidFill>
                  <a:srgbClr val="0F2741"/>
                </a:solidFill>
                <a:latin typeface="Open Sans"/>
              </a:rPr>
              <a:t>Source(s): </a:t>
            </a:r>
            <a:r>
              <a:rPr sz="600" b="0">
                <a:solidFill>
                  <a:srgbClr val="0F2741"/>
                </a:solidFill>
                <a:latin typeface="Open Sans"/>
              </a:rPr>
              <a:t>UNEP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28</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Estimated annual household food waste produced per capita worldwide as of 2020, by region (in kilograms per capita)</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Food waste produced per capita worldwide 2020, by region</a:t>
            </a: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Overview</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01</a:t>
            </a:r>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It is estimated that almost one billion metric tons of food waste was produced worldwide in 2019. Households produced 570 million metric tons, accounting for 61 percent of the total. Roughly a quarter was from food services and 13 percent from retail. China is the biggest producer of food waste worldwide, creating more than 90 million metric tons every year.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2019</a:t>
            </a:r>
          </a:p>
          <a:p>
            <a:r>
              <a:rPr sz="600" b="1">
                <a:solidFill>
                  <a:srgbClr val="0F2741"/>
                </a:solidFill>
                <a:latin typeface="Open Sans"/>
              </a:rPr>
              <a:t>Source(s): </a:t>
            </a:r>
            <a:r>
              <a:rPr sz="600" b="0">
                <a:solidFill>
                  <a:srgbClr val="0F2741"/>
                </a:solidFill>
                <a:latin typeface="Open Sans"/>
              </a:rPr>
              <a:t>UNEP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780350" y="1882800"/>
            <a:ext cx="26289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Waste in million metric tons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29</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Total food waste produced worldwide in 2019, by sector (in million metric tons)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Food waste production worldwide 2019, by sector</a:t>
            </a:r>
          </a:p>
        </p:txBody>
      </p:sp>
    </p:spTree>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Outlook</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06</a:t>
            </a:r>
          </a:p>
        </p:txBody>
      </p:sp>
    </p:spTree>
  </p:cSld>
  <p:clrMapOvr>
    <a:masterClrMapping/>
  </p:clrMapOvr>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This statistic represents the amount of municipal solid waste generated worldwide in 2016 with projections for 2030 and 2050. It is projected that in 2050, some 3.4 billion metric tons of municipal solid waste will be generated around the world.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2016; * Projection.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World Bank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31</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Projected generation of municipal solid waste worldwide from 2016 to 2050 (in billion metric tons)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municipal solid waste generation projection 2016-2050</a:t>
            </a:r>
          </a:p>
        </p:txBody>
      </p:sp>
    </p:spTree>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Global waste generation is expected to continue increasing around the world over the coming decades. In 2016, the total waste generation in East Asia and the Pacific amounted to 468 million metric tons. Projections show that by 2050, waste generation in this region will increase to 714 million metric tons.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a:t>
            </a:r>
          </a:p>
          <a:p>
            <a:r>
              <a:rPr sz="600" b="1">
                <a:solidFill>
                  <a:srgbClr val="0F2741"/>
                </a:solidFill>
                <a:latin typeface="Open Sans"/>
              </a:rPr>
              <a:t>Source(s): </a:t>
            </a:r>
            <a:r>
              <a:rPr sz="600" b="0">
                <a:solidFill>
                  <a:srgbClr val="0F2741"/>
                </a:solidFill>
                <a:latin typeface="Open Sans"/>
              </a:rPr>
              <a:t>World Bank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32</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Projection of waste generation worldwide in 2016, 2030, and 2050, by region (in million metric tons)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waste generation outlook by region 2016-2050</a:t>
            </a:r>
          </a:p>
        </p:txBody>
      </p:sp>
    </p:spTree>
  </p:cSld>
  <p:clrMapOvr>
    <a:masterClrMapping/>
  </p:clrMapOvr>
  <p:transition/>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It is projected that North America and Europe will remain the largest per capita waste generators in the world throughout the next decades. In 2050, North Americans are projected to generate 2.5 kilograms of waste per day per capita, in comparison to 0.63 kilograms of waste per capita by those living in sub-Saharan Africa. The economic development of countries from low-income to higher levels also tends to also develop waste management systems. However, urbanization also tends to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2016</a:t>
            </a:r>
          </a:p>
          <a:p>
            <a:r>
              <a:rPr sz="600" b="1">
                <a:solidFill>
                  <a:srgbClr val="0F2741"/>
                </a:solidFill>
                <a:latin typeface="Open Sans"/>
              </a:rPr>
              <a:t>Source(s): </a:t>
            </a:r>
            <a:r>
              <a:rPr sz="600" b="0">
                <a:solidFill>
                  <a:srgbClr val="0F2741"/>
                </a:solidFill>
                <a:latin typeface="Open Sans"/>
              </a:rPr>
              <a:t>World Bank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3916750" y="1882800"/>
            <a:ext cx="43561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Per capita waste generation in kilograms per day</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33</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Projection of waste generation per capita worldwide in 2050, by region (in kilograms per day)</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waste generation per person outlook by region 2050</a:t>
            </a:r>
          </a:p>
        </p:txBody>
      </p:sp>
    </p:spTree>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This statistic represents the municipal solid waste generation worldwide in 2016 with a 2050 projection, by income group. Low income regions were projected to produce approximately 283 million metric tons of municipal solid waste in 2050.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2016; * Projection.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World Bank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34</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Projected annual municipal solid waste generation worldwide in 2016 and 2050, by income group (in million metric tons)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municipal solid waste generation by income group 2016-2050</a:t>
            </a:r>
          </a:p>
        </p:txBody>
      </p:sp>
    </p:spTree>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Sources</a:t>
            </a:r>
          </a:p>
        </p:txBody>
      </p:sp>
      <p:sp>
        <p:nvSpPr>
          <p:cNvPr id="3"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35</a:t>
            </a:r>
          </a:p>
        </p:txBody>
      </p:sp>
      <p:sp>
        <p:nvSpPr>
          <p:cNvPr id="7" name="New shape" title=""/>
          <p:cNvSpPr/>
          <p:nvPr/>
        </p:nvSpPr>
        <p:spPr>
          <a:xfrm>
            <a:off x="496800" y="1882800"/>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24/7 Wall St.</a:t>
            </a:r>
          </a:p>
        </p:txBody>
      </p:sp>
      <p:sp>
        <p:nvSpPr>
          <p:cNvPr id="8" name="New shape" title=""/>
          <p:cNvSpPr/>
          <p:nvPr/>
        </p:nvSpPr>
        <p:spPr>
          <a:xfrm>
            <a:off x="496800" y="2052743"/>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AAAS</a:t>
            </a:r>
          </a:p>
        </p:txBody>
      </p:sp>
      <p:sp>
        <p:nvSpPr>
          <p:cNvPr id="9" name="New shape" title=""/>
          <p:cNvSpPr/>
          <p:nvPr/>
        </p:nvSpPr>
        <p:spPr>
          <a:xfrm>
            <a:off x="496800" y="222268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Basel Convention</a:t>
            </a:r>
          </a:p>
        </p:txBody>
      </p:sp>
      <p:sp>
        <p:nvSpPr>
          <p:cNvPr id="10" name="New shape" title=""/>
          <p:cNvSpPr/>
          <p:nvPr/>
        </p:nvSpPr>
        <p:spPr>
          <a:xfrm>
            <a:off x="496800" y="2392629"/>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Danmarks Tekniske Universitet</a:t>
            </a:r>
          </a:p>
        </p:txBody>
      </p:sp>
      <p:sp>
        <p:nvSpPr>
          <p:cNvPr id="11" name="New shape" title=""/>
          <p:cNvSpPr/>
          <p:nvPr/>
        </p:nvSpPr>
        <p:spPr>
          <a:xfrm>
            <a:off x="496800" y="2562572"/>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Eurostat</a:t>
            </a:r>
          </a:p>
        </p:txBody>
      </p:sp>
      <p:sp>
        <p:nvSpPr>
          <p:cNvPr id="12" name="New shape" title=""/>
          <p:cNvSpPr/>
          <p:nvPr/>
        </p:nvSpPr>
        <p:spPr>
          <a:xfrm>
            <a:off x="496800" y="273251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Expert(s) (Hoornweg, D.; Bhada-Tata, P., 2012)</a:t>
            </a:r>
          </a:p>
        </p:txBody>
      </p:sp>
      <p:sp>
        <p:nvSpPr>
          <p:cNvPr id="13" name="New shape" title=""/>
          <p:cNvSpPr/>
          <p:nvPr/>
        </p:nvSpPr>
        <p:spPr>
          <a:xfrm>
            <a:off x="496800" y="2902459"/>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Expert(s) (K. Lavender Law et al.)</a:t>
            </a:r>
          </a:p>
        </p:txBody>
      </p:sp>
      <p:sp>
        <p:nvSpPr>
          <p:cNvPr id="14" name="New shape" title=""/>
          <p:cNvSpPr/>
          <p:nvPr/>
        </p:nvSpPr>
        <p:spPr>
          <a:xfrm>
            <a:off x="496800" y="3072402"/>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Expert(s) (Roland Geyer, 2020)</a:t>
            </a:r>
          </a:p>
        </p:txBody>
      </p:sp>
      <p:sp>
        <p:nvSpPr>
          <p:cNvPr id="15" name="New shape" title=""/>
          <p:cNvSpPr/>
          <p:nvPr/>
        </p:nvSpPr>
        <p:spPr>
          <a:xfrm>
            <a:off x="496800" y="3242345"/>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GEF</a:t>
            </a:r>
          </a:p>
        </p:txBody>
      </p:sp>
      <p:sp>
        <p:nvSpPr>
          <p:cNvPr id="16" name="New shape" title=""/>
          <p:cNvSpPr/>
          <p:nvPr/>
        </p:nvSpPr>
        <p:spPr>
          <a:xfrm>
            <a:off x="496800" y="3412288"/>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Ipsos</a:t>
            </a:r>
          </a:p>
        </p:txBody>
      </p:sp>
      <p:sp>
        <p:nvSpPr>
          <p:cNvPr id="17" name="New shape" title=""/>
          <p:cNvSpPr/>
          <p:nvPr/>
        </p:nvSpPr>
        <p:spPr>
          <a:xfrm>
            <a:off x="496800" y="3582231"/>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OECD</a:t>
            </a:r>
          </a:p>
        </p:txBody>
      </p:sp>
      <p:sp>
        <p:nvSpPr>
          <p:cNvPr id="18" name="New shape" title=""/>
          <p:cNvSpPr/>
          <p:nvPr/>
        </p:nvSpPr>
        <p:spPr>
          <a:xfrm>
            <a:off x="496800" y="3752174"/>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Raconteur</a:t>
            </a:r>
          </a:p>
        </p:txBody>
      </p:sp>
      <p:sp>
        <p:nvSpPr>
          <p:cNvPr id="19" name="New shape" title=""/>
          <p:cNvSpPr/>
          <p:nvPr/>
        </p:nvSpPr>
        <p:spPr>
          <a:xfrm>
            <a:off x="496800" y="3922117"/>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Sensoneo</a:t>
            </a:r>
          </a:p>
        </p:txBody>
      </p:sp>
      <p:sp>
        <p:nvSpPr>
          <p:cNvPr id="20" name="New shape" title=""/>
          <p:cNvSpPr/>
          <p:nvPr/>
        </p:nvSpPr>
        <p:spPr>
          <a:xfrm>
            <a:off x="496800" y="4092060"/>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Statista</a:t>
            </a:r>
          </a:p>
        </p:txBody>
      </p:sp>
      <p:sp>
        <p:nvSpPr>
          <p:cNvPr id="21" name="New shape" title=""/>
          <p:cNvSpPr/>
          <p:nvPr/>
        </p:nvSpPr>
        <p:spPr>
          <a:xfrm>
            <a:off x="496800" y="4262003"/>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Statista estimates</a:t>
            </a:r>
          </a:p>
        </p:txBody>
      </p:sp>
      <p:sp>
        <p:nvSpPr>
          <p:cNvPr id="22" name="New shape" title=""/>
          <p:cNvSpPr/>
          <p:nvPr/>
        </p:nvSpPr>
        <p:spPr>
          <a:xfrm>
            <a:off x="496800" y="4431947"/>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UNEP</a:t>
            </a:r>
          </a:p>
        </p:txBody>
      </p:sp>
      <p:sp>
        <p:nvSpPr>
          <p:cNvPr id="23" name="New shape" title=""/>
          <p:cNvSpPr/>
          <p:nvPr/>
        </p:nvSpPr>
        <p:spPr>
          <a:xfrm>
            <a:off x="496800" y="4601890"/>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United Nations University</a:t>
            </a:r>
          </a:p>
        </p:txBody>
      </p:sp>
      <p:sp>
        <p:nvSpPr>
          <p:cNvPr id="24" name="New shape" title=""/>
          <p:cNvSpPr/>
          <p:nvPr/>
        </p:nvSpPr>
        <p:spPr>
          <a:xfrm>
            <a:off x="496800" y="4771833"/>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UNSD</a:t>
            </a:r>
          </a:p>
        </p:txBody>
      </p:sp>
      <p:sp>
        <p:nvSpPr>
          <p:cNvPr id="25" name="New shape" title=""/>
          <p:cNvSpPr/>
          <p:nvPr/>
        </p:nvSpPr>
        <p:spPr>
          <a:xfrm>
            <a:off x="496800" y="494177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USA Today</a:t>
            </a:r>
          </a:p>
        </p:txBody>
      </p:sp>
      <p:sp>
        <p:nvSpPr>
          <p:cNvPr id="26" name="New shape" title=""/>
          <p:cNvSpPr/>
          <p:nvPr/>
        </p:nvSpPr>
        <p:spPr>
          <a:xfrm>
            <a:off x="496800" y="5111719"/>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Verisk Maplecroft</a:t>
            </a:r>
          </a:p>
        </p:txBody>
      </p:sp>
      <p:sp>
        <p:nvSpPr>
          <p:cNvPr id="27" name="New shape" title=""/>
          <p:cNvSpPr/>
          <p:nvPr/>
        </p:nvSpPr>
        <p:spPr>
          <a:xfrm>
            <a:off x="496800" y="5281662"/>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Visual Capitalist</a:t>
            </a:r>
          </a:p>
        </p:txBody>
      </p:sp>
      <p:sp>
        <p:nvSpPr>
          <p:cNvPr id="28" name="New shape" title=""/>
          <p:cNvSpPr/>
          <p:nvPr/>
        </p:nvSpPr>
        <p:spPr>
          <a:xfrm>
            <a:off x="496800" y="5451605"/>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World Bank</a:t>
            </a:r>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China produced 15.5 percent of global municipal solid waste (MSW) generation in 2018. However, when taking population into account the United States creates the most waste. The U.S. represents just four percent of the global population but was responsible for 11.65 percent of global waste generation. This was the same share that was generated by India, a country with a population of more than one billion people.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2018</a:t>
            </a:r>
          </a:p>
          <a:p>
            <a:r>
              <a:rPr sz="600" b="1">
                <a:solidFill>
                  <a:srgbClr val="0F2741"/>
                </a:solidFill>
                <a:latin typeface="Open Sans"/>
              </a:rPr>
              <a:t>Source(s): </a:t>
            </a:r>
            <a:r>
              <a:rPr sz="600" b="0">
                <a:solidFill>
                  <a:srgbClr val="0F2741"/>
                </a:solidFill>
                <a:latin typeface="Open Sans"/>
              </a:rPr>
              <a:t>Statista estimates; Verisk Maplecroft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38" r:id="rId8" imgW="2203200" imgH="629486" progId=".xls">
                  <p:embed/>
                </p:oleObj>
              </mc:Choice>
              <mc:Fallback>
                <p:oleObj r:id="rId8" imgW="2203200" imgH="629486" progId=".xls">
                  <p:embed/>
                  <p:pic>
                    <p:nvPicPr>
                      <p:cNvPr id="0" name="OLE substitute image"/>
                      <p:cNvPicPr/>
                      <p:nvPr/>
                    </p:nvPicPr>
                    <p:blipFill>
                      <a:blip r:embed="rId10"/>
                      <a:srcRect t="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title=""/>
          <p:cNvSpPr/>
          <p:nvPr/>
        </p:nvSpPr>
        <p:spPr>
          <a:xfrm>
            <a:off x="5440750" y="1882800"/>
            <a:ext cx="13081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Percentage</a:t>
            </a:r>
          </a:p>
        </p:txBody>
      </p:sp>
      <p:sp>
        <p:nvSpPr>
          <p:cNvPr id="8"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a:t>
            </a:r>
          </a:p>
        </p:txBody>
      </p:sp>
      <p:sp>
        <p:nvSpPr>
          <p:cNvPr id="9"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Global population and municipal solid waste generation shares in 2018, by select country</a:t>
            </a:r>
          </a:p>
        </p:txBody>
      </p:sp>
      <p:sp>
        <p:nvSpPr>
          <p:cNvPr id="10"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population and MSW generation shares by key country 2018</a:t>
            </a: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This statistic represents the breakdown of municipal solid waste generated worldwide in 2016, by waste type. As of this year, metal waste accounted for four percent of global municipal solid waste produced.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2016</a:t>
            </a:r>
          </a:p>
          <a:p>
            <a:r>
              <a:rPr sz="600" b="1">
                <a:solidFill>
                  <a:srgbClr val="0F2741"/>
                </a:solidFill>
                <a:latin typeface="Open Sans"/>
              </a:rPr>
              <a:t>Source(s): </a:t>
            </a:r>
            <a:r>
              <a:rPr sz="600" b="0">
                <a:solidFill>
                  <a:srgbClr val="0F2741"/>
                </a:solidFill>
                <a:latin typeface="Open Sans"/>
              </a:rPr>
              <a:t>World Bank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294700" y="1882800"/>
            <a:ext cx="16002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Share of waste</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Distribution of municipal solid waste generated worldwide in 2016, by material type</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waste breakdown by material type 2016</a:t>
            </a: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United States and China are the largest producers of municipal waste in the world, generating over 200 million metric tons, as of the latest data available. In contrast, municipal waste generation in the UK stood at around 31 million tons in 2020.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2021, or latest available data</a:t>
            </a:r>
          </a:p>
          <a:p>
            <a:r>
              <a:rPr sz="600" b="1">
                <a:solidFill>
                  <a:srgbClr val="0F2741"/>
                </a:solidFill>
                <a:latin typeface="Open Sans"/>
              </a:rPr>
              <a:t>Source(s): </a:t>
            </a:r>
            <a:r>
              <a:rPr sz="600" b="0">
                <a:solidFill>
                  <a:srgbClr val="0F2741"/>
                </a:solidFill>
                <a:latin typeface="Open Sans"/>
              </a:rPr>
              <a:t>OECD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39" r:id="rId8" imgW="2203200" imgH="629486" progId=".xls">
                  <p:embed/>
                </p:oleObj>
              </mc:Choice>
              <mc:Fallback>
                <p:oleObj r:id="rId8" imgW="2203200" imgH="629486" progId=".xls">
                  <p:embed/>
                  <p:pic>
                    <p:nvPicPr>
                      <p:cNvPr id="0" name="OLE substitute image"/>
                      <p:cNvPicPr/>
                      <p:nvPr/>
                    </p:nvPicPr>
                    <p:blipFill>
                      <a:blip r:embed="rId10"/>
                      <a:srcRect t="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title=""/>
          <p:cNvSpPr/>
          <p:nvPr/>
        </p:nvSpPr>
        <p:spPr>
          <a:xfrm>
            <a:off x="3859600" y="1882800"/>
            <a:ext cx="44704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Generation of waste in million metric tons per year</a:t>
            </a:r>
          </a:p>
        </p:txBody>
      </p:sp>
      <p:sp>
        <p:nvSpPr>
          <p:cNvPr id="8"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5</a:t>
            </a:r>
          </a:p>
        </p:txBody>
      </p:sp>
      <p:sp>
        <p:nvSpPr>
          <p:cNvPr id="9"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Generation of municipal waste worldwide as of 2021, by select country (in million metric tons)</a:t>
            </a:r>
          </a:p>
        </p:txBody>
      </p:sp>
      <p:sp>
        <p:nvSpPr>
          <p:cNvPr id="10"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municipal waste generation 2021, by select country</a:t>
            </a:r>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This statistic represents the amount of municipal solid waste generated worldwide in 2016, broken down by region. In this year, the East Asia and Pacific region generated 468 million metric tons of municipal solid waste per year.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2016; * Data adjusted to 2016.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World Bank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3859600" y="1882800"/>
            <a:ext cx="44704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Generation of waste in million metric tons per year</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6</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Generation of municipal solid waste worldwide in 2016, by region (in million metric tons)*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municipal solid waste generation by region 2016</a:t>
            </a: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This statistic represents the distribution of municipal solid waste generation worldwide in 2016, broken down by income group. Low income regions accounted for just five percent of the global municipal solid waste generated.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2016; * Data adjusted to 2016.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World Bank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7</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Distribution of municipal solid waste generation worldwide in 2016, by income group*</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municipal solid waste generation share by income group 2016</a:t>
            </a:r>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Per capita waste</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02</a:t>
            </a:r>
          </a:p>
        </p:txBody>
      </p:sp>
    </p:spTree>
  </p:cSld>
  <p:clrMapOvr>
    <a:masterClrMapping/>
  </p:clrMapOvr>
  <p:transition/>
  <p:timing/>
</p:sld>
</file>

<file path=ppt/tags/tag1.xml><?xml version="1.0" encoding="utf-8"?>
<p:tagLst xmlns:p="http://schemas.openxmlformats.org/presentationml/2006/main">
  <p:tag name="AS_NET" val="4.0.30319.42000"/>
  <p:tag name="AS_OS" val="Microsoft Windows NT 6.2.9200.0"/>
  <p:tag name="AS_RELEASE_DATE" val="2022.07.14"/>
  <p:tag name="AS_TITLE" val="Aspose.Slides for .NET 4.0 Client Profile"/>
  <p:tag name="AS_VERSION" val="22.7"/>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279</Paragraphs>
  <Slides>36</Slides>
  <Notes>0</Notes>
  <TotalTime>1</TotalTime>
  <HiddenSlides>0</HiddenSlides>
  <MMClips>0</MMClips>
  <ScaleCrop>0</ScaleCrop>
  <HeadingPairs>
    <vt:vector baseType="variant" size="6">
      <vt:variant>
        <vt:lpstr>Fonts used</vt:lpstr>
      </vt:variant>
      <vt:variant>
        <vt:i4>4</vt:i4>
      </vt:variant>
      <vt:variant>
        <vt:lpstr>Theme</vt:lpstr>
      </vt:variant>
      <vt:variant>
        <vt:i4>1</vt:i4>
      </vt:variant>
      <vt:variant>
        <vt:lpstr>Slide Titles</vt:lpstr>
      </vt:variant>
      <vt:variant>
        <vt:i4>36</vt:i4>
      </vt:variant>
    </vt:vector>
  </HeadingPairs>
  <TitlesOfParts>
    <vt:vector baseType="lpstr" size="41">
      <vt:lpstr>Arial</vt:lpstr>
      <vt:lpstr>Calibri</vt:lpstr>
      <vt:lpstr>Open Sans</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22.0700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2023-09-26T12:23:42.604</cp:lastPrinted>
  <dcterms:created xsi:type="dcterms:W3CDTF">2023-09-26T10:23:42Z</dcterms:created>
  <dcterms:modified xsi:type="dcterms:W3CDTF">2023-09-26T10:23:43Z</dcterms:modified>
</cp:coreProperties>
</file>