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Lst>
  <p:sldSz cx="1219212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tags" Target="tags/tag1.xml" /><Relationship Id="rId41" Type="http://schemas.openxmlformats.org/officeDocument/2006/relationships/presProps" Target="presProps.xml" /><Relationship Id="rId42" Type="http://schemas.openxmlformats.org/officeDocument/2006/relationships/viewProps" Target="viewProps.xml" /><Relationship Id="rId43" Type="http://schemas.openxmlformats.org/officeDocument/2006/relationships/theme" Target="theme/theme1.xml" /><Relationship Id="rId44" Type="http://schemas.openxmlformats.org/officeDocument/2006/relationships/tableStyles" Target="tableStyles.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32.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Sheet1!$A$2:$A$15</c:f>
              <c:numCache>
                <c:formatCode>General</c:formatCode>
                <c:ptCount val="14"/>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numCache>
            </c:numRef>
          </c:cat>
          <c:val>
            <c:numRef>
              <c:f>Sheet1!$B$2:$B$15</c:f>
              <c:numCache>
                <c:ptCount val="14"/>
                <c:pt idx="0">
                  <c:v>62119</c:v>
                </c:pt>
                <c:pt idx="1">
                  <c:v>65626</c:v>
                </c:pt>
                <c:pt idx="2">
                  <c:v>71745</c:v>
                </c:pt>
                <c:pt idx="3">
                  <c:v>77198</c:v>
                </c:pt>
                <c:pt idx="4">
                  <c:v>84879</c:v>
                </c:pt>
                <c:pt idx="5">
                  <c:v>90745</c:v>
                </c:pt>
                <c:pt idx="6">
                  <c:v>96484</c:v>
                </c:pt>
                <c:pt idx="7">
                  <c:v>105424</c:v>
                </c:pt>
                <c:pt idx="8">
                  <c:v>111006</c:v>
                </c:pt>
                <c:pt idx="9">
                  <c:v>118194</c:v>
                </c:pt>
                <c:pt idx="10">
                  <c:v>124199</c:v>
                </c:pt>
                <c:pt idx="11">
                  <c:v>133236</c:v>
                </c:pt>
                <c:pt idx="12">
                  <c:v>141302</c:v>
                </c:pt>
                <c:pt idx="13">
                  <c:v>148912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megawatts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Sheet1!$A$2:$A$23</c:f>
              <c:strCach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strCache>
            </c:strRef>
          </c:cat>
          <c:val>
            <c:numRef>
              <c:f>Sheet1!$B$2:$B$23</c:f>
              <c:numCache>
                <c:ptCount val="22"/>
                <c:pt idx="0">
                  <c:v>53.3</c:v>
                </c:pt>
                <c:pt idx="1">
                  <c:v>53.5</c:v>
                </c:pt>
                <c:pt idx="2">
                  <c:v>55</c:v>
                </c:pt>
                <c:pt idx="3">
                  <c:v>61.6</c:v>
                </c:pt>
                <c:pt idx="4">
                  <c:v>63.4</c:v>
                </c:pt>
                <c:pt idx="5">
                  <c:v>67.6</c:v>
                </c:pt>
                <c:pt idx="6">
                  <c:v>70.2</c:v>
                </c:pt>
                <c:pt idx="7">
                  <c:v>73.9</c:v>
                </c:pt>
                <c:pt idx="8">
                  <c:v>78.6</c:v>
                </c:pt>
                <c:pt idx="9">
                  <c:v>79.8</c:v>
                </c:pt>
                <c:pt idx="10">
                  <c:v>86.9</c:v>
                </c:pt>
                <c:pt idx="11">
                  <c:v>81.9</c:v>
                </c:pt>
                <c:pt idx="12">
                  <c:v>89.7</c:v>
                </c:pt>
                <c:pt idx="13">
                  <c:v>90.5</c:v>
                </c:pt>
                <c:pt idx="14">
                  <c:v>85</c:v>
                </c:pt>
                <c:pt idx="15">
                  <c:v>88.6</c:v>
                </c:pt>
                <c:pt idx="16">
                  <c:v>89.6</c:v>
                </c:pt>
                <c:pt idx="17">
                  <c:v>90.5</c:v>
                </c:pt>
                <c:pt idx="18">
                  <c:v>90.5</c:v>
                </c:pt>
                <c:pt idx="19">
                  <c:v>92.2</c:v>
                </c:pt>
                <c:pt idx="20">
                  <c:v>93.49</c:v>
                </c:pt>
                <c:pt idx="21">
                  <c:v>100.53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million metric tons of oil equivalent</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Germany</c:v>
                </c:pt>
                <c:pt idx="1">
                  <c:v>France</c:v>
                </c:pt>
                <c:pt idx="2">
                  <c:v>Sweden</c:v>
                </c:pt>
                <c:pt idx="3">
                  <c:v>Finland</c:v>
                </c:pt>
                <c:pt idx="4">
                  <c:v>Poland</c:v>
                </c:pt>
                <c:pt idx="5">
                  <c:v>Italy</c:v>
                </c:pt>
                <c:pt idx="6">
                  <c:v>Austria</c:v>
                </c:pt>
                <c:pt idx="7">
                  <c:v>Spain</c:v>
                </c:pt>
                <c:pt idx="8">
                  <c:v>Czechia</c:v>
                </c:pt>
                <c:pt idx="9">
                  <c:v>Romania</c:v>
                </c:pt>
                <c:pt idx="10">
                  <c:v>Portugal</c:v>
                </c:pt>
                <c:pt idx="11">
                  <c:v>Latvia</c:v>
                </c:pt>
                <c:pt idx="12">
                  <c:v>Hungary</c:v>
                </c:pt>
                <c:pt idx="13">
                  <c:v>Bulgaria</c:v>
                </c:pt>
                <c:pt idx="14">
                  <c:v>Croatia</c:v>
                </c:pt>
              </c:strCache>
            </c:strRef>
          </c:cat>
          <c:val>
            <c:numRef>
              <c:f>Sheet1!$B$2:$B$16</c:f>
              <c:numCache>
                <c:ptCount val="15"/>
                <c:pt idx="0">
                  <c:v>13.97</c:v>
                </c:pt>
                <c:pt idx="1">
                  <c:v>10.75</c:v>
                </c:pt>
                <c:pt idx="2">
                  <c:v>10.26</c:v>
                </c:pt>
                <c:pt idx="3">
                  <c:v>9.04</c:v>
                </c:pt>
                <c:pt idx="4">
                  <c:v>8.88</c:v>
                </c:pt>
                <c:pt idx="5">
                  <c:v>7.59</c:v>
                </c:pt>
                <c:pt idx="6">
                  <c:v>5.36</c:v>
                </c:pt>
                <c:pt idx="7">
                  <c:v>5.28</c:v>
                </c:pt>
                <c:pt idx="8">
                  <c:v>3.91</c:v>
                </c:pt>
                <c:pt idx="9">
                  <c:v>3.63</c:v>
                </c:pt>
                <c:pt idx="10">
                  <c:v>2.92</c:v>
                </c:pt>
                <c:pt idx="11">
                  <c:v>2.31</c:v>
                </c:pt>
                <c:pt idx="12">
                  <c:v>2.07</c:v>
                </c:pt>
                <c:pt idx="13">
                  <c:v>1.81</c:v>
                </c:pt>
                <c:pt idx="14">
                  <c:v>1.79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Sheet1!$A$2:$A$23</c:f>
              <c:strCach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strCache>
            </c:strRef>
          </c:cat>
          <c:val>
            <c:numRef>
              <c:f>Sheet1!$B$2:$B$23</c:f>
              <c:numCache>
                <c:ptCount val="22"/>
                <c:pt idx="0">
                  <c:v>53.6</c:v>
                </c:pt>
                <c:pt idx="1">
                  <c:v>53.8</c:v>
                </c:pt>
                <c:pt idx="2">
                  <c:v>55.4</c:v>
                </c:pt>
                <c:pt idx="3">
                  <c:v>61.8</c:v>
                </c:pt>
                <c:pt idx="4">
                  <c:v>63.8</c:v>
                </c:pt>
                <c:pt idx="5">
                  <c:v>68.5</c:v>
                </c:pt>
                <c:pt idx="6">
                  <c:v>71.5</c:v>
                </c:pt>
                <c:pt idx="7">
                  <c:v>75.4</c:v>
                </c:pt>
                <c:pt idx="8">
                  <c:v>79.9</c:v>
                </c:pt>
                <c:pt idx="9">
                  <c:v>81.6</c:v>
                </c:pt>
                <c:pt idx="10">
                  <c:v>89.4</c:v>
                </c:pt>
                <c:pt idx="11">
                  <c:v>84</c:v>
                </c:pt>
                <c:pt idx="12">
                  <c:v>91.6</c:v>
                </c:pt>
                <c:pt idx="13">
                  <c:v>93.1</c:v>
                </c:pt>
                <c:pt idx="14">
                  <c:v>87.7</c:v>
                </c:pt>
                <c:pt idx="15">
                  <c:v>90.5</c:v>
                </c:pt>
                <c:pt idx="16">
                  <c:v>91.7</c:v>
                </c:pt>
                <c:pt idx="17">
                  <c:v>93</c:v>
                </c:pt>
                <c:pt idx="18">
                  <c:v>92.7</c:v>
                </c:pt>
                <c:pt idx="19">
                  <c:v>94.1</c:v>
                </c:pt>
                <c:pt idx="20">
                  <c:v>96.43</c:v>
                </c:pt>
                <c:pt idx="21">
                  <c:v>104.19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Consumption in million metric tons of oil equivalent</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Germany</c:v>
                </c:pt>
                <c:pt idx="1">
                  <c:v>France</c:v>
                </c:pt>
                <c:pt idx="2">
                  <c:v>Sweden</c:v>
                </c:pt>
                <c:pt idx="3">
                  <c:v>Finland</c:v>
                </c:pt>
                <c:pt idx="4">
                  <c:v>Poland</c:v>
                </c:pt>
                <c:pt idx="5">
                  <c:v>Italy</c:v>
                </c:pt>
                <c:pt idx="6">
                  <c:v>Spain</c:v>
                </c:pt>
                <c:pt idx="7">
                  <c:v>Austria</c:v>
                </c:pt>
                <c:pt idx="8">
                  <c:v>Denmark</c:v>
                </c:pt>
                <c:pt idx="9">
                  <c:v>Czechia</c:v>
                </c:pt>
                <c:pt idx="10">
                  <c:v>Romania</c:v>
                </c:pt>
                <c:pt idx="11">
                  <c:v>Netherlands</c:v>
                </c:pt>
                <c:pt idx="12">
                  <c:v>Portugal</c:v>
                </c:pt>
                <c:pt idx="13">
                  <c:v>Hungary</c:v>
                </c:pt>
                <c:pt idx="14">
                  <c:v>Belgium</c:v>
                </c:pt>
              </c:strCache>
            </c:strRef>
          </c:cat>
          <c:val>
            <c:numRef>
              <c:f>Sheet1!$B$2:$B$16</c:f>
              <c:numCache>
                <c:ptCount val="15"/>
                <c:pt idx="0">
                  <c:v>14.04</c:v>
                </c:pt>
                <c:pt idx="1">
                  <c:v>10.89</c:v>
                </c:pt>
                <c:pt idx="2">
                  <c:v>10.2</c:v>
                </c:pt>
                <c:pt idx="3">
                  <c:v>9.54</c:v>
                </c:pt>
                <c:pt idx="4">
                  <c:v>9.08</c:v>
                </c:pt>
                <c:pt idx="5">
                  <c:v>8.87</c:v>
                </c:pt>
                <c:pt idx="6">
                  <c:v>5.28</c:v>
                </c:pt>
                <c:pt idx="7">
                  <c:v>5.25</c:v>
                </c:pt>
                <c:pt idx="8">
                  <c:v>3.71</c:v>
                </c:pt>
                <c:pt idx="9">
                  <c:v>3.69</c:v>
                </c:pt>
                <c:pt idx="10">
                  <c:v>3.64</c:v>
                </c:pt>
                <c:pt idx="11">
                  <c:v>2.74</c:v>
                </c:pt>
                <c:pt idx="12">
                  <c:v>2.7</c:v>
                </c:pt>
                <c:pt idx="13">
                  <c:v>2.08</c:v>
                </c:pt>
                <c:pt idx="14">
                  <c:v>1.9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Finland</c:v>
                </c:pt>
                <c:pt idx="1">
                  <c:v>Sweden</c:v>
                </c:pt>
                <c:pt idx="2">
                  <c:v>Estonia</c:v>
                </c:pt>
                <c:pt idx="3">
                  <c:v>Latvia</c:v>
                </c:pt>
                <c:pt idx="4">
                  <c:v>Denmark</c:v>
                </c:pt>
                <c:pt idx="5">
                  <c:v>Austria</c:v>
                </c:pt>
                <c:pt idx="6">
                  <c:v>Lithuania</c:v>
                </c:pt>
                <c:pt idx="7">
                  <c:v>Croatia</c:v>
                </c:pt>
                <c:pt idx="8">
                  <c:v>Czechia</c:v>
                </c:pt>
                <c:pt idx="9">
                  <c:v>Slovenia</c:v>
                </c:pt>
                <c:pt idx="10">
                  <c:v>Luxembourg</c:v>
                </c:pt>
                <c:pt idx="11">
                  <c:v>Bulgaria</c:v>
                </c:pt>
                <c:pt idx="12">
                  <c:v>Portugal</c:v>
                </c:pt>
                <c:pt idx="13">
                  <c:v>Slovakia</c:v>
                </c:pt>
                <c:pt idx="14">
                  <c:v>Poland</c:v>
                </c:pt>
              </c:strCache>
            </c:strRef>
          </c:cat>
          <c:val>
            <c:numRef>
              <c:f>Sheet1!$B$2:$B$16</c:f>
              <c:numCache>
                <c:ptCount val="15"/>
                <c:pt idx="0">
                  <c:v>1.72</c:v>
                </c:pt>
                <c:pt idx="1">
                  <c:v>0.98</c:v>
                </c:pt>
                <c:pt idx="2">
                  <c:v>0.85</c:v>
                </c:pt>
                <c:pt idx="3">
                  <c:v>0.8</c:v>
                </c:pt>
                <c:pt idx="4">
                  <c:v>0.64</c:v>
                </c:pt>
                <c:pt idx="5">
                  <c:v>0.59</c:v>
                </c:pt>
                <c:pt idx="6">
                  <c:v>0.51</c:v>
                </c:pt>
                <c:pt idx="7">
                  <c:v>0.37</c:v>
                </c:pt>
                <c:pt idx="8">
                  <c:v>0.35</c:v>
                </c:pt>
                <c:pt idx="9">
                  <c:v>0.29</c:v>
                </c:pt>
                <c:pt idx="10">
                  <c:v>0.28</c:v>
                </c:pt>
                <c:pt idx="11">
                  <c:v>0.26</c:v>
                </c:pt>
                <c:pt idx="12">
                  <c:v>0.26</c:v>
                </c:pt>
                <c:pt idx="13">
                  <c:v>0.25</c:v>
                </c:pt>
                <c:pt idx="14">
                  <c:v>0.24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Sheet1!$B$2:$B$10</c:f>
              <c:numCache>
                <c:ptCount val="9"/>
                <c:pt idx="0">
                  <c:v>13947</c:v>
                </c:pt>
                <c:pt idx="1">
                  <c:v>14982</c:v>
                </c:pt>
                <c:pt idx="2">
                  <c:v>15884</c:v>
                </c:pt>
                <c:pt idx="3">
                  <c:v>16741</c:v>
                </c:pt>
                <c:pt idx="4">
                  <c:v>16811</c:v>
                </c:pt>
                <c:pt idx="5">
                  <c:v>16839</c:v>
                </c:pt>
                <c:pt idx="6">
                  <c:v>14147</c:v>
                </c:pt>
                <c:pt idx="7">
                  <c:v>14687</c:v>
                </c:pt>
                <c:pt idx="8">
                  <c:v>14929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Energy production in metric kilotons of oil equivalent</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Sheet1!$A$2:$A$10</c:f>
              <c:numCache>
                <c:formatCode>General</c:formatCode>
                <c:ptCount val="9"/>
                <c:pt idx="0">
                  <c:v>2013</c:v>
                </c:pt>
                <c:pt idx="1">
                  <c:v>2014</c:v>
                </c:pt>
                <c:pt idx="2">
                  <c:v>2015</c:v>
                </c:pt>
                <c:pt idx="3">
                  <c:v>2016</c:v>
                </c:pt>
                <c:pt idx="4">
                  <c:v>2017</c:v>
                </c:pt>
                <c:pt idx="5">
                  <c:v>2018</c:v>
                </c:pt>
                <c:pt idx="6">
                  <c:v>2019</c:v>
                </c:pt>
                <c:pt idx="7">
                  <c:v>2020</c:v>
                </c:pt>
                <c:pt idx="8">
                  <c:v>2021</c:v>
                </c:pt>
              </c:numCache>
            </c:numRef>
          </c:cat>
          <c:val>
            <c:numRef>
              <c:f>Sheet1!$B$2:$B$10</c:f>
              <c:numCache>
                <c:ptCount val="9"/>
                <c:pt idx="0">
                  <c:v>464.6</c:v>
                </c:pt>
                <c:pt idx="1">
                  <c:v>572.4</c:v>
                </c:pt>
                <c:pt idx="2">
                  <c:v>643.8</c:v>
                </c:pt>
                <c:pt idx="3">
                  <c:v>695.9</c:v>
                </c:pt>
                <c:pt idx="4">
                  <c:v>757.2</c:v>
                </c:pt>
                <c:pt idx="5">
                  <c:v>859.9</c:v>
                </c:pt>
                <c:pt idx="6">
                  <c:v>958.2</c:v>
                </c:pt>
                <c:pt idx="7">
                  <c:v>1008.1</c:v>
                </c:pt>
                <c:pt idx="8">
                  <c:v>862.9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Gross heat production in metric kilotons of oil equivalent</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Sheet1!$B$2:$B$10</c:f>
              <c:numCache>
                <c:ptCount val="9"/>
                <c:pt idx="0">
                  <c:v>2820</c:v>
                </c:pt>
                <c:pt idx="1">
                  <c:v>2740</c:v>
                </c:pt>
                <c:pt idx="2">
                  <c:v>2746</c:v>
                </c:pt>
                <c:pt idx="3">
                  <c:v>2680</c:v>
                </c:pt>
                <c:pt idx="4">
                  <c:v>2596</c:v>
                </c:pt>
                <c:pt idx="5">
                  <c:v>2429</c:v>
                </c:pt>
                <c:pt idx="6">
                  <c:v>1504</c:v>
                </c:pt>
                <c:pt idx="7">
                  <c:v>1159</c:v>
                </c:pt>
                <c:pt idx="8">
                  <c:v>1152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Primary energy production in metric kilotons of oil equivalent</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Sheet1!$A$2:$A$10</c:f>
              <c:numCache>
                <c:formatCode>General</c:formatCode>
                <c:ptCount val="9"/>
                <c:pt idx="0">
                  <c:v>2013</c:v>
                </c:pt>
                <c:pt idx="1">
                  <c:v>2014</c:v>
                </c:pt>
                <c:pt idx="2">
                  <c:v>2015</c:v>
                </c:pt>
                <c:pt idx="3">
                  <c:v>2016</c:v>
                </c:pt>
                <c:pt idx="4">
                  <c:v>2017</c:v>
                </c:pt>
                <c:pt idx="5">
                  <c:v>2018</c:v>
                </c:pt>
                <c:pt idx="6">
                  <c:v>2019</c:v>
                </c:pt>
                <c:pt idx="7">
                  <c:v>2020</c:v>
                </c:pt>
                <c:pt idx="8">
                  <c:v>2021</c:v>
                </c:pt>
              </c:numCache>
            </c:numRef>
          </c:cat>
          <c:val>
            <c:numRef>
              <c:f>Sheet1!$B$2:$B$10</c:f>
              <c:numCache>
                <c:ptCount val="9"/>
                <c:pt idx="0">
                  <c:v>9741</c:v>
                </c:pt>
                <c:pt idx="1">
                  <c:v>10755</c:v>
                </c:pt>
                <c:pt idx="2">
                  <c:v>11680</c:v>
                </c:pt>
                <c:pt idx="3">
                  <c:v>12533</c:v>
                </c:pt>
                <c:pt idx="4">
                  <c:v>12614</c:v>
                </c:pt>
                <c:pt idx="5">
                  <c:v>12574</c:v>
                </c:pt>
                <c:pt idx="6">
                  <c:v>11379</c:v>
                </c:pt>
                <c:pt idx="7">
                  <c:v>12226</c:v>
                </c:pt>
                <c:pt idx="8">
                  <c:v>12473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Primary energy production in metric kilotons of oil equivalent</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Sheet1!$A$2:$A$10</c:f>
              <c:numCache>
                <c:formatCode>General</c:formatCode>
                <c:ptCount val="9"/>
                <c:pt idx="0">
                  <c:v>2013</c:v>
                </c:pt>
                <c:pt idx="1">
                  <c:v>2014</c:v>
                </c:pt>
                <c:pt idx="2">
                  <c:v>2015</c:v>
                </c:pt>
                <c:pt idx="3">
                  <c:v>2016</c:v>
                </c:pt>
                <c:pt idx="4">
                  <c:v>2017</c:v>
                </c:pt>
                <c:pt idx="5">
                  <c:v>2018</c:v>
                </c:pt>
                <c:pt idx="6">
                  <c:v>2019</c:v>
                </c:pt>
                <c:pt idx="7">
                  <c:v>2020</c:v>
                </c:pt>
                <c:pt idx="8">
                  <c:v>2021</c:v>
                </c:pt>
              </c:numCache>
            </c:numRef>
          </c:cat>
          <c:val>
            <c:numRef>
              <c:f>Sheet1!$B$2:$B$10</c:f>
              <c:numCache>
                <c:ptCount val="9"/>
                <c:pt idx="0">
                  <c:v>1386</c:v>
                </c:pt>
                <c:pt idx="1">
                  <c:v>1367</c:v>
                </c:pt>
                <c:pt idx="2">
                  <c:v>1412</c:v>
                </c:pt>
                <c:pt idx="3">
                  <c:v>1369</c:v>
                </c:pt>
                <c:pt idx="4">
                  <c:v>1469</c:v>
                </c:pt>
                <c:pt idx="5">
                  <c:v>1509</c:v>
                </c:pt>
                <c:pt idx="6">
                  <c:v>1129</c:v>
                </c:pt>
                <c:pt idx="7">
                  <c:v>1186</c:v>
                </c:pt>
                <c:pt idx="8">
                  <c:v>1168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Primary energy production in metric kilotons of oil equivalent</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Sheet1!$A$2:$A$14</c:f>
              <c:numCache>
                <c:formatCode>General</c:formatCode>
                <c:ptCount val="13"/>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numCache>
            </c:numRef>
          </c:cat>
          <c:val>
            <c:numRef>
              <c:f>Sheet1!$B$2:$B$14</c:f>
              <c:numCache>
                <c:ptCount val="13"/>
                <c:pt idx="0">
                  <c:v>277.7</c:v>
                </c:pt>
                <c:pt idx="1">
                  <c:v>317.1</c:v>
                </c:pt>
                <c:pt idx="2">
                  <c:v>335.9</c:v>
                </c:pt>
                <c:pt idx="3">
                  <c:v>372.2</c:v>
                </c:pt>
                <c:pt idx="4">
                  <c:v>405.6</c:v>
                </c:pt>
                <c:pt idx="5">
                  <c:v>436.8</c:v>
                </c:pt>
                <c:pt idx="6">
                  <c:v>460.9</c:v>
                </c:pt>
                <c:pt idx="7">
                  <c:v>488.7</c:v>
                </c:pt>
                <c:pt idx="8">
                  <c:v>504</c:v>
                </c:pt>
                <c:pt idx="9">
                  <c:v>526.6</c:v>
                </c:pt>
                <c:pt idx="10">
                  <c:v>557.1</c:v>
                </c:pt>
                <c:pt idx="11">
                  <c:v>572</c:v>
                </c:pt>
                <c:pt idx="12">
                  <c:v>614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Energy production in terawatt hours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1,000 barrels of oil equivalent per day</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Sheet1!$B$2:$B$24</c:f>
              <c:numCache>
                <c:ptCount val="23"/>
                <c:pt idx="0">
                  <c:v>12</c:v>
                </c:pt>
                <c:pt idx="1">
                  <c:v>15</c:v>
                </c:pt>
                <c:pt idx="2">
                  <c:v>19</c:v>
                </c:pt>
                <c:pt idx="3">
                  <c:v>22</c:v>
                </c:pt>
                <c:pt idx="4">
                  <c:v>34</c:v>
                </c:pt>
                <c:pt idx="5">
                  <c:v>48</c:v>
                </c:pt>
                <c:pt idx="6">
                  <c:v>64</c:v>
                </c:pt>
                <c:pt idx="7">
                  <c:v>89</c:v>
                </c:pt>
                <c:pt idx="8">
                  <c:v>114</c:v>
                </c:pt>
                <c:pt idx="9">
                  <c:v>144</c:v>
                </c:pt>
                <c:pt idx="10">
                  <c:v>165</c:v>
                </c:pt>
                <c:pt idx="11">
                  <c:v>155</c:v>
                </c:pt>
                <c:pt idx="12">
                  <c:v>164</c:v>
                </c:pt>
                <c:pt idx="13">
                  <c:v>174</c:v>
                </c:pt>
                <c:pt idx="14">
                  <c:v>201</c:v>
                </c:pt>
                <c:pt idx="15">
                  <c:v>198</c:v>
                </c:pt>
                <c:pt idx="16">
                  <c:v>189</c:v>
                </c:pt>
                <c:pt idx="17">
                  <c:v>216</c:v>
                </c:pt>
                <c:pt idx="18">
                  <c:v>233</c:v>
                </c:pt>
                <c:pt idx="19">
                  <c:v>244</c:v>
                </c:pt>
                <c:pt idx="20">
                  <c:v>236</c:v>
                </c:pt>
                <c:pt idx="21">
                  <c:v>233</c:v>
                </c:pt>
                <c:pt idx="22">
                  <c:v>228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thousand barrels of oil equivalent per day</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Germany</c:v>
                </c:pt>
                <c:pt idx="1">
                  <c:v>Netherlands</c:v>
                </c:pt>
                <c:pt idx="2">
                  <c:v>France</c:v>
                </c:pt>
                <c:pt idx="3">
                  <c:v>Spain</c:v>
                </c:pt>
                <c:pt idx="4">
                  <c:v>Poland</c:v>
                </c:pt>
                <c:pt idx="5">
                  <c:v>Italy</c:v>
                </c:pt>
                <c:pt idx="6">
                  <c:v>United Kingdom</c:v>
                </c:pt>
                <c:pt idx="7">
                  <c:v>Sweden</c:v>
                </c:pt>
                <c:pt idx="8">
                  <c:v>Belgium</c:v>
                </c:pt>
                <c:pt idx="9">
                  <c:v>Finland</c:v>
                </c:pt>
                <c:pt idx="10">
                  <c:v>Austria</c:v>
                </c:pt>
                <c:pt idx="11">
                  <c:v>Portugal</c:v>
                </c:pt>
              </c:strCache>
            </c:strRef>
          </c:cat>
          <c:val>
            <c:numRef>
              <c:f>Sheet1!$B$2:$B$13</c:f>
              <c:numCache>
                <c:ptCount val="12"/>
                <c:pt idx="0">
                  <c:v>62</c:v>
                </c:pt>
                <c:pt idx="1">
                  <c:v>39</c:v>
                </c:pt>
                <c:pt idx="2">
                  <c:v>35</c:v>
                </c:pt>
                <c:pt idx="3">
                  <c:v>31</c:v>
                </c:pt>
                <c:pt idx="4">
                  <c:v>20</c:v>
                </c:pt>
                <c:pt idx="5">
                  <c:v>19</c:v>
                </c:pt>
                <c:pt idx="6">
                  <c:v>11</c:v>
                </c:pt>
                <c:pt idx="7">
                  <c:v>10</c:v>
                </c:pt>
                <c:pt idx="8">
                  <c:v>9</c:v>
                </c:pt>
                <c:pt idx="9">
                  <c:v>7</c:v>
                </c:pt>
                <c:pt idx="10">
                  <c:v>6</c:v>
                </c:pt>
                <c:pt idx="11">
                  <c:v>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2021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Lbls>
            <c:dLbl>
              <c:idx val="0"/>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Sheet1!$A$2:$A$5</c:f>
              <c:strCache>
                <c:ptCount val="4"/>
                <c:pt idx="0">
                  <c:v>Biodiesel</c:v>
                </c:pt>
                <c:pt idx="1">
                  <c:v>Biogasoline</c:v>
                </c:pt>
                <c:pt idx="2">
                  <c:v>Renewable electricity</c:v>
                </c:pt>
                <c:pt idx="3">
                  <c:v>Biogas</c:v>
                </c:pt>
              </c:strCache>
            </c:strRef>
          </c:cat>
          <c:val>
            <c:numRef>
              <c:f>Sheet1!$B$2:$B$5</c:f>
              <c:numCache>
                <c:ptCount val="4"/>
                <c:pt idx="0">
                  <c:v>0.722</c:v>
                </c:pt>
                <c:pt idx="1">
                  <c:v>0.156</c:v>
                </c:pt>
                <c:pt idx="2">
                  <c:v>0.1</c:v>
                </c:pt>
                <c:pt idx="3">
                  <c:v>0.023</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Biodiesel*</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Sheet1!$A$2:$A$8</c:f>
              <c:strCache>
                <c:ptCount val="7"/>
                <c:pt idx="0">
                  <c:v>2015</c:v>
                </c:pt>
                <c:pt idx="1">
                  <c:v>2016</c:v>
                </c:pt>
                <c:pt idx="2">
                  <c:v>2017</c:v>
                </c:pt>
                <c:pt idx="3">
                  <c:v>2018</c:v>
                </c:pt>
                <c:pt idx="4">
                  <c:v>2019</c:v>
                </c:pt>
                <c:pt idx="5">
                  <c:v>2020*</c:v>
                </c:pt>
                <c:pt idx="6">
                  <c:v>2021</c:v>
                </c:pt>
              </c:strCache>
            </c:strRef>
          </c:cat>
          <c:val>
            <c:numRef>
              <c:f>Sheet1!$B$2:$B$8</c:f>
              <c:numCache>
                <c:ptCount val="7"/>
                <c:pt idx="0">
                  <c:v>11335027</c:v>
                </c:pt>
                <c:pt idx="1">
                  <c:v>11603329</c:v>
                </c:pt>
                <c:pt idx="2">
                  <c:v>12514812</c:v>
                </c:pt>
                <c:pt idx="3">
                  <c:v>13905600</c:v>
                </c:pt>
                <c:pt idx="4">
                  <c:v>14349700</c:v>
                </c:pt>
                <c:pt idx="5">
                  <c:v>13348200</c:v>
                </c:pt>
                <c:pt idx="6">
                  <c:v>13643400</c:v>
                </c:pt>
              </c:numCache>
            </c:numRef>
          </c:val>
        </c:ser>
        <c:ser>
          <c:idx val="1"/>
          <c:order val="1"/>
          <c:tx>
            <c:strRef>
              <c:f>Sheet1!$C$1</c:f>
              <c:strCache>
                <c:ptCount val="1"/>
                <c:pt idx="0">
                  <c:v>Bioethanol**</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Sheet1!$A$2:$A$8</c:f>
              <c:strCache>
                <c:ptCount val="7"/>
                <c:pt idx="0">
                  <c:v>2015</c:v>
                </c:pt>
                <c:pt idx="1">
                  <c:v>2016</c:v>
                </c:pt>
                <c:pt idx="2">
                  <c:v>2017</c:v>
                </c:pt>
                <c:pt idx="3">
                  <c:v>2018</c:v>
                </c:pt>
                <c:pt idx="4">
                  <c:v>2019</c:v>
                </c:pt>
                <c:pt idx="5">
                  <c:v>2020*</c:v>
                </c:pt>
                <c:pt idx="6">
                  <c:v>2021</c:v>
                </c:pt>
              </c:strCache>
            </c:strRef>
          </c:cat>
          <c:val>
            <c:numRef>
              <c:f>Sheet1!$C$2:$C$8</c:f>
              <c:numCache>
                <c:ptCount val="7"/>
                <c:pt idx="0">
                  <c:v>2729832</c:v>
                </c:pt>
                <c:pt idx="1">
                  <c:v>2645729</c:v>
                </c:pt>
                <c:pt idx="2">
                  <c:v>2852305</c:v>
                </c:pt>
                <c:pt idx="3">
                  <c:v>2892900</c:v>
                </c:pt>
                <c:pt idx="4">
                  <c:v>3206700</c:v>
                </c:pt>
                <c:pt idx="5">
                  <c:v>2647200</c:v>
                </c:pt>
                <c:pt idx="6">
                  <c:v>2939500</c:v>
                </c:pt>
              </c:numCache>
            </c:numRef>
          </c:val>
        </c:ser>
        <c:ser>
          <c:idx val="2"/>
          <c:order val="2"/>
          <c:tx>
            <c:strRef>
              <c:f>Sheet1!$D$1</c:f>
              <c:strCache>
                <c:ptCount val="1"/>
                <c:pt idx="0">
                  <c:v>Biogas fuel</c:v>
                </c:pt>
              </c:strCache>
            </c:strRef>
          </c:tx>
          <c:spPr>
            <a:solidFill>
              <a:srgbClr val="4D4D4D"/>
            </a:solidFill>
            <a:ln>
              <a:solidFill>
                <a:srgbClr val="4D4D4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Sheet1!$A$2:$A$8</c:f>
              <c:strCache>
                <c:ptCount val="7"/>
                <c:pt idx="0">
                  <c:v>2015</c:v>
                </c:pt>
                <c:pt idx="1">
                  <c:v>2016</c:v>
                </c:pt>
                <c:pt idx="2">
                  <c:v>2017</c:v>
                </c:pt>
                <c:pt idx="3">
                  <c:v>2018</c:v>
                </c:pt>
                <c:pt idx="4">
                  <c:v>2019</c:v>
                </c:pt>
                <c:pt idx="5">
                  <c:v>2020*</c:v>
                </c:pt>
                <c:pt idx="6">
                  <c:v>2021</c:v>
                </c:pt>
              </c:strCache>
            </c:strRef>
          </c:cat>
          <c:val>
            <c:numRef>
              <c:f>Sheet1!$D$2:$D$8</c:f>
              <c:numCache>
                <c:ptCount val="7"/>
                <c:pt idx="0">
                  <c:v>137249</c:v>
                </c:pt>
                <c:pt idx="1">
                  <c:v>138096</c:v>
                </c:pt>
                <c:pt idx="2">
                  <c:v>147511</c:v>
                </c:pt>
                <c:pt idx="3">
                  <c:v>160600</c:v>
                </c:pt>
                <c:pt idx="4">
                  <c:v>269600</c:v>
                </c:pt>
                <c:pt idx="5">
                  <c:v>328000</c:v>
                </c:pt>
                <c:pt idx="6">
                  <c:v>435500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Consumption in metric tons of oil equivalent</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Sheet1!$B$2:$B$10</c:f>
              <c:numCache>
                <c:ptCount val="9"/>
                <c:pt idx="0">
                  <c:v>36495</c:v>
                </c:pt>
                <c:pt idx="1">
                  <c:v>35070</c:v>
                </c:pt>
                <c:pt idx="2">
                  <c:v>31030</c:v>
                </c:pt>
                <c:pt idx="3">
                  <c:v>31940</c:v>
                </c:pt>
                <c:pt idx="4">
                  <c:v>34550</c:v>
                </c:pt>
                <c:pt idx="5">
                  <c:v>31830</c:v>
                </c:pt>
                <c:pt idx="6">
                  <c:v>32690</c:v>
                </c:pt>
                <c:pt idx="7">
                  <c:v>29750</c:v>
                </c:pt>
                <c:pt idx="8">
                  <c:v>38450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Turnover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Sheet1!$B$2:$B$10</c:f>
              <c:numCache>
                <c:ptCount val="9"/>
                <c:pt idx="0">
                  <c:v>5975</c:v>
                </c:pt>
                <c:pt idx="1">
                  <c:v>7145</c:v>
                </c:pt>
                <c:pt idx="2">
                  <c:v>8650</c:v>
                </c:pt>
                <c:pt idx="3">
                  <c:v>7640</c:v>
                </c:pt>
                <c:pt idx="4">
                  <c:v>7520</c:v>
                </c:pt>
                <c:pt idx="5">
                  <c:v>7010</c:v>
                </c:pt>
                <c:pt idx="6">
                  <c:v>5900</c:v>
                </c:pt>
                <c:pt idx="7">
                  <c:v>5750</c:v>
                </c:pt>
                <c:pt idx="8">
                  <c:v>5530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Turnover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Sheet1!$B$2:$B$10</c:f>
              <c:numCache>
                <c:ptCount val="9"/>
                <c:pt idx="0">
                  <c:v>13270</c:v>
                </c:pt>
                <c:pt idx="1">
                  <c:v>13290</c:v>
                </c:pt>
                <c:pt idx="2">
                  <c:v>11710</c:v>
                </c:pt>
                <c:pt idx="3">
                  <c:v>13110</c:v>
                </c:pt>
                <c:pt idx="4">
                  <c:v>13810</c:v>
                </c:pt>
                <c:pt idx="5">
                  <c:v>14400</c:v>
                </c:pt>
                <c:pt idx="6">
                  <c:v>12050</c:v>
                </c:pt>
                <c:pt idx="7">
                  <c:v>11720</c:v>
                </c:pt>
                <c:pt idx="8">
                  <c:v>12070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Turnover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Sheet1!$B$2:$B$10</c:f>
              <c:numCache>
                <c:ptCount val="9"/>
                <c:pt idx="0">
                  <c:v>319150</c:v>
                </c:pt>
                <c:pt idx="1">
                  <c:v>306550</c:v>
                </c:pt>
                <c:pt idx="2">
                  <c:v>346100</c:v>
                </c:pt>
                <c:pt idx="3">
                  <c:v>352500</c:v>
                </c:pt>
                <c:pt idx="4">
                  <c:v>364800</c:v>
                </c:pt>
                <c:pt idx="5">
                  <c:v>360600</c:v>
                </c:pt>
                <c:pt idx="6">
                  <c:v>253900</c:v>
                </c:pt>
                <c:pt idx="7">
                  <c:v>283000</c:v>
                </c:pt>
                <c:pt idx="8">
                  <c:v>353800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jobs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Sheet1!$B$2:$B$10</c:f>
              <c:numCache>
                <c:ptCount val="9"/>
                <c:pt idx="0">
                  <c:v>66600</c:v>
                </c:pt>
                <c:pt idx="1">
                  <c:v>68250</c:v>
                </c:pt>
                <c:pt idx="2">
                  <c:v>83700</c:v>
                </c:pt>
                <c:pt idx="3">
                  <c:v>76300</c:v>
                </c:pt>
                <c:pt idx="4">
                  <c:v>72400</c:v>
                </c:pt>
                <c:pt idx="5">
                  <c:v>68800</c:v>
                </c:pt>
                <c:pt idx="6">
                  <c:v>50000</c:v>
                </c:pt>
                <c:pt idx="7">
                  <c:v>48900</c:v>
                </c:pt>
                <c:pt idx="8">
                  <c:v>47100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jobs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Sheet1!$B$2:$B$10</c:f>
              <c:numCache>
                <c:ptCount val="9"/>
                <c:pt idx="0">
                  <c:v>104750</c:v>
                </c:pt>
                <c:pt idx="1">
                  <c:v>97400</c:v>
                </c:pt>
                <c:pt idx="2">
                  <c:v>178200</c:v>
                </c:pt>
                <c:pt idx="3">
                  <c:v>205100</c:v>
                </c:pt>
                <c:pt idx="4">
                  <c:v>230400</c:v>
                </c:pt>
                <c:pt idx="5">
                  <c:v>248200</c:v>
                </c:pt>
                <c:pt idx="6">
                  <c:v>145600</c:v>
                </c:pt>
                <c:pt idx="7">
                  <c:v>141600</c:v>
                </c:pt>
                <c:pt idx="8">
                  <c:v>148300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jobs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China</c:v>
                </c:pt>
                <c:pt idx="1">
                  <c:v>Brazil</c:v>
                </c:pt>
                <c:pt idx="2">
                  <c:v>United States</c:v>
                </c:pt>
                <c:pt idx="3">
                  <c:v>India</c:v>
                </c:pt>
                <c:pt idx="4">
                  <c:v>Germany</c:v>
                </c:pt>
                <c:pt idx="5">
                  <c:v>United Kingdom</c:v>
                </c:pt>
                <c:pt idx="6">
                  <c:v>Japan</c:v>
                </c:pt>
                <c:pt idx="7">
                  <c:v>Thailand</c:v>
                </c:pt>
                <c:pt idx="8">
                  <c:v>Sweden</c:v>
                </c:pt>
                <c:pt idx="9">
                  <c:v>Italy</c:v>
                </c:pt>
              </c:strCache>
            </c:strRef>
          </c:cat>
          <c:val>
            <c:numRef>
              <c:f>Sheet1!$B$2:$B$11</c:f>
              <c:numCache>
                <c:ptCount val="10"/>
                <c:pt idx="0">
                  <c:v>34088</c:v>
                </c:pt>
                <c:pt idx="1">
                  <c:v>17206</c:v>
                </c:pt>
                <c:pt idx="2">
                  <c:v>11296</c:v>
                </c:pt>
                <c:pt idx="3">
                  <c:v>10670</c:v>
                </c:pt>
                <c:pt idx="4">
                  <c:v>9880</c:v>
                </c:pt>
                <c:pt idx="5">
                  <c:v>7251</c:v>
                </c:pt>
                <c:pt idx="6">
                  <c:v>5476</c:v>
                </c:pt>
                <c:pt idx="7">
                  <c:v>4476</c:v>
                </c:pt>
                <c:pt idx="8">
                  <c:v>4474</c:v>
                </c:pt>
                <c:pt idx="9">
                  <c:v>3416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megawatts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Sheet1!$A$2:$A$17</c:f>
              <c:numCache>
                <c:formatCode>General</c:formatCode>
                <c:ptCount val="16"/>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pt idx="15">
                  <c:v>2019</c:v>
                </c:pt>
              </c:numCache>
            </c:numRef>
          </c:cat>
          <c:val>
            <c:numRef>
              <c:f>Sheet1!$B$2:$B$17</c:f>
              <c:numCache>
                <c:ptCount val="16"/>
                <c:pt idx="0">
                  <c:v>7.9</c:v>
                </c:pt>
                <c:pt idx="1">
                  <c:v>9.3</c:v>
                </c:pt>
                <c:pt idx="2">
                  <c:v>12</c:v>
                </c:pt>
                <c:pt idx="3">
                  <c:v>15.9</c:v>
                </c:pt>
                <c:pt idx="4">
                  <c:v>16.4</c:v>
                </c:pt>
                <c:pt idx="5">
                  <c:v>13.4</c:v>
                </c:pt>
                <c:pt idx="6">
                  <c:v>17.3</c:v>
                </c:pt>
                <c:pt idx="7">
                  <c:v>20.9</c:v>
                </c:pt>
                <c:pt idx="8">
                  <c:v>15.4</c:v>
                </c:pt>
                <c:pt idx="9">
                  <c:v>14.6</c:v>
                </c:pt>
                <c:pt idx="10">
                  <c:v>13.1</c:v>
                </c:pt>
                <c:pt idx="11">
                  <c:v>10.4</c:v>
                </c:pt>
                <c:pt idx="12">
                  <c:v>15.2</c:v>
                </c:pt>
                <c:pt idx="13">
                  <c:v>7.4</c:v>
                </c:pt>
                <c:pt idx="14">
                  <c:v>11.5</c:v>
                </c:pt>
                <c:pt idx="15">
                  <c:v>11.2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Investments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Sheet1!$A$2:$A$14</c:f>
              <c:numCache>
                <c:formatCode>General</c:formatCod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numCache>
            </c:numRef>
          </c:cat>
          <c:val>
            <c:numRef>
              <c:f>Sheet1!$B$2:$B$14</c:f>
              <c:numCache>
                <c:ptCount val="13"/>
                <c:pt idx="0">
                  <c:v>25343</c:v>
                </c:pt>
                <c:pt idx="1">
                  <c:v>28544</c:v>
                </c:pt>
                <c:pt idx="2">
                  <c:v>30066</c:v>
                </c:pt>
                <c:pt idx="3">
                  <c:v>31473</c:v>
                </c:pt>
                <c:pt idx="4">
                  <c:v>33187</c:v>
                </c:pt>
                <c:pt idx="5">
                  <c:v>34617</c:v>
                </c:pt>
                <c:pt idx="6">
                  <c:v>35600</c:v>
                </c:pt>
                <c:pt idx="7">
                  <c:v>37039</c:v>
                </c:pt>
                <c:pt idx="8">
                  <c:v>39850</c:v>
                </c:pt>
                <c:pt idx="9">
                  <c:v>41155</c:v>
                </c:pt>
                <c:pt idx="10">
                  <c:v>41774</c:v>
                </c:pt>
                <c:pt idx="11">
                  <c:v>41431</c:v>
                </c:pt>
                <c:pt idx="12">
                  <c:v>41694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megawatts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Wind power</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Sheet1!$B$2:$B$10</c:f>
              <c:numCache>
                <c:ptCount val="9"/>
                <c:pt idx="0">
                  <c:v>236.6</c:v>
                </c:pt>
                <c:pt idx="1">
                  <c:v>251.6</c:v>
                </c:pt>
                <c:pt idx="2">
                  <c:v>301.9</c:v>
                </c:pt>
                <c:pt idx="3">
                  <c:v>302.9</c:v>
                </c:pt>
                <c:pt idx="4">
                  <c:v>361.9</c:v>
                </c:pt>
                <c:pt idx="5">
                  <c:v>377.4</c:v>
                </c:pt>
                <c:pt idx="6">
                  <c:v>367.2</c:v>
                </c:pt>
                <c:pt idx="7">
                  <c:v>397.5</c:v>
                </c:pt>
                <c:pt idx="8">
                  <c:v>386.5</c:v>
                </c:pt>
              </c:numCache>
            </c:numRef>
          </c:val>
        </c:ser>
        <c:ser>
          <c:idx val="1"/>
          <c:order val="1"/>
          <c:tx>
            <c:strRef>
              <c:f>Sheet1!$C$1</c:f>
              <c:strCache>
                <c:ptCount val="1"/>
                <c:pt idx="0">
                  <c:v>Hydraulic power</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Sheet1!$C$2:$C$10</c:f>
              <c:numCache>
                <c:ptCount val="9"/>
                <c:pt idx="0">
                  <c:v>369.5</c:v>
                </c:pt>
                <c:pt idx="1">
                  <c:v>374</c:v>
                </c:pt>
                <c:pt idx="2">
                  <c:v>341.1</c:v>
                </c:pt>
                <c:pt idx="3">
                  <c:v>350.1</c:v>
                </c:pt>
                <c:pt idx="4">
                  <c:v>300.2</c:v>
                </c:pt>
                <c:pt idx="5">
                  <c:v>349.8</c:v>
                </c:pt>
                <c:pt idx="6">
                  <c:v>320.3</c:v>
                </c:pt>
                <c:pt idx="7">
                  <c:v>347.2</c:v>
                </c:pt>
                <c:pt idx="8">
                  <c:v>348.3</c:v>
                </c:pt>
              </c:numCache>
            </c:numRef>
          </c:val>
        </c:ser>
        <c:ser>
          <c:idx val="2"/>
          <c:order val="2"/>
          <c:tx>
            <c:strRef>
              <c:f>Sheet1!$D$1</c:f>
              <c:strCache>
                <c:ptCount val="1"/>
                <c:pt idx="0">
                  <c:v>Biomass</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Sheet1!$D$2:$D$10</c:f>
              <c:numCache>
                <c:ptCount val="9"/>
                <c:pt idx="0">
                  <c:v>157.5</c:v>
                </c:pt>
                <c:pt idx="1">
                  <c:v>166.1</c:v>
                </c:pt>
                <c:pt idx="2">
                  <c:v>177.8</c:v>
                </c:pt>
                <c:pt idx="3">
                  <c:v>180.4</c:v>
                </c:pt>
                <c:pt idx="4">
                  <c:v>184.4</c:v>
                </c:pt>
                <c:pt idx="5">
                  <c:v>189.3</c:v>
                </c:pt>
                <c:pt idx="6">
                  <c:v>160.2</c:v>
                </c:pt>
                <c:pt idx="7">
                  <c:v>163.2</c:v>
                </c:pt>
                <c:pt idx="8">
                  <c:v>173.4</c:v>
                </c:pt>
              </c:numCache>
            </c:numRef>
          </c:val>
        </c:ser>
        <c:ser>
          <c:idx val="3"/>
          <c:order val="3"/>
          <c:tx>
            <c:strRef>
              <c:f>Sheet1!$E$1</c:f>
              <c:strCache>
                <c:ptCount val="1"/>
                <c:pt idx="0">
                  <c:v>Solar power</c:v>
                </c:pt>
              </c:strCache>
            </c:strRef>
          </c:tx>
          <c:spPr>
            <a:solidFill>
              <a:srgbClr val="A60B0B"/>
            </a:solidFill>
            <a:ln>
              <a:solidFill>
                <a:srgbClr val="A60B0B"/>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Sheet1!$E$2:$E$10</c:f>
              <c:numCache>
                <c:ptCount val="9"/>
                <c:pt idx="0">
                  <c:v>85.6</c:v>
                </c:pt>
                <c:pt idx="1">
                  <c:v>96.5</c:v>
                </c:pt>
                <c:pt idx="2">
                  <c:v>107.9</c:v>
                </c:pt>
                <c:pt idx="3">
                  <c:v>110.8</c:v>
                </c:pt>
                <c:pt idx="4">
                  <c:v>119.4</c:v>
                </c:pt>
                <c:pt idx="5">
                  <c:v>127.8</c:v>
                </c:pt>
                <c:pt idx="6">
                  <c:v>123.8</c:v>
                </c:pt>
                <c:pt idx="7">
                  <c:v>145.1</c:v>
                </c:pt>
                <c:pt idx="8">
                  <c:v>163.8</c:v>
                </c:pt>
              </c:numCache>
            </c:numRef>
          </c:val>
        </c:ser>
        <c:ser>
          <c:idx val="4"/>
          <c:order val="4"/>
          <c:tx>
            <c:strRef>
              <c:f>Sheet1!$F$1</c:f>
              <c:strCache>
                <c:ptCount val="1"/>
                <c:pt idx="0">
                  <c:v>Geothermal</c:v>
                </c:pt>
              </c:strCache>
            </c:strRef>
          </c:tx>
          <c:spPr>
            <a:solidFill>
              <a:srgbClr val="87BC24"/>
            </a:solidFill>
            <a:ln>
              <a:solidFill>
                <a:srgbClr val="87BC24"/>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Sheet1!$F$2:$F$10</c:f>
              <c:numCache>
                <c:ptCount val="9"/>
                <c:pt idx="0">
                  <c:v>5.9</c:v>
                </c:pt>
                <c:pt idx="1">
                  <c:v>6.2</c:v>
                </c:pt>
                <c:pt idx="2">
                  <c:v>6.5</c:v>
                </c:pt>
                <c:pt idx="3">
                  <c:v>6.6</c:v>
                </c:pt>
                <c:pt idx="4">
                  <c:v>6.7</c:v>
                </c:pt>
                <c:pt idx="5">
                  <c:v>6.7</c:v>
                </c:pt>
                <c:pt idx="6">
                  <c:v>6.7</c:v>
                </c:pt>
                <c:pt idx="7">
                  <c:v>6.7</c:v>
                </c:pt>
                <c:pt idx="8">
                  <c:v>6.5</c:v>
                </c:pt>
              </c:numCache>
            </c:numRef>
          </c:val>
        </c:ser>
        <c:ser>
          <c:idx val="5"/>
          <c:order val="5"/>
          <c:tx>
            <c:strRef>
              <c:f>Sheet1!$G$1</c:f>
              <c:strCache>
                <c:ptCount val="1"/>
                <c:pt idx="0">
                  <c:v>Ocean energies</c:v>
                </c:pt>
              </c:strCache>
            </c:strRef>
          </c:tx>
          <c:spPr>
            <a:solidFill>
              <a:srgbClr val="EBB523"/>
            </a:solidFill>
            <a:ln>
              <a:solidFill>
                <a:srgbClr val="EBB523"/>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Sheet1!$G$2:$G$10</c:f>
              <c:numCache>
                <c:ptCount val="9"/>
                <c:pt idx="0">
                  <c:v>0.4</c:v>
                </c:pt>
                <c:pt idx="1">
                  <c:v>0.5</c:v>
                </c:pt>
                <c:pt idx="2">
                  <c:v>0.5</c:v>
                </c:pt>
                <c:pt idx="3">
                  <c:v>0.1</c:v>
                </c:pt>
                <c:pt idx="4">
                  <c:v>0.5</c:v>
                </c:pt>
                <c:pt idx="5">
                  <c:v>0.5</c:v>
                </c:pt>
                <c:pt idx="6">
                  <c:v>0.5</c:v>
                </c:pt>
                <c:pt idx="7">
                  <c:v>0.5</c:v>
                </c:pt>
                <c:pt idx="8">
                  <c:v>0.5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Power generation in terawatt hours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Ocean energies</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Sheet1!$B$2:$B$10</c:f>
              <c:numCache>
                <c:ptCount val="9"/>
                <c:pt idx="0">
                  <c:v>0.0005</c:v>
                </c:pt>
                <c:pt idx="1">
                  <c:v>0.0005</c:v>
                </c:pt>
                <c:pt idx="2">
                  <c:v>0.001</c:v>
                </c:pt>
                <c:pt idx="3">
                  <c:v>0.001</c:v>
                </c:pt>
                <c:pt idx="4">
                  <c:v>0.001</c:v>
                </c:pt>
                <c:pt idx="5">
                  <c:v>0</c:v>
                </c:pt>
                <c:pt idx="6">
                  <c:v>0.001</c:v>
                </c:pt>
                <c:pt idx="7">
                  <c:v>0.0005</c:v>
                </c:pt>
                <c:pt idx="8">
                  <c:v>0.0005</c:v>
                </c:pt>
              </c:numCache>
            </c:numRef>
          </c:val>
          <c:smooth val="0"/>
        </c:ser>
        <c:ser>
          <c:idx val="1"/>
          <c:order val="1"/>
          <c:tx>
            <c:strRef>
              <c:f>Sheet1!$C$1</c:f>
              <c:strCache>
                <c:ptCount val="1"/>
                <c:pt idx="0">
                  <c:v>Geothermal</c:v>
                </c:pt>
              </c:strCache>
            </c:strRef>
          </c:tx>
          <c:spPr>
            <a:ln>
              <a:solidFill>
                <a:srgbClr val="0F283E"/>
              </a:solidFill>
            </a:ln>
          </c:spPr>
          <c:marker>
            <c:symbol val="circle"/>
            <c:spPr>
              <a:solidFill>
                <a:srgbClr val="0F283E"/>
              </a:solidFill>
              <a:ln>
                <a:solidFill>
                  <a:srgbClr val="0F283E"/>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Sheet1!$C$2:$C$10</c:f>
              <c:numCache>
                <c:ptCount val="9"/>
                <c:pt idx="0">
                  <c:v>0.007</c:v>
                </c:pt>
                <c:pt idx="1">
                  <c:v>0.007</c:v>
                </c:pt>
                <c:pt idx="2">
                  <c:v>0.007</c:v>
                </c:pt>
                <c:pt idx="3">
                  <c:v>0.007</c:v>
                </c:pt>
                <c:pt idx="4">
                  <c:v>0.007</c:v>
                </c:pt>
                <c:pt idx="5">
                  <c:v>0.006</c:v>
                </c:pt>
                <c:pt idx="6">
                  <c:v>0.007</c:v>
                </c:pt>
                <c:pt idx="7">
                  <c:v>0.006</c:v>
                </c:pt>
                <c:pt idx="8">
                  <c:v>0.006</c:v>
                </c:pt>
              </c:numCache>
            </c:numRef>
          </c:val>
          <c:smooth val="0"/>
        </c:ser>
        <c:ser>
          <c:idx val="2"/>
          <c:order val="2"/>
          <c:tx>
            <c:strRef>
              <c:f>Sheet1!$D$1</c:f>
              <c:strCache>
                <c:ptCount val="1"/>
                <c:pt idx="0">
                  <c:v>Solar power</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Sheet1!$D$2:$D$10</c:f>
              <c:numCache>
                <c:ptCount val="9"/>
                <c:pt idx="0">
                  <c:v>0.1</c:v>
                </c:pt>
                <c:pt idx="1">
                  <c:v>0.109</c:v>
                </c:pt>
                <c:pt idx="2">
                  <c:v>0.115</c:v>
                </c:pt>
                <c:pt idx="3">
                  <c:v>0.116</c:v>
                </c:pt>
                <c:pt idx="4">
                  <c:v>0.123</c:v>
                </c:pt>
                <c:pt idx="5">
                  <c:v>0.122</c:v>
                </c:pt>
                <c:pt idx="6">
                  <c:v>0.126</c:v>
                </c:pt>
                <c:pt idx="7">
                  <c:v>0.137</c:v>
                </c:pt>
                <c:pt idx="8">
                  <c:v>0.152</c:v>
                </c:pt>
              </c:numCache>
            </c:numRef>
          </c:val>
          <c:smooth val="0"/>
        </c:ser>
        <c:ser>
          <c:idx val="3"/>
          <c:order val="3"/>
          <c:tx>
            <c:strRef>
              <c:f>Sheet1!$E$1</c:f>
              <c:strCache>
                <c:ptCount val="1"/>
                <c:pt idx="0">
                  <c:v>Biomass</c:v>
                </c:pt>
              </c:strCache>
            </c:strRef>
          </c:tx>
          <c:spPr>
            <a:ln>
              <a:solidFill>
                <a:srgbClr val="A60B0B"/>
              </a:solidFill>
            </a:ln>
          </c:spPr>
          <c:marker>
            <c:symbol val="circle"/>
            <c:spPr>
              <a:solidFill>
                <a:srgbClr val="A60B0B"/>
              </a:solidFill>
              <a:ln>
                <a:solidFill>
                  <a:srgbClr val="A60B0B"/>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Sheet1!$E$2:$E$10</c:f>
              <c:numCache>
                <c:ptCount val="9"/>
                <c:pt idx="0">
                  <c:v>0.184</c:v>
                </c:pt>
                <c:pt idx="1">
                  <c:v>0.186</c:v>
                </c:pt>
                <c:pt idx="2">
                  <c:v>0.19</c:v>
                </c:pt>
                <c:pt idx="3">
                  <c:v>0.19</c:v>
                </c:pt>
                <c:pt idx="4">
                  <c:v>0.19</c:v>
                </c:pt>
                <c:pt idx="5">
                  <c:v>0.18</c:v>
                </c:pt>
                <c:pt idx="6">
                  <c:v>0.164</c:v>
                </c:pt>
                <c:pt idx="7">
                  <c:v>0.154</c:v>
                </c:pt>
                <c:pt idx="8">
                  <c:v>0.161</c:v>
                </c:pt>
              </c:numCache>
            </c:numRef>
          </c:val>
          <c:smooth val="0"/>
        </c:ser>
        <c:ser>
          <c:idx val="4"/>
          <c:order val="4"/>
          <c:tx>
            <c:strRef>
              <c:f>Sheet1!$F$1</c:f>
              <c:strCache>
                <c:ptCount val="1"/>
                <c:pt idx="0">
                  <c:v>Wind power</c:v>
                </c:pt>
              </c:strCache>
            </c:strRef>
          </c:tx>
          <c:spPr>
            <a:ln>
              <a:solidFill>
                <a:srgbClr val="87BC24"/>
              </a:solidFill>
            </a:ln>
          </c:spPr>
          <c:marker>
            <c:symbol val="circle"/>
            <c:spPr>
              <a:solidFill>
                <a:srgbClr val="87BC24"/>
              </a:solidFill>
              <a:ln>
                <a:solidFill>
                  <a:srgbClr val="87BC24"/>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Sheet1!$F$2:$F$10</c:f>
              <c:numCache>
                <c:ptCount val="9"/>
                <c:pt idx="0">
                  <c:v>0.227</c:v>
                </c:pt>
                <c:pt idx="1">
                  <c:v>0.281</c:v>
                </c:pt>
                <c:pt idx="2">
                  <c:v>0.323</c:v>
                </c:pt>
                <c:pt idx="3">
                  <c:v>0.318</c:v>
                </c:pt>
                <c:pt idx="4">
                  <c:v>0.372</c:v>
                </c:pt>
                <c:pt idx="5">
                  <c:v>0.359</c:v>
                </c:pt>
                <c:pt idx="6">
                  <c:v>0.375</c:v>
                </c:pt>
                <c:pt idx="7">
                  <c:v>0.375</c:v>
                </c:pt>
                <c:pt idx="8">
                  <c:v>0.358</c:v>
                </c:pt>
              </c:numCache>
            </c:numRef>
          </c:val>
          <c:smooth val="0"/>
        </c:ser>
        <c:ser>
          <c:idx val="5"/>
          <c:order val="5"/>
          <c:tx>
            <c:strRef>
              <c:f>Sheet1!$G$1</c:f>
              <c:strCache>
                <c:ptCount val="1"/>
                <c:pt idx="0">
                  <c:v>Hydraulic power</c:v>
                </c:pt>
              </c:strCache>
            </c:strRef>
          </c:tx>
          <c:spPr>
            <a:ln>
              <a:solidFill>
                <a:srgbClr val="EBB523"/>
              </a:solidFill>
            </a:ln>
          </c:spPr>
          <c:marker>
            <c:symbol val="circle"/>
            <c:spPr>
              <a:solidFill>
                <a:srgbClr val="EBB523"/>
              </a:solidFill>
              <a:ln>
                <a:solidFill>
                  <a:srgbClr val="EBB523"/>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2013</c:v>
                </c:pt>
                <c:pt idx="1">
                  <c:v>2014</c:v>
                </c:pt>
                <c:pt idx="2">
                  <c:v>2015</c:v>
                </c:pt>
                <c:pt idx="3">
                  <c:v>2016</c:v>
                </c:pt>
                <c:pt idx="4">
                  <c:v>2017</c:v>
                </c:pt>
                <c:pt idx="5">
                  <c:v>2018</c:v>
                </c:pt>
                <c:pt idx="6">
                  <c:v>2019*</c:v>
                </c:pt>
                <c:pt idx="7">
                  <c:v>2020</c:v>
                </c:pt>
                <c:pt idx="8">
                  <c:v>2021</c:v>
                </c:pt>
              </c:strCache>
            </c:strRef>
          </c:cat>
          <c:val>
            <c:numRef>
              <c:f>Sheet1!$G$2:$G$10</c:f>
              <c:numCache>
                <c:ptCount val="9"/>
                <c:pt idx="0">
                  <c:v>0.432</c:v>
                </c:pt>
                <c:pt idx="1">
                  <c:v>0.417</c:v>
                </c:pt>
                <c:pt idx="2">
                  <c:v>0.365</c:v>
                </c:pt>
                <c:pt idx="3">
                  <c:v>0.368</c:v>
                </c:pt>
                <c:pt idx="4">
                  <c:v>0.308</c:v>
                </c:pt>
                <c:pt idx="5">
                  <c:v>0.333</c:v>
                </c:pt>
                <c:pt idx="6">
                  <c:v>0.327</c:v>
                </c:pt>
                <c:pt idx="7">
                  <c:v>0.327</c:v>
                </c:pt>
                <c:pt idx="8">
                  <c:v>0.323</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0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Renewable electricity generation shares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800" smtId="4294967295"/>
      </a:pPr>
      <a:endParaRPr sz="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Direct use of bioenergy</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ptCount val="6"/>
                <c:pt idx="0">
                  <c:v>2.79</c:v>
                </c:pt>
                <c:pt idx="1">
                  <c:v>2.85</c:v>
                </c:pt>
                <c:pt idx="2">
                  <c:v>2.9</c:v>
                </c:pt>
                <c:pt idx="3">
                  <c:v>3.01</c:v>
                </c:pt>
                <c:pt idx="4">
                  <c:v>3.04</c:v>
                </c:pt>
                <c:pt idx="5">
                  <c:v>3.02</c:v>
                </c:pt>
              </c:numCache>
            </c:numRef>
          </c:val>
        </c:ser>
        <c:ser>
          <c:idx val="1"/>
          <c:order val="1"/>
          <c:tx>
            <c:strRef>
              <c:f>Sheet1!$C$1</c:f>
              <c:strCache>
                <c:ptCount val="1"/>
                <c:pt idx="0">
                  <c:v>Bioenergy in district heating</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Sheet1!$A$2:$A$7</c:f>
              <c:numCache>
                <c:formatCode>General</c:formatCode>
                <c:ptCount val="6"/>
                <c:pt idx="0">
                  <c:v>2015</c:v>
                </c:pt>
                <c:pt idx="1">
                  <c:v>2016</c:v>
                </c:pt>
                <c:pt idx="2">
                  <c:v>2017</c:v>
                </c:pt>
                <c:pt idx="3">
                  <c:v>2018</c:v>
                </c:pt>
                <c:pt idx="4">
                  <c:v>2019</c:v>
                </c:pt>
                <c:pt idx="5">
                  <c:v>2020</c:v>
                </c:pt>
              </c:numCache>
            </c:numRef>
          </c:cat>
          <c:val>
            <c:numRef>
              <c:f>Sheet1!$C$2:$C$7</c:f>
              <c:numCache>
                <c:ptCount val="6"/>
                <c:pt idx="0">
                  <c:v>0.54</c:v>
                </c:pt>
                <c:pt idx="1">
                  <c:v>0.58</c:v>
                </c:pt>
                <c:pt idx="2">
                  <c:v>0.6</c:v>
                </c:pt>
                <c:pt idx="3">
                  <c:v>0.61</c:v>
                </c:pt>
                <c:pt idx="4">
                  <c:v>0.64</c:v>
                </c:pt>
                <c:pt idx="5">
                  <c:v>0.64</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Bioenergy use in exajoules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ptCount val="6"/>
                <c:pt idx="0">
                  <c:v>0.176</c:v>
                </c:pt>
                <c:pt idx="1">
                  <c:v>0.177</c:v>
                </c:pt>
                <c:pt idx="2">
                  <c:v>0.18</c:v>
                </c:pt>
                <c:pt idx="3">
                  <c:v>0.186</c:v>
                </c:pt>
                <c:pt idx="4">
                  <c:v>0.191</c:v>
                </c:pt>
                <c:pt idx="5">
                  <c:v>0.195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bioenergy use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6F3A7CCA-2A60-469F-81BD-52B2ECF56FB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64EE42F2-0D95-48B4-AE42-19C376CF4C0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2281BBBE-1DC9-4A56-8D79-6BE3B56A91DF}"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1C404814-F2B9-451A-91D5-93A56D2F514C}"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4D671975-22E6-4E9E-96DB-E06745C1BCF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CA2F7209-A925-4A8F-BF22-14CE8270323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29A3ACC3-5C70-4B28-B382-AB045AC5A478}"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AD69B752-82CE-4B5E-9C93-37B7F8BA04AA}"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85E1370D-4B10-4D26-9E9B-05D234A93FB5}"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0F35BD50-E600-4FEE-AD22-201928709A73}"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49FD5C28-BAE8-4AC2-9934-ECDCAB4BC0A1}"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10362/renewable-electricity-mix-in-eu-28" TargetMode="External" /><Relationship Id="rId6" Type="http://schemas.openxmlformats.org/officeDocument/2006/relationships/chart" Target="../charts/chart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62421/renewable-electricity-generation-source-shares-european-union-eu-28"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69201/bioenergy-use-for-heating-in-the-eu" TargetMode="External" /><Relationship Id="rId6" Type="http://schemas.openxmlformats.org/officeDocument/2006/relationships/chart" Target="../charts/chart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69208/share-of-bioenergy-use-for-heating-in-the-eu" TargetMode="External" /><Relationship Id="rId6" Type="http://schemas.openxmlformats.org/officeDocument/2006/relationships/chart" Target="../charts/chart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99329/solid-biomass-energy-production-european-union-eu" TargetMode="External" /><Relationship Id="rId6" Type="http://schemas.openxmlformats.org/officeDocument/2006/relationships/chart" Target="../charts/chart10.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99353/solid-biomass-energy-production-european-union-eu" TargetMode="External" /><Relationship Id="rId6" Type="http://schemas.openxmlformats.org/officeDocument/2006/relationships/chart" Target="../charts/chart11.xml" /><Relationship Id="rId7" Type="http://schemas.openxmlformats.org/officeDocument/2006/relationships/image" Target="../media/image7.png" /><Relationship Id="rId8" Type="http://schemas.openxmlformats.org/officeDocument/2006/relationships/oleObject" Target="../embeddings/oleObject12.bin" TargetMode="Internal" /><Relationship Id="rId9" Type="http://schemas.openxmlformats.org/officeDocument/2006/relationships/image" Target="../media/image8.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99344/solid-biomass-inland-consumption-european-union-eu" TargetMode="External" /><Relationship Id="rId6" Type="http://schemas.openxmlformats.org/officeDocument/2006/relationships/chart" Target="../charts/chart1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99370/solid-biomass-energy-production-european-union-eu" TargetMode="External" /><Relationship Id="rId6" Type="http://schemas.openxmlformats.org/officeDocument/2006/relationships/chart" Target="../charts/chart13.xml" /><Relationship Id="rId7" Type="http://schemas.openxmlformats.org/officeDocument/2006/relationships/image" Target="../media/image7.png" /><Relationship Id="rId8" Type="http://schemas.openxmlformats.org/officeDocument/2006/relationships/oleObject" Target="../embeddings/oleObject15.bin" TargetMode="Internal" /><Relationship Id="rId9" Type="http://schemas.openxmlformats.org/officeDocument/2006/relationships/image" Target="../media/image8.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3.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63292/solid-biomass-consumption-per-inhabitant-eu" TargetMode="External" /><Relationship Id="rId6" Type="http://schemas.openxmlformats.org/officeDocument/2006/relationships/chart" Target="../charts/chart14.xml" /><Relationship Id="rId7" Type="http://schemas.openxmlformats.org/officeDocument/2006/relationships/image" Target="../media/image7.png" /><Relationship Id="rId8" Type="http://schemas.openxmlformats.org/officeDocument/2006/relationships/oleObject" Target="../embeddings/oleObject17.bin" TargetMode="Internal" /><Relationship Id="rId9" Type="http://schemas.openxmlformats.org/officeDocument/2006/relationships/image" Target="../media/image8.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0.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5.xml" TargetMode="Internal" /><Relationship Id="rId15" Type="http://schemas.openxmlformats.org/officeDocument/2006/relationships/slide" Target="slide16.xml" TargetMode="Internal" /><Relationship Id="rId16" Type="http://schemas.openxmlformats.org/officeDocument/2006/relationships/slide" Target="slide17.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1.xml" TargetMode="Internal" /><Relationship Id="rId2" Type="http://schemas.openxmlformats.org/officeDocument/2006/relationships/image" Target="../media/image3.emf" /><Relationship Id="rId20" Type="http://schemas.openxmlformats.org/officeDocument/2006/relationships/slide" Target="slide22.xml" TargetMode="Internal" /><Relationship Id="rId21" Type="http://schemas.openxmlformats.org/officeDocument/2006/relationships/slide" Target="slide23.xml" TargetMode="Internal" /><Relationship Id="rId22" Type="http://schemas.openxmlformats.org/officeDocument/2006/relationships/slide" Target="slide24.xml" TargetMode="Internal" /><Relationship Id="rId23" Type="http://schemas.openxmlformats.org/officeDocument/2006/relationships/slide" Target="slide25.xml" TargetMode="Internal" /><Relationship Id="rId24" Type="http://schemas.openxmlformats.org/officeDocument/2006/relationships/slide" Target="slide27.xml" TargetMode="Internal" /><Relationship Id="rId25" Type="http://schemas.openxmlformats.org/officeDocument/2006/relationships/slide" Target="slide28.xml" TargetMode="Internal" /><Relationship Id="rId26" Type="http://schemas.openxmlformats.org/officeDocument/2006/relationships/slide" Target="slide29.xml" TargetMode="Internal" /><Relationship Id="rId27" Type="http://schemas.openxmlformats.org/officeDocument/2006/relationships/slide" Target="slide30.xml" TargetMode="Internal" /><Relationship Id="rId28" Type="http://schemas.openxmlformats.org/officeDocument/2006/relationships/slide" Target="slide32.xml" TargetMode="Internal" /><Relationship Id="rId29" Type="http://schemas.openxmlformats.org/officeDocument/2006/relationships/slide" Target="slide33.xml" TargetMode="Internal" /><Relationship Id="rId3" Type="http://schemas.openxmlformats.org/officeDocument/2006/relationships/image" Target="../media/image4.emf" /><Relationship Id="rId30" Type="http://schemas.openxmlformats.org/officeDocument/2006/relationships/slide" Target="slide34.xml" TargetMode="Internal" /><Relationship Id="rId31" Type="http://schemas.openxmlformats.org/officeDocument/2006/relationships/slide" Target="slide35.xml" TargetMode="Internal" /><Relationship Id="rId32" Type="http://schemas.openxmlformats.org/officeDocument/2006/relationships/slide" Target="slide36.xml" TargetMode="Internal" /><Relationship Id="rId33" Type="http://schemas.openxmlformats.org/officeDocument/2006/relationships/slide" Target="slide37.xml" TargetMode="Internal" /><Relationship Id="rId4" Type="http://schemas.openxmlformats.org/officeDocument/2006/relationships/image" Target="../media/image5.emf" /><Relationship Id="rId5" Type="http://schemas.openxmlformats.org/officeDocument/2006/relationships/slide" Target="slide4.xml" TargetMode="Internal" /><Relationship Id="rId6" Type="http://schemas.openxmlformats.org/officeDocument/2006/relationships/slide" Target="slide5.xml" TargetMode="Internal" /><Relationship Id="rId7" Type="http://schemas.openxmlformats.org/officeDocument/2006/relationships/slide" Target="slide6.xml" TargetMode="Internal" /><Relationship Id="rId8" Type="http://schemas.openxmlformats.org/officeDocument/2006/relationships/slide" Target="slide7.xml" TargetMode="Internal" /><Relationship Id="rId9" Type="http://schemas.openxmlformats.org/officeDocument/2006/relationships/slide" Target="slide9.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40534/biogas-energy-production-in-the-european-union-eu" TargetMode="External" /><Relationship Id="rId6" Type="http://schemas.openxmlformats.org/officeDocument/2006/relationships/chart" Target="../charts/chart15.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43442/biogas-gross-heat-production-in-the-eu" TargetMode="External" /><Relationship Id="rId6" Type="http://schemas.openxmlformats.org/officeDocument/2006/relationships/chart" Target="../charts/chart16.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63329/landfill-gas-energy-production-in-the-european-union-eu" TargetMode="External" /><Relationship Id="rId6" Type="http://schemas.openxmlformats.org/officeDocument/2006/relationships/chart" Target="../charts/chart17.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63332/anaerobic-fermentation-biogas-energy-production-in-the-european-union-eu" TargetMode="External" /><Relationship Id="rId6" Type="http://schemas.openxmlformats.org/officeDocument/2006/relationships/chart" Target="../charts/chart18.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63335/sewage-sludge-gas-energy-production-in-the-european-union-eu" TargetMode="External" /><Relationship Id="rId6" Type="http://schemas.openxmlformats.org/officeDocument/2006/relationships/chart" Target="../charts/chart19.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4180/biofuel-production-in-the-european-union-in-oil-equivalent" TargetMode="External" /><Relationship Id="rId6" Type="http://schemas.openxmlformats.org/officeDocument/2006/relationships/chart" Target="../charts/chart20.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32510/biofuels-production-in-selected-countries-in-europe" TargetMode="External" /><Relationship Id="rId6" Type="http://schemas.openxmlformats.org/officeDocument/2006/relationships/chart" Target="../charts/chart21.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5573/eu-distribution-of-biofuel-consumption" TargetMode="External" /><Relationship Id="rId6" Type="http://schemas.openxmlformats.org/officeDocument/2006/relationships/chart" Target="../charts/chart2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13238/biofuels-consumption-transport-eu" TargetMode="External" /><Relationship Id="rId6" Type="http://schemas.openxmlformats.org/officeDocument/2006/relationships/chart" Target="../charts/chart23.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63187/turnover-biomass-industry-eu" TargetMode="External" /><Relationship Id="rId6" Type="http://schemas.openxmlformats.org/officeDocument/2006/relationships/chart" Target="../charts/chart24.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63160/turnover-biogas-industry-eu" TargetMode="External" /><Relationship Id="rId6" Type="http://schemas.openxmlformats.org/officeDocument/2006/relationships/chart" Target="../charts/chart25.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63169/turnover-biofuels-industry-eu" TargetMode="External" /><Relationship Id="rId6" Type="http://schemas.openxmlformats.org/officeDocument/2006/relationships/chart" Target="../charts/chart26.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63210/biomass-industry-employment-european-union-eu" TargetMode="External" /><Relationship Id="rId6" Type="http://schemas.openxmlformats.org/officeDocument/2006/relationships/chart" Target="../charts/chart27.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63225/biogas-industry-employment-european-union-eu" TargetMode="External" /><Relationship Id="rId6" Type="http://schemas.openxmlformats.org/officeDocument/2006/relationships/chart" Target="../charts/chart28.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63219/biofuels-industry-employment-european-union-eu" TargetMode="External" /><Relationship Id="rId6" Type="http://schemas.openxmlformats.org/officeDocument/2006/relationships/chart" Target="../charts/chart29.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76338/global-capacity-of-total-bioenergy" TargetMode="External" /><Relationship Id="rId6" Type="http://schemas.openxmlformats.org/officeDocument/2006/relationships/chart" Target="../charts/char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32907/bioenergy-production-globally" TargetMode="External" /><Relationship Id="rId6" Type="http://schemas.openxmlformats.org/officeDocument/2006/relationships/chart" Target="../charts/char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76416/global-capacity-of-bioenergy-in-selected-countries" TargetMode="External" /><Relationship Id="rId6" Type="http://schemas.openxmlformats.org/officeDocument/2006/relationships/chart" Target="../charts/char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86827/global-investments-in-biomass-and-waste-since-2004" TargetMode="External" /><Relationship Id="rId6" Type="http://schemas.openxmlformats.org/officeDocument/2006/relationships/chart" Target="../charts/char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68014/europe-bioenergy-capacity" TargetMode="External" /><Relationship Id="rId6" Type="http://schemas.openxmlformats.org/officeDocument/2006/relationships/chart" Target="../charts/chart5.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DIGITAL &amp; TRENDS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Bioenergy in Europe</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Since 2017, wind power stands as the main renewable source in the European Union's electricity mix. In 2021, electricity from wind power accounted for 35.8 percent of the EU's renewable mix. Hydropower was the major renewable source in the EU's electricity mix in the prior years. By comparison, ocean and geothermal power were the renewable sources with the lowest electricity generation in the region in 2021, with 0.5 and 6.5 terawatt hours, respectively.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2013 to 2021; * Figures for 2019 onwards do not include the United Kingdom. The statistic was assembled using several editions of the report.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Renewable electricity mix in the European Union from 2013 to 2021, by energy source (in terawatt hours)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Renewable energy mix in the European Union 2013-2021</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Hydropower has been the major renewable source in the electricity generation mix within the European Union until 2016. Wind power has been the second major renewable source among those years, with shares increasing over the years. In 2017, wind power surpassed hydropower in the electricity generation, accounting for 35.8 percent of the mix in 2021, while hydraulic power accounted for 32.3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2013 to 2021; * Figures for 2019 onwards do not include the United Kingdom. May not sum up to 100 due to rounding. The statistic was assembled using several editions of the report.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renewable electricity generation sources in the European Union from 2013 to 2021*</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Renewable energy generation source shares in the European Union 2013-2021</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bioenergy use for heating in the European Union amounted to roughly 3.66 exajoules. The direct use of bioenergy accounted for 3.02 exajoules, whereas district heating accounted for the remaining 0.64 exajoules.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2020; EU-27</a:t>
            </a:r>
          </a:p>
          <a:p>
            <a:r>
              <a:rPr sz="600" b="1">
                <a:solidFill>
                  <a:srgbClr val="0F2741"/>
                </a:solidFill>
                <a:latin typeface="Open Sans"/>
              </a:rPr>
              <a:t>Source(s): </a:t>
            </a:r>
            <a:r>
              <a:rPr sz="600" b="0">
                <a:solidFill>
                  <a:srgbClr val="0F2741"/>
                </a:solidFill>
                <a:latin typeface="Open Sans"/>
              </a:rPr>
              <a:t>Eurostat; REN21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Bioenergy in total heat supply in the European Union from 2015 to 2020 (in exajoules)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Bioenergy use for heating in the EU 2015-2020</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bioenergy accounted for roughly 19.5 percent of the heat supply in the European Union. The share of bioenergy in the region's heat supply has been increasing in the last years. In total, bioenergy use for heating in the European Union amounted to 3.66 exajoules in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2020; EU-27</a:t>
            </a:r>
          </a:p>
          <a:p>
            <a:r>
              <a:rPr sz="600" b="1">
                <a:solidFill>
                  <a:srgbClr val="0F2741"/>
                </a:solidFill>
                <a:latin typeface="Open Sans"/>
              </a:rPr>
              <a:t>Source(s): </a:t>
            </a:r>
            <a:r>
              <a:rPr sz="600" b="0">
                <a:solidFill>
                  <a:srgbClr val="0F2741"/>
                </a:solidFill>
                <a:latin typeface="Open Sans"/>
              </a:rPr>
              <a:t>Eurostat; REN21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bioenergy in total heat supply in the European Union from 2015 to 2020</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bioenergy use for heating in the EU 2015-2020</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Biomass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European Union's primary energy production from solid biomass was estimated at over 100 million metric tons of oil equivalent in 2021, an increase of 7.5 percent in comparison to the previous year. Inland consumption amounted to 104.2 million metric tons of oil equivalent that same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2000 to 2021; Excluding charcoal; * Estimates. Figures have been rounded. This statistic was assembled using several editions of the report.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Annual primary energy production from solid biomass in the European Union (EU-27) from 2000 to 2021 (in million metric tons of oil equivalent)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Solid biomass primary energy production in the European Union 2000-2021</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Germany is the leading producer of primary energy from solid biomass across the European Union. Production volumes in the country reached an estimated 13.97 million metric tons of oil equivalent in 2021, which was over three million metric tons more than France, ranked second. Total primary energy production from solid biomass in the whole European Union surpassed 100 million metric tons that same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2021; Excluding charcoal</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8"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3948500" y="1882800"/>
            <a:ext cx="4292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in million metric tons of oil equivalent</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producers of primary energy from solid biomass in the European Union (EU-27) in 2021 (in million metric tons of oil equivalent)</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Solid biomass primary energy production in the European Union 2021, by country</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European Union's inland consumption of energy sourced from solid biomass - such as wood or garbage - reached an estimated 104.2 million metric metric tons of oil equivalent in 2021. This represented a record high in inland energy consumption from this source during the period of study. Germany was the leading consumer of solid biomass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2000 to 2021; Excluding charcoal; * Estimates. Figures have been rounded. This statistic was assembled using several editions of the report.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Annual inland consumption of energy from solid biomass in the European Union (EU-27) from 2000 to 2021 (in million metric tons of oil equivalent)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Inland consumption of solid biomass energy in the European Union 2000-2021</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Germany is the leading consumer of energy sourced from solid biomass in the European Union. In 2021, inland consumption in Germany was estimated at over 14 million metric tons of oil equivalent. France ranked second that year, whereas island nations such as Cyprus and Malta recorded the least consumption of this energy source. Total inland consumption in the whole of the European Union reached 104.2 million metric tons of oil equivalent in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2021; Excluding charcoal</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9"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3840550" y="1882800"/>
            <a:ext cx="4508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in million metric tons of oil equivalent</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consumers of energy from solid biomass in the European Union (EU-27) in 2021 (in million metric tons of oil equivalent)</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Inland consumption of solid biomass energy in the European Union 2021, by country</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Finland has the highest per capita consumption of solid biomass energy amongst European Union countries. In 2021, around 1.72 metric tons of oil equivalent were consumed per inhabitant in the Nordic country. Meanwhile, Germany's per capita consumption of solid biomass energy amounted to 0.17 metric tons of oil equivalent that year, despite being the leading consumer of total solid biomass energy in the EU.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2021; Excluding charcoal.</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0"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3548450" y="1882800"/>
            <a:ext cx="5092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per inhabitant in metric tons of oil equivalent</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Gross inland consumption of solid biomass per inhabitant in the European Union (EU-27) in 2021, by country (in metric tons of oil equivalent)</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Solid biomass consumption per inhabitant in the European Union 2021, by country</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03</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capacity of bioenergy power 2009-2022</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04</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bioenergy production 2009-2021</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05</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bioenergy capacity 2022, by country</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06</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biomass and waste energy investments 2004-2019</a:t>
            </a:r>
          </a:p>
        </p:txBody>
      </p:sp>
      <p:sp>
        <p:nvSpPr>
          <p:cNvPr id="16" name="New shape" title=""/>
          <p:cNvSpPr/>
          <p:nvPr/>
        </p:nvSpPr>
        <p:spPr>
          <a:xfrm>
            <a:off x="586800" y="2924355"/>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Bioenergy</a:t>
            </a:r>
          </a:p>
        </p:txBody>
      </p:sp>
      <p:sp>
        <p:nvSpPr>
          <p:cNvPr id="17" name="New shape" title=""/>
          <p:cNvSpPr/>
          <p:nvPr/>
        </p:nvSpPr>
        <p:spPr>
          <a:xfrm>
            <a:off x="5544000" y="315779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08</a:t>
            </a:r>
          </a:p>
        </p:txBody>
      </p:sp>
      <p:sp>
        <p:nvSpPr>
          <p:cNvPr id="18" name="New shape" title=""/>
          <p:cNvSpPr/>
          <p:nvPr/>
        </p:nvSpPr>
        <p:spPr>
          <a:xfrm>
            <a:off x="586800" y="315779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Bioenergy capacity in Europe 2010-2022</a:t>
            </a:r>
          </a:p>
        </p:txBody>
      </p:sp>
      <p:sp>
        <p:nvSpPr>
          <p:cNvPr id="19" name="New shape" title=""/>
          <p:cNvSpPr/>
          <p:nvPr/>
        </p:nvSpPr>
        <p:spPr>
          <a:xfrm>
            <a:off x="5544000" y="332807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20" name="New shape" title=""/>
          <p:cNvSpPr/>
          <p:nvPr/>
        </p:nvSpPr>
        <p:spPr>
          <a:xfrm>
            <a:off x="586800" y="332807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Renewable energy mix in the European Union 2013-2021</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Renewable energy generation source shares in the European Union 2013-2021</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Bioenergy use for heating in the EU 2015-2020</a:t>
            </a:r>
          </a:p>
        </p:txBody>
      </p:sp>
      <p:sp>
        <p:nvSpPr>
          <p:cNvPr id="25" name="New shape" title=""/>
          <p:cNvSpPr/>
          <p:nvPr/>
        </p:nvSpPr>
        <p:spPr>
          <a:xfrm>
            <a:off x="55440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6" name="New shape" title=""/>
          <p:cNvSpPr/>
          <p:nvPr/>
        </p:nvSpPr>
        <p:spPr>
          <a:xfrm>
            <a:off x="5868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bioenergy use for heating in the EU 2015-2020</a:t>
            </a:r>
          </a:p>
        </p:txBody>
      </p:sp>
      <p:sp>
        <p:nvSpPr>
          <p:cNvPr id="27" name="New shape" title=""/>
          <p:cNvSpPr/>
          <p:nvPr/>
        </p:nvSpPr>
        <p:spPr>
          <a:xfrm>
            <a:off x="586800" y="4136188"/>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Biomass</a:t>
            </a:r>
          </a:p>
        </p:txBody>
      </p:sp>
      <p:sp>
        <p:nvSpPr>
          <p:cNvPr id="28" name="New shape" title=""/>
          <p:cNvSpPr/>
          <p:nvPr/>
        </p:nvSpPr>
        <p:spPr>
          <a:xfrm>
            <a:off x="5544000" y="436963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14</a:t>
            </a:r>
          </a:p>
        </p:txBody>
      </p:sp>
      <p:sp>
        <p:nvSpPr>
          <p:cNvPr id="29" name="New shape" title=""/>
          <p:cNvSpPr/>
          <p:nvPr/>
        </p:nvSpPr>
        <p:spPr>
          <a:xfrm>
            <a:off x="586800" y="436963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Solid biomass primary energy production in the European Union 2000-2021</a:t>
            </a:r>
          </a:p>
        </p:txBody>
      </p:sp>
      <p:sp>
        <p:nvSpPr>
          <p:cNvPr id="30" name="New shape" title=""/>
          <p:cNvSpPr/>
          <p:nvPr/>
        </p:nvSpPr>
        <p:spPr>
          <a:xfrm>
            <a:off x="5544000" y="453990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15</a:t>
            </a:r>
          </a:p>
        </p:txBody>
      </p:sp>
      <p:sp>
        <p:nvSpPr>
          <p:cNvPr id="31" name="New shape" title=""/>
          <p:cNvSpPr/>
          <p:nvPr/>
        </p:nvSpPr>
        <p:spPr>
          <a:xfrm>
            <a:off x="586800" y="453990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Solid biomass primary energy production in the European Union 2021, by country</a:t>
            </a:r>
          </a:p>
        </p:txBody>
      </p:sp>
      <p:sp>
        <p:nvSpPr>
          <p:cNvPr id="32" name="New shape" title=""/>
          <p:cNvSpPr/>
          <p:nvPr/>
        </p:nvSpPr>
        <p:spPr>
          <a:xfrm>
            <a:off x="5544000" y="471018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3" name="New shape" title=""/>
          <p:cNvSpPr/>
          <p:nvPr/>
        </p:nvSpPr>
        <p:spPr>
          <a:xfrm>
            <a:off x="586800" y="471018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Inland consumption of solid biomass energy in the European Union 2000-2021</a:t>
            </a:r>
          </a:p>
        </p:txBody>
      </p:sp>
      <p:sp>
        <p:nvSpPr>
          <p:cNvPr id="34" name="New shape" title=""/>
          <p:cNvSpPr/>
          <p:nvPr/>
        </p:nvSpPr>
        <p:spPr>
          <a:xfrm>
            <a:off x="5544000" y="488046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5" name="New shape" title=""/>
          <p:cNvSpPr/>
          <p:nvPr/>
        </p:nvSpPr>
        <p:spPr>
          <a:xfrm>
            <a:off x="586800" y="488046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Inland consumption of solid biomass energy in the European Union 2021, by country</a:t>
            </a:r>
          </a:p>
        </p:txBody>
      </p:sp>
      <p:sp>
        <p:nvSpPr>
          <p:cNvPr id="36" name="New shape" title=""/>
          <p:cNvSpPr/>
          <p:nvPr/>
        </p:nvSpPr>
        <p:spPr>
          <a:xfrm>
            <a:off x="55440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7" name="New shape" title=""/>
          <p:cNvSpPr/>
          <p:nvPr/>
        </p:nvSpPr>
        <p:spPr>
          <a:xfrm>
            <a:off x="5868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Solid biomass consumption per inhabitant in the European Union 2021, by country</a:t>
            </a:r>
          </a:p>
        </p:txBody>
      </p:sp>
      <p:sp>
        <p:nvSpPr>
          <p:cNvPr id="38" name="New shape" title=""/>
          <p:cNvSpPr/>
          <p:nvPr/>
        </p:nvSpPr>
        <p:spPr>
          <a:xfrm>
            <a:off x="586800" y="5348021"/>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Biogas</a:t>
            </a:r>
          </a:p>
        </p:txBody>
      </p:sp>
      <p:sp>
        <p:nvSpPr>
          <p:cNvPr id="39"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20</a:t>
            </a:r>
          </a:p>
        </p:txBody>
      </p:sp>
      <p:sp>
        <p:nvSpPr>
          <p:cNvPr id="40"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Energy production from biogas in the European Union (EU) 2013-2021</a:t>
            </a:r>
          </a:p>
        </p:txBody>
      </p:sp>
      <p:sp>
        <p:nvSpPr>
          <p:cNvPr id="41"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21</a:t>
            </a:r>
          </a:p>
        </p:txBody>
      </p:sp>
      <p:sp>
        <p:nvSpPr>
          <p:cNvPr id="42"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Gross heat production from biogas in the European Union (EU) 2013-2020</a:t>
            </a:r>
          </a:p>
        </p:txBody>
      </p:sp>
      <p:sp>
        <p:nvSpPr>
          <p:cNvPr id="43" name="New shape" title=""/>
          <p:cNvSpPr/>
          <p:nvPr/>
        </p:nvSpPr>
        <p:spPr>
          <a:xfrm>
            <a:off x="109152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22</a:t>
            </a:r>
          </a:p>
        </p:txBody>
      </p:sp>
      <p:sp>
        <p:nvSpPr>
          <p:cNvPr id="44" name="New shape" title=""/>
          <p:cNvSpPr/>
          <p:nvPr/>
        </p:nvSpPr>
        <p:spPr>
          <a:xfrm>
            <a:off x="59580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Energy production from landfill gas in the European Union (EU) 2013-2020</a:t>
            </a:r>
          </a:p>
        </p:txBody>
      </p:sp>
      <p:sp>
        <p:nvSpPr>
          <p:cNvPr id="45" name="New shape" title=""/>
          <p:cNvSpPr/>
          <p:nvPr/>
        </p:nvSpPr>
        <p:spPr>
          <a:xfrm>
            <a:off x="109152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23</a:t>
            </a:r>
          </a:p>
        </p:txBody>
      </p:sp>
      <p:sp>
        <p:nvSpPr>
          <p:cNvPr id="46" name="New shape" title=""/>
          <p:cNvSpPr/>
          <p:nvPr/>
        </p:nvSpPr>
        <p:spPr>
          <a:xfrm>
            <a:off x="59580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Energy production from anaerobic fermentation biogas in the European Union 2013-2021</a:t>
            </a:r>
          </a:p>
        </p:txBody>
      </p:sp>
      <p:sp>
        <p:nvSpPr>
          <p:cNvPr id="47" name="New shape" title=""/>
          <p:cNvSpPr/>
          <p:nvPr/>
        </p:nvSpPr>
        <p:spPr>
          <a:xfrm>
            <a:off x="10915200" y="256391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24</a:t>
            </a:r>
          </a:p>
        </p:txBody>
      </p:sp>
      <p:sp>
        <p:nvSpPr>
          <p:cNvPr id="48" name="New shape" title=""/>
          <p:cNvSpPr/>
          <p:nvPr/>
        </p:nvSpPr>
        <p:spPr>
          <a:xfrm>
            <a:off x="5958000" y="256391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Energy production from sewage sludge gas in the European Union 2013-2021</a:t>
            </a:r>
          </a:p>
        </p:txBody>
      </p:sp>
      <p:sp>
        <p:nvSpPr>
          <p:cNvPr id="49" name="New shape" title=""/>
          <p:cNvSpPr/>
          <p:nvPr/>
        </p:nvSpPr>
        <p:spPr>
          <a:xfrm>
            <a:off x="5958000" y="286119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Biofuel</a:t>
            </a:r>
          </a:p>
        </p:txBody>
      </p:sp>
      <p:sp>
        <p:nvSpPr>
          <p:cNvPr id="50" name="New shape" title=""/>
          <p:cNvSpPr/>
          <p:nvPr/>
        </p:nvSpPr>
        <p:spPr>
          <a:xfrm>
            <a:off x="10915200" y="3094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26</a:t>
            </a:r>
          </a:p>
        </p:txBody>
      </p:sp>
      <p:sp>
        <p:nvSpPr>
          <p:cNvPr id="51" name="New shape" title=""/>
          <p:cNvSpPr/>
          <p:nvPr/>
        </p:nvSpPr>
        <p:spPr>
          <a:xfrm>
            <a:off x="5958000" y="3094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Biofuel production in the EU 2000-2022</a:t>
            </a:r>
          </a:p>
        </p:txBody>
      </p:sp>
      <p:sp>
        <p:nvSpPr>
          <p:cNvPr id="52"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27</a:t>
            </a:r>
          </a:p>
        </p:txBody>
      </p:sp>
      <p:sp>
        <p:nvSpPr>
          <p:cNvPr id="53"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Biofuel production in Europe 2022, by country</a:t>
            </a:r>
          </a:p>
        </p:txBody>
      </p:sp>
      <p:sp>
        <p:nvSpPr>
          <p:cNvPr id="54" name="New shape" titl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28</a:t>
            </a:r>
          </a:p>
        </p:txBody>
      </p:sp>
      <p:sp>
        <p:nvSpPr>
          <p:cNvPr id="55" name="New shape" titl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biofuel consumption in the EU-27 for transportation 2021, by fuel type</a:t>
            </a:r>
          </a:p>
        </p:txBody>
      </p:sp>
      <p:sp>
        <p:nvSpPr>
          <p:cNvPr id="56" name="New shape" title=""/>
          <p:cNvSpPr/>
          <p:nvPr/>
        </p:nvSpPr>
        <p:spPr>
          <a:xfrm>
            <a:off x="109152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29</a:t>
            </a:r>
          </a:p>
        </p:txBody>
      </p:sp>
      <p:sp>
        <p:nvSpPr>
          <p:cNvPr id="57" name="New shape" title=""/>
          <p:cNvSpPr/>
          <p:nvPr/>
        </p:nvSpPr>
        <p:spPr>
          <a:xfrm>
            <a:off x="59580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Biofuels consumption for transportation in the European Union 2015-2021</a:t>
            </a:r>
          </a:p>
        </p:txBody>
      </p:sp>
      <p:sp>
        <p:nvSpPr>
          <p:cNvPr id="58" name="New shape" title=""/>
          <p:cNvSpPr/>
          <p:nvPr/>
        </p:nvSpPr>
        <p:spPr>
          <a:xfrm>
            <a:off x="5958000" y="3902745"/>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06 Economic data</a:t>
            </a:r>
          </a:p>
        </p:txBody>
      </p:sp>
      <p:sp>
        <p:nvSpPr>
          <p:cNvPr id="59" name="New shape" title=""/>
          <p:cNvSpPr/>
          <p:nvPr/>
        </p:nvSpPr>
        <p:spPr>
          <a:xfrm>
            <a:off x="10915200" y="4136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31</a:t>
            </a:r>
          </a:p>
        </p:txBody>
      </p:sp>
      <p:sp>
        <p:nvSpPr>
          <p:cNvPr id="60" name="New shape" title=""/>
          <p:cNvSpPr/>
          <p:nvPr/>
        </p:nvSpPr>
        <p:spPr>
          <a:xfrm>
            <a:off x="5958000" y="4136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Turnover of the biomass industry in the European Union 2013-2021</a:t>
            </a:r>
          </a:p>
        </p:txBody>
      </p:sp>
      <p:sp>
        <p:nvSpPr>
          <p:cNvPr id="61" name="New shape" title=""/>
          <p:cNvSpPr/>
          <p:nvPr/>
        </p:nvSpPr>
        <p:spPr>
          <a:xfrm>
            <a:off x="10915200" y="4306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32</a:t>
            </a:r>
          </a:p>
        </p:txBody>
      </p:sp>
      <p:sp>
        <p:nvSpPr>
          <p:cNvPr id="62" name="New shape" title=""/>
          <p:cNvSpPr/>
          <p:nvPr/>
        </p:nvSpPr>
        <p:spPr>
          <a:xfrm>
            <a:off x="5958000" y="4306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Turnover of the biogas industry in the European Union 2013-2021</a:t>
            </a:r>
          </a:p>
        </p:txBody>
      </p:sp>
      <p:sp>
        <p:nvSpPr>
          <p:cNvPr id="63" name="New shape" title=""/>
          <p:cNvSpPr/>
          <p:nvPr/>
        </p:nvSpPr>
        <p:spPr>
          <a:xfrm>
            <a:off x="10915200" y="4476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33</a:t>
            </a:r>
          </a:p>
        </p:txBody>
      </p:sp>
      <p:sp>
        <p:nvSpPr>
          <p:cNvPr id="64" name="New shape" title=""/>
          <p:cNvSpPr/>
          <p:nvPr/>
        </p:nvSpPr>
        <p:spPr>
          <a:xfrm>
            <a:off x="5958000" y="4476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Turnover of the biofuels industry in the European Union 2013-2021</a:t>
            </a:r>
          </a:p>
        </p:txBody>
      </p:sp>
      <p:sp>
        <p:nvSpPr>
          <p:cNvPr id="65" name="New shape" title=""/>
          <p:cNvSpPr/>
          <p:nvPr/>
        </p:nvSpPr>
        <p:spPr>
          <a:xfrm>
            <a:off x="10915200" y="4647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34</a:t>
            </a:r>
          </a:p>
        </p:txBody>
      </p:sp>
      <p:sp>
        <p:nvSpPr>
          <p:cNvPr id="66" name="New shape" title=""/>
          <p:cNvSpPr/>
          <p:nvPr/>
        </p:nvSpPr>
        <p:spPr>
          <a:xfrm>
            <a:off x="5958000" y="4647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Employment in the solid biofuels industry in the European Union 2013-2021</a:t>
            </a:r>
          </a:p>
        </p:txBody>
      </p:sp>
      <p:sp>
        <p:nvSpPr>
          <p:cNvPr id="67" name="New shape" title=""/>
          <p:cNvSpPr/>
          <p:nvPr/>
        </p:nvSpPr>
        <p:spPr>
          <a:xfrm>
            <a:off x="10915200" y="48173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2" action="ppaction://hlinksldjump">
                  <a:extLst>
                    <a:ext uri="{A12FA001-AC4F-418D-AE19-62706E023703}">
                      <ahyp:hlinkClr xmlns:ahyp="http://schemas.microsoft.com/office/drawing/2018/hyperlinkcolor" val="tx"/>
                    </a:ext>
                  </a:extLst>
                </a:hlinkClick>
              </a:rPr>
              <a:t>35</a:t>
            </a:r>
          </a:p>
        </p:txBody>
      </p:sp>
      <p:sp>
        <p:nvSpPr>
          <p:cNvPr id="68" name="New shape" title=""/>
          <p:cNvSpPr/>
          <p:nvPr/>
        </p:nvSpPr>
        <p:spPr>
          <a:xfrm>
            <a:off x="5958000" y="48173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Employment in the biogas industry in the European Union 2013-2021</a:t>
            </a:r>
          </a:p>
        </p:txBody>
      </p:sp>
      <p:sp>
        <p:nvSpPr>
          <p:cNvPr id="69" name="New shape" title=""/>
          <p:cNvSpPr/>
          <p:nvPr/>
        </p:nvSpPr>
        <p:spPr>
          <a:xfrm>
            <a:off x="10915200" y="49875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3" action="ppaction://hlinksldjump">
                  <a:extLst>
                    <a:ext uri="{A12FA001-AC4F-418D-AE19-62706E023703}">
                      <ahyp:hlinkClr xmlns:ahyp="http://schemas.microsoft.com/office/drawing/2018/hyperlinkcolor" val="tx"/>
                    </a:ext>
                  </a:extLst>
                </a:hlinkClick>
              </a:rPr>
              <a:t>36</a:t>
            </a:r>
          </a:p>
        </p:txBody>
      </p:sp>
      <p:sp>
        <p:nvSpPr>
          <p:cNvPr id="70" name="New shape" title=""/>
          <p:cNvSpPr/>
          <p:nvPr/>
        </p:nvSpPr>
        <p:spPr>
          <a:xfrm>
            <a:off x="5958000" y="49875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Employment in the biofuels industry in the European Union 2013-2021</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Biogas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the European Union's primary energy production from biogas amounted to 14.9 million metric tons of oil equivalent. In the period of consideration, figures oscillated, peaking at 16,839 metric kilotons of oil equivalent in 2018. The country with the largest biogas energy production was Germany.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EU; 2013 to 2021; *Figures for 2019 onwards exclude the United Kingdom</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Primary energy production from biogas in the European Union (EU) from 2013 to 2021 (in metric kilotons of oil equivalent)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Energy production from biogas in the European Union (EU) 2013-2021</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Gross heat production from biogas presented a trend of continuous growth in the European Union, peaking at some 1,008 kilotons of oil equivalent in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EU; 2013 to 2020</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Gross heat production from biogas in the European Union (EU) from 2013 to 2020 (in metric kilotons of oil equivalent)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Gross heat production from biogas in the European Union (EU) 2013-2020</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the EU-27 had a primary energy production of 1,152 metric kilotons of oil equivalent from landfill gas. Figures presented a trend of continuous decline over the years in the European Union. Between 2013 and 2021, figures decreased by over 1,600 metric kilotons of oil equivalent.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EU; 2013 to 2020; *Figures from 2019 onwards exclude the United Kingdom</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Primary energy production from landfill gas in the European Union (EU) from 2013 to 2020 (in metric kilotons of oil equivalent)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Energy production from landfill gas in the European Union (EU) 2013-2020</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primary energy production from anaerobic fermentation biogas in the European Union amounted to 12,173 kilotons of oil equivalent. In the period of consideration, figures presented a trend of growth despite some oscillation, peaking at 12,614 metric kilotons of oil equivalent in 2017. Between 2013 and 2021, figures increased by 2,732 metric kilotons of oil equivalent. Energy production from anaerobic fermentation from biogases in Germany was the largest among the EU members.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EU; 2013 to 2021</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Primary energy production from anaerobic fermentation biogas in the European Union (EU) from 2013 to 2021 (in metric kilotons of oil equivalent)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Energy production from anaerobic fermentation biogas in the European Union 2013-2021</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primary energy production from sewage sludge gas in the European Union amounted to 1,168 kilotons of oil equivalent. In the period of consideration, figures presented a trend of growth despite some oscillation, peaking at 1,509 kilotons of oil equivalent in 2018.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EU; 2013 to 2021</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Primary energy production from sewage sludge gas in the European Union (EU) from 2013 to 2021 (in metric kilotons of oil equivalent)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Energy production from sewage sludge gas in the European Union 2013-2021</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Biofuel</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European Union's biofuel production amounted to some 228 thousand barrels of oil equivalent per day in 2022, a decrease of around 2.1 percent in comparison to the previous year. However, figures increased by 300 thousand barrels of oil equivalent per day between 2020 and 2021, peaking at 244 thousand barrels of oil equivalent daily in 2019.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2000 to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Biofuel production in the European Union from 2000 to 2022 (in 1,000 barrels of oil equivalent per day)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Biofuel production in the EU 2000-2022</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production of biofuels in Europe was highest in Germany, at 62 thousand barrels of oil equivalent per day. In comparison, France produced around 39 thousand barrels of oil equivalent per day . Germany has around 3.2 percent share of global biofuel production. The overall production of biofuels in the EU has increased dramatically since the turn of the century, reaching 236 thousand barrels of oil equivalent per day in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3675450" y="1882800"/>
            <a:ext cx="4838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in thousand barrels of oil equivalent per day</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Biofuel production in Europe in 2022, by country (in 1,000 barrels of oil equivalent per day)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Biofuel production in Europe 2022, by country</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Biodiesel was by far the most consumed renewable energy type in the 27 European Union members, with a share of 72.2 percent. Biogasoline accounted for nearly 15 percent and biogas accounted for two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2021; provisional figures</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renewable energy used for transportation in the European Union (EU-27) in 2021, by fuel type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biofuel consumption in the EU-27 for transportation 2021, by fuel type</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Between 2015 and 2021, the total biodiesel consumption in the European Union increased by some 2.3 million metric tons. In 2021, the total EU biofuel consumption reached 17 million metric tons, of which roughly 13.6 million metric tons of oil equivalent were biodiesel, making them the most consumed biofuel in Europe.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2015 to 2021; * Figures have been restated **From 2021 onwards biogasoline figures.The source notes that vegetable oil is included in the biodiesel consumption for Germany. Figures for 2020 excludes the United Kingdom. In 2018,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Consumption of biofuels for transportation in the European Union from 2015 to 2021, by fuel type (in metric tons of oil equivalent)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Biofuels consumption for transportation in the European Union 2015-2021</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Economic data</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06</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Revenue from the solid biomass industry in the European Union amounted to 38.45 billion euros in 2021, up from 29.75 billion in the previous year. In the period of consideration, figures peaked in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EU; 2013 to 2021; * Figures for 2019 onwards do not include the United Kingdom</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Turnover of the solid biomass industry in the European Union from 2013 to 2021 (in million euros)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Turnover of the biomass industry in the European Union 2013-2021</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the biogas industry in the European Union generated a turnover of 5.5 billion euros. In the period of consideration, figures oscillated, peaking at 8.65 billion euros in 2015.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EU; 2013 to 2021; *Figures from 2019 onwards exclude the United Kingdom</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Turnover of the biogas industry in the European Union from 2013 to 2021 (in million euros)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Turnover of the biogas industry in the European Union 2013-2021</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Revenue from the biofuels industry in the European Union amounted to 12.1 billion euros in 2021. In the period of consideration, figures presented a trend of growth despite some fluctuation, peaking at 14.4 billion euros in 2018.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EU; 2013 to 2021; figures for 2019 onwards do not include the United Kingdom</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Turnover of the biofuels industry in the European Union from 2013 to 2021 (in million euros)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Turnover of the biofuels industry in the European Union 2013-2021</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Direct and indirect jobs in the solid biofuels industry oscillated over the years in the European Union. In 2021, the industry employed 353,800 people, a considerable increase in comparison with the previous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EU; 2013 to 2021; *Figures for 2019 onwards excludes the United Kingdom</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direct and indirect jobs generated in the biomass industry in the European Union from 2013 to 2021</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Employment in the solid biofuels industry in the European Union 2013-2021</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Direct and indirect jobs in the biogas industry have oscillated throughout the years in the European Union. In 2021, this industry employed 47,100 people, direct and indirectly. In the period of consideration, figures peaked at 83,700 jobs in 2015.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EU; 2013 to 2021</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direct and indirect jobs generated in the biogas industry in the European Union from 2013 to 2021</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Employment in the biogas industry in the European Union 2013-2021</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biofuels industry employed 148,300 people in the European Union in 2021. This was an increase of nearly five percent from the previous year. In the period of consideration, employment figures peaked in 2018, with 248,200 jobs in the biofuels industry.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EU; 2013 to 2021; * Figures for 2019 onwards excludes the United Kingdom.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direct and indirect jobs generated in the biofuels industry in the European Union from 2013 to 2021*</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Employment in the biofuels industry in the European Union 2013-2021</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37</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Bloomberg</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BloombergNEF</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Energy Institute</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EurObserv'ER</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Eurostat</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FS-UNEP Collaborating Centre</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IRENA</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Kearney</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KPMG</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REN21</a:t>
            </a:r>
          </a:p>
        </p:txBody>
      </p:sp>
      <p:sp>
        <p:nvSpPr>
          <p:cNvPr id="17" name="New shape" titl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UNEP</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global capacity of bioenergy reached nearly 148.9 gigawatts. Bioenergy is energy derived from biological materials which are characterized as organic materials with stored chemical energy like wood and manure.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2009 to 2022</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Bioenergy capacity worldwide from 2009 to 2022 (in megawatts)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capacity of bioenergy power 2009-2022</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Bioenergy production worldwide reached some 614 terawatt hours in 2021. This was the largest amount produced since 2009, and an increase of some seven percent from the previous year. Bioenergy is a renewable source of energy derived from organic and biological materials, and it is widely used around the world. Bioenergy is divided in traditional sources, which refers to the combustion of biomass in the forms of wood or animal waste, and modern sources, which includes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2009 to 2021</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Production of bioenergy worldwide from 2009 to 2021 (in terawatt hours)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bioenergy production 2009-2021</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China was the country with the highest bioenergy capacity in the world, with nearly 34.1 gigawatts. Brazil ranked second, with a bioenergy capacity of 17.2 gigawatts. By comparison, Germany ranked fifth, with a capacity amounting to 9.9 gigawatts. Bioenergy is energy derived from biological materials which are characterized as organic materials with stored chemical energy like wood and manure.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Leading countries in bioenergy capacity worldwide in 2022</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bioenergy capacity 2022, by country</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represents the worldwide investment in biomass and waste-to-energy technologies between 2004 and 2019. The investment in biomass and waste-to-energy technologies came to around 11.2 billion U.S. dollars in 2019. A projection of the global waste to energy market can be found here.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2004 to 2019</a:t>
            </a:r>
          </a:p>
          <a:p>
            <a:r>
              <a:rPr sz="600" b="1">
                <a:solidFill>
                  <a:srgbClr val="0F2741"/>
                </a:solidFill>
                <a:latin typeface="Open Sans"/>
              </a:rPr>
              <a:t>Source(s): </a:t>
            </a:r>
            <a:r>
              <a:rPr sz="600" b="0">
                <a:solidFill>
                  <a:srgbClr val="0F2741"/>
                </a:solidFill>
                <a:latin typeface="Open Sans"/>
              </a:rPr>
              <a:t>Bloomberg; FS-UNEP Collaborating Centre; UNEP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Investments in biomass and waste energy technologies worldwide from 2004 to 2019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biomass and waste energy investments 2004-2019</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Bioenergy</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bioenergy capacity in Europe reached around 41.7 gigawatts, an increase compared to the previous year, wherein the value was around 41.4 gigawatts. The highest recorded bioenergy capacity within the period of consideration was in 2019 with a value of around 41.8 gigawatts.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2010 to 2022</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Bioenergy capacity in Europe from 2010 to 2022 (in megawatts)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Bioenergy capacity in Europe 2010-2022</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271</Paragraphs>
  <Slides>38</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38</vt:i4>
      </vt:variant>
    </vt:vector>
  </HeadingPairs>
  <TitlesOfParts>
    <vt:vector baseType="lpstr" size="43">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2023-08-31T13:39:11.527</cp:lastPrinted>
  <dcterms:created xsi:type="dcterms:W3CDTF">2023-08-31T11:39:11Z</dcterms:created>
  <dcterms:modified xsi:type="dcterms:W3CDTF">2023-08-31T11:39:11Z</dcterms:modified>
</cp:coreProperties>
</file>