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Lst>
  <p:sldSz cx="1219212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tags" Target="tags/tag1.xml" /><Relationship Id="rId44" Type="http://schemas.openxmlformats.org/officeDocument/2006/relationships/presProps" Target="presProps.xml" /><Relationship Id="rId45" Type="http://schemas.openxmlformats.org/officeDocument/2006/relationships/viewProps" Target="viewProps.xml" /><Relationship Id="rId46" Type="http://schemas.openxmlformats.org/officeDocument/2006/relationships/theme" Target="theme/theme1.xml" /><Relationship Id="rId47"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exajoules</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Sheet1!$B$2:$B$24</c:f>
              <c:numCache>
                <c:ptCount val="23"/>
                <c:pt idx="0">
                  <c:v>2.88</c:v>
                </c:pt>
                <c:pt idx="1">
                  <c:v>3.03</c:v>
                </c:pt>
                <c:pt idx="2">
                  <c:v>3.44</c:v>
                </c:pt>
                <c:pt idx="3">
                  <c:v>3.76</c:v>
                </c:pt>
                <c:pt idx="4">
                  <c:v>4.3</c:v>
                </c:pt>
                <c:pt idx="5">
                  <c:v>4.85</c:v>
                </c:pt>
                <c:pt idx="6">
                  <c:v>5.56</c:v>
                </c:pt>
                <c:pt idx="7">
                  <c:v>6.54</c:v>
                </c:pt>
                <c:pt idx="8">
                  <c:v>7.82</c:v>
                </c:pt>
                <c:pt idx="9">
                  <c:v>8.97</c:v>
                </c:pt>
                <c:pt idx="10">
                  <c:v>10.55</c:v>
                </c:pt>
                <c:pt idx="11">
                  <c:v>12.11</c:v>
                </c:pt>
                <c:pt idx="12">
                  <c:v>13.79</c:v>
                </c:pt>
                <c:pt idx="13">
                  <c:v>15.77</c:v>
                </c:pt>
                <c:pt idx="14">
                  <c:v>17.59</c:v>
                </c:pt>
                <c:pt idx="15">
                  <c:v>19.91</c:v>
                </c:pt>
                <c:pt idx="16">
                  <c:v>22.04</c:v>
                </c:pt>
                <c:pt idx="17">
                  <c:v>25.29</c:v>
                </c:pt>
                <c:pt idx="18">
                  <c:v>28.46</c:v>
                </c:pt>
                <c:pt idx="19">
                  <c:v>31.68</c:v>
                </c:pt>
                <c:pt idx="20">
                  <c:v>34.87</c:v>
                </c:pt>
                <c:pt idx="21">
                  <c:v>39.97</c:v>
                </c:pt>
                <c:pt idx="22">
                  <c:v>45.18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exajoules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Sheet1!$A$2:$A$10</c:f>
              <c:numCache>
                <c:formatCode>General</c:formatCode>
                <c:ptCount val="9"/>
                <c:pt idx="0">
                  <c:v>2000</c:v>
                </c:pt>
                <c:pt idx="1">
                  <c:v>2005</c:v>
                </c:pt>
                <c:pt idx="2">
                  <c:v>2010</c:v>
                </c:pt>
                <c:pt idx="3">
                  <c:v>2015</c:v>
                </c:pt>
                <c:pt idx="4">
                  <c:v>2016</c:v>
                </c:pt>
                <c:pt idx="5">
                  <c:v>2017</c:v>
                </c:pt>
                <c:pt idx="6">
                  <c:v>2018</c:v>
                </c:pt>
                <c:pt idx="7">
                  <c:v>2019</c:v>
                </c:pt>
                <c:pt idx="8">
                  <c:v>2021</c:v>
                </c:pt>
              </c:numCache>
            </c:numRef>
          </c:cat>
          <c:val>
            <c:numRef>
              <c:f>Sheet1!$B$2:$B$10</c:f>
              <c:numCache>
                <c:ptCount val="9"/>
                <c:pt idx="0">
                  <c:v>162</c:v>
                </c:pt>
                <c:pt idx="1">
                  <c:v>228</c:v>
                </c:pt>
                <c:pt idx="2">
                  <c:v>362</c:v>
                </c:pt>
                <c:pt idx="3">
                  <c:v>509</c:v>
                </c:pt>
                <c:pt idx="4">
                  <c:v>554</c:v>
                </c:pt>
                <c:pt idx="5">
                  <c:v>589</c:v>
                </c:pt>
                <c:pt idx="6">
                  <c:v>622</c:v>
                </c:pt>
                <c:pt idx="7">
                  <c:v>655</c:v>
                </c:pt>
                <c:pt idx="8">
                  <c:v>685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Electricity production in terawatt-hours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2020</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Solid biomass</c:v>
                </c:pt>
                <c:pt idx="1">
                  <c:v>Biogas</c:v>
                </c:pt>
                <c:pt idx="2">
                  <c:v>Municipal waste</c:v>
                </c:pt>
                <c:pt idx="3">
                  <c:v>Industrial waste</c:v>
                </c:pt>
                <c:pt idx="4">
                  <c:v>Liquid biofuels</c:v>
                </c:pt>
              </c:strCache>
            </c:strRef>
          </c:cat>
          <c:val>
            <c:numRef>
              <c:f>Sheet1!$B$2:$B$6</c:f>
              <c:numCache>
                <c:ptCount val="5"/>
                <c:pt idx="0">
                  <c:v>471</c:v>
                </c:pt>
                <c:pt idx="1">
                  <c:v>89.7</c:v>
                </c:pt>
                <c:pt idx="2">
                  <c:v>76.7</c:v>
                </c:pt>
                <c:pt idx="3">
                  <c:v>36.6</c:v>
                </c:pt>
                <c:pt idx="4">
                  <c:v>10.4</c:v>
                </c:pt>
              </c:numCache>
            </c:numRef>
          </c:val>
        </c:ser>
        <c:ser>
          <c:idx val="1"/>
          <c:order val="1"/>
          <c:tx>
            <c:strRef>
              <c:f>Sheet1!$C$1</c:f>
              <c:strCache>
                <c:ptCount val="1"/>
                <c:pt idx="0">
                  <c:v>2000</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Solid biomass</c:v>
                </c:pt>
                <c:pt idx="1">
                  <c:v>Biogas</c:v>
                </c:pt>
                <c:pt idx="2">
                  <c:v>Municipal waste</c:v>
                </c:pt>
                <c:pt idx="3">
                  <c:v>Industrial waste</c:v>
                </c:pt>
                <c:pt idx="4">
                  <c:v>Liquid biofuels</c:v>
                </c:pt>
              </c:strCache>
            </c:strRef>
          </c:cat>
          <c:val>
            <c:numRef>
              <c:f>Sheet1!$C$2:$C$6</c:f>
              <c:numCache>
                <c:ptCount val="5"/>
                <c:pt idx="0">
                  <c:v>99</c:v>
                </c:pt>
                <c:pt idx="1">
                  <c:v>13.2</c:v>
                </c:pt>
                <c:pt idx="2">
                  <c:v>34.5</c:v>
                </c:pt>
                <c:pt idx="3">
                  <c:v>15.3</c:v>
                </c:pt>
                <c:pt idx="4">
                  <c:v>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Lbls>
            <c:dLbl>
              <c:idx val="0"/>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Pos val="bestFit"/>
            <c:showLegendKey val="1"/>
            <c:showVal val="0"/>
            <c:showCatName val="1"/>
            <c:showSerName val="0"/>
            <c:showPercent val="1"/>
            <c:showBubbleSize val="0"/>
            <c:separator> </c:separator>
            <c:showLeaderLines val="1"/>
            <c:extLst/>
          </c:dLbls>
          <c:cat>
            <c:strRef>
              <c:f>Sheet1!$A$2:$A$6</c:f>
              <c:strCache>
                <c:ptCount val="5"/>
                <c:pt idx="0">
                  <c:v>Other solid biofuels</c:v>
                </c:pt>
                <c:pt idx="1">
                  <c:v>Bagasse</c:v>
                </c:pt>
                <c:pt idx="2">
                  <c:v>Transport fuels</c:v>
                </c:pt>
                <c:pt idx="3">
                  <c:v>Renewable municipal waste</c:v>
                </c:pt>
                <c:pt idx="4">
                  <c:v>Liquid biofuels</c:v>
                </c:pt>
              </c:strCache>
            </c:strRef>
          </c:cat>
          <c:val>
            <c:numRef>
              <c:f>Sheet1!$B$2:$B$6</c:f>
              <c:numCache>
                <c:ptCount val="5"/>
                <c:pt idx="0">
                  <c:v>0.54</c:v>
                </c:pt>
                <c:pt idx="1">
                  <c:v>0.16</c:v>
                </c:pt>
                <c:pt idx="2">
                  <c:v>0.16</c:v>
                </c:pt>
                <c:pt idx="3">
                  <c:v>0.12</c:v>
                </c:pt>
                <c:pt idx="4">
                  <c:v>0.02</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Asia</c:v>
                </c:pt>
                <c:pt idx="1">
                  <c:v>Europe</c:v>
                </c:pt>
                <c:pt idx="2">
                  <c:v>Americas</c:v>
                </c:pt>
                <c:pt idx="3">
                  <c:v>Oceania</c:v>
                </c:pt>
                <c:pt idx="4">
                  <c:v>Africa</c:v>
                </c:pt>
              </c:strCache>
            </c:strRef>
          </c:cat>
          <c:val>
            <c:numRef>
              <c:f>Sheet1!$B$2:$B$6</c:f>
              <c:numCache>
                <c:ptCount val="5"/>
                <c:pt idx="0">
                  <c:v>255.8</c:v>
                </c:pt>
                <c:pt idx="1">
                  <c:v>230.56</c:v>
                </c:pt>
                <c:pt idx="2">
                  <c:v>162.99</c:v>
                </c:pt>
                <c:pt idx="3">
                  <c:v>4.11</c:v>
                </c:pt>
                <c:pt idx="4">
                  <c:v>1.96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Column2</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Sheet1!$A$2:$A$11</c:f>
              <c:numCache>
                <c:formatCode>General</c:formatCode>
                <c:ptCount val="10"/>
                <c:pt idx="0">
                  <c:v>2000</c:v>
                </c:pt>
                <c:pt idx="1">
                  <c:v>2005</c:v>
                </c:pt>
                <c:pt idx="2">
                  <c:v>2010</c:v>
                </c:pt>
                <c:pt idx="3">
                  <c:v>2015</c:v>
                </c:pt>
                <c:pt idx="4">
                  <c:v>2016</c:v>
                </c:pt>
                <c:pt idx="5">
                  <c:v>2017</c:v>
                </c:pt>
                <c:pt idx="6">
                  <c:v>2018</c:v>
                </c:pt>
                <c:pt idx="7">
                  <c:v>2019</c:v>
                </c:pt>
                <c:pt idx="8">
                  <c:v>2020</c:v>
                </c:pt>
                <c:pt idx="9">
                  <c:v>2021</c:v>
                </c:pt>
              </c:numCache>
            </c:numRef>
          </c:cat>
          <c:val>
            <c:numRef>
              <c:f>Sheet1!$B$2:$B$11</c:f>
              <c:numCache>
                <c:ptCount val="10"/>
                <c:pt idx="0">
                  <c:v>1795</c:v>
                </c:pt>
                <c:pt idx="1">
                  <c:v>1825</c:v>
                </c:pt>
                <c:pt idx="2">
                  <c:v>1864</c:v>
                </c:pt>
                <c:pt idx="3">
                  <c:v>1901</c:v>
                </c:pt>
                <c:pt idx="4">
                  <c:v>1929</c:v>
                </c:pt>
                <c:pt idx="5">
                  <c:v>1931</c:v>
                </c:pt>
                <c:pt idx="6">
                  <c:v>1948</c:v>
                </c:pt>
                <c:pt idx="7">
                  <c:v>1944</c:v>
                </c:pt>
                <c:pt idx="8">
                  <c:v>1928</c:v>
                </c:pt>
                <c:pt idx="9">
                  <c:v>1948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million cubic meters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Sheet1!$A$2:$A$10</c:f>
              <c:numCache>
                <c:formatCode>General</c:formatCode>
                <c:ptCount val="9"/>
                <c:pt idx="0">
                  <c:v>2000</c:v>
                </c:pt>
                <c:pt idx="1">
                  <c:v>2005</c:v>
                </c:pt>
                <c:pt idx="2">
                  <c:v>2010</c:v>
                </c:pt>
                <c:pt idx="3">
                  <c:v>2015</c:v>
                </c:pt>
                <c:pt idx="4">
                  <c:v>2016</c:v>
                </c:pt>
                <c:pt idx="5">
                  <c:v>2017</c:v>
                </c:pt>
                <c:pt idx="6">
                  <c:v>2018</c:v>
                </c:pt>
                <c:pt idx="7">
                  <c:v>2019</c:v>
                </c:pt>
                <c:pt idx="8">
                  <c:v>2020</c:v>
                </c:pt>
              </c:numCache>
            </c:numRef>
          </c:cat>
          <c:val>
            <c:numRef>
              <c:f>Sheet1!$B$2:$B$10</c:f>
              <c:numCache>
                <c:ptCount val="9"/>
                <c:pt idx="0">
                  <c:v>1.24</c:v>
                </c:pt>
                <c:pt idx="1">
                  <c:v>1.41</c:v>
                </c:pt>
                <c:pt idx="2">
                  <c:v>1.96</c:v>
                </c:pt>
                <c:pt idx="3">
                  <c:v>2.3</c:v>
                </c:pt>
                <c:pt idx="4">
                  <c:v>2.46</c:v>
                </c:pt>
                <c:pt idx="5">
                  <c:v>2.53</c:v>
                </c:pt>
                <c:pt idx="6">
                  <c:v>2.59</c:v>
                </c:pt>
                <c:pt idx="7">
                  <c:v>2.59</c:v>
                </c:pt>
                <c:pt idx="8">
                  <c:v>2.65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exajoules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Sheet1!$A$2:$A$10</c:f>
              <c:numCache>
                <c:formatCode>General</c:formatCode>
                <c:ptCount val="9"/>
                <c:pt idx="0">
                  <c:v>2000</c:v>
                </c:pt>
                <c:pt idx="1">
                  <c:v>2005</c:v>
                </c:pt>
                <c:pt idx="2">
                  <c:v>2010</c:v>
                </c:pt>
                <c:pt idx="3">
                  <c:v>2015</c:v>
                </c:pt>
                <c:pt idx="4">
                  <c:v>2016</c:v>
                </c:pt>
                <c:pt idx="5">
                  <c:v>2017</c:v>
                </c:pt>
                <c:pt idx="6">
                  <c:v>2018</c:v>
                </c:pt>
                <c:pt idx="7">
                  <c:v>2019</c:v>
                </c:pt>
                <c:pt idx="8">
                  <c:v>2020</c:v>
                </c:pt>
              </c:numCache>
            </c:numRef>
          </c:cat>
          <c:val>
            <c:numRef>
              <c:f>Sheet1!$B$2:$B$10</c:f>
              <c:numCache>
                <c:ptCount val="9"/>
                <c:pt idx="0">
                  <c:v>0.29</c:v>
                </c:pt>
                <c:pt idx="1">
                  <c:v>0.54</c:v>
                </c:pt>
                <c:pt idx="2">
                  <c:v>0.89</c:v>
                </c:pt>
                <c:pt idx="3">
                  <c:v>1.34</c:v>
                </c:pt>
                <c:pt idx="4">
                  <c:v>1.35</c:v>
                </c:pt>
                <c:pt idx="5">
                  <c:v>1.38</c:v>
                </c:pt>
                <c:pt idx="6">
                  <c:v>1.41</c:v>
                </c:pt>
                <c:pt idx="7">
                  <c:v>1.43</c:v>
                </c:pt>
                <c:pt idx="8">
                  <c:v>1.46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Production in exajoules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Exports</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Sheet1!$B$2:$B$11</c:f>
              <c:numCache>
                <c:ptCount val="10"/>
                <c:pt idx="0">
                  <c:v>1636.29</c:v>
                </c:pt>
                <c:pt idx="1">
                  <c:v>2261.93</c:v>
                </c:pt>
                <c:pt idx="2">
                  <c:v>2635.12</c:v>
                </c:pt>
                <c:pt idx="3">
                  <c:v>2476.02</c:v>
                </c:pt>
                <c:pt idx="4">
                  <c:v>2445.07</c:v>
                </c:pt>
                <c:pt idx="5">
                  <c:v>2839.58</c:v>
                </c:pt>
                <c:pt idx="6">
                  <c:v>3839.57</c:v>
                </c:pt>
                <c:pt idx="7">
                  <c:v>4196.44</c:v>
                </c:pt>
                <c:pt idx="8">
                  <c:v>4439.22</c:v>
                </c:pt>
                <c:pt idx="9">
                  <c:v>4679.65</c:v>
                </c:pt>
              </c:numCache>
            </c:numRef>
          </c:val>
        </c:ser>
        <c:ser>
          <c:idx val="1"/>
          <c:order val="1"/>
          <c:tx>
            <c:strRef>
              <c:f>Sheet1!$C$1</c:f>
              <c:strCache>
                <c:ptCount val="1"/>
                <c:pt idx="0">
                  <c:v>Imports</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Sheet1!$C$2:$C$11</c:f>
              <c:numCache>
                <c:ptCount val="10"/>
                <c:pt idx="0">
                  <c:v>1698.18</c:v>
                </c:pt>
                <c:pt idx="1">
                  <c:v>2460.37</c:v>
                </c:pt>
                <c:pt idx="2">
                  <c:v>2886.37</c:v>
                </c:pt>
                <c:pt idx="3">
                  <c:v>2711.53</c:v>
                </c:pt>
                <c:pt idx="4">
                  <c:v>2745.56</c:v>
                </c:pt>
                <c:pt idx="5">
                  <c:v>3160.1</c:v>
                </c:pt>
                <c:pt idx="6">
                  <c:v>4221.64</c:v>
                </c:pt>
                <c:pt idx="7">
                  <c:v>4550.47</c:v>
                </c:pt>
                <c:pt idx="8">
                  <c:v>4617.59</c:v>
                </c:pt>
                <c:pt idx="9">
                  <c:v>5156.37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Trade volume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Exports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Sheet1!$B$2:$B$10</c:f>
              <c:numCache>
                <c:ptCount val="9"/>
                <c:pt idx="0">
                  <c:v>9.5</c:v>
                </c:pt>
                <c:pt idx="1">
                  <c:v>12.6</c:v>
                </c:pt>
                <c:pt idx="2">
                  <c:v>14.8</c:v>
                </c:pt>
                <c:pt idx="3">
                  <c:v>15.8</c:v>
                </c:pt>
                <c:pt idx="4">
                  <c:v>16.8</c:v>
                </c:pt>
                <c:pt idx="5">
                  <c:v>19.6</c:v>
                </c:pt>
                <c:pt idx="6">
                  <c:v>23.6</c:v>
                </c:pt>
                <c:pt idx="7">
                  <c:v>25.8</c:v>
                </c:pt>
                <c:pt idx="8">
                  <c:v>28.1</c:v>
                </c:pt>
              </c:numCache>
            </c:numRef>
          </c:val>
        </c:ser>
        <c:ser>
          <c:idx val="1"/>
          <c:order val="1"/>
          <c:tx>
            <c:strRef>
              <c:f>Sheet1!$C$1</c:f>
              <c:strCache>
                <c:ptCount val="1"/>
                <c:pt idx="0">
                  <c:v>Imports</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Sheet1!$C$2:$C$10</c:f>
              <c:numCache>
                <c:ptCount val="9"/>
                <c:pt idx="0">
                  <c:v>8.8</c:v>
                </c:pt>
                <c:pt idx="1">
                  <c:v>12.4</c:v>
                </c:pt>
                <c:pt idx="2">
                  <c:v>14.5</c:v>
                </c:pt>
                <c:pt idx="3">
                  <c:v>15.7</c:v>
                </c:pt>
                <c:pt idx="4">
                  <c:v>16.8</c:v>
                </c:pt>
                <c:pt idx="5">
                  <c:v>19</c:v>
                </c:pt>
                <c:pt idx="6">
                  <c:v>23.6</c:v>
                </c:pt>
                <c:pt idx="7">
                  <c:v>24.5</c:v>
                </c:pt>
                <c:pt idx="8">
                  <c:v>25.5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Trade volume in million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States</c:v>
                </c:pt>
                <c:pt idx="1">
                  <c:v>Canada</c:v>
                </c:pt>
                <c:pt idx="2">
                  <c:v>Latvia</c:v>
                </c:pt>
                <c:pt idx="3">
                  <c:v>Russia</c:v>
                </c:pt>
                <c:pt idx="4">
                  <c:v>Estonia</c:v>
                </c:pt>
                <c:pt idx="5">
                  <c:v>Denmark</c:v>
                </c:pt>
                <c:pt idx="6">
                  <c:v>Austria</c:v>
                </c:pt>
                <c:pt idx="7">
                  <c:v>Germany</c:v>
                </c:pt>
                <c:pt idx="8">
                  <c:v>Lithuania</c:v>
                </c:pt>
                <c:pt idx="9">
                  <c:v>Belgium</c:v>
                </c:pt>
              </c:strCache>
            </c:strRef>
          </c:cat>
          <c:val>
            <c:numRef>
              <c:f>Sheet1!$B$2:$B$11</c:f>
              <c:numCache>
                <c:ptCount val="10"/>
                <c:pt idx="0">
                  <c:v>7522.6</c:v>
                </c:pt>
                <c:pt idx="1">
                  <c:v>3140.9</c:v>
                </c:pt>
                <c:pt idx="2">
                  <c:v>2508.7</c:v>
                </c:pt>
                <c:pt idx="3">
                  <c:v>2425</c:v>
                </c:pt>
                <c:pt idx="4">
                  <c:v>1559.2</c:v>
                </c:pt>
                <c:pt idx="5">
                  <c:v>944</c:v>
                </c:pt>
                <c:pt idx="6">
                  <c:v>873.7</c:v>
                </c:pt>
                <c:pt idx="7">
                  <c:v>804.3</c:v>
                </c:pt>
                <c:pt idx="8">
                  <c:v>618.9</c:v>
                </c:pt>
                <c:pt idx="9">
                  <c:v>585.9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Sheet1!$A$2:$A$14</c:f>
              <c:numCache>
                <c:formatCode>General</c:formatCode>
                <c:ptCount val="13"/>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numCache>
            </c:numRef>
          </c:cat>
          <c:val>
            <c:numRef>
              <c:f>Sheet1!$B$2:$B$14</c:f>
              <c:numCache>
                <c:ptCount val="13"/>
                <c:pt idx="0">
                  <c:v>3897.9</c:v>
                </c:pt>
                <c:pt idx="1">
                  <c:v>4202</c:v>
                </c:pt>
                <c:pt idx="2">
                  <c:v>4401.68</c:v>
                </c:pt>
                <c:pt idx="3">
                  <c:v>4744.78</c:v>
                </c:pt>
                <c:pt idx="4">
                  <c:v>5039.25</c:v>
                </c:pt>
                <c:pt idx="5">
                  <c:v>5315.18</c:v>
                </c:pt>
                <c:pt idx="6">
                  <c:v>5516.33</c:v>
                </c:pt>
                <c:pt idx="7">
                  <c:v>5884.33</c:v>
                </c:pt>
                <c:pt idx="8">
                  <c:v>6225.32</c:v>
                </c:pt>
                <c:pt idx="9">
                  <c:v>6627.72</c:v>
                </c:pt>
                <c:pt idx="10">
                  <c:v>6994.72</c:v>
                </c:pt>
                <c:pt idx="11">
                  <c:v>7455.91</c:v>
                </c:pt>
                <c:pt idx="12">
                  <c:v>7857.8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Renewable energy production in terawatt hours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Kingdom</c:v>
                </c:pt>
                <c:pt idx="1">
                  <c:v>South Korea</c:v>
                </c:pt>
                <c:pt idx="2">
                  <c:v>Japan</c:v>
                </c:pt>
                <c:pt idx="3">
                  <c:v>Netherlands</c:v>
                </c:pt>
                <c:pt idx="4">
                  <c:v>Italy</c:v>
                </c:pt>
                <c:pt idx="5">
                  <c:v>Belgium</c:v>
                </c:pt>
                <c:pt idx="6">
                  <c:v>France</c:v>
                </c:pt>
                <c:pt idx="7">
                  <c:v>Latvia</c:v>
                </c:pt>
                <c:pt idx="8">
                  <c:v>Austria</c:v>
                </c:pt>
                <c:pt idx="9">
                  <c:v>Germany</c:v>
                </c:pt>
              </c:strCache>
            </c:strRef>
          </c:cat>
          <c:val>
            <c:numRef>
              <c:f>Sheet1!$B$2:$B$11</c:f>
              <c:numCache>
                <c:ptCount val="10"/>
                <c:pt idx="0">
                  <c:v>9199.5</c:v>
                </c:pt>
                <c:pt idx="1">
                  <c:v>3356.6</c:v>
                </c:pt>
                <c:pt idx="2">
                  <c:v>3116.8</c:v>
                </c:pt>
                <c:pt idx="3">
                  <c:v>2706.8</c:v>
                </c:pt>
                <c:pt idx="4">
                  <c:v>1901.6</c:v>
                </c:pt>
                <c:pt idx="5">
                  <c:v>948.2</c:v>
                </c:pt>
                <c:pt idx="6">
                  <c:v>660.8</c:v>
                </c:pt>
                <c:pt idx="7">
                  <c:v>592.3</c:v>
                </c:pt>
                <c:pt idx="8">
                  <c:v>413.5</c:v>
                </c:pt>
                <c:pt idx="9">
                  <c:v>372.7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Modern bioenergy</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Sheet1!$A$2:$A$5</c:f>
              <c:strCache>
                <c:ptCount val="4"/>
                <c:pt idx="0">
                  <c:v>Heat, buildings</c:v>
                </c:pt>
                <c:pt idx="1">
                  <c:v>Heat, industry</c:v>
                </c:pt>
                <c:pt idx="2">
                  <c:v>Transport</c:v>
                </c:pt>
                <c:pt idx="3">
                  <c:v>Electricity</c:v>
                </c:pt>
              </c:strCache>
            </c:strRef>
          </c:cat>
          <c:val>
            <c:numRef>
              <c:f>Sheet1!$B$2:$B$5</c:f>
              <c:numCache>
                <c:ptCount val="4"/>
                <c:pt idx="0">
                  <c:v>0.052</c:v>
                </c:pt>
                <c:pt idx="1">
                  <c:v>0.1</c:v>
                </c:pt>
                <c:pt idx="2">
                  <c:v>0.035</c:v>
                </c:pt>
                <c:pt idx="3">
                  <c:v>0.024</c:v>
                </c:pt>
              </c:numCache>
            </c:numRef>
          </c:val>
        </c:ser>
        <c:ser>
          <c:idx val="1"/>
          <c:order val="1"/>
          <c:tx>
            <c:strRef>
              <c:f>Sheet1!$C$1</c:f>
              <c:strCache>
                <c:ptCount val="1"/>
                <c:pt idx="0">
                  <c:v>Traditional biomass</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Sheet1!$A$2:$A$5</c:f>
              <c:strCache>
                <c:ptCount val="4"/>
                <c:pt idx="0">
                  <c:v>Heat, buildings</c:v>
                </c:pt>
                <c:pt idx="1">
                  <c:v>Heat, industry</c:v>
                </c:pt>
                <c:pt idx="2">
                  <c:v>Transport</c:v>
                </c:pt>
                <c:pt idx="3">
                  <c:v>Electricity</c:v>
                </c:pt>
              </c:strCache>
            </c:strRef>
          </c:cat>
          <c:val>
            <c:numRef>
              <c:f>Sheet1!$C$2</c:f>
              <c:numCache>
                <c:ptCount val="1"/>
                <c:pt idx="0">
                  <c:v>0.256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fianal energy consumption</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Lbls>
            <c:dLbl>
              <c:idx val="0"/>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Pos val="bestFit"/>
            <c:showLegendKey val="1"/>
            <c:showVal val="0"/>
            <c:showCatName val="1"/>
            <c:showSerName val="0"/>
            <c:showPercent val="1"/>
            <c:showBubbleSize val="0"/>
            <c:separator> </c:separator>
            <c:showLeaderLines val="1"/>
            <c:extLst/>
          </c:dLbls>
          <c:cat>
            <c:strRef>
              <c:f>Sheet1!$A$2:$A$6</c:f>
              <c:strCache>
                <c:ptCount val="5"/>
                <c:pt idx="0">
                  <c:v>Traditional use of biomass for cooking and heating</c:v>
                </c:pt>
                <c:pt idx="1">
                  <c:v>Heat in industry</c:v>
                </c:pt>
                <c:pt idx="2">
                  <c:v>Heat in buildings</c:v>
                </c:pt>
                <c:pt idx="3">
                  <c:v>Transport fuels</c:v>
                </c:pt>
                <c:pt idx="4">
                  <c:v>Electricity</c:v>
                </c:pt>
              </c:strCache>
            </c:strRef>
          </c:cat>
          <c:val>
            <c:numRef>
              <c:f>Sheet1!$B$2:$B$6</c:f>
              <c:numCache>
                <c:ptCount val="5"/>
                <c:pt idx="0">
                  <c:v>0.54</c:v>
                </c:pt>
                <c:pt idx="1">
                  <c:v>0.21</c:v>
                </c:pt>
                <c:pt idx="2">
                  <c:v>0.12</c:v>
                </c:pt>
                <c:pt idx="3">
                  <c:v>0.07</c:v>
                </c:pt>
                <c:pt idx="4">
                  <c:v>0.06</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Sheet1!$A$2:$A$10</c:f>
              <c:numCache>
                <c:formatCode>General</c:formatCode>
                <c:ptCount val="9"/>
                <c:pt idx="0">
                  <c:v>2000</c:v>
                </c:pt>
                <c:pt idx="1">
                  <c:v>2005</c:v>
                </c:pt>
                <c:pt idx="2">
                  <c:v>2010</c:v>
                </c:pt>
                <c:pt idx="3">
                  <c:v>2015</c:v>
                </c:pt>
                <c:pt idx="4">
                  <c:v>2016</c:v>
                </c:pt>
                <c:pt idx="5">
                  <c:v>2017</c:v>
                </c:pt>
                <c:pt idx="6">
                  <c:v>2018</c:v>
                </c:pt>
                <c:pt idx="7">
                  <c:v>2019</c:v>
                </c:pt>
                <c:pt idx="8">
                  <c:v>2020</c:v>
                </c:pt>
              </c:numCache>
            </c:numRef>
          </c:cat>
          <c:val>
            <c:numRef>
              <c:f>Sheet1!$B$2:$B$10</c:f>
              <c:numCache>
                <c:ptCount val="9"/>
                <c:pt idx="0">
                  <c:v>41.7</c:v>
                </c:pt>
                <c:pt idx="1">
                  <c:v>44.8</c:v>
                </c:pt>
                <c:pt idx="2">
                  <c:v>49.3</c:v>
                </c:pt>
                <c:pt idx="3">
                  <c:v>52.6</c:v>
                </c:pt>
                <c:pt idx="4">
                  <c:v>53.5</c:v>
                </c:pt>
                <c:pt idx="5">
                  <c:v>54.6</c:v>
                </c:pt>
                <c:pt idx="6">
                  <c:v>55.7</c:v>
                </c:pt>
                <c:pt idx="7">
                  <c:v>56.9</c:v>
                </c:pt>
                <c:pt idx="8">
                  <c:v>57.5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Primary energy supply in exajoules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2020</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Solid biomass</c:v>
                </c:pt>
                <c:pt idx="1">
                  <c:v>Liquid biofuels</c:v>
                </c:pt>
                <c:pt idx="2">
                  <c:v>Municipal waste</c:v>
                </c:pt>
                <c:pt idx="3">
                  <c:v>Biogas</c:v>
                </c:pt>
                <c:pt idx="4">
                  <c:v>Industrial waste</c:v>
                </c:pt>
              </c:strCache>
            </c:strRef>
          </c:cat>
          <c:val>
            <c:numRef>
              <c:f>Sheet1!$B$2:$B$6</c:f>
              <c:numCache>
                <c:ptCount val="5"/>
                <c:pt idx="0">
                  <c:v>49.3</c:v>
                </c:pt>
                <c:pt idx="1">
                  <c:v>4.06</c:v>
                </c:pt>
                <c:pt idx="2">
                  <c:v>1.47</c:v>
                </c:pt>
                <c:pt idx="3">
                  <c:v>1.46</c:v>
                </c:pt>
                <c:pt idx="4">
                  <c:v>1.19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Asia</c:v>
                </c:pt>
                <c:pt idx="1">
                  <c:v>Africa</c:v>
                </c:pt>
                <c:pt idx="2">
                  <c:v>Americas</c:v>
                </c:pt>
                <c:pt idx="3">
                  <c:v>Europe</c:v>
                </c:pt>
                <c:pt idx="4">
                  <c:v>Oceania</c:v>
                </c:pt>
              </c:strCache>
            </c:strRef>
          </c:cat>
          <c:val>
            <c:numRef>
              <c:f>Sheet1!$B$2:$B$6</c:f>
              <c:numCache>
                <c:ptCount val="5"/>
                <c:pt idx="0">
                  <c:v>21.2</c:v>
                </c:pt>
                <c:pt idx="1">
                  <c:v>16</c:v>
                </c:pt>
                <c:pt idx="2">
                  <c:v>11.6</c:v>
                </c:pt>
                <c:pt idx="3">
                  <c:v>7.49</c:v>
                </c:pt>
                <c:pt idx="4">
                  <c:v>0.25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Solid biofuels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Sheet1!$A$2:$A$7</c:f>
              <c:strCache>
                <c:ptCount val="6"/>
                <c:pt idx="0">
                  <c:v>Asia</c:v>
                </c:pt>
                <c:pt idx="1">
                  <c:v>Africa</c:v>
                </c:pt>
                <c:pt idx="2">
                  <c:v>Americas</c:v>
                </c:pt>
                <c:pt idx="3">
                  <c:v>Europe</c:v>
                </c:pt>
                <c:pt idx="4">
                  <c:v>European Union (EU-28)</c:v>
                </c:pt>
                <c:pt idx="5">
                  <c:v>Oceania</c:v>
                </c:pt>
              </c:strCache>
            </c:strRef>
          </c:cat>
          <c:val>
            <c:numRef>
              <c:f>Sheet1!$B$2:$B$7</c:f>
              <c:numCache>
                <c:ptCount val="6"/>
                <c:pt idx="0">
                  <c:v>19.3</c:v>
                </c:pt>
                <c:pt idx="1">
                  <c:v>16</c:v>
                </c:pt>
                <c:pt idx="2">
                  <c:v>8.05</c:v>
                </c:pt>
                <c:pt idx="3">
                  <c:v>4.7</c:v>
                </c:pt>
                <c:pt idx="4">
                  <c:v>4.07</c:v>
                </c:pt>
                <c:pt idx="5">
                  <c:v>0.22</c:v>
                </c:pt>
              </c:numCache>
            </c:numRef>
          </c:val>
        </c:ser>
        <c:ser>
          <c:idx val="1"/>
          <c:order val="1"/>
          <c:tx>
            <c:strRef>
              <c:f>Sheet1!$C$1</c:f>
              <c:strCache>
                <c:ptCount val="1"/>
                <c:pt idx="0">
                  <c:v>Liquid biofuels</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Sheet1!$A$2:$A$7</c:f>
              <c:strCache>
                <c:ptCount val="6"/>
                <c:pt idx="0">
                  <c:v>Asia</c:v>
                </c:pt>
                <c:pt idx="1">
                  <c:v>Africa</c:v>
                </c:pt>
                <c:pt idx="2">
                  <c:v>Americas</c:v>
                </c:pt>
                <c:pt idx="3">
                  <c:v>Europe</c:v>
                </c:pt>
                <c:pt idx="4">
                  <c:v>European Union (EU-28)</c:v>
                </c:pt>
                <c:pt idx="5">
                  <c:v>Oceania</c:v>
                </c:pt>
              </c:strCache>
            </c:strRef>
          </c:cat>
          <c:val>
            <c:numRef>
              <c:f>Sheet1!$C$2:$C$7</c:f>
              <c:numCache>
                <c:ptCount val="6"/>
                <c:pt idx="0">
                  <c:v>0.62</c:v>
                </c:pt>
                <c:pt idx="1">
                  <c:v>0</c:v>
                </c:pt>
                <c:pt idx="2">
                  <c:v>3</c:v>
                </c:pt>
                <c:pt idx="3">
                  <c:v>0.63</c:v>
                </c:pt>
                <c:pt idx="4">
                  <c:v>0.63</c:v>
                </c:pt>
                <c:pt idx="5">
                  <c:v>0.01</c:v>
                </c:pt>
              </c:numCache>
            </c:numRef>
          </c:val>
        </c:ser>
        <c:ser>
          <c:idx val="2"/>
          <c:order val="2"/>
          <c:tx>
            <c:strRef>
              <c:f>Sheet1!$D$1</c:f>
              <c:strCache>
                <c:ptCount val="1"/>
                <c:pt idx="0">
                  <c:v>Municipal waste</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Sheet1!$A$2:$A$7</c:f>
              <c:strCache>
                <c:ptCount val="6"/>
                <c:pt idx="0">
                  <c:v>Asia</c:v>
                </c:pt>
                <c:pt idx="1">
                  <c:v>Africa</c:v>
                </c:pt>
                <c:pt idx="2">
                  <c:v>Americas</c:v>
                </c:pt>
                <c:pt idx="3">
                  <c:v>Europe</c:v>
                </c:pt>
                <c:pt idx="4">
                  <c:v>European Union (EU-28)</c:v>
                </c:pt>
                <c:pt idx="5">
                  <c:v>Oceania</c:v>
                </c:pt>
              </c:strCache>
            </c:strRef>
          </c:cat>
          <c:val>
            <c:numRef>
              <c:f>Sheet1!$D$2:$D$7</c:f>
              <c:numCache>
                <c:ptCount val="6"/>
                <c:pt idx="0">
                  <c:v>0.2</c:v>
                </c:pt>
                <c:pt idx="1">
                  <c:v>0</c:v>
                </c:pt>
                <c:pt idx="2">
                  <c:v>0.29</c:v>
                </c:pt>
                <c:pt idx="3">
                  <c:v>0.92</c:v>
                </c:pt>
                <c:pt idx="4">
                  <c:v>0.85</c:v>
                </c:pt>
                <c:pt idx="5">
                  <c:v>0</c:v>
                </c:pt>
              </c:numCache>
            </c:numRef>
          </c:val>
        </c:ser>
        <c:ser>
          <c:idx val="3"/>
          <c:order val="3"/>
          <c:tx>
            <c:strRef>
              <c:f>Sheet1!$E$1</c:f>
              <c:strCache>
                <c:ptCount val="1"/>
                <c:pt idx="0">
                  <c:v>Industrial waste</c:v>
                </c:pt>
              </c:strCache>
            </c:strRef>
          </c:tx>
          <c:spPr>
            <a:solidFill>
              <a:srgbClr val="A60B0B"/>
            </a:solidFill>
            <a:ln>
              <a:solidFill>
                <a:srgbClr val="A60B0B"/>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Sheet1!$A$2:$A$7</c:f>
              <c:strCache>
                <c:ptCount val="6"/>
                <c:pt idx="0">
                  <c:v>Asia</c:v>
                </c:pt>
                <c:pt idx="1">
                  <c:v>Africa</c:v>
                </c:pt>
                <c:pt idx="2">
                  <c:v>Americas</c:v>
                </c:pt>
                <c:pt idx="3">
                  <c:v>Europe</c:v>
                </c:pt>
                <c:pt idx="4">
                  <c:v>European Union (EU-28)</c:v>
                </c:pt>
                <c:pt idx="5">
                  <c:v>Oceania</c:v>
                </c:pt>
              </c:strCache>
            </c:strRef>
          </c:cat>
          <c:val>
            <c:numRef>
              <c:f>Sheet1!$E$2:$E$7</c:f>
              <c:numCache>
                <c:ptCount val="6"/>
                <c:pt idx="0">
                  <c:v>0.55</c:v>
                </c:pt>
                <c:pt idx="1">
                  <c:v>0</c:v>
                </c:pt>
                <c:pt idx="2">
                  <c:v>0.07</c:v>
                </c:pt>
                <c:pt idx="3">
                  <c:v>0.52</c:v>
                </c:pt>
                <c:pt idx="4">
                  <c:v>0.19</c:v>
                </c:pt>
                <c:pt idx="5">
                  <c:v>0</c:v>
                </c:pt>
              </c:numCache>
            </c:numRef>
          </c:val>
        </c:ser>
        <c:ser>
          <c:idx val="4"/>
          <c:order val="4"/>
          <c:tx>
            <c:strRef>
              <c:f>Sheet1!$F$1</c:f>
              <c:strCache>
                <c:ptCount val="1"/>
                <c:pt idx="0">
                  <c:v>Biogases</c:v>
                </c:pt>
              </c:strCache>
            </c:strRef>
          </c:tx>
          <c:spPr>
            <a:solidFill>
              <a:srgbClr val="87BC24"/>
            </a:solidFill>
            <a:ln>
              <a:solidFill>
                <a:srgbClr val="87BC24"/>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Sheet1!$A$2:$A$7</c:f>
              <c:strCache>
                <c:ptCount val="6"/>
                <c:pt idx="0">
                  <c:v>Asia</c:v>
                </c:pt>
                <c:pt idx="1">
                  <c:v>Africa</c:v>
                </c:pt>
                <c:pt idx="2">
                  <c:v>Americas</c:v>
                </c:pt>
                <c:pt idx="3">
                  <c:v>Europe</c:v>
                </c:pt>
                <c:pt idx="4">
                  <c:v>European Union (EU-28)</c:v>
                </c:pt>
                <c:pt idx="5">
                  <c:v>Oceania</c:v>
                </c:pt>
              </c:strCache>
            </c:strRef>
          </c:cat>
          <c:val>
            <c:numRef>
              <c:f>Sheet1!$F$2:$F$7</c:f>
              <c:numCache>
                <c:ptCount val="6"/>
                <c:pt idx="0">
                  <c:v>0.5</c:v>
                </c:pt>
                <c:pt idx="1">
                  <c:v>0</c:v>
                </c:pt>
                <c:pt idx="2">
                  <c:v>0.19</c:v>
                </c:pt>
                <c:pt idx="3">
                  <c:v>0.72</c:v>
                </c:pt>
                <c:pt idx="4">
                  <c:v>0.7</c:v>
                </c:pt>
                <c:pt idx="5">
                  <c:v>0.02</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EU-28</c:v>
                </c:pt>
                <c:pt idx="1">
                  <c:v>Asia (Excl. China)</c:v>
                </c:pt>
                <c:pt idx="2">
                  <c:v>North America</c:v>
                </c:pt>
                <c:pt idx="3">
                  <c:v>Other Europe</c:v>
                </c:pt>
                <c:pt idx="4">
                  <c:v>South America</c:v>
                </c:pt>
                <c:pt idx="5">
                  <c:v>Oceania</c:v>
                </c:pt>
              </c:strCache>
            </c:strRef>
          </c:cat>
          <c:val>
            <c:numRef>
              <c:f>Sheet1!$B$2:$B$7</c:f>
              <c:numCache>
                <c:ptCount val="6"/>
                <c:pt idx="0">
                  <c:v>27722941</c:v>
                </c:pt>
                <c:pt idx="1">
                  <c:v>5039785</c:v>
                </c:pt>
                <c:pt idx="2">
                  <c:v>2703010</c:v>
                </c:pt>
                <c:pt idx="3">
                  <c:v>1126523</c:v>
                </c:pt>
                <c:pt idx="4">
                  <c:v>522000</c:v>
                </c:pt>
                <c:pt idx="5">
                  <c:v>70000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Sheet1!$A$2:$A$13</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cat>
          <c:val>
            <c:numRef>
              <c:f>Sheet1!$B$2:$B$13</c:f>
              <c:numCache>
                <c:ptCount val="12"/>
                <c:pt idx="0">
                  <c:v>1714</c:v>
                </c:pt>
                <c:pt idx="1">
                  <c:v>1365</c:v>
                </c:pt>
                <c:pt idx="2">
                  <c:v>1567</c:v>
                </c:pt>
                <c:pt idx="3">
                  <c:v>3175</c:v>
                </c:pt>
                <c:pt idx="4">
                  <c:v>3127</c:v>
                </c:pt>
                <c:pt idx="5">
                  <c:v>2717</c:v>
                </c:pt>
                <c:pt idx="6">
                  <c:v>2281</c:v>
                </c:pt>
                <c:pt idx="7">
                  <c:v>3038</c:v>
                </c:pt>
                <c:pt idx="8">
                  <c:v>1775</c:v>
                </c:pt>
                <c:pt idx="9">
                  <c:v>2274</c:v>
                </c:pt>
                <c:pt idx="10">
                  <c:v>2634</c:v>
                </c:pt>
                <c:pt idx="11">
                  <c:v>2353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Cost in U.S. dollars per kilowatt installed</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Sheet1!$A$2:$A$17</c:f>
              <c:numCache>
                <c:formatCode>General</c:formatCode>
                <c:ptCount val="16"/>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pt idx="15">
                  <c:v>2019</c:v>
                </c:pt>
              </c:numCache>
            </c:numRef>
          </c:cat>
          <c:val>
            <c:numRef>
              <c:f>Sheet1!$B$2:$B$17</c:f>
              <c:numCache>
                <c:ptCount val="16"/>
                <c:pt idx="0">
                  <c:v>7.9</c:v>
                </c:pt>
                <c:pt idx="1">
                  <c:v>9.3</c:v>
                </c:pt>
                <c:pt idx="2">
                  <c:v>12</c:v>
                </c:pt>
                <c:pt idx="3">
                  <c:v>15.9</c:v>
                </c:pt>
                <c:pt idx="4">
                  <c:v>16.4</c:v>
                </c:pt>
                <c:pt idx="5">
                  <c:v>13.4</c:v>
                </c:pt>
                <c:pt idx="6">
                  <c:v>17.3</c:v>
                </c:pt>
                <c:pt idx="7">
                  <c:v>20.9</c:v>
                </c:pt>
                <c:pt idx="8">
                  <c:v>15.4</c:v>
                </c:pt>
                <c:pt idx="9">
                  <c:v>14.6</c:v>
                </c:pt>
                <c:pt idx="10">
                  <c:v>13.1</c:v>
                </c:pt>
                <c:pt idx="11">
                  <c:v>10.4</c:v>
                </c:pt>
                <c:pt idx="12">
                  <c:v>15.2</c:v>
                </c:pt>
                <c:pt idx="13">
                  <c:v>7.4</c:v>
                </c:pt>
                <c:pt idx="14">
                  <c:v>11.5</c:v>
                </c:pt>
                <c:pt idx="15">
                  <c:v>11.2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Investments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Sheet1!$A$2:$A$17</c:f>
              <c:numCache>
                <c:formatCode>General</c:formatCode>
                <c:ptCount val="16"/>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numCache>
            </c:numRef>
          </c:cat>
          <c:val>
            <c:numRef>
              <c:f>Sheet1!$B$2:$B$17</c:f>
              <c:numCache>
                <c:ptCount val="16"/>
                <c:pt idx="0">
                  <c:v>0.1824</c:v>
                </c:pt>
                <c:pt idx="1">
                  <c:v>0.1927</c:v>
                </c:pt>
                <c:pt idx="2">
                  <c:v>0.198</c:v>
                </c:pt>
                <c:pt idx="3">
                  <c:v>0.1997</c:v>
                </c:pt>
                <c:pt idx="4">
                  <c:v>0.203</c:v>
                </c:pt>
                <c:pt idx="5">
                  <c:v>0.2126</c:v>
                </c:pt>
                <c:pt idx="6">
                  <c:v>0.2204</c:v>
                </c:pt>
                <c:pt idx="7">
                  <c:v>0.2262</c:v>
                </c:pt>
                <c:pt idx="8">
                  <c:v>0.2331</c:v>
                </c:pt>
                <c:pt idx="9">
                  <c:v>0.2411</c:v>
                </c:pt>
                <c:pt idx="10">
                  <c:v>0.2493</c:v>
                </c:pt>
                <c:pt idx="11">
                  <c:v>0.2555</c:v>
                </c:pt>
                <c:pt idx="12">
                  <c:v>0.2659</c:v>
                </c:pt>
                <c:pt idx="13">
                  <c:v>0.2846</c:v>
                </c:pt>
                <c:pt idx="14">
                  <c:v>0.2835</c:v>
                </c:pt>
                <c:pt idx="15">
                  <c:v>0.2991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renewables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Sheet1!$B$2:$B$11</c:f>
              <c:numCache>
                <c:ptCount val="10"/>
                <c:pt idx="0">
                  <c:v>10500</c:v>
                </c:pt>
                <c:pt idx="1">
                  <c:v>7200</c:v>
                </c:pt>
                <c:pt idx="2">
                  <c:v>14700</c:v>
                </c:pt>
                <c:pt idx="3">
                  <c:v>13500</c:v>
                </c:pt>
                <c:pt idx="4">
                  <c:v>5900</c:v>
                </c:pt>
                <c:pt idx="5">
                  <c:v>8500</c:v>
                </c:pt>
                <c:pt idx="6">
                  <c:v>9214</c:v>
                </c:pt>
                <c:pt idx="7">
                  <c:v>9218</c:v>
                </c:pt>
                <c:pt idx="8">
                  <c:v>9223</c:v>
                </c:pt>
                <c:pt idx="9">
                  <c:v>8724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Sheet1!$A$2:$A$13</c:f>
              <c:numCache>
                <c:formatCode>General</c:formatCode>
                <c:ptCount val="12"/>
                <c:pt idx="0">
                  <c:v>2011</c:v>
                </c:pt>
                <c:pt idx="1">
                  <c:v>2012</c:v>
                </c:pt>
                <c:pt idx="2">
                  <c:v>2013</c:v>
                </c:pt>
                <c:pt idx="3">
                  <c:v>2014</c:v>
                </c:pt>
                <c:pt idx="4">
                  <c:v>2015</c:v>
                </c:pt>
                <c:pt idx="5">
                  <c:v>2016</c:v>
                </c:pt>
                <c:pt idx="6">
                  <c:v>2017</c:v>
                </c:pt>
                <c:pt idx="7">
                  <c:v>2018</c:v>
                </c:pt>
                <c:pt idx="8">
                  <c:v>2019</c:v>
                </c:pt>
                <c:pt idx="9">
                  <c:v>2020</c:v>
                </c:pt>
                <c:pt idx="10">
                  <c:v>2021</c:v>
                </c:pt>
                <c:pt idx="11">
                  <c:v>2022</c:v>
                </c:pt>
              </c:numCache>
            </c:numRef>
          </c:cat>
          <c:val>
            <c:numRef>
              <c:f>Sheet1!$B$2:$B$13</c:f>
              <c:numCache>
                <c:ptCount val="12"/>
                <c:pt idx="0">
                  <c:v>4700</c:v>
                </c:pt>
                <c:pt idx="1">
                  <c:v>2750</c:v>
                </c:pt>
                <c:pt idx="2">
                  <c:v>5910</c:v>
                </c:pt>
                <c:pt idx="3">
                  <c:v>2954</c:v>
                </c:pt>
                <c:pt idx="4">
                  <c:v>3223</c:v>
                </c:pt>
                <c:pt idx="5">
                  <c:v>1497</c:v>
                </c:pt>
                <c:pt idx="6">
                  <c:v>2815</c:v>
                </c:pt>
                <c:pt idx="7">
                  <c:v>3030</c:v>
                </c:pt>
                <c:pt idx="8">
                  <c:v>3345</c:v>
                </c:pt>
                <c:pt idx="9">
                  <c:v>3223</c:v>
                </c:pt>
                <c:pt idx="10">
                  <c:v>3332</c:v>
                </c:pt>
                <c:pt idx="11">
                  <c:v>3445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2020/21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European Union</c:v>
                </c:pt>
                <c:pt idx="1">
                  <c:v>China</c:v>
                </c:pt>
                <c:pt idx="2">
                  <c:v>India</c:v>
                </c:pt>
                <c:pt idx="3">
                  <c:v>United States*</c:v>
                </c:pt>
                <c:pt idx="4">
                  <c:v>Global</c:v>
                </c:pt>
              </c:strCache>
            </c:strRef>
          </c:cat>
          <c:val>
            <c:numRef>
              <c:f>Sheet1!$B$2:$B$6</c:f>
              <c:numCache>
                <c:ptCount val="5"/>
                <c:pt idx="0">
                  <c:v>314</c:v>
                </c:pt>
                <c:pt idx="1">
                  <c:v>190</c:v>
                </c:pt>
                <c:pt idx="2">
                  <c:v>58</c:v>
                </c:pt>
                <c:pt idx="3">
                  <c:v>46.3</c:v>
                </c:pt>
                <c:pt idx="4">
                  <c:v>716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Oil</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2022</c:v>
                </c:pt>
                <c:pt idx="1">
                  <c:v>2025</c:v>
                </c:pt>
                <c:pt idx="2">
                  <c:v>2030</c:v>
                </c:pt>
                <c:pt idx="3">
                  <c:v>2035</c:v>
                </c:pt>
                <c:pt idx="4">
                  <c:v>2040</c:v>
                </c:pt>
                <c:pt idx="5">
                  <c:v>2045</c:v>
                </c:pt>
              </c:numCache>
            </c:numRef>
          </c:cat>
          <c:val>
            <c:numRef>
              <c:f>Sheet1!$B$2:$B$7</c:f>
              <c:numCache>
                <c:ptCount val="6"/>
                <c:pt idx="0">
                  <c:v>90.7</c:v>
                </c:pt>
                <c:pt idx="1">
                  <c:v>96.4</c:v>
                </c:pt>
                <c:pt idx="2">
                  <c:v>102</c:v>
                </c:pt>
                <c:pt idx="3">
                  <c:v>104.3</c:v>
                </c:pt>
                <c:pt idx="4">
                  <c:v>105.3</c:v>
                </c:pt>
                <c:pt idx="5">
                  <c:v>100.6</c:v>
                </c:pt>
              </c:numCache>
            </c:numRef>
          </c:val>
        </c:ser>
        <c:ser>
          <c:idx val="1"/>
          <c:order val="1"/>
          <c:tx>
            <c:strRef>
              <c:f>Sheet1!$C$1</c:f>
              <c:strCache>
                <c:ptCount val="1"/>
                <c:pt idx="0">
                  <c:v>Coal</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2022</c:v>
                </c:pt>
                <c:pt idx="1">
                  <c:v>2025</c:v>
                </c:pt>
                <c:pt idx="2">
                  <c:v>2030</c:v>
                </c:pt>
                <c:pt idx="3">
                  <c:v>2035</c:v>
                </c:pt>
                <c:pt idx="4">
                  <c:v>2040</c:v>
                </c:pt>
                <c:pt idx="5">
                  <c:v>2045</c:v>
                </c:pt>
              </c:numCache>
            </c:numRef>
          </c:cat>
          <c:val>
            <c:numRef>
              <c:f>Sheet1!$C$2:$C$7</c:f>
              <c:numCache>
                <c:ptCount val="6"/>
                <c:pt idx="0">
                  <c:v>75.9</c:v>
                </c:pt>
                <c:pt idx="1">
                  <c:v>74.6</c:v>
                </c:pt>
                <c:pt idx="2">
                  <c:v>71.1</c:v>
                </c:pt>
                <c:pt idx="3">
                  <c:v>65.9</c:v>
                </c:pt>
                <c:pt idx="4">
                  <c:v>60</c:v>
                </c:pt>
                <c:pt idx="5">
                  <c:v>58.2</c:v>
                </c:pt>
              </c:numCache>
            </c:numRef>
          </c:val>
        </c:ser>
        <c:ser>
          <c:idx val="2"/>
          <c:order val="2"/>
          <c:tx>
            <c:strRef>
              <c:f>Sheet1!$D$1</c:f>
              <c:strCache>
                <c:ptCount val="1"/>
                <c:pt idx="0">
                  <c:v>Gas</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2022</c:v>
                </c:pt>
                <c:pt idx="1">
                  <c:v>2025</c:v>
                </c:pt>
                <c:pt idx="2">
                  <c:v>2030</c:v>
                </c:pt>
                <c:pt idx="3">
                  <c:v>2035</c:v>
                </c:pt>
                <c:pt idx="4">
                  <c:v>2040</c:v>
                </c:pt>
                <c:pt idx="5">
                  <c:v>2045</c:v>
                </c:pt>
              </c:numCache>
            </c:numRef>
          </c:cat>
          <c:val>
            <c:numRef>
              <c:f>Sheet1!$D$2:$D$7</c:f>
              <c:numCache>
                <c:ptCount val="6"/>
                <c:pt idx="0">
                  <c:v>67.1</c:v>
                </c:pt>
                <c:pt idx="1">
                  <c:v>69.6</c:v>
                </c:pt>
                <c:pt idx="2">
                  <c:v>75</c:v>
                </c:pt>
                <c:pt idx="3">
                  <c:v>80.2</c:v>
                </c:pt>
                <c:pt idx="4">
                  <c:v>84.4</c:v>
                </c:pt>
                <c:pt idx="5">
                  <c:v>85.3</c:v>
                </c:pt>
              </c:numCache>
            </c:numRef>
          </c:val>
        </c:ser>
        <c:ser>
          <c:idx val="3"/>
          <c:order val="3"/>
          <c:tx>
            <c:strRef>
              <c:f>Sheet1!$E$1</c:f>
              <c:strCache>
                <c:ptCount val="1"/>
                <c:pt idx="0">
                  <c:v>Nuclear</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2022</c:v>
                </c:pt>
                <c:pt idx="1">
                  <c:v>2025</c:v>
                </c:pt>
                <c:pt idx="2">
                  <c:v>2030</c:v>
                </c:pt>
                <c:pt idx="3">
                  <c:v>2035</c:v>
                </c:pt>
                <c:pt idx="4">
                  <c:v>2040</c:v>
                </c:pt>
                <c:pt idx="5">
                  <c:v>2045</c:v>
                </c:pt>
              </c:numCache>
            </c:numRef>
          </c:cat>
          <c:val>
            <c:numRef>
              <c:f>Sheet1!$E$2:$E$7</c:f>
              <c:numCache>
                <c:ptCount val="6"/>
                <c:pt idx="0">
                  <c:v>15</c:v>
                </c:pt>
                <c:pt idx="1">
                  <c:v>15.9</c:v>
                </c:pt>
                <c:pt idx="2">
                  <c:v>17.4</c:v>
                </c:pt>
                <c:pt idx="3">
                  <c:v>19.4</c:v>
                </c:pt>
                <c:pt idx="4">
                  <c:v>21.7</c:v>
                </c:pt>
                <c:pt idx="5">
                  <c:v>23.3</c:v>
                </c:pt>
              </c:numCache>
            </c:numRef>
          </c:val>
        </c:ser>
        <c:ser>
          <c:idx val="4"/>
          <c:order val="4"/>
          <c:tx>
            <c:strRef>
              <c:f>Sheet1!$F$1</c:f>
              <c:strCache>
                <c:ptCount val="1"/>
                <c:pt idx="0">
                  <c:v>Hydro</c:v>
                </c:pt>
              </c:strCache>
            </c:strRef>
          </c:tx>
          <c:spPr>
            <a:solidFill>
              <a:srgbClr val="87BC24"/>
            </a:solidFill>
            <a:ln>
              <a:solidFill>
                <a:srgbClr val="87BC24"/>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2022</c:v>
                </c:pt>
                <c:pt idx="1">
                  <c:v>2025</c:v>
                </c:pt>
                <c:pt idx="2">
                  <c:v>2030</c:v>
                </c:pt>
                <c:pt idx="3">
                  <c:v>2035</c:v>
                </c:pt>
                <c:pt idx="4">
                  <c:v>2040</c:v>
                </c:pt>
                <c:pt idx="5">
                  <c:v>2045</c:v>
                </c:pt>
              </c:numCache>
            </c:numRef>
          </c:cat>
          <c:val>
            <c:numRef>
              <c:f>Sheet1!$F$2:$F$7</c:f>
              <c:numCache>
                <c:ptCount val="6"/>
                <c:pt idx="0">
                  <c:v>7.7</c:v>
                </c:pt>
                <c:pt idx="1">
                  <c:v>8.2</c:v>
                </c:pt>
                <c:pt idx="2">
                  <c:v>8.9</c:v>
                </c:pt>
                <c:pt idx="3">
                  <c:v>9.6</c:v>
                </c:pt>
                <c:pt idx="4">
                  <c:v>10.2</c:v>
                </c:pt>
                <c:pt idx="5">
                  <c:v>10.4</c:v>
                </c:pt>
              </c:numCache>
            </c:numRef>
          </c:val>
        </c:ser>
        <c:ser>
          <c:idx val="5"/>
          <c:order val="5"/>
          <c:tx>
            <c:strRef>
              <c:f>Sheet1!$G$1</c:f>
              <c:strCache>
                <c:ptCount val="1"/>
                <c:pt idx="0">
                  <c:v>Biomass</c:v>
                </c:pt>
              </c:strCache>
            </c:strRef>
          </c:tx>
          <c:spPr>
            <a:solidFill>
              <a:srgbClr val="EBB523"/>
            </a:solidFill>
            <a:ln>
              <a:solidFill>
                <a:srgbClr val="EBB523"/>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2022</c:v>
                </c:pt>
                <c:pt idx="1">
                  <c:v>2025</c:v>
                </c:pt>
                <c:pt idx="2">
                  <c:v>2030</c:v>
                </c:pt>
                <c:pt idx="3">
                  <c:v>2035</c:v>
                </c:pt>
                <c:pt idx="4">
                  <c:v>2040</c:v>
                </c:pt>
                <c:pt idx="5">
                  <c:v>2045</c:v>
                </c:pt>
              </c:numCache>
            </c:numRef>
          </c:cat>
          <c:val>
            <c:numRef>
              <c:f>Sheet1!$G$2:$G$7</c:f>
              <c:numCache>
                <c:ptCount val="6"/>
                <c:pt idx="0">
                  <c:v>26.6</c:v>
                </c:pt>
                <c:pt idx="1">
                  <c:v>27.9</c:v>
                </c:pt>
                <c:pt idx="2">
                  <c:v>30.2</c:v>
                </c:pt>
                <c:pt idx="3">
                  <c:v>32.3</c:v>
                </c:pt>
                <c:pt idx="4">
                  <c:v>34.1</c:v>
                </c:pt>
                <c:pt idx="5">
                  <c:v>34.9</c:v>
                </c:pt>
              </c:numCache>
            </c:numRef>
          </c:val>
        </c:ser>
        <c:ser>
          <c:idx val="6"/>
          <c:order val="6"/>
          <c:tx>
            <c:strRef>
              <c:f>Sheet1!$H$1</c:f>
              <c:strCache>
                <c:ptCount val="1"/>
                <c:pt idx="0">
                  <c:v>Other renewables</c:v>
                </c:pt>
              </c:strCache>
            </c:strRef>
          </c:tx>
          <c:spPr>
            <a:solidFill>
              <a:srgbClr val="5D2B76"/>
            </a:solidFill>
            <a:ln>
              <a:solidFill>
                <a:srgbClr val="5D2B76"/>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2022</c:v>
                </c:pt>
                <c:pt idx="1">
                  <c:v>2025</c:v>
                </c:pt>
                <c:pt idx="2">
                  <c:v>2030</c:v>
                </c:pt>
                <c:pt idx="3">
                  <c:v>2035</c:v>
                </c:pt>
                <c:pt idx="4">
                  <c:v>2040</c:v>
                </c:pt>
                <c:pt idx="5">
                  <c:v>2045</c:v>
                </c:pt>
              </c:numCache>
            </c:numRef>
          </c:cat>
          <c:val>
            <c:numRef>
              <c:f>Sheet1!$H$2:$H$7</c:f>
              <c:numCache>
                <c:ptCount val="6"/>
                <c:pt idx="0">
                  <c:v>7.9</c:v>
                </c:pt>
                <c:pt idx="1">
                  <c:v>11.2</c:v>
                </c:pt>
                <c:pt idx="2">
                  <c:v>18.5</c:v>
                </c:pt>
                <c:pt idx="3">
                  <c:v>26.7</c:v>
                </c:pt>
                <c:pt idx="4">
                  <c:v>35.8</c:v>
                </c:pt>
                <c:pt idx="5">
                  <c:v>38.3</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Demand in million barrels of oil equivalent per day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2015</c:v>
                </c:pt>
                <c:pt idx="1">
                  <c:v>2017</c:v>
                </c:pt>
                <c:pt idx="2">
                  <c:v>2030*</c:v>
                </c:pt>
                <c:pt idx="3">
                  <c:v>2050*</c:v>
                </c:pt>
              </c:strCache>
            </c:strRef>
          </c:cat>
          <c:val>
            <c:numRef>
              <c:f>Sheet1!$B$2:$B$5</c:f>
              <c:numCache>
                <c:ptCount val="4"/>
                <c:pt idx="0">
                  <c:v>0.087</c:v>
                </c:pt>
                <c:pt idx="1">
                  <c:v>0.095</c:v>
                </c:pt>
                <c:pt idx="2">
                  <c:v>0.09</c:v>
                </c:pt>
                <c:pt idx="3">
                  <c:v>0.1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total primary energy supply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Sheet1!$A$2:$A$15</c:f>
              <c:numCache>
                <c:formatCode>General</c:formatCode>
                <c:ptCount val="14"/>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numCache>
            </c:numRef>
          </c:cat>
          <c:val>
            <c:numRef>
              <c:f>Sheet1!$B$2:$B$15</c:f>
              <c:numCache>
                <c:ptCount val="14"/>
                <c:pt idx="0">
                  <c:v>62119</c:v>
                </c:pt>
                <c:pt idx="1">
                  <c:v>65626</c:v>
                </c:pt>
                <c:pt idx="2">
                  <c:v>71745</c:v>
                </c:pt>
                <c:pt idx="3">
                  <c:v>77198</c:v>
                </c:pt>
                <c:pt idx="4">
                  <c:v>84879</c:v>
                </c:pt>
                <c:pt idx="5">
                  <c:v>90745</c:v>
                </c:pt>
                <c:pt idx="6">
                  <c:v>96484</c:v>
                </c:pt>
                <c:pt idx="7">
                  <c:v>105424</c:v>
                </c:pt>
                <c:pt idx="8">
                  <c:v>111006</c:v>
                </c:pt>
                <c:pt idx="9">
                  <c:v>118194</c:v>
                </c:pt>
                <c:pt idx="10">
                  <c:v>124199</c:v>
                </c:pt>
                <c:pt idx="11">
                  <c:v>133236</c:v>
                </c:pt>
                <c:pt idx="12">
                  <c:v>141302</c:v>
                </c:pt>
                <c:pt idx="13">
                  <c:v>148912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megawatts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China</c:v>
                </c:pt>
                <c:pt idx="1">
                  <c:v>Brazil</c:v>
                </c:pt>
                <c:pt idx="2">
                  <c:v>United States</c:v>
                </c:pt>
                <c:pt idx="3">
                  <c:v>India</c:v>
                </c:pt>
                <c:pt idx="4">
                  <c:v>Germany</c:v>
                </c:pt>
                <c:pt idx="5">
                  <c:v>United Kingdom</c:v>
                </c:pt>
                <c:pt idx="6">
                  <c:v>Japan</c:v>
                </c:pt>
                <c:pt idx="7">
                  <c:v>Thailand</c:v>
                </c:pt>
                <c:pt idx="8">
                  <c:v>Sweden</c:v>
                </c:pt>
                <c:pt idx="9">
                  <c:v>Italy</c:v>
                </c:pt>
              </c:strCache>
            </c:strRef>
          </c:cat>
          <c:val>
            <c:numRef>
              <c:f>Sheet1!$B$2:$B$11</c:f>
              <c:numCache>
                <c:ptCount val="10"/>
                <c:pt idx="0">
                  <c:v>34088</c:v>
                </c:pt>
                <c:pt idx="1">
                  <c:v>17206</c:v>
                </c:pt>
                <c:pt idx="2">
                  <c:v>11296</c:v>
                </c:pt>
                <c:pt idx="3">
                  <c:v>10670</c:v>
                </c:pt>
                <c:pt idx="4">
                  <c:v>9880</c:v>
                </c:pt>
                <c:pt idx="5">
                  <c:v>7251</c:v>
                </c:pt>
                <c:pt idx="6">
                  <c:v>5476</c:v>
                </c:pt>
                <c:pt idx="7">
                  <c:v>4476</c:v>
                </c:pt>
                <c:pt idx="8">
                  <c:v>4474</c:v>
                </c:pt>
                <c:pt idx="9">
                  <c:v>3416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megawatts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Solid biofuels</c:v>
                </c:pt>
                <c:pt idx="1">
                  <c:v>Biogas</c:v>
                </c:pt>
                <c:pt idx="2">
                  <c:v>Renewable municipal waste</c:v>
                </c:pt>
                <c:pt idx="3">
                  <c:v>Liquid biofuels</c:v>
                </c:pt>
              </c:strCache>
            </c:strRef>
          </c:cat>
          <c:val>
            <c:numRef>
              <c:f>Sheet1!$B$2:$B$5</c:f>
              <c:numCache>
                <c:ptCount val="4"/>
                <c:pt idx="0">
                  <c:v>99610</c:v>
                </c:pt>
                <c:pt idx="1">
                  <c:v>21395</c:v>
                </c:pt>
                <c:pt idx="2">
                  <c:v>19604</c:v>
                </c:pt>
                <c:pt idx="3">
                  <c:v>2586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megawatts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Drax (United Kingdom)</c:v>
                </c:pt>
                <c:pt idx="1">
                  <c:v>Zolling (Germany)</c:v>
                </c:pt>
                <c:pt idx="2">
                  <c:v>Värtaverket (Sweden)</c:v>
                </c:pt>
                <c:pt idx="3">
                  <c:v>Klabin Celulose (Brazil)</c:v>
                </c:pt>
                <c:pt idx="4">
                  <c:v>Rodenhulze 4 (Belgium)**</c:v>
                </c:pt>
                <c:pt idx="5">
                  <c:v>Alholmenskraft (Finland)</c:v>
                </c:pt>
              </c:strCache>
            </c:strRef>
          </c:cat>
          <c:val>
            <c:numRef>
              <c:f>Sheet1!$B$2:$B$7</c:f>
              <c:numCache>
                <c:ptCount val="6"/>
                <c:pt idx="0">
                  <c:v>47956</c:v>
                </c:pt>
                <c:pt idx="1">
                  <c:v>5702</c:v>
                </c:pt>
                <c:pt idx="2">
                  <c:v>4201</c:v>
                </c:pt>
                <c:pt idx="3">
                  <c:v>3239</c:v>
                </c:pt>
                <c:pt idx="4">
                  <c:v>2894</c:v>
                </c:pt>
                <c:pt idx="5">
                  <c:v>2862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BEAF1163-B938-4D22-B8A0-69EECB2EFA7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C67D455-97D6-4D11-8EAB-3FCA63A2303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79A905E9-1964-4FA3-AA2B-001FD80CEFB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7B73DEDB-8FCA-4462-8BA5-1C00842584A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060DEFEC-BFD7-4A6B-984A-DCD1BBD2463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E01EB9A6-FCB8-4F6D-966D-51E68CA64D66}"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8B8BEC90-2091-47CF-AFBC-BCAE602DFBA9}"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456FDF59-4690-4620-8B03-C7C688EE1070}"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742C168A-C7C9-49D9-A8FB-13B4AAF14C94}"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E8CB799E-25B5-4289-A1DA-58CE550017D4}"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A621C3D2-2C03-4E43-A30B-D337ECD581B7}"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6338/global-capacity-of-total-bioenergy"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6416/global-capacity-of-bioenergy-in-selected-countries"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69231/global-capacity-of-bioenergy-by-feedstock"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54174/energy-generation-biomass-power-facilities-worldwide"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1743/biomass-electricity-production-worldwide" TargetMode="External" /><Relationship Id="rId6" Type="http://schemas.openxmlformats.org/officeDocument/2006/relationships/chart" Target="../charts/chart1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6286/global-bioenergy-production-by-source" TargetMode="External" /><Relationship Id="rId6" Type="http://schemas.openxmlformats.org/officeDocument/2006/relationships/chart" Target="../charts/chart1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69183/biomass-feedstocks-shares-in-bioelectricity"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1732/biomass-electricity-production-worldwide-by-region"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1654/wood-fuel-production-globally" TargetMode="External" /><Relationship Id="rId6" Type="http://schemas.openxmlformats.org/officeDocument/2006/relationships/chart" Target="../charts/char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5.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1.xml" TargetMode="Internal" /><Relationship Id="rId21" Type="http://schemas.openxmlformats.org/officeDocument/2006/relationships/slide" Target="slide23.xml" TargetMode="Internal" /><Relationship Id="rId22" Type="http://schemas.openxmlformats.org/officeDocument/2006/relationships/slide" Target="slide24.xml" TargetMode="Internal" /><Relationship Id="rId23" Type="http://schemas.openxmlformats.org/officeDocument/2006/relationships/slide" Target="slide25.xml" TargetMode="Internal" /><Relationship Id="rId24" Type="http://schemas.openxmlformats.org/officeDocument/2006/relationships/slide" Target="slide26.xml" TargetMode="Internal" /><Relationship Id="rId25" Type="http://schemas.openxmlformats.org/officeDocument/2006/relationships/slide" Target="slide28.xml" TargetMode="Internal" /><Relationship Id="rId26" Type="http://schemas.openxmlformats.org/officeDocument/2006/relationships/slide" Target="slide29.xml" TargetMode="Internal" /><Relationship Id="rId27" Type="http://schemas.openxmlformats.org/officeDocument/2006/relationships/slide" Target="slide30.xml" TargetMode="Internal" /><Relationship Id="rId28" Type="http://schemas.openxmlformats.org/officeDocument/2006/relationships/slide" Target="slide31.xml" TargetMode="Internal" /><Relationship Id="rId29" Type="http://schemas.openxmlformats.org/officeDocument/2006/relationships/slide" Target="slide32.xml" TargetMode="Internal" /><Relationship Id="rId3" Type="http://schemas.openxmlformats.org/officeDocument/2006/relationships/image" Target="../media/image4.emf" /><Relationship Id="rId30" Type="http://schemas.openxmlformats.org/officeDocument/2006/relationships/slide" Target="slide33.xml" TargetMode="Internal" /><Relationship Id="rId31" Type="http://schemas.openxmlformats.org/officeDocument/2006/relationships/slide" Target="slide34.xml" TargetMode="Internal" /><Relationship Id="rId32" Type="http://schemas.openxmlformats.org/officeDocument/2006/relationships/slide" Target="slide36.xml" TargetMode="Internal" /><Relationship Id="rId33" Type="http://schemas.openxmlformats.org/officeDocument/2006/relationships/slide" Target="slide37.xml" TargetMode="Internal" /><Relationship Id="rId34" Type="http://schemas.openxmlformats.org/officeDocument/2006/relationships/slide" Target="slide38.xml" TargetMode="Internal" /><Relationship Id="rId35" Type="http://schemas.openxmlformats.org/officeDocument/2006/relationships/slide" Target="slide39.xml" TargetMode="Internal" /><Relationship Id="rId36" Type="http://schemas.openxmlformats.org/officeDocument/2006/relationships/slide" Target="slide40.xml" TargetMode="Internal"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8.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1716/waste-to-energyl-production-globally" TargetMode="External" /><Relationship Id="rId6" Type="http://schemas.openxmlformats.org/officeDocument/2006/relationships/chart" Target="../charts/chart1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1791/biogas-production-worldwide" TargetMode="External" /><Relationship Id="rId6" Type="http://schemas.openxmlformats.org/officeDocument/2006/relationships/chart" Target="../charts/chart16.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49700/global-wood-pellet-trade-value" TargetMode="External" /><Relationship Id="rId6" Type="http://schemas.openxmlformats.org/officeDocument/2006/relationships/chart" Target="../charts/chart1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7680/global-wood-pellet-trade-volume" TargetMode="External" /><Relationship Id="rId6" Type="http://schemas.openxmlformats.org/officeDocument/2006/relationships/chart" Target="../charts/chart18.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7086/exports-of-wood-pellets-volume-by-key-country"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7057/imports-of-wood-pellets-volume-by-key-country" TargetMode="External" /><Relationship Id="rId6" Type="http://schemas.openxmlformats.org/officeDocument/2006/relationships/chart" Target="../charts/chart20.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69191/bioenergy-share-in-final-energy-consumption" TargetMode="External" /><Relationship Id="rId6" Type="http://schemas.openxmlformats.org/officeDocument/2006/relationships/chart" Target="../charts/chart2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69179/bioenergy-consumption-globally-by-end-use" TargetMode="External" /><Relationship Id="rId6" Type="http://schemas.openxmlformats.org/officeDocument/2006/relationships/chart" Target="../charts/chart2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1628/biomass-primary-energy-supply-worldwide" TargetMode="External" /><Relationship Id="rId6" Type="http://schemas.openxmlformats.org/officeDocument/2006/relationships/chart" Target="../charts/chart2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1632/biomass-primary-energy-supply-worldwide-by-fuel-source" TargetMode="External" /><Relationship Id="rId6" Type="http://schemas.openxmlformats.org/officeDocument/2006/relationships/chart" Target="../charts/chart24.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1541/biomass-primary-energy-supply-and-consumption-worldwide-by-region" TargetMode="External" /><Relationship Id="rId6" Type="http://schemas.openxmlformats.org/officeDocument/2006/relationships/chart" Target="../charts/chart25.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1623/biomass-primary-energy-supply-worldwide-by-region" TargetMode="External" /><Relationship Id="rId6" Type="http://schemas.openxmlformats.org/officeDocument/2006/relationships/chart" Target="../charts/chart26.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73246/worldwide-wood-pellet-consumption-by-major-region" TargetMode="External" /><Relationship Id="rId6" Type="http://schemas.openxmlformats.org/officeDocument/2006/relationships/chart" Target="../charts/chart27.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9356/global-bioenergy-installation-cost-per-kilowatt" TargetMode="External" /><Relationship Id="rId6" Type="http://schemas.openxmlformats.org/officeDocument/2006/relationships/chart" Target="../charts/chart28.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86827/global-investments-in-biomass-and-waste-since-2004" TargetMode="External" /><Relationship Id="rId6" Type="http://schemas.openxmlformats.org/officeDocument/2006/relationships/chart" Target="../charts/chart29.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36266/biomass-electricity-generation-revenues-globally" TargetMode="External" /><Relationship Id="rId6" Type="http://schemas.openxmlformats.org/officeDocument/2006/relationships/chart" Target="../charts/chart30.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0408/waste-electricity-generation-revenues-globally" TargetMode="External" /><Relationship Id="rId6" Type="http://schemas.openxmlformats.org/officeDocument/2006/relationships/chart" Target="../charts/chart3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01/world-renewable-energy-consumption" TargetMode="External" /><Relationship Id="rId6" Type="http://schemas.openxmlformats.org/officeDocument/2006/relationships/chart" Target="../charts/chart1.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43257/worldwide-estimated-biomass-energy-related-jobs-by-region" TargetMode="External" /><Relationship Id="rId6" Type="http://schemas.openxmlformats.org/officeDocument/2006/relationships/chart" Target="../charts/chart32.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9063/renewable-energy-production-globally"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9131/share-of-renewables-in-power-generation-globally"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82801/opecs-oil-price-assumptions-via-reference-basket"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17720/share-bioenergy-primary-energy-supply-pes-globally" TargetMode="External" /><Relationship Id="rId6" Type="http://schemas.openxmlformats.org/officeDocument/2006/relationships/chart" Target="../charts/chart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DIGITAL &amp; TRENDS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Global bioenergy industry</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global capacity of bioenergy reached nearly 148.9 gigawatts. Bioenergy is energy derived from biological materials which are characterized as organic materials with stored chemical energy like wood and manure.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2009 to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Bioenergy capacity worldwide from 2009 to 2022 (in megawatts)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capacity of bioenergy power 2009-2022</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China was the country with the highest bioenergy capacity in the world, with nearly 34.1 gigawatts. Brazil ranked second, with a bioenergy capacity of 17.2 gigawatts. By comparison, Germany ranked fifth, with a capacity amounting to 9.9 gigawatts. Bioenergy is energy derived from biological materials which are characterized as organic materials with stored chemical energy like wood and manure.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Leading countries in bioenergy capacity worldwide in 2022</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bioenergy capacity 2022, by country</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solid biofuels accounted for the largest share of bioenergy capacity worldwide at almost 100 gigawatts. Meanwhile, renewable municipal waste had a capacity of roughly 19.6 gigawatts. Overall, the global bioenergy capacity reached some 143.4 gigawatts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Bioenergy capacity worldwide in 2021, by feedstock (in megawatts)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capacity of bioenergy power 2021, by feedstock</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Drax biomass power plant, located in Great Britain, powered exclusively from wood, generated approximately 48 gigawatt hours in 2018. This was enough to supply 3.4 million people in the United Kingdom with energy. Five out of six of the largest biomass power plants globally are located in Europe.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2018; * Burning wood and trash. ** Converted coal plant.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EIA; IAEA; OWID; Various sources (Power Technology, media reports); Visual Capitalist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802700" y="2098700"/>
          <a:ext cx="108001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272350" y="1882800"/>
            <a:ext cx="3644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Electricity generation in megawatt hours</a:t>
            </a:r>
          </a:p>
        </p:txBody>
      </p:sp>
      <p:sp>
        <p:nvSpPr>
          <p:cNvPr id="6" name="New shape" title=""/>
          <p:cNvSpPr/>
          <p:nvPr/>
        </p:nvSpPr>
        <p:spPr>
          <a:xfrm>
            <a:off x="586800" y="3029975"/>
            <a:ext cx="215900" cy="2070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marL="0" algn="ctr">
              <a:spcAft>
                <a:spcPct val="20000"/>
              </a:spcAft>
            </a:pPr>
            <a:r>
              <a:rPr sz="1100">
                <a:solidFill>
                  <a:srgbClr val="0F2741"/>
                </a:solidFill>
                <a:latin typeface="Open Sans"/>
              </a:rPr>
              <a:t>Name</a:t>
            </a:r>
            <a:br>
              <a:rPr sz="1100">
                <a:solidFill>
                  <a:srgbClr val="0F2741"/>
                </a:solidFill>
                <a:latin typeface="Open Sans"/>
              </a:rPr>
            </a:br>
            <a:r>
              <a:rPr sz="1100">
                <a:solidFill>
                  <a:srgbClr val="0F2741"/>
                </a:solidFill>
                <a:latin typeface="Open Sans"/>
              </a:rPr>
              <a:t>(Location)</a:t>
            </a:r>
          </a:p>
        </p:txBody>
      </p:sp>
      <p:sp>
        <p:nvSpPr>
          <p:cNvPr id="7"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8"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biomass power plants based on generation worldwide as of 2018 (in megawatt hours)*</a:t>
            </a:r>
          </a:p>
        </p:txBody>
      </p:sp>
      <p:sp>
        <p:nvSpPr>
          <p:cNvPr id="9"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energy generation of select biomass power plants 2018</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Production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Global electricity generation from biomass totaled 685 terawatt-hours in 2020. Since the turn of the century, biopower generation has seen an increasing trend. Solid biomass was the main source of biomass electricity, followed by biogas and municipal waste.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2020</a:t>
            </a:r>
          </a:p>
          <a:p>
            <a:r>
              <a:rPr sz="600" b="1">
                <a:solidFill>
                  <a:srgbClr val="0F2741"/>
                </a:solidFill>
                <a:latin typeface="Open Sans"/>
              </a:rPr>
              <a:t>Source(s): </a:t>
            </a:r>
            <a:r>
              <a:rPr sz="600" b="0">
                <a:solidFill>
                  <a:srgbClr val="0F2741"/>
                </a:solidFill>
                <a:latin typeface="Open Sans"/>
              </a:rPr>
              <a:t>IEA;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Biomass electricity generation worldwide from 2000 to 2020 (in terawatt-hours)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electricity production from biomass 2000-2020</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Solid biomass is the greatest contributor to bioenergy generation worldwide. In 2020, some 471 terawatt-hours of electricity were generated using solid biomass - such as wood chips or wood pellets. In fact, wood pellet production has continuously increased since the year 2000.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and 2020</a:t>
            </a:r>
          </a:p>
          <a:p>
            <a:r>
              <a:rPr sz="600" b="1">
                <a:solidFill>
                  <a:srgbClr val="0F2741"/>
                </a:solidFill>
                <a:latin typeface="Open Sans"/>
              </a:rPr>
              <a:t>Source(s): </a:t>
            </a:r>
            <a:r>
              <a:rPr sz="600" b="0">
                <a:solidFill>
                  <a:srgbClr val="0F2741"/>
                </a:solidFill>
                <a:latin typeface="Open Sans"/>
              </a:rPr>
              <a:t>IEA;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342200" y="1882800"/>
            <a:ext cx="3505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Electricity production in terawatt-hours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Electricity generation from biomass worldwide in 2000 and 2020, by fuel type (in terawatt-hours)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electricity production from biomass 2000-2020, by fuel type</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bagasse accounted for roughly 16 percent of the total bioelectricity generation worldwide. Renewable municipal waste had a share of 12 percent of the global bioelectricity generation, whereas biogas accounted for 16 percent. Overall, electricity generation accounts for 7 percent of the total bioenergy consumption worldwide.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a:t>
            </a:r>
          </a:p>
          <a:p>
            <a:r>
              <a:rPr sz="600" b="1">
                <a:solidFill>
                  <a:srgbClr val="0F2741"/>
                </a:solidFill>
                <a:latin typeface="Open Sans"/>
              </a:rPr>
              <a:t>Source(s): </a:t>
            </a:r>
            <a:r>
              <a:rPr sz="600" b="0">
                <a:solidFill>
                  <a:srgbClr val="0F2741"/>
                </a:solidFill>
                <a:latin typeface="Open Sans"/>
              </a:rPr>
              <a:t>IEA; 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bioelectricity generation worldwide in 2020, by biomass feedstock</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biomass feedstocks in bioelectricity globally 2020</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2019, the leading region across the globe in terms of electricity generation from biomass was Asia, at nearly 256 terawatt-hours. Europe ranked second that year, generating around 231 terawatt-hours. On the other hand, Africa produced roughly two terawatt-hours of electricity from biomass in 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a:t>
            </a:r>
          </a:p>
          <a:p>
            <a:r>
              <a:rPr sz="600" b="1">
                <a:solidFill>
                  <a:srgbClr val="0F2741"/>
                </a:solidFill>
                <a:latin typeface="Open Sans"/>
              </a:rPr>
              <a:t>Source(s): </a:t>
            </a:r>
            <a:r>
              <a:rPr sz="600" b="0">
                <a:solidFill>
                  <a:srgbClr val="0F2741"/>
                </a:solidFill>
                <a:latin typeface="Open Sans"/>
              </a:rPr>
              <a:t>IEA;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342200" y="1882800"/>
            <a:ext cx="3505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Electricity production in terawatt-hours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Electricity generation from biomass worldwide in 2019, by region (in terawatt-hours)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biomass power production 2019, by region</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the global production of wood fuel amounted to 1.95 billion cubic meters, a slight increase in comparison to the previous year. Wood fuel can be used for cooking, heating, and power production.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2021</a:t>
            </a:r>
          </a:p>
          <a:p>
            <a:r>
              <a:rPr sz="600" b="1">
                <a:solidFill>
                  <a:srgbClr val="0F2741"/>
                </a:solidFill>
                <a:latin typeface="Open Sans"/>
              </a:rPr>
              <a:t>Source(s): </a:t>
            </a:r>
            <a:r>
              <a:rPr sz="600" b="0">
                <a:solidFill>
                  <a:srgbClr val="0F2741"/>
                </a:solidFill>
                <a:latin typeface="Open Sans"/>
              </a:rPr>
              <a:t>FAO;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Production of wood fuel worldwide from 2000 to 2021 (in million cubic meters)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wood fuel production 2000-2021</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consumption 2000-2022</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generation 2009-2021</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renewables in global power production 2007-2022</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primary energy demand by fuel type 2022-2045</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07</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Projected global share of bioenergy in total primary energy supply 2015-2050</a:t>
            </a:r>
          </a:p>
        </p:txBody>
      </p:sp>
      <p:sp>
        <p:nvSpPr>
          <p:cNvPr id="18" name="New shape" title=""/>
          <p:cNvSpPr/>
          <p:nvPr/>
        </p:nvSpPr>
        <p:spPr>
          <a:xfrm>
            <a:off x="586800" y="309463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Plants &amp; capacities</a:t>
            </a:r>
          </a:p>
        </p:txBody>
      </p:sp>
      <p:sp>
        <p:nvSpPr>
          <p:cNvPr id="19" name="New shape" title=""/>
          <p:cNvSpPr/>
          <p:nvPr/>
        </p:nvSpPr>
        <p:spPr>
          <a:xfrm>
            <a:off x="55440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20" name="New shape" title=""/>
          <p:cNvSpPr/>
          <p:nvPr/>
        </p:nvSpPr>
        <p:spPr>
          <a:xfrm>
            <a:off x="5868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capacity of bioenergy power 2009-2022</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bioenergy capacity 2022, by country</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capacity of bioenergy power 2021, by feedstock</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energy generation of select biomass power plants 2018</a:t>
            </a:r>
          </a:p>
        </p:txBody>
      </p:sp>
      <p:sp>
        <p:nvSpPr>
          <p:cNvPr id="27" name="New shape" title=""/>
          <p:cNvSpPr/>
          <p:nvPr/>
        </p:nvSpPr>
        <p:spPr>
          <a:xfrm>
            <a:off x="586800" y="4136188"/>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Production</a:t>
            </a:r>
          </a:p>
        </p:txBody>
      </p:sp>
      <p:sp>
        <p:nvSpPr>
          <p:cNvPr id="28" name="New shape" title=""/>
          <p:cNvSpPr/>
          <p:nvPr/>
        </p:nvSpPr>
        <p:spPr>
          <a:xfrm>
            <a:off x="5544000" y="436963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14</a:t>
            </a:r>
          </a:p>
        </p:txBody>
      </p:sp>
      <p:sp>
        <p:nvSpPr>
          <p:cNvPr id="29" name="New shape" title=""/>
          <p:cNvSpPr/>
          <p:nvPr/>
        </p:nvSpPr>
        <p:spPr>
          <a:xfrm>
            <a:off x="586800" y="436963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electricity production from biomass 2000-2020</a:t>
            </a:r>
          </a:p>
        </p:txBody>
      </p:sp>
      <p:sp>
        <p:nvSpPr>
          <p:cNvPr id="30" name="New shape" title=""/>
          <p:cNvSpPr/>
          <p:nvPr/>
        </p:nvSpPr>
        <p:spPr>
          <a:xfrm>
            <a:off x="5544000" y="453990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1" name="New shape" title=""/>
          <p:cNvSpPr/>
          <p:nvPr/>
        </p:nvSpPr>
        <p:spPr>
          <a:xfrm>
            <a:off x="586800" y="453990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electricity production from biomass 2000-2020, by fuel type</a:t>
            </a:r>
          </a:p>
        </p:txBody>
      </p:sp>
      <p:sp>
        <p:nvSpPr>
          <p:cNvPr id="32" name="New shape" title=""/>
          <p:cNvSpPr/>
          <p:nvPr/>
        </p:nvSpPr>
        <p:spPr>
          <a:xfrm>
            <a:off x="5544000" y="471018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3" name="New shape" title=""/>
          <p:cNvSpPr/>
          <p:nvPr/>
        </p:nvSpPr>
        <p:spPr>
          <a:xfrm>
            <a:off x="586800" y="471018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biomass feedstocks in bioelectricity globally 2020</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biomass power production 2019, by region</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wood fuel production 2000-2021</a:t>
            </a:r>
          </a:p>
        </p:txBody>
      </p:sp>
      <p:sp>
        <p:nvSpPr>
          <p:cNvPr id="38" name="New shape" title=""/>
          <p:cNvSpPr/>
          <p:nvPr/>
        </p:nvSpPr>
        <p:spPr>
          <a:xfrm>
            <a:off x="55440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9" name="New shape" title=""/>
          <p:cNvSpPr/>
          <p:nvPr/>
        </p:nvSpPr>
        <p:spPr>
          <a:xfrm>
            <a:off x="5868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waste production for energy 2000-2020</a:t>
            </a:r>
          </a:p>
        </p:txBody>
      </p:sp>
      <p:sp>
        <p:nvSpPr>
          <p:cNvPr id="40" name="New shape" title=""/>
          <p:cNvSpPr/>
          <p:nvPr/>
        </p:nvSpPr>
        <p:spPr>
          <a:xfrm>
            <a:off x="55440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20</a:t>
            </a:r>
          </a:p>
        </p:txBody>
      </p:sp>
      <p:sp>
        <p:nvSpPr>
          <p:cNvPr id="41" name="New shape" title=""/>
          <p:cNvSpPr/>
          <p:nvPr/>
        </p:nvSpPr>
        <p:spPr>
          <a:xfrm>
            <a:off x="5868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biogas production 2000-2020</a:t>
            </a:r>
          </a:p>
        </p:txBody>
      </p:sp>
      <p:sp>
        <p:nvSpPr>
          <p:cNvPr id="42" name="New shape" title=""/>
          <p:cNvSpPr/>
          <p:nvPr/>
        </p:nvSpPr>
        <p:spPr>
          <a:xfrm>
            <a:off x="59580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Trade</a:t>
            </a:r>
          </a:p>
        </p:txBody>
      </p:sp>
      <p:sp>
        <p:nvSpPr>
          <p:cNvPr id="43" name="New shape" title=""/>
          <p:cNvSpPr/>
          <p:nvPr/>
        </p:nvSpPr>
        <p:spPr>
          <a:xfrm>
            <a:off x="109152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22</a:t>
            </a:r>
          </a:p>
        </p:txBody>
      </p:sp>
      <p:sp>
        <p:nvSpPr>
          <p:cNvPr id="44" name="New shape" title=""/>
          <p:cNvSpPr/>
          <p:nvPr/>
        </p:nvSpPr>
        <p:spPr>
          <a:xfrm>
            <a:off x="59580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wood pellet trade value 2012-2021</a:t>
            </a:r>
          </a:p>
        </p:txBody>
      </p:sp>
      <p:sp>
        <p:nvSpPr>
          <p:cNvPr id="45" name="New shape" title=""/>
          <p:cNvSpPr/>
          <p:nvPr/>
        </p:nvSpPr>
        <p:spPr>
          <a:xfrm>
            <a:off x="109152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6" name="New shape" title=""/>
          <p:cNvSpPr/>
          <p:nvPr/>
        </p:nvSpPr>
        <p:spPr>
          <a:xfrm>
            <a:off x="59580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wood pellet trade volume 2012-2020</a:t>
            </a:r>
          </a:p>
        </p:txBody>
      </p:sp>
      <p:sp>
        <p:nvSpPr>
          <p:cNvPr id="47" name="New shape" title=""/>
          <p:cNvSpPr/>
          <p:nvPr/>
        </p:nvSpPr>
        <p:spPr>
          <a:xfrm>
            <a:off x="109152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8" name="New shape" title=""/>
          <p:cNvSpPr/>
          <p:nvPr/>
        </p:nvSpPr>
        <p:spPr>
          <a:xfrm>
            <a:off x="59580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Wood pellet exports by major country worldwide 2021</a:t>
            </a:r>
          </a:p>
        </p:txBody>
      </p:sp>
      <p:sp>
        <p:nvSpPr>
          <p:cNvPr id="49" name="New shape" title=""/>
          <p:cNvSpPr/>
          <p:nvPr/>
        </p:nvSpPr>
        <p:spPr>
          <a:xfrm>
            <a:off x="109152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25</a:t>
            </a:r>
          </a:p>
        </p:txBody>
      </p:sp>
      <p:sp>
        <p:nvSpPr>
          <p:cNvPr id="50" name="New shape" title=""/>
          <p:cNvSpPr/>
          <p:nvPr/>
        </p:nvSpPr>
        <p:spPr>
          <a:xfrm>
            <a:off x="59580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Wood pellet imports volume by major country 2021</a:t>
            </a:r>
          </a:p>
        </p:txBody>
      </p:sp>
      <p:sp>
        <p:nvSpPr>
          <p:cNvPr id="51" name="New shape" title=""/>
          <p:cNvSpPr/>
          <p:nvPr/>
        </p:nvSpPr>
        <p:spPr>
          <a:xfrm>
            <a:off x="5958000" y="2924355"/>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Supply &amp; consumption</a:t>
            </a:r>
          </a:p>
        </p:txBody>
      </p:sp>
      <p:sp>
        <p:nvSpPr>
          <p:cNvPr id="52" name="New shape" title=""/>
          <p:cNvSpPr/>
          <p:nvPr/>
        </p:nvSpPr>
        <p:spPr>
          <a:xfrm>
            <a:off x="10915200" y="315779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27</a:t>
            </a:r>
          </a:p>
        </p:txBody>
      </p:sp>
      <p:sp>
        <p:nvSpPr>
          <p:cNvPr id="53" name="New shape" title=""/>
          <p:cNvSpPr/>
          <p:nvPr/>
        </p:nvSpPr>
        <p:spPr>
          <a:xfrm>
            <a:off x="5958000" y="315779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bioenergy share in final energy consumption 2020, by end use</a:t>
            </a:r>
          </a:p>
        </p:txBody>
      </p:sp>
      <p:sp>
        <p:nvSpPr>
          <p:cNvPr id="54" name="New shape" title=""/>
          <p:cNvSpPr/>
          <p:nvPr/>
        </p:nvSpPr>
        <p:spPr>
          <a:xfrm>
            <a:off x="109152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28</a:t>
            </a:r>
          </a:p>
        </p:txBody>
      </p:sp>
      <p:sp>
        <p:nvSpPr>
          <p:cNvPr id="55" name="New shape" title=""/>
          <p:cNvSpPr/>
          <p:nvPr/>
        </p:nvSpPr>
        <p:spPr>
          <a:xfrm>
            <a:off x="59580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bioenergy consumption breakdown 2020, by end use</a:t>
            </a:r>
          </a:p>
        </p:txBody>
      </p:sp>
      <p:sp>
        <p:nvSpPr>
          <p:cNvPr id="56" name="New shape" title=""/>
          <p:cNvSpPr/>
          <p:nvPr/>
        </p:nvSpPr>
        <p:spPr>
          <a:xfrm>
            <a:off x="109152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29</a:t>
            </a:r>
          </a:p>
        </p:txBody>
      </p:sp>
      <p:sp>
        <p:nvSpPr>
          <p:cNvPr id="57" name="New shape" title=""/>
          <p:cNvSpPr/>
          <p:nvPr/>
        </p:nvSpPr>
        <p:spPr>
          <a:xfrm>
            <a:off x="59580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biomass primary energy supply 2000-2020</a:t>
            </a:r>
          </a:p>
        </p:txBody>
      </p:sp>
      <p:sp>
        <p:nvSpPr>
          <p:cNvPr id="58" name="New shape" title=""/>
          <p:cNvSpPr/>
          <p:nvPr/>
        </p:nvSpPr>
        <p:spPr>
          <a:xfrm>
            <a:off x="109152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30</a:t>
            </a:r>
          </a:p>
        </p:txBody>
      </p:sp>
      <p:sp>
        <p:nvSpPr>
          <p:cNvPr id="59" name="New shape" title=""/>
          <p:cNvSpPr/>
          <p:nvPr/>
        </p:nvSpPr>
        <p:spPr>
          <a:xfrm>
            <a:off x="59580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biomass primary energy supply 2020, by fuel type</a:t>
            </a:r>
          </a:p>
        </p:txBody>
      </p:sp>
      <p:sp>
        <p:nvSpPr>
          <p:cNvPr id="60" name="New shape" title=""/>
          <p:cNvSpPr/>
          <p:nvPr/>
        </p:nvSpPr>
        <p:spPr>
          <a:xfrm>
            <a:off x="109152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31</a:t>
            </a:r>
          </a:p>
        </p:txBody>
      </p:sp>
      <p:sp>
        <p:nvSpPr>
          <p:cNvPr id="61" name="New shape" title=""/>
          <p:cNvSpPr/>
          <p:nvPr/>
        </p:nvSpPr>
        <p:spPr>
          <a:xfrm>
            <a:off x="59580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domestic biomass energy consumption 2019, by region</a:t>
            </a:r>
          </a:p>
        </p:txBody>
      </p:sp>
      <p:sp>
        <p:nvSpPr>
          <p:cNvPr id="62" name="New shape" title=""/>
          <p:cNvSpPr/>
          <p:nvPr/>
        </p:nvSpPr>
        <p:spPr>
          <a:xfrm>
            <a:off x="109152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32</a:t>
            </a:r>
          </a:p>
        </p:txBody>
      </p:sp>
      <p:sp>
        <p:nvSpPr>
          <p:cNvPr id="63" name="New shape" title=""/>
          <p:cNvSpPr/>
          <p:nvPr/>
        </p:nvSpPr>
        <p:spPr>
          <a:xfrm>
            <a:off x="59580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Regional primary energy biomass supply 2019, by source</a:t>
            </a:r>
          </a:p>
        </p:txBody>
      </p:sp>
      <p:sp>
        <p:nvSpPr>
          <p:cNvPr id="64" name="New shape" title=""/>
          <p:cNvSpPr/>
          <p:nvPr/>
        </p:nvSpPr>
        <p:spPr>
          <a:xfrm>
            <a:off x="109152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33</a:t>
            </a:r>
          </a:p>
        </p:txBody>
      </p:sp>
      <p:sp>
        <p:nvSpPr>
          <p:cNvPr id="65" name="New shape" title=""/>
          <p:cNvSpPr/>
          <p:nvPr/>
        </p:nvSpPr>
        <p:spPr>
          <a:xfrm>
            <a:off x="59580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wood pellet consumption by major region 2019</a:t>
            </a:r>
          </a:p>
        </p:txBody>
      </p:sp>
      <p:sp>
        <p:nvSpPr>
          <p:cNvPr id="66" name="New shape" title=""/>
          <p:cNvSpPr/>
          <p:nvPr/>
        </p:nvSpPr>
        <p:spPr>
          <a:xfrm>
            <a:off x="5958000" y="4476744"/>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06 Industry</a:t>
            </a:r>
          </a:p>
        </p:txBody>
      </p:sp>
      <p:sp>
        <p:nvSpPr>
          <p:cNvPr id="67" name="New shape" title=""/>
          <p:cNvSpPr/>
          <p:nvPr/>
        </p:nvSpPr>
        <p:spPr>
          <a:xfrm>
            <a:off x="10915200" y="471018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35</a:t>
            </a:r>
          </a:p>
        </p:txBody>
      </p:sp>
      <p:sp>
        <p:nvSpPr>
          <p:cNvPr id="68" name="New shape" title=""/>
          <p:cNvSpPr/>
          <p:nvPr/>
        </p:nvSpPr>
        <p:spPr>
          <a:xfrm>
            <a:off x="5958000" y="471018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average bioenergy installed cost 2010-2021</a:t>
            </a:r>
          </a:p>
        </p:txBody>
      </p:sp>
      <p:sp>
        <p:nvSpPr>
          <p:cNvPr id="69" name="New shape" title=""/>
          <p:cNvSpPr/>
          <p:nvPr/>
        </p:nvSpPr>
        <p:spPr>
          <a:xfrm>
            <a:off x="109152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36</a:t>
            </a:r>
          </a:p>
        </p:txBody>
      </p:sp>
      <p:sp>
        <p:nvSpPr>
          <p:cNvPr id="70" name="New shape" title=""/>
          <p:cNvSpPr/>
          <p:nvPr/>
        </p:nvSpPr>
        <p:spPr>
          <a:xfrm>
            <a:off x="59580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biomass and waste energy investments 2004-2019</a:t>
            </a:r>
          </a:p>
        </p:txBody>
      </p:sp>
      <p:sp>
        <p:nvSpPr>
          <p:cNvPr id="71" name="New shape" title=""/>
          <p:cNvSpPr/>
          <p:nvPr/>
        </p:nvSpPr>
        <p:spPr>
          <a:xfrm>
            <a:off x="109152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4" action="ppaction://hlinksldjump">
                  <a:extLst>
                    <a:ext uri="{A12FA001-AC4F-418D-AE19-62706E023703}">
                      <ahyp:hlinkClr xmlns:ahyp="http://schemas.microsoft.com/office/drawing/2018/hyperlinkcolor" val="tx"/>
                    </a:ext>
                  </a:extLst>
                </a:hlinkClick>
              </a:rPr>
              <a:t>37</a:t>
            </a:r>
          </a:p>
        </p:txBody>
      </p:sp>
      <p:sp>
        <p:nvSpPr>
          <p:cNvPr id="72" name="New shape" title=""/>
          <p:cNvSpPr/>
          <p:nvPr/>
        </p:nvSpPr>
        <p:spPr>
          <a:xfrm>
            <a:off x="59580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Biomass electricity generation revenues worldwide 2011-2020</a:t>
            </a:r>
          </a:p>
        </p:txBody>
      </p:sp>
      <p:sp>
        <p:nvSpPr>
          <p:cNvPr id="73" name="New shape" title=""/>
          <p:cNvSpPr/>
          <p:nvPr/>
        </p:nvSpPr>
        <p:spPr>
          <a:xfrm>
            <a:off x="109152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5" action="ppaction://hlinksldjump">
                  <a:extLst>
                    <a:ext uri="{A12FA001-AC4F-418D-AE19-62706E023703}">
                      <ahyp:hlinkClr xmlns:ahyp="http://schemas.microsoft.com/office/drawing/2018/hyperlinkcolor" val="tx"/>
                    </a:ext>
                  </a:extLst>
                </a:hlinkClick>
              </a:rPr>
              <a:t>38</a:t>
            </a:r>
          </a:p>
        </p:txBody>
      </p:sp>
      <p:sp>
        <p:nvSpPr>
          <p:cNvPr id="74" name="New shape" title=""/>
          <p:cNvSpPr/>
          <p:nvPr/>
        </p:nvSpPr>
        <p:spPr>
          <a:xfrm>
            <a:off x="59580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waste electricity generation revenue 2011-2022</a:t>
            </a:r>
          </a:p>
        </p:txBody>
      </p:sp>
      <p:sp>
        <p:nvSpPr>
          <p:cNvPr id="75" name="New shape" title=""/>
          <p:cNvSpPr/>
          <p:nvPr/>
        </p:nvSpPr>
        <p:spPr>
          <a:xfrm>
            <a:off x="109152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6" action="ppaction://hlinksldjump">
                  <a:extLst>
                    <a:ext uri="{A12FA001-AC4F-418D-AE19-62706E023703}">
                      <ahyp:hlinkClr xmlns:ahyp="http://schemas.microsoft.com/office/drawing/2018/hyperlinkcolor" val="tx"/>
                    </a:ext>
                  </a:extLst>
                </a:hlinkClick>
              </a:rPr>
              <a:t>39</a:t>
            </a:r>
          </a:p>
        </p:txBody>
      </p:sp>
      <p:sp>
        <p:nvSpPr>
          <p:cNvPr id="76" name="New shape" title=""/>
          <p:cNvSpPr/>
          <p:nvPr/>
        </p:nvSpPr>
        <p:spPr>
          <a:xfrm>
            <a:off x="59580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Biomass energy industry: jobs worldwide 2021, by region</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production of energy from waste amounted to 2.65 exajoules in 2020. Municipal waste, for example, can be combusted to produce heat and power directly. The global waste-to-energy market is projected to surpass 50 billion U.S. dollars by 2027.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2020</a:t>
            </a:r>
          </a:p>
          <a:p>
            <a:r>
              <a:rPr sz="600" b="1">
                <a:solidFill>
                  <a:srgbClr val="0F2741"/>
                </a:solidFill>
                <a:latin typeface="Open Sans"/>
              </a:rPr>
              <a:t>Source(s): </a:t>
            </a:r>
            <a:r>
              <a:rPr sz="600" b="0">
                <a:solidFill>
                  <a:srgbClr val="0F2741"/>
                </a:solidFill>
                <a:latin typeface="Open Sans"/>
              </a:rPr>
              <a:t>IEA;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Production of energy from waste worldwide from 2000 to 2020 (in exajoules)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waste production for energy 2000-2020</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Since the turn of the century, biogas production worldwide has increased noticeably. In 2020, global biogas production had an equivalent energy content of 1.46 exajoules. In comparison, biogas production in the year 2000 totaled 0.29 exajoules.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2020</a:t>
            </a:r>
          </a:p>
          <a:p>
            <a:r>
              <a:rPr sz="600" b="1">
                <a:solidFill>
                  <a:srgbClr val="0F2741"/>
                </a:solidFill>
                <a:latin typeface="Open Sans"/>
              </a:rPr>
              <a:t>Source(s): </a:t>
            </a:r>
            <a:r>
              <a:rPr sz="600" b="0">
                <a:solidFill>
                  <a:srgbClr val="0F2741"/>
                </a:solidFill>
                <a:latin typeface="Open Sans"/>
              </a:rPr>
              <a:t>IEA;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Production of biogas worldwide from 2000 to 2020 (in exajoules)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biogas production 2000-2020</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Trade</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import value of wood pellets reached 5.16 billion U.S. dollars in 2021. This was up from 4.62 billion U.S. dollars worth in imports recorded in 2020. Wood pellets are made from compressed sawdust and have a greater combustion efficiency than wood logs, making them a highly desirable biofuel. The European Union is the greatest consumer of wood pellets.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2012 to 2021</a:t>
            </a:r>
          </a:p>
          <a:p>
            <a:r>
              <a:rPr sz="600" b="1">
                <a:solidFill>
                  <a:srgbClr val="0F2741"/>
                </a:solidFill>
                <a:latin typeface="Open Sans"/>
              </a:rPr>
              <a:t>Source(s): </a:t>
            </a:r>
            <a:r>
              <a:rPr sz="600" b="0">
                <a:solidFill>
                  <a:srgbClr val="0F2741"/>
                </a:solidFill>
                <a:latin typeface="Open Sans"/>
              </a:rPr>
              <a:t>International Trade Centre; Trade Map; UN Comtrade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Export and import value of wood pellets worldwide from 2012 to 2021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wood pellet trade value 2012-2021</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Over 28 million metric tons of wood pellets were exported worldwide in 2020. This figure represents a peak in the period of consideration, and translated into roughly 4.4 billion U.S. dollars in export value. Wood pellets are made from compressed sawdust and have a greater combustion efficiency than wood logs, making them a highly desirable biofuel.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2012 to 2020; * Discrepancy between export and import figures is a result of non reporting countries Release date set as access date. No other date given. Figures are reviewed on a constant basis.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International Trade Centre; Trade Map; UN Comtrade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Export and import volume of wood pellets worldwide from 2012 to 2020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wood pellet trade volume 2012-2020</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was the world's greatest wood pellet exporter country in 2021, with an export volume of over 7.5 million metric tons. Canada followed, with an export volume of just over 3.1 million metric tons. By comparison, Belgium ranked last among the ten largest exporters, with wood pellet exports amounting to nearly 586 thousand metric tons. Raw materials used for wood pellets include sawdust shavings as well as residue from chips, whole logs, and wood products.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 * Figures are rounded. Release date set as access date. No other date given. Figures are updated on a constant basis.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International Trade Centre; Trade Map; UN Comtrade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456500" y="1882800"/>
            <a:ext cx="3276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Export volume in million metric tons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Export volume of wood pellets worldwide in 2021, by major country (in 1,000 metric tons)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Wood pellet exports by major country worldwide 2021</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Kingdom is the largest importer of wood pellets in the world. In 2021, the UK imported over nine million metric tons of such products. Raw materials used for wood pellets include sawdust shavings as well as residue from chips, whole logs, and wood products.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a:t>
            </a:r>
          </a:p>
          <a:p>
            <a:r>
              <a:rPr sz="600" b="1">
                <a:solidFill>
                  <a:srgbClr val="0F2741"/>
                </a:solidFill>
                <a:latin typeface="Open Sans"/>
              </a:rPr>
              <a:t>Source(s): </a:t>
            </a:r>
            <a:r>
              <a:rPr sz="600" b="0">
                <a:solidFill>
                  <a:srgbClr val="0F2741"/>
                </a:solidFill>
                <a:latin typeface="Open Sans"/>
              </a:rPr>
              <a:t>International Trade Centre; Trade Map; UN Comtrade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342200" y="1882800"/>
            <a:ext cx="3505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Import volume in thousand metric tons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Import volume of wood pellets worldwide in 2021, by major country (in 1,000 metric tons)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Wood pellet imports volume by major country 2021</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Supply &amp; consumption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modern bioenergy accounted for a share of 10 percent of industrial heat consumption worldwide. In the electricity sector, modern bioenergy held a share of 2.4 percent. Overall, electricity generation accounts for 7 percent of the global bioenergy consumption.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a:t>
            </a:r>
          </a:p>
          <a:p>
            <a:r>
              <a:rPr sz="600" b="1">
                <a:solidFill>
                  <a:srgbClr val="0F2741"/>
                </a:solidFill>
                <a:latin typeface="Open Sans"/>
              </a:rPr>
              <a:t>Source(s): </a:t>
            </a:r>
            <a:r>
              <a:rPr sz="600" b="0">
                <a:solidFill>
                  <a:srgbClr val="0F2741"/>
                </a:solidFill>
                <a:latin typeface="Open Sans"/>
              </a:rPr>
              <a:t>IEA; 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Shares of bioenergy in final energy consumption worldwide in 2020, by end use sector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bioenergy share in final energy consumption 2020, by end use</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the traditional use of biomass for cooking and heating accounted for the largest share of global bioenergy consumption, at 54 percent. Meanwhile, only six percent of bioenergy was used for electricity generation worldwide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a:t>
            </a:r>
          </a:p>
          <a:p>
            <a:r>
              <a:rPr sz="600" b="1">
                <a:solidFill>
                  <a:srgbClr val="0F2741"/>
                </a:solidFill>
                <a:latin typeface="Open Sans"/>
              </a:rPr>
              <a:t>Source(s): </a:t>
            </a:r>
            <a:r>
              <a:rPr sz="600" b="0">
                <a:solidFill>
                  <a:srgbClr val="0F2741"/>
                </a:solidFill>
                <a:latin typeface="Open Sans"/>
              </a:rPr>
              <a:t>IEA; 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Distribution of bioenergy consumption worldwide in 2020, by end use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bioenergy consumption breakdown 2020, by end use</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supply of primary energy from biomass amounted to 41.7 exajoules in the year 2000, and steadily increased over the following years. In 2020, the world's supply of biomass primary energy reached some 57.5 exajoules.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2020</a:t>
            </a:r>
          </a:p>
          <a:p>
            <a:r>
              <a:rPr sz="600" b="1">
                <a:solidFill>
                  <a:srgbClr val="0F2741"/>
                </a:solidFill>
                <a:latin typeface="Open Sans"/>
              </a:rPr>
              <a:t>Source(s): </a:t>
            </a:r>
            <a:r>
              <a:rPr sz="600" b="0">
                <a:solidFill>
                  <a:srgbClr val="0F2741"/>
                </a:solidFill>
                <a:latin typeface="Open Sans"/>
              </a:rPr>
              <a:t>IEA;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Domestic supply of primary energy from biomass worldwide from 2000 to 2020 (in exajoules)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biomass primary energy supply 2000-2020</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domestic supply of primary energy from biomass reached some 57.5 exajoules in 2020. Out of this total, approximately 49.3 exajoules were sourced from solid biomass, whereas roughly 4.1 exajoules came from liquid biofuels.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a:t>
            </a:r>
          </a:p>
          <a:p>
            <a:r>
              <a:rPr sz="600" b="1">
                <a:solidFill>
                  <a:srgbClr val="0F2741"/>
                </a:solidFill>
                <a:latin typeface="Open Sans"/>
              </a:rPr>
              <a:t>Source(s): </a:t>
            </a:r>
            <a:r>
              <a:rPr sz="600" b="0">
                <a:solidFill>
                  <a:srgbClr val="0F2741"/>
                </a:solidFill>
                <a:latin typeface="Open Sans"/>
              </a:rPr>
              <a:t>IEA;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488250" y="1882800"/>
            <a:ext cx="3213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Primary energy supply in exajoules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Domestic supply of primary energy from biomass worldwide in 2020, by fuel source (in exajoules)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biomass primary energy supply 2020, by fuel type</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Asia is the continent with the highest domestic supply of biomass energy globally. In 2019, the region's domestic supply of biomass reached 21.2 exajoules, while in Africa, biomass supply amounted to some 16 exajoules.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a:t>
            </a:r>
          </a:p>
          <a:p>
            <a:r>
              <a:rPr sz="600" b="1">
                <a:solidFill>
                  <a:srgbClr val="0F2741"/>
                </a:solidFill>
                <a:latin typeface="Open Sans"/>
              </a:rPr>
              <a:t>Source(s): </a:t>
            </a:r>
            <a:r>
              <a:rPr sz="600" b="0">
                <a:solidFill>
                  <a:srgbClr val="0F2741"/>
                </a:solidFill>
                <a:latin typeface="Open Sans"/>
              </a:rPr>
              <a:t>IEA;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58100" y="1882800"/>
            <a:ext cx="3073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Energy consumption in exajoules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Domestic supply of biomass energy worldwide in 2019, by region (in exajoules)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domestic biomass energy consumption 2019, by region</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2019, the supply of primary energy from biomass worldwide was mainly sourced by solid biofuels (such as wood chips, pellets, or charcoal). Additionally, liquid biofuels are an important biomass source for primary energy in the Americas.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a:t>
            </a:r>
          </a:p>
          <a:p>
            <a:r>
              <a:rPr sz="600" b="1">
                <a:solidFill>
                  <a:srgbClr val="0F2741"/>
                </a:solidFill>
                <a:latin typeface="Open Sans"/>
              </a:rPr>
              <a:t>Source(s): </a:t>
            </a:r>
            <a:r>
              <a:rPr sz="600" b="0">
                <a:solidFill>
                  <a:srgbClr val="0F2741"/>
                </a:solidFill>
                <a:latin typeface="Open Sans"/>
              </a:rPr>
              <a:t>IEA; World Bioenergy Association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488250" y="1882800"/>
            <a:ext cx="3213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Primary energy supply in exajoules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Sources of biomass supply of primary energy worldwide in 2019, by region (in exajoules)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Regional primary energy biomass supply 2019, by source</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North America consumed some 2.7 million metric tons of wood pellets in 2019. A large portion of the demand for wood pellets originates from Europe, with the EU-28 consuming more than 27 million metric tons of wood pellets in 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a:t>
            </a:r>
          </a:p>
          <a:p>
            <a:r>
              <a:rPr sz="600" b="1">
                <a:solidFill>
                  <a:srgbClr val="0F2741"/>
                </a:solidFill>
                <a:latin typeface="Open Sans"/>
              </a:rPr>
              <a:t>Source(s): </a:t>
            </a:r>
            <a:r>
              <a:rPr sz="600" b="0">
                <a:solidFill>
                  <a:srgbClr val="0F2741"/>
                </a:solidFill>
                <a:latin typeface="Open Sans"/>
              </a:rPr>
              <a:t>Bioenergy Europe; FutureMetrics; Hawkins Wright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80350" y="1882800"/>
            <a:ext cx="2628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metric tons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Consumption of wood pellets worldwide in 2019, by select region (in metric tons)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wood pellet consumption by major region 2019</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Industry</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06</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presents the average installation cost for bioenergy plants per kilowatt worldwide from 2010 to 2021. It shows that in 2021, the average installation cost of bioenergy plants was 2,353 U.S. dollars per kilowatt installed.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2021; * Figures in 2018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Average installation cost for bioenergy plants worldwide from 2010 to 2021 (in U.S. dollars per kilowatt)*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average bioenergy installed cost 2010-2021</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represents the worldwide investment in biomass and waste-to-energy technologies between 2004 and 2019. The investment in biomass and waste-to-energy technologies came to around 11.2 billion U.S. dollars in 2019. A projection of the global waste to energy market can be found here.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2004 to 2019</a:t>
            </a:r>
          </a:p>
          <a:p>
            <a:r>
              <a:rPr sz="600" b="1">
                <a:solidFill>
                  <a:srgbClr val="0F2741"/>
                </a:solidFill>
                <a:latin typeface="Open Sans"/>
              </a:rPr>
              <a:t>Source(s): </a:t>
            </a:r>
            <a:r>
              <a:rPr sz="600" b="0">
                <a:solidFill>
                  <a:srgbClr val="0F2741"/>
                </a:solidFill>
                <a:latin typeface="Open Sans"/>
              </a:rPr>
              <a:t>Bloomberg; FS-UNEP Collaborating Centre; UNEP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Investments in biomass and waste energy technologies worldwide from 2004 to 2019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biomass and waste energy investments 2004-2019</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electricity generation from biomass is estimated to have generated some 8.7 billion U.S. dollars in revenues. This was a notable decrease from the amount made just a few years earlier. Meanwhile, the waste-to-energy market was responsible for an additional three billion U.S. dollars in revenues in 2018.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2011 to 2020</a:t>
            </a:r>
          </a:p>
          <a:p>
            <a:r>
              <a:rPr sz="600" b="1">
                <a:solidFill>
                  <a:srgbClr val="0F2741"/>
                </a:solidFill>
                <a:latin typeface="Open Sans"/>
              </a:rPr>
              <a:t>Source(s): </a:t>
            </a:r>
            <a:r>
              <a:rPr sz="600" b="0">
                <a:solidFill>
                  <a:srgbClr val="0F2741"/>
                </a:solidFill>
                <a:latin typeface="Open Sans"/>
              </a:rPr>
              <a:t>Advanced Energy Economy; Navigant Consulting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Global revenue from biomass electricity generation from 2011 to 2020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Biomass electricity generation revenues worldwide 2011-2020</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revenue from waste electricity generation worldwide has been on a moslty upward trend in recent years. In 2022, global waste electricity production generated over 3.4 billion U.S. dollars of revenue across the globe, slightly up from the previous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2011 to 2022</a:t>
            </a:r>
          </a:p>
          <a:p>
            <a:r>
              <a:rPr sz="600" b="1">
                <a:solidFill>
                  <a:srgbClr val="0F2741"/>
                </a:solidFill>
                <a:latin typeface="Open Sans"/>
              </a:rPr>
              <a:t>Source(s): </a:t>
            </a:r>
            <a:r>
              <a:rPr sz="600" b="0">
                <a:solidFill>
                  <a:srgbClr val="0F2741"/>
                </a:solidFill>
                <a:latin typeface="Open Sans"/>
              </a:rPr>
              <a:t>Advanced Energy Economy; Guidehouse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Revenue from waste electricity generation worldwide from 2011 to 2022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waste electricity generation revenue 2011-2022</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Global consumption of renewable energy has increased significantly over the last two decades. Consumption levels nearly reached 45.18 exajoules in 2022. Despite its rapid growth, renewable energy consumption still remains far below that of coal, natural gas, oil and other energy technologies. About half of the final renewable energy consumption worldwide is derived from modern bioenergy sources, however, solar photovoltaics has dominated capacity growth in recent years.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Renewable energy consumption worldwide from 2000 to 2022 (in exajoules)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consumption 2000-2022</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There were approximately 716,000 biomass energy related jobs worldwide in the 2020/2021 period. The region with the highest employment numbers was the European Union, where there were around 314,000 direct and indirect biomass related jobs.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2020/21</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35900" y="1882800"/>
            <a:ext cx="2717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jobs in thousands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Estimated number of direct and indirect solid biomass energy-related jobs worldwide in 2020/2021, by region (in 1,000s)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Biomass energy industry: jobs worldwide 2021, by region</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40</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Advanced Energy Economy</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Bioenergy Europe</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Bloomberg</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BloombergNEF</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EIA</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Ember</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Energy Institute</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Expert(s) (Bohlsen, 2020)</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FAO</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FS-UNEP Collaborating Centre</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FutureMetrics</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Guidehouse</a:t>
            </a:r>
          </a:p>
        </p:txBody>
      </p:sp>
      <p:sp>
        <p:nvSpPr>
          <p:cNvPr id="19" name="New shape" titl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Hawkins Wright</a:t>
            </a:r>
          </a:p>
        </p:txBody>
      </p:sp>
      <p:sp>
        <p:nvSpPr>
          <p:cNvPr id="20" name="New shape" titl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IAEA</a:t>
            </a:r>
          </a:p>
        </p:txBody>
      </p:sp>
      <p:sp>
        <p:nvSpPr>
          <p:cNvPr id="21" name="New shape" title=""/>
          <p:cNvSpPr/>
          <p:nvPr/>
        </p:nvSpPr>
        <p:spPr>
          <a:xfrm>
            <a:off x="496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IEA</a:t>
            </a:r>
          </a:p>
        </p:txBody>
      </p:sp>
      <p:sp>
        <p:nvSpPr>
          <p:cNvPr id="22" name="New shape" title=""/>
          <p:cNvSpPr/>
          <p:nvPr/>
        </p:nvSpPr>
        <p:spPr>
          <a:xfrm>
            <a:off x="496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International Trade Centre</a:t>
            </a:r>
          </a:p>
        </p:txBody>
      </p:sp>
      <p:sp>
        <p:nvSpPr>
          <p:cNvPr id="23" name="New shape" title=""/>
          <p:cNvSpPr/>
          <p:nvPr/>
        </p:nvSpPr>
        <p:spPr>
          <a:xfrm>
            <a:off x="496800" y="460189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IRENA</a:t>
            </a:r>
          </a:p>
        </p:txBody>
      </p:sp>
      <p:sp>
        <p:nvSpPr>
          <p:cNvPr id="24" name="New shape" title=""/>
          <p:cNvSpPr/>
          <p:nvPr/>
        </p:nvSpPr>
        <p:spPr>
          <a:xfrm>
            <a:off x="496800" y="477183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Kearney</a:t>
            </a:r>
          </a:p>
        </p:txBody>
      </p:sp>
      <p:sp>
        <p:nvSpPr>
          <p:cNvPr id="25" name="New shape" title=""/>
          <p:cNvSpPr/>
          <p:nvPr/>
        </p:nvSpPr>
        <p:spPr>
          <a:xfrm>
            <a:off x="496800" y="494177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KPMG</a:t>
            </a:r>
          </a:p>
        </p:txBody>
      </p:sp>
      <p:sp>
        <p:nvSpPr>
          <p:cNvPr id="26" name="New shape" title=""/>
          <p:cNvSpPr/>
          <p:nvPr/>
        </p:nvSpPr>
        <p:spPr>
          <a:xfrm>
            <a:off x="496800" y="511171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Navigant Consulting</a:t>
            </a:r>
          </a:p>
        </p:txBody>
      </p:sp>
      <p:sp>
        <p:nvSpPr>
          <p:cNvPr id="27" name="New shape" title=""/>
          <p:cNvSpPr/>
          <p:nvPr/>
        </p:nvSpPr>
        <p:spPr>
          <a:xfrm>
            <a:off x="496800" y="528166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OPEC</a:t>
            </a:r>
          </a:p>
        </p:txBody>
      </p:sp>
      <p:sp>
        <p:nvSpPr>
          <p:cNvPr id="28" name="New shape" title=""/>
          <p:cNvSpPr/>
          <p:nvPr/>
        </p:nvSpPr>
        <p:spPr>
          <a:xfrm>
            <a:off x="496800" y="545160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OWID</a:t>
            </a:r>
          </a:p>
        </p:txBody>
      </p:sp>
      <p:sp>
        <p:nvSpPr>
          <p:cNvPr id="29" name="New shape" title=""/>
          <p:cNvSpPr/>
          <p:nvPr/>
        </p:nvSpPr>
        <p:spPr>
          <a:xfrm>
            <a:off x="6094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REN21</a:t>
            </a:r>
          </a:p>
        </p:txBody>
      </p:sp>
      <p:sp>
        <p:nvSpPr>
          <p:cNvPr id="30" name="New shape" title=""/>
          <p:cNvSpPr/>
          <p:nvPr/>
        </p:nvSpPr>
        <p:spPr>
          <a:xfrm>
            <a:off x="6094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Trade Map</a:t>
            </a:r>
          </a:p>
        </p:txBody>
      </p:sp>
      <p:sp>
        <p:nvSpPr>
          <p:cNvPr id="31" name="New shape" title=""/>
          <p:cNvSpPr/>
          <p:nvPr/>
        </p:nvSpPr>
        <p:spPr>
          <a:xfrm>
            <a:off x="6094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 Comtrade</a:t>
            </a:r>
          </a:p>
        </p:txBody>
      </p:sp>
      <p:sp>
        <p:nvSpPr>
          <p:cNvPr id="32" name="New shape" title=""/>
          <p:cNvSpPr/>
          <p:nvPr/>
        </p:nvSpPr>
        <p:spPr>
          <a:xfrm>
            <a:off x="6094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UNEP</a:t>
            </a:r>
          </a:p>
        </p:txBody>
      </p:sp>
      <p:sp>
        <p:nvSpPr>
          <p:cNvPr id="33" name="New shape" title=""/>
          <p:cNvSpPr/>
          <p:nvPr/>
        </p:nvSpPr>
        <p:spPr>
          <a:xfrm>
            <a:off x="6094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Various sources (Power Technology, media reports)</a:t>
            </a:r>
          </a:p>
        </p:txBody>
      </p:sp>
      <p:sp>
        <p:nvSpPr>
          <p:cNvPr id="34" name="New shape" title=""/>
          <p:cNvSpPr/>
          <p:nvPr/>
        </p:nvSpPr>
        <p:spPr>
          <a:xfrm>
            <a:off x="6094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Visual Capitalist</a:t>
            </a:r>
          </a:p>
        </p:txBody>
      </p:sp>
      <p:sp>
        <p:nvSpPr>
          <p:cNvPr id="35" name="New shape" title=""/>
          <p:cNvSpPr/>
          <p:nvPr/>
        </p:nvSpPr>
        <p:spPr>
          <a:xfrm>
            <a:off x="6094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World Bioenergy Association</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renewable energy production worldwide amounted to nearly 7.9 petawatt hours. Global renewable energy production increased over the years. Between 2009 and 2021, figures rose by approximately four petawatt hours.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2009 to 2021</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Production of renewable energy worldwide from 2009 to 2021 (in terawatt hours)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generation 2009-2021</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recent years scrutiny over the environmental impact of more traditional energy sources has seen huge growth in renewables. The share of energy from renewable sources used in global energy generation has been rising annually since 2007, and has almost doubled in 2021 at roughly 30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2007 to 2022</a:t>
            </a:r>
          </a:p>
          <a:p>
            <a:r>
              <a:rPr sz="600" b="1">
                <a:solidFill>
                  <a:srgbClr val="0F2741"/>
                </a:solidFill>
                <a:latin typeface="Open Sans"/>
              </a:rPr>
              <a:t>Source(s): </a:t>
            </a:r>
            <a:r>
              <a:rPr sz="600" b="0">
                <a:solidFill>
                  <a:srgbClr val="0F2741"/>
                </a:solidFill>
                <a:latin typeface="Open Sans"/>
              </a:rPr>
              <a:t>Ember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renewable energy in electricity generation globally from 2007 to 2022</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renewables in global power production 2007-2022</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Primary energy consumption is forecast to reach roughly 359 million barrels of oil equivalent per day by 2045. The source expects oil and gas to continue being the greatest contributing energy sources, at 106 and 87 million barrels,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OPEC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Primary energy demand worldwide in 2022, with a forecast until 2045, by fuel type (in million barrels of oil equivalent per day)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primary energy demand by fuel type 2022-2045</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share of bioenergy in total primary energy supply (TPES) remained stable during the last year, accounting for some 9.5 percent TPES in 2017. A similar trend for this figure is expected under the current and planned energy plans, only increasing to some 10 percent by 2050.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2015 and 2017; * Outlook based on the Planned Energy Scenario (PES) considers governments' current and planned energy plans, policies and targets, including the Nationally Determined Contributions under the Paris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Expert(s) (Bohlsen, 2020); IEA; 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bioenergy in total primary energy supply worldwide from 2015 to 2050*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Projected global share of bioenergy in total primary energy supply 2015-2050</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Plants &amp; capacities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320</Paragraphs>
  <Slides>41</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41</vt:i4>
      </vt:variant>
    </vt:vector>
  </HeadingPairs>
  <TitlesOfParts>
    <vt:vector baseType="lpstr" size="46">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2023-10-12T13:35:11.365</cp:lastPrinted>
  <dcterms:created xsi:type="dcterms:W3CDTF">2023-10-12T11:35:11Z</dcterms:created>
  <dcterms:modified xsi:type="dcterms:W3CDTF">2023-10-12T11:35:12Z</dcterms:modified>
</cp:coreProperties>
</file>