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emf" ContentType="image/x-emf"/>
  <Default Extension="png" ContentType="image/png"/>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2.7-->
<p:presentation xmlns:r="http://schemas.openxmlformats.org/officeDocument/2006/relationships" xmlns:a="http://schemas.openxmlformats.org/drawingml/2006/main" xmlns:p="http://schemas.openxmlformats.org/presentationml/2006/main" saveSubsetFonts="1">
  <p:sldMasterIdLst>
    <p:sldMasterId id="2147483648" r:id="rId1"/>
  </p:sldMasterIdLst>
  <p:sldIdLst>
    <p:sldId id="258" r:id="rId2"/>
    <p:sldId id="260" r:id="rId3"/>
    <p:sldId id="262" r:id="rId4"/>
    <p:sldId id="264" r:id="rId5"/>
    <p:sldId id="266" r:id="rId6"/>
    <p:sldId id="268" r:id="rId7"/>
    <p:sldId id="270" r:id="rId8"/>
    <p:sldId id="272" r:id="rId9"/>
    <p:sldId id="274" r:id="rId10"/>
    <p:sldId id="276" r:id="rId11"/>
    <p:sldId id="278" r:id="rId12"/>
    <p:sldId id="280" r:id="rId13"/>
    <p:sldId id="282" r:id="rId14"/>
    <p:sldId id="284" r:id="rId15"/>
    <p:sldId id="286" r:id="rId16"/>
    <p:sldId id="288" r:id="rId17"/>
    <p:sldId id="290" r:id="rId18"/>
    <p:sldId id="292" r:id="rId19"/>
    <p:sldId id="294" r:id="rId20"/>
    <p:sldId id="296" r:id="rId21"/>
    <p:sldId id="298" r:id="rId22"/>
    <p:sldId id="300" r:id="rId23"/>
    <p:sldId id="302" r:id="rId24"/>
    <p:sldId id="304" r:id="rId25"/>
    <p:sldId id="306" r:id="rId26"/>
    <p:sldId id="308" r:id="rId27"/>
    <p:sldId id="310" r:id="rId28"/>
    <p:sldId id="312" r:id="rId29"/>
    <p:sldId id="314" r:id="rId30"/>
    <p:sldId id="316" r:id="rId31"/>
    <p:sldId id="318" r:id="rId32"/>
    <p:sldId id="320" r:id="rId33"/>
    <p:sldId id="322" r:id="rId34"/>
    <p:sldId id="324" r:id="rId35"/>
    <p:sldId id="326" r:id="rId36"/>
    <p:sldId id="328" r:id="rId37"/>
    <p:sldId id="330" r:id="rId38"/>
    <p:sldId id="332" r:id="rId39"/>
    <p:sldId id="334" r:id="rId40"/>
  </p:sldIdLst>
  <p:sldSz cx="12192120" cy="6858000"/>
  <p:notesSz cx="6858000" cy="91440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 Type="http://schemas.openxmlformats.org/officeDocument/2006/relationships/slide" Target="slides/slide2.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 Type="http://schemas.openxmlformats.org/officeDocument/2006/relationships/slide" Target="slides/slide3.xml" /><Relationship Id="rId40" Type="http://schemas.openxmlformats.org/officeDocument/2006/relationships/slide" Target="slides/slide39.xml" /><Relationship Id="rId41" Type="http://schemas.openxmlformats.org/officeDocument/2006/relationships/tags" Target="tags/tag1.xml" /><Relationship Id="rId42" Type="http://schemas.openxmlformats.org/officeDocument/2006/relationships/presProps" Target="presProps.xml" /><Relationship Id="rId43" Type="http://schemas.openxmlformats.org/officeDocument/2006/relationships/viewProps" Target="viewProps.xml" /><Relationship Id="rId44" Type="http://schemas.openxmlformats.org/officeDocument/2006/relationships/theme" Target="theme/theme1.xml" /><Relationship Id="rId45" Type="http://schemas.openxmlformats.org/officeDocument/2006/relationships/tableStyles" Target="tableStyles.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charts/_rels/chart1.xml.rels>&#65279;<?xml version="1.0" encoding="utf-8" standalone="yes"?><Relationships xmlns="http://schemas.openxmlformats.org/package/2006/relationships"><Relationship Id="rId1" Type="http://schemas.openxmlformats.org/officeDocument/2006/relationships/package" Target="../embeddings/Microsoft_Excel_Worksheet1.xlsx" /></Relationships>
</file>

<file path=ppt/charts/_rels/chart10.xml.rels>&#65279;<?xml version="1.0" encoding="utf-8" standalone="yes"?><Relationships xmlns="http://schemas.openxmlformats.org/package/2006/relationships"><Relationship Id="rId1" Type="http://schemas.openxmlformats.org/officeDocument/2006/relationships/package" Target="../embeddings/Microsoft_Excel_Worksheet11.xlsx" /></Relationships>
</file>

<file path=ppt/charts/_rels/chart11.xml.rels>&#65279;<?xml version="1.0" encoding="utf-8" standalone="yes"?><Relationships xmlns="http://schemas.openxmlformats.org/package/2006/relationships"><Relationship Id="rId1" Type="http://schemas.openxmlformats.org/officeDocument/2006/relationships/package" Target="../embeddings/Microsoft_Excel_Worksheet12.xlsx" /></Relationships>
</file>

<file path=ppt/charts/_rels/chart12.xml.rels>&#65279;<?xml version="1.0" encoding="utf-8" standalone="yes"?><Relationships xmlns="http://schemas.openxmlformats.org/package/2006/relationships"><Relationship Id="rId1" Type="http://schemas.openxmlformats.org/officeDocument/2006/relationships/package" Target="../embeddings/Microsoft_Excel_Worksheet13.xlsx" /></Relationships>
</file>

<file path=ppt/charts/_rels/chart13.xml.rels>&#65279;<?xml version="1.0" encoding="utf-8" standalone="yes"?><Relationships xmlns="http://schemas.openxmlformats.org/package/2006/relationships"><Relationship Id="rId1" Type="http://schemas.openxmlformats.org/officeDocument/2006/relationships/package" Target="../embeddings/Microsoft_Excel_Worksheet14.xlsx" /></Relationships>
</file>

<file path=ppt/charts/_rels/chart14.xml.rels>&#65279;<?xml version="1.0" encoding="utf-8" standalone="yes"?><Relationships xmlns="http://schemas.openxmlformats.org/package/2006/relationships"><Relationship Id="rId1" Type="http://schemas.openxmlformats.org/officeDocument/2006/relationships/package" Target="../embeddings/Microsoft_Excel_Worksheet15.xlsx" /></Relationships>
</file>

<file path=ppt/charts/_rels/chart15.xml.rels>&#65279;<?xml version="1.0" encoding="utf-8" standalone="yes"?><Relationships xmlns="http://schemas.openxmlformats.org/package/2006/relationships"><Relationship Id="rId1" Type="http://schemas.openxmlformats.org/officeDocument/2006/relationships/package" Target="../embeddings/Microsoft_Excel_Worksheet16.xlsx" /></Relationships>
</file>

<file path=ppt/charts/_rels/chart16.xml.rels>&#65279;<?xml version="1.0" encoding="utf-8" standalone="yes"?><Relationships xmlns="http://schemas.openxmlformats.org/package/2006/relationships"><Relationship Id="rId1" Type="http://schemas.openxmlformats.org/officeDocument/2006/relationships/package" Target="../embeddings/Microsoft_Excel_Worksheet17.xlsx" /></Relationships>
</file>

<file path=ppt/charts/_rels/chart17.xml.rels>&#65279;<?xml version="1.0" encoding="utf-8" standalone="yes"?><Relationships xmlns="http://schemas.openxmlformats.org/package/2006/relationships"><Relationship Id="rId1" Type="http://schemas.openxmlformats.org/officeDocument/2006/relationships/package" Target="../embeddings/Microsoft_Excel_Worksheet18.xlsx" /></Relationships>
</file>

<file path=ppt/charts/_rels/chart18.xml.rels>&#65279;<?xml version="1.0" encoding="utf-8" standalone="yes"?><Relationships xmlns="http://schemas.openxmlformats.org/package/2006/relationships"><Relationship Id="rId1" Type="http://schemas.openxmlformats.org/officeDocument/2006/relationships/package" Target="../embeddings/Microsoft_Excel_Worksheet19.xlsx" /></Relationships>
</file>

<file path=ppt/charts/_rels/chart19.xml.rels>&#65279;<?xml version="1.0" encoding="utf-8" standalone="yes"?><Relationships xmlns="http://schemas.openxmlformats.org/package/2006/relationships"><Relationship Id="rId1" Type="http://schemas.openxmlformats.org/officeDocument/2006/relationships/package" Target="../embeddings/Microsoft_Excel_Worksheet20.xlsx" /></Relationships>
</file>

<file path=ppt/charts/_rels/chart2.xml.rels>&#65279;<?xml version="1.0" encoding="utf-8" standalone="yes"?><Relationships xmlns="http://schemas.openxmlformats.org/package/2006/relationships"><Relationship Id="rId1" Type="http://schemas.openxmlformats.org/officeDocument/2006/relationships/package" Target="../embeddings/Microsoft_Excel_Worksheet2.xlsx" /></Relationships>
</file>

<file path=ppt/charts/_rels/chart20.xml.rels>&#65279;<?xml version="1.0" encoding="utf-8" standalone="yes"?><Relationships xmlns="http://schemas.openxmlformats.org/package/2006/relationships"><Relationship Id="rId1" Type="http://schemas.openxmlformats.org/officeDocument/2006/relationships/package" Target="../embeddings/Microsoft_Excel_Worksheet21.xlsx" /></Relationships>
</file>

<file path=ppt/charts/_rels/chart21.xml.rels>&#65279;<?xml version="1.0" encoding="utf-8" standalone="yes"?><Relationships xmlns="http://schemas.openxmlformats.org/package/2006/relationships"><Relationship Id="rId1" Type="http://schemas.openxmlformats.org/officeDocument/2006/relationships/package" Target="../embeddings/Microsoft_Excel_Worksheet22.xlsx" /></Relationships>
</file>

<file path=ppt/charts/_rels/chart22.xml.rels>&#65279;<?xml version="1.0" encoding="utf-8" standalone="yes"?><Relationships xmlns="http://schemas.openxmlformats.org/package/2006/relationships"><Relationship Id="rId1" Type="http://schemas.openxmlformats.org/officeDocument/2006/relationships/package" Target="../embeddings/Microsoft_Excel_Worksheet23.xlsx" /></Relationships>
</file>

<file path=ppt/charts/_rels/chart23.xml.rels>&#65279;<?xml version="1.0" encoding="utf-8" standalone="yes"?><Relationships xmlns="http://schemas.openxmlformats.org/package/2006/relationships"><Relationship Id="rId1" Type="http://schemas.openxmlformats.org/officeDocument/2006/relationships/package" Target="../embeddings/Microsoft_Excel_Worksheet24.xlsx" /></Relationships>
</file>

<file path=ppt/charts/_rels/chart24.xml.rels>&#65279;<?xml version="1.0" encoding="utf-8" standalone="yes"?><Relationships xmlns="http://schemas.openxmlformats.org/package/2006/relationships"><Relationship Id="rId1" Type="http://schemas.openxmlformats.org/officeDocument/2006/relationships/package" Target="../embeddings/Microsoft_Excel_Worksheet25.xlsx" /></Relationships>
</file>

<file path=ppt/charts/_rels/chart25.xml.rels>&#65279;<?xml version="1.0" encoding="utf-8" standalone="yes"?><Relationships xmlns="http://schemas.openxmlformats.org/package/2006/relationships"><Relationship Id="rId1" Type="http://schemas.openxmlformats.org/officeDocument/2006/relationships/package" Target="../embeddings/Microsoft_Excel_Worksheet26.xlsx" /></Relationships>
</file>

<file path=ppt/charts/_rels/chart26.xml.rels>&#65279;<?xml version="1.0" encoding="utf-8" standalone="yes"?><Relationships xmlns="http://schemas.openxmlformats.org/package/2006/relationships"><Relationship Id="rId1" Type="http://schemas.openxmlformats.org/officeDocument/2006/relationships/package" Target="../embeddings/Microsoft_Excel_Worksheet27.xlsx" /></Relationships>
</file>

<file path=ppt/charts/_rels/chart27.xml.rels>&#65279;<?xml version="1.0" encoding="utf-8" standalone="yes"?><Relationships xmlns="http://schemas.openxmlformats.org/package/2006/relationships"><Relationship Id="rId1" Type="http://schemas.openxmlformats.org/officeDocument/2006/relationships/package" Target="../embeddings/Microsoft_Excel_Worksheet28.xlsx" /></Relationships>
</file>

<file path=ppt/charts/_rels/chart28.xml.rels>&#65279;<?xml version="1.0" encoding="utf-8" standalone="yes"?><Relationships xmlns="http://schemas.openxmlformats.org/package/2006/relationships"><Relationship Id="rId1" Type="http://schemas.openxmlformats.org/officeDocument/2006/relationships/package" Target="../embeddings/Microsoft_Excel_Worksheet29.xlsx" /></Relationships>
</file>

<file path=ppt/charts/_rels/chart29.xml.rels>&#65279;<?xml version="1.0" encoding="utf-8" standalone="yes"?><Relationships xmlns="http://schemas.openxmlformats.org/package/2006/relationships"><Relationship Id="rId1" Type="http://schemas.openxmlformats.org/officeDocument/2006/relationships/package" Target="../embeddings/Microsoft_Excel_Worksheet30.xlsx" /></Relationships>
</file>

<file path=ppt/charts/_rels/chart3.xml.rels>&#65279;<?xml version="1.0" encoding="utf-8" standalone="yes"?><Relationships xmlns="http://schemas.openxmlformats.org/package/2006/relationships"><Relationship Id="rId1" Type="http://schemas.openxmlformats.org/officeDocument/2006/relationships/package" Target="../embeddings/Microsoft_Excel_Worksheet3.xlsx" /></Relationships>
</file>

<file path=ppt/charts/_rels/chart4.xml.rels>&#65279;<?xml version="1.0" encoding="utf-8" standalone="yes"?><Relationships xmlns="http://schemas.openxmlformats.org/package/2006/relationships"><Relationship Id="rId1" Type="http://schemas.openxmlformats.org/officeDocument/2006/relationships/package" Target="../embeddings/Microsoft_Excel_Worksheet4.xlsx" /></Relationships>
</file>

<file path=ppt/charts/_rels/chart5.xml.rels>&#65279;<?xml version="1.0" encoding="utf-8" standalone="yes"?><Relationships xmlns="http://schemas.openxmlformats.org/package/2006/relationships"><Relationship Id="rId1" Type="http://schemas.openxmlformats.org/officeDocument/2006/relationships/package" Target="../embeddings/Microsoft_Excel_Worksheet5.xlsx" /></Relationships>
</file>

<file path=ppt/charts/_rels/chart6.xml.rels>&#65279;<?xml version="1.0" encoding="utf-8" standalone="yes"?><Relationships xmlns="http://schemas.openxmlformats.org/package/2006/relationships"><Relationship Id="rId1" Type="http://schemas.openxmlformats.org/officeDocument/2006/relationships/package" Target="../embeddings/Microsoft_Excel_Worksheet6.xlsx" /></Relationships>
</file>

<file path=ppt/charts/_rels/chart7.xml.rels>&#65279;<?xml version="1.0" encoding="utf-8" standalone="yes"?><Relationships xmlns="http://schemas.openxmlformats.org/package/2006/relationships"><Relationship Id="rId1" Type="http://schemas.openxmlformats.org/officeDocument/2006/relationships/package" Target="../embeddings/Microsoft_Excel_Worksheet7.xlsx" /></Relationships>
</file>

<file path=ppt/charts/_rels/chart8.xml.rels>&#65279;<?xml version="1.0" encoding="utf-8" standalone="yes"?><Relationships xmlns="http://schemas.openxmlformats.org/package/2006/relationships"><Relationship Id="rId1" Type="http://schemas.openxmlformats.org/officeDocument/2006/relationships/package" Target="../embeddings/Microsoft_Excel_Worksheet8.xlsx" /></Relationships>
</file>

<file path=ppt/charts/_rels/chart9.xml.rels>&#65279;<?xml version="1.0" encoding="utf-8" standalone="yes"?><Relationships xmlns="http://schemas.openxmlformats.org/package/2006/relationships"><Relationship Id="rId1" Type="http://schemas.openxmlformats.org/officeDocument/2006/relationships/package" Target="../embeddings/Microsoft_Excel_Worksheet10.xlsx" /></Relationships>
</file>

<file path=ppt/charts/chart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barrel of oil</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numRef>
              <c:f>Sheet1!$A$2:$A$24</c:f>
              <c:numCache>
                <c:formatCode>General</c:formatCode>
                <c:ptCount val="2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numCache>
            </c:numRef>
          </c:cat>
          <c:val>
            <c:numRef>
              <c:f>Sheet1!$B$2:$B$24</c:f>
              <c:numCache>
                <c:ptCount val="23"/>
                <c:pt idx="0">
                  <c:v>180</c:v>
                </c:pt>
                <c:pt idx="1">
                  <c:v>198</c:v>
                </c:pt>
                <c:pt idx="2">
                  <c:v>232</c:v>
                </c:pt>
                <c:pt idx="3">
                  <c:v>287</c:v>
                </c:pt>
                <c:pt idx="4">
                  <c:v>323</c:v>
                </c:pt>
                <c:pt idx="5">
                  <c:v>382</c:v>
                </c:pt>
                <c:pt idx="6">
                  <c:v>487</c:v>
                </c:pt>
                <c:pt idx="7">
                  <c:v>661</c:v>
                </c:pt>
                <c:pt idx="8">
                  <c:v>892</c:v>
                </c:pt>
                <c:pt idx="9">
                  <c:v>986</c:v>
                </c:pt>
                <c:pt idx="10">
                  <c:v>1138</c:v>
                </c:pt>
                <c:pt idx="11">
                  <c:v>1210</c:v>
                </c:pt>
                <c:pt idx="12">
                  <c:v>1226</c:v>
                </c:pt>
                <c:pt idx="13">
                  <c:v>1340</c:v>
                </c:pt>
                <c:pt idx="14">
                  <c:v>1462</c:v>
                </c:pt>
                <c:pt idx="15">
                  <c:v>1462</c:v>
                </c:pt>
                <c:pt idx="16">
                  <c:v>1513</c:v>
                </c:pt>
                <c:pt idx="17">
                  <c:v>1565</c:v>
                </c:pt>
                <c:pt idx="18">
                  <c:v>1742</c:v>
                </c:pt>
                <c:pt idx="19">
                  <c:v>1837</c:v>
                </c:pt>
                <c:pt idx="20">
                  <c:v>1723</c:v>
                </c:pt>
                <c:pt idx="21">
                  <c:v>1808</c:v>
                </c:pt>
                <c:pt idx="22">
                  <c:v>1914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Production in thousand barrels of oil equivalent per day</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strRef>
              <c:f>Sheet1!$A$2:$A$43</c:f>
              <c:strCache>
                <c:ptCount val="42"/>
                <c:pt idx="0">
                  <c:v>1980</c:v>
                </c:pt>
                <c:pt idx="1">
                  <c:v>1982</c:v>
                </c:pt>
                <c:pt idx="2">
                  <c:v>1983</c:v>
                </c:pt>
                <c:pt idx="3">
                  <c:v>1984</c:v>
                </c:pt>
                <c:pt idx="4">
                  <c:v>1985</c:v>
                </c:pt>
                <c:pt idx="5">
                  <c:v>1986</c:v>
                </c:pt>
                <c:pt idx="6">
                  <c:v>1987</c:v>
                </c:pt>
                <c:pt idx="7">
                  <c:v>1988</c:v>
                </c:pt>
                <c:pt idx="8">
                  <c:v>1989</c:v>
                </c:pt>
                <c:pt idx="9">
                  <c:v>1990</c:v>
                </c:pt>
                <c:pt idx="10">
                  <c:v>1991</c:v>
                </c:pt>
                <c:pt idx="11">
                  <c:v>1992</c:v>
                </c:pt>
                <c:pt idx="12">
                  <c:v>1993</c:v>
                </c:pt>
                <c:pt idx="13">
                  <c:v>1994</c:v>
                </c:pt>
                <c:pt idx="14">
                  <c:v>1995</c:v>
                </c:pt>
                <c:pt idx="15">
                  <c:v>1996</c:v>
                </c:pt>
                <c:pt idx="16">
                  <c:v>1997</c:v>
                </c:pt>
                <c:pt idx="17">
                  <c:v>1998</c:v>
                </c:pt>
                <c:pt idx="18">
                  <c:v>1999</c:v>
                </c:pt>
                <c:pt idx="19">
                  <c:v>2000</c:v>
                </c:pt>
                <c:pt idx="20">
                  <c:v>2001</c:v>
                </c:pt>
                <c:pt idx="21">
                  <c:v>2002</c:v>
                </c:pt>
                <c:pt idx="22">
                  <c:v>2003</c:v>
                </c:pt>
                <c:pt idx="23">
                  <c:v>2004</c:v>
                </c:pt>
                <c:pt idx="24">
                  <c:v>2005</c:v>
                </c:pt>
                <c:pt idx="25">
                  <c:v>2006</c:v>
                </c:pt>
                <c:pt idx="26">
                  <c:v>2007</c:v>
                </c:pt>
                <c:pt idx="27">
                  <c:v>2008</c:v>
                </c:pt>
                <c:pt idx="28">
                  <c:v>2009</c:v>
                </c:pt>
                <c:pt idx="29">
                  <c:v>2010</c:v>
                </c:pt>
                <c:pt idx="30">
                  <c:v>2011</c:v>
                </c:pt>
                <c:pt idx="31">
                  <c:v>2012</c:v>
                </c:pt>
                <c:pt idx="32">
                  <c:v>2013</c:v>
                </c:pt>
                <c:pt idx="33">
                  <c:v>2014</c:v>
                </c:pt>
                <c:pt idx="34">
                  <c:v>2015</c:v>
                </c:pt>
                <c:pt idx="35">
                  <c:v>2016</c:v>
                </c:pt>
                <c:pt idx="36">
                  <c:v>2017</c:v>
                </c:pt>
                <c:pt idx="37">
                  <c:v>2018</c:v>
                </c:pt>
                <c:pt idx="38">
                  <c:v>2019</c:v>
                </c:pt>
                <c:pt idx="39">
                  <c:v>2020</c:v>
                </c:pt>
                <c:pt idx="40">
                  <c:v>2021</c:v>
                </c:pt>
                <c:pt idx="41">
                  <c:v>2022*</c:v>
                </c:pt>
              </c:strCache>
            </c:strRef>
          </c:cat>
          <c:val>
            <c:numRef>
              <c:f>Sheet1!$B$2:$B$43</c:f>
              <c:numCache>
                <c:ptCount val="42"/>
                <c:pt idx="0">
                  <c:v>175</c:v>
                </c:pt>
                <c:pt idx="1">
                  <c:v>350</c:v>
                </c:pt>
                <c:pt idx="2">
                  <c:v>415</c:v>
                </c:pt>
                <c:pt idx="3">
                  <c:v>510</c:v>
                </c:pt>
                <c:pt idx="4">
                  <c:v>617</c:v>
                </c:pt>
                <c:pt idx="5">
                  <c:v>712</c:v>
                </c:pt>
                <c:pt idx="6">
                  <c:v>819</c:v>
                </c:pt>
                <c:pt idx="7">
                  <c:v>831</c:v>
                </c:pt>
                <c:pt idx="8">
                  <c:v>843</c:v>
                </c:pt>
                <c:pt idx="9">
                  <c:v>848</c:v>
                </c:pt>
                <c:pt idx="10">
                  <c:v>866</c:v>
                </c:pt>
                <c:pt idx="11">
                  <c:v>985</c:v>
                </c:pt>
                <c:pt idx="12">
                  <c:v>1154</c:v>
                </c:pt>
                <c:pt idx="13">
                  <c:v>1289</c:v>
                </c:pt>
                <c:pt idx="14">
                  <c:v>1358</c:v>
                </c:pt>
                <c:pt idx="15">
                  <c:v>1088</c:v>
                </c:pt>
                <c:pt idx="16">
                  <c:v>1288</c:v>
                </c:pt>
                <c:pt idx="17">
                  <c:v>1405</c:v>
                </c:pt>
                <c:pt idx="18">
                  <c:v>1465</c:v>
                </c:pt>
                <c:pt idx="19">
                  <c:v>1622</c:v>
                </c:pt>
                <c:pt idx="20">
                  <c:v>1765</c:v>
                </c:pt>
                <c:pt idx="21">
                  <c:v>2140</c:v>
                </c:pt>
                <c:pt idx="22">
                  <c:v>2810</c:v>
                </c:pt>
                <c:pt idx="23">
                  <c:v>3404</c:v>
                </c:pt>
                <c:pt idx="24">
                  <c:v>3904</c:v>
                </c:pt>
                <c:pt idx="25">
                  <c:v>4884</c:v>
                </c:pt>
                <c:pt idx="26">
                  <c:v>6521</c:v>
                </c:pt>
                <c:pt idx="27">
                  <c:v>9309</c:v>
                </c:pt>
                <c:pt idx="28">
                  <c:v>10938</c:v>
                </c:pt>
                <c:pt idx="29">
                  <c:v>13298</c:v>
                </c:pt>
                <c:pt idx="30">
                  <c:v>13929</c:v>
                </c:pt>
                <c:pt idx="31">
                  <c:v>13218</c:v>
                </c:pt>
                <c:pt idx="32">
                  <c:v>13293</c:v>
                </c:pt>
                <c:pt idx="33">
                  <c:v>14313</c:v>
                </c:pt>
                <c:pt idx="34">
                  <c:v>14700</c:v>
                </c:pt>
                <c:pt idx="35">
                  <c:v>15250</c:v>
                </c:pt>
                <c:pt idx="36">
                  <c:v>15800</c:v>
                </c:pt>
                <c:pt idx="37">
                  <c:v>16100</c:v>
                </c:pt>
                <c:pt idx="38">
                  <c:v>15800</c:v>
                </c:pt>
                <c:pt idx="39">
                  <c:v>13800</c:v>
                </c:pt>
                <c:pt idx="40">
                  <c:v>15000</c:v>
                </c:pt>
                <c:pt idx="41">
                  <c:v>15400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Production in million gallons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Column2</c:v>
                </c:pt>
              </c:strCache>
            </c:strRef>
          </c:tx>
          <c:spPr>
            <a:solidFill>
              <a:srgbClr val="2875DD"/>
            </a:solidFill>
            <a:ln>
              <a:solidFill>
                <a:srgbClr val="2875DD"/>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Sheet1!$A$2:$A$13</c:f>
              <c:strCache>
                <c:ptCount val="12"/>
                <c:pt idx="0">
                  <c:v>Iowa</c:v>
                </c:pt>
                <c:pt idx="1">
                  <c:v>Nebraska</c:v>
                </c:pt>
                <c:pt idx="2">
                  <c:v>Illinois</c:v>
                </c:pt>
                <c:pt idx="3">
                  <c:v>South Dakota</c:v>
                </c:pt>
                <c:pt idx="4">
                  <c:v>Minnesota</c:v>
                </c:pt>
                <c:pt idx="5">
                  <c:v>Indiana</c:v>
                </c:pt>
                <c:pt idx="6">
                  <c:v>Ohio</c:v>
                </c:pt>
                <c:pt idx="7">
                  <c:v>Kansas</c:v>
                </c:pt>
                <c:pt idx="8">
                  <c:v>Wisconsin</c:v>
                </c:pt>
                <c:pt idx="9">
                  <c:v>North Dakota</c:v>
                </c:pt>
                <c:pt idx="10">
                  <c:v>Michigan</c:v>
                </c:pt>
                <c:pt idx="11">
                  <c:v>Texas</c:v>
                </c:pt>
              </c:strCache>
            </c:strRef>
          </c:cat>
          <c:val>
            <c:numRef>
              <c:f>Sheet1!$B$2:$B$13</c:f>
              <c:numCache>
                <c:ptCount val="12"/>
                <c:pt idx="0">
                  <c:v>97418</c:v>
                </c:pt>
                <c:pt idx="1">
                  <c:v>48251</c:v>
                </c:pt>
                <c:pt idx="2">
                  <c:v>34083</c:v>
                </c:pt>
                <c:pt idx="3">
                  <c:v>31042</c:v>
                </c:pt>
                <c:pt idx="4">
                  <c:v>30446</c:v>
                </c:pt>
                <c:pt idx="5">
                  <c:v>27520</c:v>
                </c:pt>
                <c:pt idx="6">
                  <c:v>13988</c:v>
                </c:pt>
                <c:pt idx="7">
                  <c:v>12670</c:v>
                </c:pt>
                <c:pt idx="8">
                  <c:v>12600</c:v>
                </c:pt>
                <c:pt idx="9">
                  <c:v>12404</c:v>
                </c:pt>
                <c:pt idx="10">
                  <c:v>7657</c:v>
                </c:pt>
                <c:pt idx="11">
                  <c:v>6974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numRef>
              <c:f>Sheet1!$A$2:$A$23</c:f>
              <c:numCache>
                <c:formatCode>General</c:formatCode>
                <c:ptCount val="22"/>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pt idx="15">
                  <c:v>2016</c:v>
                </c:pt>
                <c:pt idx="16">
                  <c:v>2017</c:v>
                </c:pt>
                <c:pt idx="17">
                  <c:v>2018</c:v>
                </c:pt>
                <c:pt idx="18">
                  <c:v>2019</c:v>
                </c:pt>
                <c:pt idx="19">
                  <c:v>2020</c:v>
                </c:pt>
                <c:pt idx="20">
                  <c:v>2021</c:v>
                </c:pt>
                <c:pt idx="21">
                  <c:v>2022</c:v>
                </c:pt>
              </c:numCache>
            </c:numRef>
          </c:cat>
          <c:val>
            <c:numRef>
              <c:f>Sheet1!$B$2:$B$23</c:f>
              <c:numCache>
                <c:ptCount val="22"/>
                <c:pt idx="0">
                  <c:v>9</c:v>
                </c:pt>
                <c:pt idx="1">
                  <c:v>10</c:v>
                </c:pt>
                <c:pt idx="2">
                  <c:v>14</c:v>
                </c:pt>
                <c:pt idx="3">
                  <c:v>28</c:v>
                </c:pt>
                <c:pt idx="4">
                  <c:v>91</c:v>
                </c:pt>
                <c:pt idx="5">
                  <c:v>250</c:v>
                </c:pt>
                <c:pt idx="6">
                  <c:v>490</c:v>
                </c:pt>
                <c:pt idx="7">
                  <c:v>678</c:v>
                </c:pt>
                <c:pt idx="8">
                  <c:v>516</c:v>
                </c:pt>
                <c:pt idx="9">
                  <c:v>343</c:v>
                </c:pt>
                <c:pt idx="10">
                  <c:v>967</c:v>
                </c:pt>
                <c:pt idx="11">
                  <c:v>991</c:v>
                </c:pt>
                <c:pt idx="12">
                  <c:v>1359</c:v>
                </c:pt>
                <c:pt idx="13">
                  <c:v>1279</c:v>
                </c:pt>
                <c:pt idx="14">
                  <c:v>1263</c:v>
                </c:pt>
                <c:pt idx="15">
                  <c:v>1568</c:v>
                </c:pt>
                <c:pt idx="16">
                  <c:v>1596</c:v>
                </c:pt>
                <c:pt idx="17">
                  <c:v>1857</c:v>
                </c:pt>
                <c:pt idx="18">
                  <c:v>1725</c:v>
                </c:pt>
                <c:pt idx="19">
                  <c:v>1815</c:v>
                </c:pt>
                <c:pt idx="20">
                  <c:v>1709</c:v>
                </c:pt>
                <c:pt idx="21">
                  <c:v>1620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Production in million gallons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Column2</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Iowa</c:v>
                </c:pt>
                <c:pt idx="1">
                  <c:v>Missouri</c:v>
                </c:pt>
                <c:pt idx="2">
                  <c:v>Texas</c:v>
                </c:pt>
                <c:pt idx="3">
                  <c:v>Illinois</c:v>
                </c:pt>
                <c:pt idx="4">
                  <c:v>Indiana</c:v>
                </c:pt>
                <c:pt idx="5">
                  <c:v>Minnesota</c:v>
                </c:pt>
                <c:pt idx="6">
                  <c:v>North Dakota</c:v>
                </c:pt>
                <c:pt idx="7">
                  <c:v>Washington</c:v>
                </c:pt>
                <c:pt idx="8">
                  <c:v>Ohio</c:v>
                </c:pt>
                <c:pt idx="9">
                  <c:v>Arkansas</c:v>
                </c:pt>
              </c:strCache>
            </c:strRef>
          </c:cat>
          <c:val>
            <c:numRef>
              <c:f>Sheet1!$B$2:$B$11</c:f>
              <c:numCache>
                <c:ptCount val="10"/>
                <c:pt idx="0">
                  <c:v>8.09</c:v>
                </c:pt>
                <c:pt idx="1">
                  <c:v>5.04</c:v>
                </c:pt>
                <c:pt idx="2">
                  <c:v>4.04</c:v>
                </c:pt>
                <c:pt idx="3">
                  <c:v>3.97</c:v>
                </c:pt>
                <c:pt idx="4">
                  <c:v>2.12</c:v>
                </c:pt>
                <c:pt idx="5">
                  <c:v>1.82</c:v>
                </c:pt>
                <c:pt idx="6">
                  <c:v>1.81</c:v>
                </c:pt>
                <c:pt idx="7">
                  <c:v>1.7</c:v>
                </c:pt>
                <c:pt idx="8">
                  <c:v>1.46</c:v>
                </c:pt>
                <c:pt idx="9">
                  <c:v>1.11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Iowa</c:v>
                </c:pt>
                <c:pt idx="1">
                  <c:v>Texas</c:v>
                </c:pt>
                <c:pt idx="2">
                  <c:v>Missouri</c:v>
                </c:pt>
                <c:pt idx="3">
                  <c:v>California</c:v>
                </c:pt>
                <c:pt idx="4">
                  <c:v>Illinois</c:v>
                </c:pt>
                <c:pt idx="5">
                  <c:v>Mississippi</c:v>
                </c:pt>
                <c:pt idx="6">
                  <c:v>Arkansas</c:v>
                </c:pt>
                <c:pt idx="7">
                  <c:v>Indiana</c:v>
                </c:pt>
                <c:pt idx="8">
                  <c:v>Minnesota</c:v>
                </c:pt>
                <c:pt idx="9">
                  <c:v>Virginia</c:v>
                </c:pt>
                <c:pt idx="10">
                  <c:v>Kentucky</c:v>
                </c:pt>
                <c:pt idx="11">
                  <c:v>Pennsylvania</c:v>
                </c:pt>
                <c:pt idx="12">
                  <c:v>Michigan</c:v>
                </c:pt>
                <c:pt idx="13">
                  <c:v>Wisconsin</c:v>
                </c:pt>
                <c:pt idx="14">
                  <c:v>Georgia</c:v>
                </c:pt>
              </c:strCache>
            </c:strRef>
          </c:cat>
          <c:val>
            <c:numRef>
              <c:f>Sheet1!$B$2:$B$16</c:f>
              <c:numCache>
                <c:ptCount val="15"/>
                <c:pt idx="0">
                  <c:v>11</c:v>
                </c:pt>
                <c:pt idx="1">
                  <c:v>6</c:v>
                </c:pt>
                <c:pt idx="2">
                  <c:v>6</c:v>
                </c:pt>
                <c:pt idx="3">
                  <c:v>4</c:v>
                </c:pt>
                <c:pt idx="4">
                  <c:v>4</c:v>
                </c:pt>
                <c:pt idx="5">
                  <c:v>2</c:v>
                </c:pt>
                <c:pt idx="6">
                  <c:v>3</c:v>
                </c:pt>
                <c:pt idx="7">
                  <c:v>3</c:v>
                </c:pt>
                <c:pt idx="8">
                  <c:v>3</c:v>
                </c:pt>
                <c:pt idx="9">
                  <c:v>3</c:v>
                </c:pt>
                <c:pt idx="10">
                  <c:v>2</c:v>
                </c:pt>
                <c:pt idx="11">
                  <c:v>2</c:v>
                </c:pt>
                <c:pt idx="12">
                  <c:v>2</c:v>
                </c:pt>
                <c:pt idx="13">
                  <c:v>2</c:v>
                </c:pt>
                <c:pt idx="14">
                  <c:v>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Sheet1!$A$2:$A$13</c:f>
              <c:numCache>
                <c:formatCode>General</c:formatCode>
                <c:ptCount val="12"/>
                <c:pt idx="0">
                  <c:v>2010</c:v>
                </c:pt>
                <c:pt idx="1">
                  <c:v>2011</c:v>
                </c:pt>
                <c:pt idx="2">
                  <c:v>2012</c:v>
                </c:pt>
                <c:pt idx="3">
                  <c:v>2013</c:v>
                </c:pt>
                <c:pt idx="4">
                  <c:v>2014</c:v>
                </c:pt>
                <c:pt idx="5">
                  <c:v>2015</c:v>
                </c:pt>
                <c:pt idx="6">
                  <c:v>2016</c:v>
                </c:pt>
                <c:pt idx="7">
                  <c:v>2017</c:v>
                </c:pt>
                <c:pt idx="8">
                  <c:v>2018</c:v>
                </c:pt>
                <c:pt idx="9">
                  <c:v>2019</c:v>
                </c:pt>
                <c:pt idx="10">
                  <c:v>2020</c:v>
                </c:pt>
                <c:pt idx="11">
                  <c:v>2021</c:v>
                </c:pt>
              </c:numCache>
            </c:numRef>
          </c:cat>
          <c:val>
            <c:numRef>
              <c:f>Sheet1!$B$2:$B$13</c:f>
              <c:numCache>
                <c:ptCount val="12"/>
                <c:pt idx="0">
                  <c:v>9488</c:v>
                </c:pt>
                <c:pt idx="1">
                  <c:v>28457</c:v>
                </c:pt>
                <c:pt idx="2">
                  <c:v>17656</c:v>
                </c:pt>
                <c:pt idx="3">
                  <c:v>14737</c:v>
                </c:pt>
                <c:pt idx="4">
                  <c:v>20149</c:v>
                </c:pt>
                <c:pt idx="5">
                  <c:v>19811</c:v>
                </c:pt>
                <c:pt idx="6">
                  <c:v>27864</c:v>
                </c:pt>
                <c:pt idx="7">
                  <c:v>33092</c:v>
                </c:pt>
                <c:pt idx="8">
                  <c:v>40704</c:v>
                </c:pt>
                <c:pt idx="9">
                  <c:v>34920</c:v>
                </c:pt>
                <c:pt idx="10">
                  <c:v>31362</c:v>
                </c:pt>
                <c:pt idx="11">
                  <c:v>29582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Exports in thousand barrels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numRef>
              <c:f>Sheet1!$A$2:$A$21</c:f>
              <c:numCache>
                <c:formatCode>General</c:formatCode>
                <c:ptCount val="20"/>
                <c:pt idx="0">
                  <c:v>1995</c:v>
                </c:pt>
                <c:pt idx="1">
                  <c:v>2000</c:v>
                </c:pt>
                <c:pt idx="2">
                  <c:v>2005</c:v>
                </c:pt>
                <c:pt idx="3">
                  <c:v>2006</c:v>
                </c:pt>
                <c:pt idx="4">
                  <c:v>2007</c:v>
                </c:pt>
                <c:pt idx="5">
                  <c:v>2008</c:v>
                </c:pt>
                <c:pt idx="6">
                  <c:v>2009</c:v>
                </c:pt>
                <c:pt idx="7">
                  <c:v>2010</c:v>
                </c:pt>
                <c:pt idx="8">
                  <c:v>2011</c:v>
                </c:pt>
                <c:pt idx="9">
                  <c:v>2012</c:v>
                </c:pt>
                <c:pt idx="10">
                  <c:v>2013</c:v>
                </c:pt>
                <c:pt idx="11">
                  <c:v>2014</c:v>
                </c:pt>
                <c:pt idx="12">
                  <c:v>2015</c:v>
                </c:pt>
                <c:pt idx="13">
                  <c:v>2016</c:v>
                </c:pt>
                <c:pt idx="14">
                  <c:v>2017</c:v>
                </c:pt>
                <c:pt idx="15">
                  <c:v>2018</c:v>
                </c:pt>
                <c:pt idx="16">
                  <c:v>2019</c:v>
                </c:pt>
                <c:pt idx="17">
                  <c:v>2020</c:v>
                </c:pt>
                <c:pt idx="18">
                  <c:v>2021</c:v>
                </c:pt>
                <c:pt idx="19">
                  <c:v>2022</c:v>
                </c:pt>
              </c:numCache>
            </c:numRef>
          </c:cat>
          <c:val>
            <c:numRef>
              <c:f>Sheet1!$B$2:$B$21</c:f>
              <c:numCache>
                <c:ptCount val="20"/>
                <c:pt idx="0">
                  <c:v>16254</c:v>
                </c:pt>
                <c:pt idx="1">
                  <c:v>4872</c:v>
                </c:pt>
                <c:pt idx="2">
                  <c:v>135828</c:v>
                </c:pt>
                <c:pt idx="3">
                  <c:v>731136</c:v>
                </c:pt>
                <c:pt idx="4">
                  <c:v>439194</c:v>
                </c:pt>
                <c:pt idx="5">
                  <c:v>529620</c:v>
                </c:pt>
                <c:pt idx="6">
                  <c:v>198240</c:v>
                </c:pt>
                <c:pt idx="7">
                  <c:v>15666</c:v>
                </c:pt>
                <c:pt idx="8">
                  <c:v>171864</c:v>
                </c:pt>
                <c:pt idx="9">
                  <c:v>494130</c:v>
                </c:pt>
                <c:pt idx="10">
                  <c:v>376992</c:v>
                </c:pt>
                <c:pt idx="11">
                  <c:v>74676</c:v>
                </c:pt>
                <c:pt idx="12">
                  <c:v>91518</c:v>
                </c:pt>
                <c:pt idx="13">
                  <c:v>36204</c:v>
                </c:pt>
                <c:pt idx="14">
                  <c:v>76608</c:v>
                </c:pt>
                <c:pt idx="15">
                  <c:v>54348</c:v>
                </c:pt>
                <c:pt idx="16">
                  <c:v>195048</c:v>
                </c:pt>
                <c:pt idx="17">
                  <c:v>154140</c:v>
                </c:pt>
                <c:pt idx="18">
                  <c:v>60774</c:v>
                </c:pt>
                <c:pt idx="19">
                  <c:v>21294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Imports in thousand gallons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numRef>
              <c:f>Sheet1!$A$2:$A$23</c:f>
              <c:numCache>
                <c:formatCode>General</c:formatCode>
                <c:ptCount val="22"/>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pt idx="15">
                  <c:v>2016</c:v>
                </c:pt>
                <c:pt idx="16">
                  <c:v>2017</c:v>
                </c:pt>
                <c:pt idx="17">
                  <c:v>2018</c:v>
                </c:pt>
                <c:pt idx="18">
                  <c:v>2019</c:v>
                </c:pt>
                <c:pt idx="19">
                  <c:v>2020</c:v>
                </c:pt>
                <c:pt idx="20">
                  <c:v>2021</c:v>
                </c:pt>
                <c:pt idx="21">
                  <c:v>2022</c:v>
                </c:pt>
              </c:numCache>
            </c:numRef>
          </c:cat>
          <c:val>
            <c:numRef>
              <c:f>Sheet1!$B$2:$B$23</c:f>
              <c:numCache>
                <c:ptCount val="22"/>
                <c:pt idx="0">
                  <c:v>41</c:v>
                </c:pt>
                <c:pt idx="1">
                  <c:v>57</c:v>
                </c:pt>
                <c:pt idx="2">
                  <c:v>113</c:v>
                </c:pt>
                <c:pt idx="3">
                  <c:v>128</c:v>
                </c:pt>
                <c:pt idx="4">
                  <c:v>213</c:v>
                </c:pt>
                <c:pt idx="5">
                  <c:v>856</c:v>
                </c:pt>
                <c:pt idx="6">
                  <c:v>6696</c:v>
                </c:pt>
                <c:pt idx="7">
                  <c:v>16673</c:v>
                </c:pt>
                <c:pt idx="8">
                  <c:v>6546</c:v>
                </c:pt>
                <c:pt idx="9">
                  <c:v>2588</c:v>
                </c:pt>
                <c:pt idx="10">
                  <c:v>1799</c:v>
                </c:pt>
                <c:pt idx="11">
                  <c:v>3056</c:v>
                </c:pt>
                <c:pt idx="12">
                  <c:v>4675</c:v>
                </c:pt>
                <c:pt idx="13">
                  <c:v>1974</c:v>
                </c:pt>
                <c:pt idx="14">
                  <c:v>2091</c:v>
                </c:pt>
                <c:pt idx="15">
                  <c:v>2098</c:v>
                </c:pt>
                <c:pt idx="16">
                  <c:v>2228</c:v>
                </c:pt>
                <c:pt idx="17">
                  <c:v>2470</c:v>
                </c:pt>
                <c:pt idx="18">
                  <c:v>2730</c:v>
                </c:pt>
                <c:pt idx="19">
                  <c:v>3458</c:v>
                </c:pt>
                <c:pt idx="20">
                  <c:v>4452</c:v>
                </c:pt>
                <c:pt idx="21">
                  <c:v>7152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Exports in thousand barrels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numRef>
              <c:f>Sheet1!$A$2:$A$23</c:f>
              <c:numCache>
                <c:formatCode>General</c:formatCode>
                <c:ptCount val="22"/>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pt idx="15">
                  <c:v>2016</c:v>
                </c:pt>
                <c:pt idx="16">
                  <c:v>2017</c:v>
                </c:pt>
                <c:pt idx="17">
                  <c:v>2018</c:v>
                </c:pt>
                <c:pt idx="18">
                  <c:v>2019</c:v>
                </c:pt>
                <c:pt idx="19">
                  <c:v>2020</c:v>
                </c:pt>
                <c:pt idx="20">
                  <c:v>2021</c:v>
                </c:pt>
                <c:pt idx="21">
                  <c:v>2022</c:v>
                </c:pt>
              </c:numCache>
            </c:numRef>
          </c:cat>
          <c:val>
            <c:numRef>
              <c:f>Sheet1!$B$2:$B$23</c:f>
              <c:numCache>
                <c:ptCount val="22"/>
                <c:pt idx="0">
                  <c:v>81</c:v>
                </c:pt>
                <c:pt idx="1">
                  <c:v>197</c:v>
                </c:pt>
                <c:pt idx="2">
                  <c:v>97</c:v>
                </c:pt>
                <c:pt idx="3">
                  <c:v>101</c:v>
                </c:pt>
                <c:pt idx="4">
                  <c:v>214</c:v>
                </c:pt>
                <c:pt idx="5">
                  <c:v>1105</c:v>
                </c:pt>
                <c:pt idx="6">
                  <c:v>3455</c:v>
                </c:pt>
                <c:pt idx="7">
                  <c:v>7755</c:v>
                </c:pt>
                <c:pt idx="8">
                  <c:v>1906</c:v>
                </c:pt>
                <c:pt idx="9">
                  <c:v>564</c:v>
                </c:pt>
                <c:pt idx="10">
                  <c:v>890</c:v>
                </c:pt>
                <c:pt idx="11">
                  <c:v>853</c:v>
                </c:pt>
                <c:pt idx="12">
                  <c:v>8152</c:v>
                </c:pt>
                <c:pt idx="13">
                  <c:v>4578</c:v>
                </c:pt>
                <c:pt idx="14">
                  <c:v>8399</c:v>
                </c:pt>
                <c:pt idx="15">
                  <c:v>16879</c:v>
                </c:pt>
                <c:pt idx="16">
                  <c:v>9374</c:v>
                </c:pt>
                <c:pt idx="17">
                  <c:v>3969</c:v>
                </c:pt>
                <c:pt idx="18">
                  <c:v>4078</c:v>
                </c:pt>
                <c:pt idx="19">
                  <c:v>4684</c:v>
                </c:pt>
                <c:pt idx="20">
                  <c:v>5005</c:v>
                </c:pt>
                <c:pt idx="21">
                  <c:v>5950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Imports in thousand barrels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E85</c:v>
                </c:pt>
              </c:strCache>
            </c:strRef>
          </c:tx>
          <c:spPr>
            <a:ln>
              <a:solidFill>
                <a:srgbClr val="2875DD"/>
              </a:solidFill>
            </a:ln>
          </c:spPr>
          <c:marker>
            <c:symbol val="circle"/>
            <c:spPr>
              <a:solidFill>
                <a:srgbClr val="2875DD"/>
              </a:solidFill>
              <a:ln>
                <a:solidFill>
                  <a:srgbClr val="2875DD"/>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Sheet1!$A$2:$A$34</c:f>
              <c:strCache>
                <c:ptCount val="33"/>
                <c:pt idx="0">
                  <c:v>Jul '14</c:v>
                </c:pt>
                <c:pt idx="1">
                  <c:v>Oct '14</c:v>
                </c:pt>
                <c:pt idx="2">
                  <c:v>Jan '15</c:v>
                </c:pt>
                <c:pt idx="3">
                  <c:v>Apr '15</c:v>
                </c:pt>
                <c:pt idx="4">
                  <c:v>Jul '15</c:v>
                </c:pt>
                <c:pt idx="5">
                  <c:v>Oct '15</c:v>
                </c:pt>
                <c:pt idx="6">
                  <c:v>Jan '16</c:v>
                </c:pt>
                <c:pt idx="7">
                  <c:v>Apr '16</c:v>
                </c:pt>
                <c:pt idx="8">
                  <c:v>Jul '16</c:v>
                </c:pt>
                <c:pt idx="9">
                  <c:v>Oct '16</c:v>
                </c:pt>
                <c:pt idx="10">
                  <c:v>Jan '17</c:v>
                </c:pt>
                <c:pt idx="11">
                  <c:v>Apr '17</c:v>
                </c:pt>
                <c:pt idx="12">
                  <c:v>Jul '17</c:v>
                </c:pt>
                <c:pt idx="13">
                  <c:v>Oct '17</c:v>
                </c:pt>
                <c:pt idx="14">
                  <c:v>Jan '18</c:v>
                </c:pt>
                <c:pt idx="15">
                  <c:v>Apr '18</c:v>
                </c:pt>
                <c:pt idx="16">
                  <c:v>Jul '18</c:v>
                </c:pt>
                <c:pt idx="17">
                  <c:v>Oct '18</c:v>
                </c:pt>
                <c:pt idx="18">
                  <c:v>Jan '19</c:v>
                </c:pt>
                <c:pt idx="19">
                  <c:v>Apr '19</c:v>
                </c:pt>
                <c:pt idx="20">
                  <c:v>Jul '19</c:v>
                </c:pt>
                <c:pt idx="21">
                  <c:v>Oct '19</c:v>
                </c:pt>
                <c:pt idx="22">
                  <c:v>Jan '20</c:v>
                </c:pt>
                <c:pt idx="23">
                  <c:v>Apr '20</c:v>
                </c:pt>
                <c:pt idx="24">
                  <c:v>Jul '20</c:v>
                </c:pt>
                <c:pt idx="25">
                  <c:v>Oct '20</c:v>
                </c:pt>
                <c:pt idx="26">
                  <c:v>Jan '21</c:v>
                </c:pt>
                <c:pt idx="27">
                  <c:v>Apr '21</c:v>
                </c:pt>
                <c:pt idx="28">
                  <c:v>Jul '21</c:v>
                </c:pt>
                <c:pt idx="29">
                  <c:v>Oct '21</c:v>
                </c:pt>
                <c:pt idx="30">
                  <c:v>Jan '22</c:v>
                </c:pt>
                <c:pt idx="31">
                  <c:v>Apr '22</c:v>
                </c:pt>
                <c:pt idx="32">
                  <c:v>Jul '22</c:v>
                </c:pt>
              </c:strCache>
            </c:strRef>
          </c:cat>
          <c:val>
            <c:numRef>
              <c:f>Sheet1!$B$2:$B$34</c:f>
              <c:numCache>
                <c:ptCount val="33"/>
                <c:pt idx="0">
                  <c:v>4.56</c:v>
                </c:pt>
                <c:pt idx="1">
                  <c:v>4.07</c:v>
                </c:pt>
                <c:pt idx="2">
                  <c:v>3.12</c:v>
                </c:pt>
                <c:pt idx="3">
                  <c:v>2.77</c:v>
                </c:pt>
                <c:pt idx="4">
                  <c:v>3.07</c:v>
                </c:pt>
                <c:pt idx="5">
                  <c:v>2.84</c:v>
                </c:pt>
                <c:pt idx="6">
                  <c:v>2.42</c:v>
                </c:pt>
                <c:pt idx="7">
                  <c:v>2.39</c:v>
                </c:pt>
                <c:pt idx="8">
                  <c:v>2.59</c:v>
                </c:pt>
                <c:pt idx="9">
                  <c:v>2.51</c:v>
                </c:pt>
                <c:pt idx="10">
                  <c:v>2.65</c:v>
                </c:pt>
                <c:pt idx="11">
                  <c:v>2.74</c:v>
                </c:pt>
                <c:pt idx="12">
                  <c:v>2.58</c:v>
                </c:pt>
                <c:pt idx="13">
                  <c:v>2.73</c:v>
                </c:pt>
                <c:pt idx="14">
                  <c:v>2.68</c:v>
                </c:pt>
                <c:pt idx="15">
                  <c:v>2.87</c:v>
                </c:pt>
                <c:pt idx="16">
                  <c:v>3.05</c:v>
                </c:pt>
                <c:pt idx="17">
                  <c:v>3.1</c:v>
                </c:pt>
                <c:pt idx="18">
                  <c:v>2.59</c:v>
                </c:pt>
                <c:pt idx="19">
                  <c:v>3</c:v>
                </c:pt>
                <c:pt idx="20">
                  <c:v>3.06</c:v>
                </c:pt>
                <c:pt idx="21">
                  <c:v>2.97</c:v>
                </c:pt>
                <c:pt idx="22">
                  <c:v>2.96</c:v>
                </c:pt>
                <c:pt idx="23">
                  <c:v>2.28</c:v>
                </c:pt>
                <c:pt idx="24">
                  <c:v>2.58</c:v>
                </c:pt>
                <c:pt idx="25">
                  <c:v>2.54</c:v>
                </c:pt>
                <c:pt idx="26">
                  <c:v>2.65</c:v>
                </c:pt>
                <c:pt idx="27">
                  <c:v>3.12</c:v>
                </c:pt>
                <c:pt idx="28">
                  <c:v>3.4</c:v>
                </c:pt>
                <c:pt idx="29">
                  <c:v>3.55</c:v>
                </c:pt>
                <c:pt idx="30">
                  <c:v>3.87</c:v>
                </c:pt>
                <c:pt idx="31">
                  <c:v>4.6</c:v>
                </c:pt>
                <c:pt idx="32">
                  <c:v>5.1</c:v>
                </c:pt>
              </c:numCache>
            </c:numRef>
          </c:val>
          <c:smooth val="0"/>
        </c:ser>
        <c:ser>
          <c:idx val="1"/>
          <c:order val="1"/>
          <c:tx>
            <c:strRef>
              <c:f>Sheet1!$C$1</c:f>
              <c:strCache>
                <c:ptCount val="1"/>
                <c:pt idx="0">
                  <c:v>Regular gasoline</c:v>
                </c:pt>
              </c:strCache>
            </c:strRef>
          </c:tx>
          <c:spPr>
            <a:ln>
              <a:solidFill>
                <a:srgbClr val="0F283E"/>
              </a:solidFill>
            </a:ln>
          </c:spPr>
          <c:marker>
            <c:symbol val="circle"/>
            <c:spPr>
              <a:solidFill>
                <a:srgbClr val="0F283E"/>
              </a:solidFill>
              <a:ln>
                <a:solidFill>
                  <a:srgbClr val="0F283E"/>
                </a:solidFill>
              </a:ln>
            </c:spPr>
          </c:marker>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Sheet1!$A$2:$A$34</c:f>
              <c:strCache>
                <c:ptCount val="33"/>
                <c:pt idx="0">
                  <c:v>Jul '14</c:v>
                </c:pt>
                <c:pt idx="1">
                  <c:v>Oct '14</c:v>
                </c:pt>
                <c:pt idx="2">
                  <c:v>Jan '15</c:v>
                </c:pt>
                <c:pt idx="3">
                  <c:v>Apr '15</c:v>
                </c:pt>
                <c:pt idx="4">
                  <c:v>Jul '15</c:v>
                </c:pt>
                <c:pt idx="5">
                  <c:v>Oct '15</c:v>
                </c:pt>
                <c:pt idx="6">
                  <c:v>Jan '16</c:v>
                </c:pt>
                <c:pt idx="7">
                  <c:v>Apr '16</c:v>
                </c:pt>
                <c:pt idx="8">
                  <c:v>Jul '16</c:v>
                </c:pt>
                <c:pt idx="9">
                  <c:v>Oct '16</c:v>
                </c:pt>
                <c:pt idx="10">
                  <c:v>Jan '17</c:v>
                </c:pt>
                <c:pt idx="11">
                  <c:v>Apr '17</c:v>
                </c:pt>
                <c:pt idx="12">
                  <c:v>Jul '17</c:v>
                </c:pt>
                <c:pt idx="13">
                  <c:v>Oct '17</c:v>
                </c:pt>
                <c:pt idx="14">
                  <c:v>Jan '18</c:v>
                </c:pt>
                <c:pt idx="15">
                  <c:v>Apr '18</c:v>
                </c:pt>
                <c:pt idx="16">
                  <c:v>Jul '18</c:v>
                </c:pt>
                <c:pt idx="17">
                  <c:v>Oct '18</c:v>
                </c:pt>
                <c:pt idx="18">
                  <c:v>Jan '19</c:v>
                </c:pt>
                <c:pt idx="19">
                  <c:v>Apr '19</c:v>
                </c:pt>
                <c:pt idx="20">
                  <c:v>Jul '19</c:v>
                </c:pt>
                <c:pt idx="21">
                  <c:v>Oct '19</c:v>
                </c:pt>
                <c:pt idx="22">
                  <c:v>Jan '20</c:v>
                </c:pt>
                <c:pt idx="23">
                  <c:v>Apr '20</c:v>
                </c:pt>
                <c:pt idx="24">
                  <c:v>Jul '20</c:v>
                </c:pt>
                <c:pt idx="25">
                  <c:v>Oct '20</c:v>
                </c:pt>
                <c:pt idx="26">
                  <c:v>Jan '21</c:v>
                </c:pt>
                <c:pt idx="27">
                  <c:v>Apr '21</c:v>
                </c:pt>
                <c:pt idx="28">
                  <c:v>Jul '21</c:v>
                </c:pt>
                <c:pt idx="29">
                  <c:v>Oct '21</c:v>
                </c:pt>
                <c:pt idx="30">
                  <c:v>Jan '22</c:v>
                </c:pt>
                <c:pt idx="31">
                  <c:v>Apr '22</c:v>
                </c:pt>
                <c:pt idx="32">
                  <c:v>Jul '22</c:v>
                </c:pt>
              </c:strCache>
            </c:strRef>
          </c:cat>
          <c:val>
            <c:numRef>
              <c:f>Sheet1!$C$2:$C$34</c:f>
              <c:numCache>
                <c:ptCount val="33"/>
                <c:pt idx="0">
                  <c:v>3.7</c:v>
                </c:pt>
                <c:pt idx="1">
                  <c:v>3.34</c:v>
                </c:pt>
                <c:pt idx="2">
                  <c:v>2.3</c:v>
                </c:pt>
                <c:pt idx="3">
                  <c:v>2.42</c:v>
                </c:pt>
                <c:pt idx="4">
                  <c:v>2.82</c:v>
                </c:pt>
                <c:pt idx="5">
                  <c:v>2.35</c:v>
                </c:pt>
                <c:pt idx="6">
                  <c:v>1.98</c:v>
                </c:pt>
                <c:pt idx="7">
                  <c:v>2.06</c:v>
                </c:pt>
                <c:pt idx="8">
                  <c:v>2.26</c:v>
                </c:pt>
                <c:pt idx="9">
                  <c:v>2.22</c:v>
                </c:pt>
                <c:pt idx="10">
                  <c:v>2.32</c:v>
                </c:pt>
                <c:pt idx="11">
                  <c:v>2.38</c:v>
                </c:pt>
                <c:pt idx="12">
                  <c:v>2.26</c:v>
                </c:pt>
                <c:pt idx="13">
                  <c:v>2.49</c:v>
                </c:pt>
                <c:pt idx="14">
                  <c:v>2.5</c:v>
                </c:pt>
                <c:pt idx="15">
                  <c:v>2.67</c:v>
                </c:pt>
                <c:pt idx="16">
                  <c:v>2.88</c:v>
                </c:pt>
                <c:pt idx="17">
                  <c:v>2.91</c:v>
                </c:pt>
                <c:pt idx="18">
                  <c:v>2.27</c:v>
                </c:pt>
                <c:pt idx="19">
                  <c:v>2.76</c:v>
                </c:pt>
                <c:pt idx="20">
                  <c:v>2.76</c:v>
                </c:pt>
                <c:pt idx="21">
                  <c:v>2.68</c:v>
                </c:pt>
                <c:pt idx="22">
                  <c:v>2.59</c:v>
                </c:pt>
                <c:pt idx="23">
                  <c:v>1.91</c:v>
                </c:pt>
                <c:pt idx="24">
                  <c:v>2.22</c:v>
                </c:pt>
                <c:pt idx="25">
                  <c:v>2.18</c:v>
                </c:pt>
                <c:pt idx="26">
                  <c:v>2.32</c:v>
                </c:pt>
                <c:pt idx="27">
                  <c:v>2.82</c:v>
                </c:pt>
                <c:pt idx="28">
                  <c:v>3.09</c:v>
                </c:pt>
                <c:pt idx="29">
                  <c:v>3.25</c:v>
                </c:pt>
                <c:pt idx="30">
                  <c:v>3.28</c:v>
                </c:pt>
                <c:pt idx="31">
                  <c:v>4.13</c:v>
                </c:pt>
                <c:pt idx="32">
                  <c:v>4.7</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1.5"/>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Retail fuel price in U.S. dollars per gasoline gallon equivalent</a:t>
                </a:r>
              </a:p>
            </c:rich>
          </c:tx>
          <c:overlay val="0"/>
        </c:title>
        <c:numFmt formatCode="#,##0.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2022</c:v>
                </c:pt>
              </c:strCache>
            </c:strRef>
          </c:tx>
          <c:spPr>
            <a:solidFill>
              <a:srgbClr val="2875DD"/>
            </a:solidFill>
            <a:ln>
              <a:solidFill>
                <a:srgbClr val="2875DD"/>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United States</c:v>
                </c:pt>
                <c:pt idx="1">
                  <c:v>Brazil</c:v>
                </c:pt>
                <c:pt idx="2">
                  <c:v>Indonesia</c:v>
                </c:pt>
                <c:pt idx="3">
                  <c:v>China</c:v>
                </c:pt>
                <c:pt idx="4">
                  <c:v>Germany</c:v>
                </c:pt>
                <c:pt idx="5">
                  <c:v>Argentina</c:v>
                </c:pt>
                <c:pt idx="6">
                  <c:v>India</c:v>
                </c:pt>
                <c:pt idx="7">
                  <c:v>Netherlands</c:v>
                </c:pt>
                <c:pt idx="8">
                  <c:v>Thailand</c:v>
                </c:pt>
                <c:pt idx="9">
                  <c:v>France</c:v>
                </c:pt>
              </c:strCache>
            </c:strRef>
          </c:cat>
          <c:val>
            <c:numRef>
              <c:f>Sheet1!$B$2:$B$11</c:f>
              <c:numCache>
                <c:ptCount val="10"/>
                <c:pt idx="0">
                  <c:v>728</c:v>
                </c:pt>
                <c:pt idx="1">
                  <c:v>409</c:v>
                </c:pt>
                <c:pt idx="2">
                  <c:v>174</c:v>
                </c:pt>
                <c:pt idx="3">
                  <c:v>66</c:v>
                </c:pt>
                <c:pt idx="4">
                  <c:v>62</c:v>
                </c:pt>
                <c:pt idx="5">
                  <c:v>45</c:v>
                </c:pt>
                <c:pt idx="6">
                  <c:v>43</c:v>
                </c:pt>
                <c:pt idx="7">
                  <c:v>39</c:v>
                </c:pt>
                <c:pt idx="8">
                  <c:v>36</c:v>
                </c:pt>
                <c:pt idx="9">
                  <c:v>35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B20</c:v>
                </c:pt>
              </c:strCache>
            </c:strRef>
          </c:tx>
          <c:spPr>
            <a:ln>
              <a:solidFill>
                <a:srgbClr val="2875DD"/>
              </a:solidFill>
            </a:ln>
          </c:spPr>
          <c:marker>
            <c:symbol val="circle"/>
            <c:spPr>
              <a:solidFill>
                <a:srgbClr val="2875DD"/>
              </a:solidFill>
              <a:ln>
                <a:solidFill>
                  <a:srgbClr val="2875DD"/>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Sheet1!$A$2:$A$38</c:f>
              <c:strCache>
                <c:ptCount val="37"/>
                <c:pt idx="0">
                  <c:v>Jan '14</c:v>
                </c:pt>
                <c:pt idx="1">
                  <c:v>Apr '14</c:v>
                </c:pt>
                <c:pt idx="2">
                  <c:v>Jul '14</c:v>
                </c:pt>
                <c:pt idx="3">
                  <c:v>Oct '14</c:v>
                </c:pt>
                <c:pt idx="4">
                  <c:v>Jan '15</c:v>
                </c:pt>
                <c:pt idx="5">
                  <c:v>Apr '15</c:v>
                </c:pt>
                <c:pt idx="6">
                  <c:v>Jul '15</c:v>
                </c:pt>
                <c:pt idx="7">
                  <c:v>Oct '15</c:v>
                </c:pt>
                <c:pt idx="8">
                  <c:v>Jan '16</c:v>
                </c:pt>
                <c:pt idx="9">
                  <c:v>Apr '16</c:v>
                </c:pt>
                <c:pt idx="10">
                  <c:v>Jul '16</c:v>
                </c:pt>
                <c:pt idx="11">
                  <c:v>Oct '16</c:v>
                </c:pt>
                <c:pt idx="12">
                  <c:v>Jan '17</c:v>
                </c:pt>
                <c:pt idx="13">
                  <c:v>Apr '17</c:v>
                </c:pt>
                <c:pt idx="14">
                  <c:v>Jul '17</c:v>
                </c:pt>
                <c:pt idx="15">
                  <c:v>Oct '17</c:v>
                </c:pt>
                <c:pt idx="16">
                  <c:v>Jan '18</c:v>
                </c:pt>
                <c:pt idx="17">
                  <c:v>Apr '18</c:v>
                </c:pt>
                <c:pt idx="18">
                  <c:v>Jul '18</c:v>
                </c:pt>
                <c:pt idx="19">
                  <c:v>Oct '18</c:v>
                </c:pt>
                <c:pt idx="20">
                  <c:v>Jan '19</c:v>
                </c:pt>
                <c:pt idx="21">
                  <c:v>Apr '19</c:v>
                </c:pt>
                <c:pt idx="22">
                  <c:v>Jul '19</c:v>
                </c:pt>
                <c:pt idx="23">
                  <c:v>Oct '19</c:v>
                </c:pt>
                <c:pt idx="24">
                  <c:v>Jan '20</c:v>
                </c:pt>
                <c:pt idx="25">
                  <c:v>Apr '20</c:v>
                </c:pt>
                <c:pt idx="26">
                  <c:v>Jul '20</c:v>
                </c:pt>
                <c:pt idx="27">
                  <c:v>Oct '20</c:v>
                </c:pt>
                <c:pt idx="28">
                  <c:v>Jan '21</c:v>
                </c:pt>
                <c:pt idx="29">
                  <c:v>Apr '21</c:v>
                </c:pt>
                <c:pt idx="30">
                  <c:v>Jul '21</c:v>
                </c:pt>
                <c:pt idx="31">
                  <c:v>Oct '21</c:v>
                </c:pt>
                <c:pt idx="32">
                  <c:v>Jan '22</c:v>
                </c:pt>
                <c:pt idx="33">
                  <c:v>Apr '22</c:v>
                </c:pt>
                <c:pt idx="34">
                  <c:v>Jul '22</c:v>
                </c:pt>
                <c:pt idx="35">
                  <c:v>Oct '22</c:v>
                </c:pt>
                <c:pt idx="36">
                  <c:v>Jan '23</c:v>
                </c:pt>
              </c:strCache>
            </c:strRef>
          </c:cat>
          <c:val>
            <c:numRef>
              <c:f>Sheet1!$B$2:$B$38</c:f>
              <c:numCache>
                <c:ptCount val="37"/>
                <c:pt idx="0">
                  <c:v>3.62</c:v>
                </c:pt>
                <c:pt idx="1">
                  <c:v>3.66</c:v>
                </c:pt>
                <c:pt idx="2">
                  <c:v>3.63</c:v>
                </c:pt>
                <c:pt idx="3">
                  <c:v>3.48</c:v>
                </c:pt>
                <c:pt idx="4">
                  <c:v>2.9</c:v>
                </c:pt>
                <c:pt idx="5">
                  <c:v>2.62</c:v>
                </c:pt>
                <c:pt idx="6">
                  <c:v>2.63</c:v>
                </c:pt>
                <c:pt idx="7">
                  <c:v>2.39</c:v>
                </c:pt>
                <c:pt idx="8">
                  <c:v>2.17</c:v>
                </c:pt>
                <c:pt idx="9">
                  <c:v>2.01</c:v>
                </c:pt>
                <c:pt idx="10">
                  <c:v>2.28</c:v>
                </c:pt>
                <c:pt idx="11">
                  <c:v>2.21</c:v>
                </c:pt>
                <c:pt idx="12">
                  <c:v>2.32</c:v>
                </c:pt>
                <c:pt idx="13">
                  <c:v>2.24</c:v>
                </c:pt>
                <c:pt idx="14">
                  <c:v>2.24</c:v>
                </c:pt>
                <c:pt idx="15">
                  <c:v>2.41</c:v>
                </c:pt>
                <c:pt idx="16">
                  <c:v>2.55</c:v>
                </c:pt>
                <c:pt idx="17">
                  <c:v>2.59</c:v>
                </c:pt>
                <c:pt idx="18">
                  <c:v>2.75</c:v>
                </c:pt>
                <c:pt idx="19">
                  <c:v>2.78</c:v>
                </c:pt>
                <c:pt idx="20">
                  <c:v>2.52</c:v>
                </c:pt>
                <c:pt idx="21">
                  <c:v>2.59</c:v>
                </c:pt>
                <c:pt idx="22">
                  <c:v>2.58</c:v>
                </c:pt>
                <c:pt idx="23">
                  <c:v>2.58</c:v>
                </c:pt>
                <c:pt idx="24">
                  <c:v>2.6</c:v>
                </c:pt>
                <c:pt idx="25">
                  <c:v>2.13</c:v>
                </c:pt>
                <c:pt idx="26">
                  <c:v>2.11</c:v>
                </c:pt>
                <c:pt idx="27">
                  <c:v>2.06</c:v>
                </c:pt>
                <c:pt idx="28">
                  <c:v>2.18</c:v>
                </c:pt>
                <c:pt idx="29">
                  <c:v>2.53</c:v>
                </c:pt>
                <c:pt idx="30">
                  <c:v>2.74</c:v>
                </c:pt>
                <c:pt idx="31">
                  <c:v>2.96</c:v>
                </c:pt>
                <c:pt idx="32">
                  <c:v>3.08</c:v>
                </c:pt>
                <c:pt idx="33">
                  <c:v>4.16</c:v>
                </c:pt>
                <c:pt idx="34">
                  <c:v>4.8</c:v>
                </c:pt>
                <c:pt idx="35">
                  <c:v>4.4</c:v>
                </c:pt>
                <c:pt idx="36">
                  <c:v>4.01</c:v>
                </c:pt>
              </c:numCache>
            </c:numRef>
          </c:val>
          <c:smooth val="0"/>
        </c:ser>
        <c:ser>
          <c:idx val="1"/>
          <c:order val="1"/>
          <c:tx>
            <c:strRef>
              <c:f>Sheet1!$C$1</c:f>
              <c:strCache>
                <c:ptCount val="1"/>
                <c:pt idx="0">
                  <c:v>B99/B100</c:v>
                </c:pt>
              </c:strCache>
            </c:strRef>
          </c:tx>
          <c:spPr>
            <a:ln>
              <a:solidFill>
                <a:srgbClr val="0F283E"/>
              </a:solidFill>
            </a:ln>
          </c:spPr>
          <c:marker>
            <c:symbol val="circle"/>
            <c:spPr>
              <a:solidFill>
                <a:srgbClr val="0F283E"/>
              </a:solidFill>
              <a:ln>
                <a:solidFill>
                  <a:srgbClr val="0F283E"/>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Sheet1!$A$2:$A$38</c:f>
              <c:strCache>
                <c:ptCount val="37"/>
                <c:pt idx="0">
                  <c:v>Jan '14</c:v>
                </c:pt>
                <c:pt idx="1">
                  <c:v>Apr '14</c:v>
                </c:pt>
                <c:pt idx="2">
                  <c:v>Jul '14</c:v>
                </c:pt>
                <c:pt idx="3">
                  <c:v>Oct '14</c:v>
                </c:pt>
                <c:pt idx="4">
                  <c:v>Jan '15</c:v>
                </c:pt>
                <c:pt idx="5">
                  <c:v>Apr '15</c:v>
                </c:pt>
                <c:pt idx="6">
                  <c:v>Jul '15</c:v>
                </c:pt>
                <c:pt idx="7">
                  <c:v>Oct '15</c:v>
                </c:pt>
                <c:pt idx="8">
                  <c:v>Jan '16</c:v>
                </c:pt>
                <c:pt idx="9">
                  <c:v>Apr '16</c:v>
                </c:pt>
                <c:pt idx="10">
                  <c:v>Jul '16</c:v>
                </c:pt>
                <c:pt idx="11">
                  <c:v>Oct '16</c:v>
                </c:pt>
                <c:pt idx="12">
                  <c:v>Jan '17</c:v>
                </c:pt>
                <c:pt idx="13">
                  <c:v>Apr '17</c:v>
                </c:pt>
                <c:pt idx="14">
                  <c:v>Jul '17</c:v>
                </c:pt>
                <c:pt idx="15">
                  <c:v>Oct '17</c:v>
                </c:pt>
                <c:pt idx="16">
                  <c:v>Jan '18</c:v>
                </c:pt>
                <c:pt idx="17">
                  <c:v>Apr '18</c:v>
                </c:pt>
                <c:pt idx="18">
                  <c:v>Jul '18</c:v>
                </c:pt>
                <c:pt idx="19">
                  <c:v>Oct '18</c:v>
                </c:pt>
                <c:pt idx="20">
                  <c:v>Jan '19</c:v>
                </c:pt>
                <c:pt idx="21">
                  <c:v>Apr '19</c:v>
                </c:pt>
                <c:pt idx="22">
                  <c:v>Jul '19</c:v>
                </c:pt>
                <c:pt idx="23">
                  <c:v>Oct '19</c:v>
                </c:pt>
                <c:pt idx="24">
                  <c:v>Jan '20</c:v>
                </c:pt>
                <c:pt idx="25">
                  <c:v>Apr '20</c:v>
                </c:pt>
                <c:pt idx="26">
                  <c:v>Jul '20</c:v>
                </c:pt>
                <c:pt idx="27">
                  <c:v>Oct '20</c:v>
                </c:pt>
                <c:pt idx="28">
                  <c:v>Jan '21</c:v>
                </c:pt>
                <c:pt idx="29">
                  <c:v>Apr '21</c:v>
                </c:pt>
                <c:pt idx="30">
                  <c:v>Jul '21</c:v>
                </c:pt>
                <c:pt idx="31">
                  <c:v>Oct '21</c:v>
                </c:pt>
                <c:pt idx="32">
                  <c:v>Jan '22</c:v>
                </c:pt>
                <c:pt idx="33">
                  <c:v>Apr '22</c:v>
                </c:pt>
                <c:pt idx="34">
                  <c:v>Jul '22</c:v>
                </c:pt>
                <c:pt idx="35">
                  <c:v>Oct '22</c:v>
                </c:pt>
                <c:pt idx="36">
                  <c:v>Jan '23</c:v>
                </c:pt>
              </c:strCache>
            </c:strRef>
          </c:cat>
          <c:val>
            <c:numRef>
              <c:f>Sheet1!$C$2:$C$38</c:f>
              <c:numCache>
                <c:ptCount val="37"/>
                <c:pt idx="0">
                  <c:v>4.22</c:v>
                </c:pt>
                <c:pt idx="1">
                  <c:v>4.17</c:v>
                </c:pt>
                <c:pt idx="2">
                  <c:v>4.18</c:v>
                </c:pt>
                <c:pt idx="3">
                  <c:v>4.15</c:v>
                </c:pt>
                <c:pt idx="4">
                  <c:v>3.96</c:v>
                </c:pt>
                <c:pt idx="5">
                  <c:v>3.69</c:v>
                </c:pt>
                <c:pt idx="6">
                  <c:v>3.48</c:v>
                </c:pt>
                <c:pt idx="7">
                  <c:v>3.33</c:v>
                </c:pt>
                <c:pt idx="8">
                  <c:v>3.15</c:v>
                </c:pt>
                <c:pt idx="9">
                  <c:v>2.76</c:v>
                </c:pt>
                <c:pt idx="10">
                  <c:v>2.97</c:v>
                </c:pt>
                <c:pt idx="11">
                  <c:v>3.12</c:v>
                </c:pt>
                <c:pt idx="12">
                  <c:v>2.99</c:v>
                </c:pt>
                <c:pt idx="13">
                  <c:v>3.03</c:v>
                </c:pt>
                <c:pt idx="14">
                  <c:v>3.15</c:v>
                </c:pt>
                <c:pt idx="15">
                  <c:v>3.31</c:v>
                </c:pt>
                <c:pt idx="16">
                  <c:v>3.41</c:v>
                </c:pt>
                <c:pt idx="17">
                  <c:v>3.39</c:v>
                </c:pt>
                <c:pt idx="18">
                  <c:v>3.48</c:v>
                </c:pt>
                <c:pt idx="19">
                  <c:v>3.57</c:v>
                </c:pt>
                <c:pt idx="20">
                  <c:v>3.5</c:v>
                </c:pt>
                <c:pt idx="21">
                  <c:v>3.44</c:v>
                </c:pt>
                <c:pt idx="22">
                  <c:v>3.55</c:v>
                </c:pt>
                <c:pt idx="23">
                  <c:v>3.65</c:v>
                </c:pt>
                <c:pt idx="24">
                  <c:v>3.65</c:v>
                </c:pt>
                <c:pt idx="25">
                  <c:v>3.44</c:v>
                </c:pt>
                <c:pt idx="26">
                  <c:v>3.08</c:v>
                </c:pt>
                <c:pt idx="27">
                  <c:v>3.26</c:v>
                </c:pt>
                <c:pt idx="28">
                  <c:v>3.11</c:v>
                </c:pt>
                <c:pt idx="29">
                  <c:v>3.49</c:v>
                </c:pt>
                <c:pt idx="30">
                  <c:v>3.56</c:v>
                </c:pt>
                <c:pt idx="31">
                  <c:v>3.73</c:v>
                </c:pt>
                <c:pt idx="32">
                  <c:v>3.88</c:v>
                </c:pt>
                <c:pt idx="33">
                  <c:v>4.96</c:v>
                </c:pt>
                <c:pt idx="34">
                  <c:v>5.48</c:v>
                </c:pt>
                <c:pt idx="35">
                  <c:v>5.15</c:v>
                </c:pt>
                <c:pt idx="36">
                  <c:v>5.11</c:v>
                </c:pt>
              </c:numCache>
            </c:numRef>
          </c:val>
          <c:smooth val="0"/>
        </c:ser>
        <c:ser>
          <c:idx val="2"/>
          <c:order val="2"/>
          <c:tx>
            <c:strRef>
              <c:f>Sheet1!$D$1</c:f>
              <c:strCache>
                <c:ptCount val="1"/>
                <c:pt idx="0">
                  <c:v>Regular diesel</c:v>
                </c:pt>
              </c:strCache>
            </c:strRef>
          </c:tx>
          <c:spPr>
            <a:ln>
              <a:solidFill>
                <a:srgbClr val="BABABA"/>
              </a:solidFill>
            </a:ln>
          </c:spPr>
          <c:marker>
            <c:symbol val="circle"/>
            <c:spPr>
              <a:solidFill>
                <a:srgbClr val="BABABA"/>
              </a:solidFill>
              <a:ln>
                <a:solidFill>
                  <a:srgbClr val="BABABA"/>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Sheet1!$A$2:$A$38</c:f>
              <c:strCache>
                <c:ptCount val="37"/>
                <c:pt idx="0">
                  <c:v>Jan '14</c:v>
                </c:pt>
                <c:pt idx="1">
                  <c:v>Apr '14</c:v>
                </c:pt>
                <c:pt idx="2">
                  <c:v>Jul '14</c:v>
                </c:pt>
                <c:pt idx="3">
                  <c:v>Oct '14</c:v>
                </c:pt>
                <c:pt idx="4">
                  <c:v>Jan '15</c:v>
                </c:pt>
                <c:pt idx="5">
                  <c:v>Apr '15</c:v>
                </c:pt>
                <c:pt idx="6">
                  <c:v>Jul '15</c:v>
                </c:pt>
                <c:pt idx="7">
                  <c:v>Oct '15</c:v>
                </c:pt>
                <c:pt idx="8">
                  <c:v>Jan '16</c:v>
                </c:pt>
                <c:pt idx="9">
                  <c:v>Apr '16</c:v>
                </c:pt>
                <c:pt idx="10">
                  <c:v>Jul '16</c:v>
                </c:pt>
                <c:pt idx="11">
                  <c:v>Oct '16</c:v>
                </c:pt>
                <c:pt idx="12">
                  <c:v>Jan '17</c:v>
                </c:pt>
                <c:pt idx="13">
                  <c:v>Apr '17</c:v>
                </c:pt>
                <c:pt idx="14">
                  <c:v>Jul '17</c:v>
                </c:pt>
                <c:pt idx="15">
                  <c:v>Oct '17</c:v>
                </c:pt>
                <c:pt idx="16">
                  <c:v>Jan '18</c:v>
                </c:pt>
                <c:pt idx="17">
                  <c:v>Apr '18</c:v>
                </c:pt>
                <c:pt idx="18">
                  <c:v>Jul '18</c:v>
                </c:pt>
                <c:pt idx="19">
                  <c:v>Oct '18</c:v>
                </c:pt>
                <c:pt idx="20">
                  <c:v>Jan '19</c:v>
                </c:pt>
                <c:pt idx="21">
                  <c:v>Apr '19</c:v>
                </c:pt>
                <c:pt idx="22">
                  <c:v>Jul '19</c:v>
                </c:pt>
                <c:pt idx="23">
                  <c:v>Oct '19</c:v>
                </c:pt>
                <c:pt idx="24">
                  <c:v>Jan '20</c:v>
                </c:pt>
                <c:pt idx="25">
                  <c:v>Apr '20</c:v>
                </c:pt>
                <c:pt idx="26">
                  <c:v>Jul '20</c:v>
                </c:pt>
                <c:pt idx="27">
                  <c:v>Oct '20</c:v>
                </c:pt>
                <c:pt idx="28">
                  <c:v>Jan '21</c:v>
                </c:pt>
                <c:pt idx="29">
                  <c:v>Apr '21</c:v>
                </c:pt>
                <c:pt idx="30">
                  <c:v>Jul '21</c:v>
                </c:pt>
                <c:pt idx="31">
                  <c:v>Oct '21</c:v>
                </c:pt>
                <c:pt idx="32">
                  <c:v>Jan '22</c:v>
                </c:pt>
                <c:pt idx="33">
                  <c:v>Apr '22</c:v>
                </c:pt>
                <c:pt idx="34">
                  <c:v>Jul '22</c:v>
                </c:pt>
                <c:pt idx="35">
                  <c:v>Oct '22</c:v>
                </c:pt>
                <c:pt idx="36">
                  <c:v>Jan '23</c:v>
                </c:pt>
              </c:strCache>
            </c:strRef>
          </c:cat>
          <c:val>
            <c:numRef>
              <c:f>Sheet1!$D$2:$D$38</c:f>
              <c:numCache>
                <c:ptCount val="37"/>
                <c:pt idx="0">
                  <c:v>3.49</c:v>
                </c:pt>
                <c:pt idx="1">
                  <c:v>3.56</c:v>
                </c:pt>
                <c:pt idx="2">
                  <c:v>3.51</c:v>
                </c:pt>
                <c:pt idx="3">
                  <c:v>3.38</c:v>
                </c:pt>
                <c:pt idx="4">
                  <c:v>2.75</c:v>
                </c:pt>
                <c:pt idx="5">
                  <c:v>2.56</c:v>
                </c:pt>
                <c:pt idx="6">
                  <c:v>2.61</c:v>
                </c:pt>
                <c:pt idx="7">
                  <c:v>2.3</c:v>
                </c:pt>
                <c:pt idx="8">
                  <c:v>1.99</c:v>
                </c:pt>
                <c:pt idx="9">
                  <c:v>1.9</c:v>
                </c:pt>
                <c:pt idx="10">
                  <c:v>2.19</c:v>
                </c:pt>
                <c:pt idx="11">
                  <c:v>2.21</c:v>
                </c:pt>
                <c:pt idx="12">
                  <c:v>2.3</c:v>
                </c:pt>
                <c:pt idx="13">
                  <c:v>2.27</c:v>
                </c:pt>
                <c:pt idx="14">
                  <c:v>2.2</c:v>
                </c:pt>
                <c:pt idx="15">
                  <c:v>2.46</c:v>
                </c:pt>
                <c:pt idx="16">
                  <c:v>2.63</c:v>
                </c:pt>
                <c:pt idx="17">
                  <c:v>2.7</c:v>
                </c:pt>
                <c:pt idx="18">
                  <c:v>2.89</c:v>
                </c:pt>
                <c:pt idx="19">
                  <c:v>2.99</c:v>
                </c:pt>
                <c:pt idx="20">
                  <c:v>2.65</c:v>
                </c:pt>
                <c:pt idx="21">
                  <c:v>2.75</c:v>
                </c:pt>
                <c:pt idx="22">
                  <c:v>2.71</c:v>
                </c:pt>
                <c:pt idx="23">
                  <c:v>2.74</c:v>
                </c:pt>
                <c:pt idx="24">
                  <c:v>2.71</c:v>
                </c:pt>
                <c:pt idx="25">
                  <c:v>2.33</c:v>
                </c:pt>
                <c:pt idx="26">
                  <c:v>2.2</c:v>
                </c:pt>
                <c:pt idx="27">
                  <c:v>2.13</c:v>
                </c:pt>
                <c:pt idx="28">
                  <c:v>2.35</c:v>
                </c:pt>
                <c:pt idx="29">
                  <c:v>2.77</c:v>
                </c:pt>
                <c:pt idx="30">
                  <c:v>2.9</c:v>
                </c:pt>
                <c:pt idx="31">
                  <c:v>3.1</c:v>
                </c:pt>
                <c:pt idx="32">
                  <c:v>3.22</c:v>
                </c:pt>
                <c:pt idx="33">
                  <c:v>4.5</c:v>
                </c:pt>
                <c:pt idx="34">
                  <c:v>5.02</c:v>
                </c:pt>
                <c:pt idx="35">
                  <c:v>4.6</c:v>
                </c:pt>
                <c:pt idx="36">
                  <c:v>4.08</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1.5"/>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Retail fuel price in U.S. dollars per gasoline gallon equivalent</a:t>
                </a:r>
              </a:p>
            </c:rich>
          </c:tx>
          <c:overlay val="0"/>
        </c:title>
        <c:numFmt formatCode="#,##0.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2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Sheet1!$A$2:$A$15</c:f>
              <c:numCache>
                <c:formatCode>General</c:formatCode>
                <c:ptCount val="14"/>
                <c:pt idx="0">
                  <c:v>2009</c:v>
                </c:pt>
                <c:pt idx="1">
                  <c:v>2010</c:v>
                </c:pt>
                <c:pt idx="2">
                  <c:v>2011</c:v>
                </c:pt>
                <c:pt idx="3">
                  <c:v>2012</c:v>
                </c:pt>
                <c:pt idx="4">
                  <c:v>2013</c:v>
                </c:pt>
                <c:pt idx="5">
                  <c:v>2014</c:v>
                </c:pt>
                <c:pt idx="6">
                  <c:v>2015</c:v>
                </c:pt>
                <c:pt idx="7">
                  <c:v>2016</c:v>
                </c:pt>
                <c:pt idx="8">
                  <c:v>2017</c:v>
                </c:pt>
                <c:pt idx="9">
                  <c:v>2018</c:v>
                </c:pt>
                <c:pt idx="10">
                  <c:v>2019</c:v>
                </c:pt>
                <c:pt idx="11">
                  <c:v>2020</c:v>
                </c:pt>
                <c:pt idx="12">
                  <c:v>2021</c:v>
                </c:pt>
                <c:pt idx="13">
                  <c:v>2022</c:v>
                </c:pt>
              </c:numCache>
            </c:numRef>
          </c:cat>
          <c:val>
            <c:numRef>
              <c:f>Sheet1!$B$2:$B$15</c:f>
              <c:numCache>
                <c:ptCount val="14"/>
                <c:pt idx="0">
                  <c:v>1553</c:v>
                </c:pt>
                <c:pt idx="1">
                  <c:v>1821</c:v>
                </c:pt>
                <c:pt idx="2">
                  <c:v>1941</c:v>
                </c:pt>
                <c:pt idx="3">
                  <c:v>1899</c:v>
                </c:pt>
                <c:pt idx="4">
                  <c:v>2026</c:v>
                </c:pt>
                <c:pt idx="5">
                  <c:v>2099</c:v>
                </c:pt>
                <c:pt idx="6">
                  <c:v>2185</c:v>
                </c:pt>
                <c:pt idx="7">
                  <c:v>2333</c:v>
                </c:pt>
                <c:pt idx="8">
                  <c:v>2364</c:v>
                </c:pt>
                <c:pt idx="9">
                  <c:v>2355</c:v>
                </c:pt>
                <c:pt idx="10">
                  <c:v>2376</c:v>
                </c:pt>
                <c:pt idx="11">
                  <c:v>2136</c:v>
                </c:pt>
                <c:pt idx="12">
                  <c:v>2331</c:v>
                </c:pt>
                <c:pt idx="13">
                  <c:v>2419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Consumption in trillion British thermal units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Sheet1!$A$2:$A$16</c:f>
              <c:numCache>
                <c:formatCode>General</c:formatCode>
                <c:ptCount val="15"/>
                <c:pt idx="0">
                  <c:v>2000</c:v>
                </c:pt>
                <c:pt idx="1">
                  <c:v>2005</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numCache>
            </c:numRef>
          </c:cat>
          <c:val>
            <c:numRef>
              <c:f>Sheet1!$B$2:$B$16</c:f>
              <c:numCache>
                <c:ptCount val="15"/>
                <c:pt idx="0">
                  <c:v>1653</c:v>
                </c:pt>
                <c:pt idx="1">
                  <c:v>4059</c:v>
                </c:pt>
                <c:pt idx="2">
                  <c:v>12858</c:v>
                </c:pt>
                <c:pt idx="3">
                  <c:v>12893</c:v>
                </c:pt>
                <c:pt idx="4">
                  <c:v>12882</c:v>
                </c:pt>
                <c:pt idx="5">
                  <c:v>13216</c:v>
                </c:pt>
                <c:pt idx="6">
                  <c:v>13444</c:v>
                </c:pt>
                <c:pt idx="7">
                  <c:v>13947</c:v>
                </c:pt>
                <c:pt idx="8">
                  <c:v>14356</c:v>
                </c:pt>
                <c:pt idx="9">
                  <c:v>14485</c:v>
                </c:pt>
                <c:pt idx="10">
                  <c:v>14420</c:v>
                </c:pt>
                <c:pt idx="11">
                  <c:v>14552</c:v>
                </c:pt>
                <c:pt idx="12">
                  <c:v>12681</c:v>
                </c:pt>
                <c:pt idx="13">
                  <c:v>13944</c:v>
                </c:pt>
                <c:pt idx="14">
                  <c:v>13982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Consumption in million gallons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Column2</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Texas</c:v>
                </c:pt>
                <c:pt idx="1">
                  <c:v>California</c:v>
                </c:pt>
                <c:pt idx="2">
                  <c:v>Florida</c:v>
                </c:pt>
                <c:pt idx="3">
                  <c:v>New York</c:v>
                </c:pt>
                <c:pt idx="4">
                  <c:v>North Carolina</c:v>
                </c:pt>
                <c:pt idx="5">
                  <c:v>Ohio</c:v>
                </c:pt>
                <c:pt idx="6">
                  <c:v>Georgia</c:v>
                </c:pt>
                <c:pt idx="7">
                  <c:v>Pennsylvania</c:v>
                </c:pt>
                <c:pt idx="8">
                  <c:v>Michigan</c:v>
                </c:pt>
                <c:pt idx="9">
                  <c:v>Illinois</c:v>
                </c:pt>
              </c:strCache>
            </c:strRef>
          </c:cat>
          <c:val>
            <c:numRef>
              <c:f>Sheet1!$B$2:$B$11</c:f>
              <c:numCache>
                <c:ptCount val="10"/>
                <c:pt idx="0">
                  <c:v>35458</c:v>
                </c:pt>
                <c:pt idx="1">
                  <c:v>34113</c:v>
                </c:pt>
                <c:pt idx="2">
                  <c:v>21316</c:v>
                </c:pt>
                <c:pt idx="3">
                  <c:v>12897</c:v>
                </c:pt>
                <c:pt idx="4">
                  <c:v>11278</c:v>
                </c:pt>
                <c:pt idx="5">
                  <c:v>11242</c:v>
                </c:pt>
                <c:pt idx="6">
                  <c:v>11168</c:v>
                </c:pt>
                <c:pt idx="7">
                  <c:v>10928</c:v>
                </c:pt>
                <c:pt idx="8">
                  <c:v>10427</c:v>
                </c:pt>
                <c:pt idx="9">
                  <c:v>10334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Sheet1!$A$2:$A$17</c:f>
              <c:numCache>
                <c:formatCode>General</c:formatCode>
                <c:ptCount val="16"/>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pt idx="15">
                  <c:v>2022</c:v>
                </c:pt>
              </c:numCache>
            </c:numRef>
          </c:cat>
          <c:val>
            <c:numRef>
              <c:f>Sheet1!$B$2:$B$17</c:f>
              <c:numCache>
                <c:ptCount val="16"/>
                <c:pt idx="0">
                  <c:v>354</c:v>
                </c:pt>
                <c:pt idx="1">
                  <c:v>304</c:v>
                </c:pt>
                <c:pt idx="2">
                  <c:v>322</c:v>
                </c:pt>
                <c:pt idx="3">
                  <c:v>260</c:v>
                </c:pt>
                <c:pt idx="4">
                  <c:v>886</c:v>
                </c:pt>
                <c:pt idx="5">
                  <c:v>899</c:v>
                </c:pt>
                <c:pt idx="6">
                  <c:v>1429</c:v>
                </c:pt>
                <c:pt idx="7">
                  <c:v>1417</c:v>
                </c:pt>
                <c:pt idx="8">
                  <c:v>1494</c:v>
                </c:pt>
                <c:pt idx="9">
                  <c:v>2085</c:v>
                </c:pt>
                <c:pt idx="10">
                  <c:v>1985</c:v>
                </c:pt>
                <c:pt idx="11">
                  <c:v>1904</c:v>
                </c:pt>
                <c:pt idx="12">
                  <c:v>1813</c:v>
                </c:pt>
                <c:pt idx="13">
                  <c:v>1876</c:v>
                </c:pt>
                <c:pt idx="14">
                  <c:v>1710</c:v>
                </c:pt>
                <c:pt idx="15">
                  <c:v>1594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Consumption in million gallons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Column2</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California</c:v>
                </c:pt>
                <c:pt idx="1">
                  <c:v>Texas</c:v>
                </c:pt>
                <c:pt idx="2">
                  <c:v>Illinois</c:v>
                </c:pt>
                <c:pt idx="3">
                  <c:v>Minnesota</c:v>
                </c:pt>
                <c:pt idx="4">
                  <c:v>Oregon</c:v>
                </c:pt>
                <c:pt idx="5">
                  <c:v>New York</c:v>
                </c:pt>
                <c:pt idx="6">
                  <c:v>Iowa</c:v>
                </c:pt>
                <c:pt idx="7">
                  <c:v>Ohio</c:v>
                </c:pt>
                <c:pt idx="8">
                  <c:v>Pennsylvania</c:v>
                </c:pt>
                <c:pt idx="9">
                  <c:v>Louisiana</c:v>
                </c:pt>
              </c:strCache>
            </c:strRef>
          </c:cat>
          <c:val>
            <c:numRef>
              <c:f>Sheet1!$B$2:$B$11</c:f>
              <c:numCache>
                <c:ptCount val="10"/>
                <c:pt idx="0">
                  <c:v>6.9</c:v>
                </c:pt>
                <c:pt idx="1">
                  <c:v>4.8</c:v>
                </c:pt>
                <c:pt idx="2">
                  <c:v>3.9</c:v>
                </c:pt>
                <c:pt idx="3">
                  <c:v>3</c:v>
                </c:pt>
                <c:pt idx="4">
                  <c:v>1.8</c:v>
                </c:pt>
                <c:pt idx="5">
                  <c:v>1.7</c:v>
                </c:pt>
                <c:pt idx="6">
                  <c:v>1.5</c:v>
                </c:pt>
                <c:pt idx="7">
                  <c:v>1.2</c:v>
                </c:pt>
                <c:pt idx="8">
                  <c:v>1.2</c:v>
                </c:pt>
                <c:pt idx="9">
                  <c:v>0.8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Column2</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Sheet1!$A$2:$A$10</c:f>
              <c:strCache>
                <c:ptCount val="9"/>
                <c:pt idx="0">
                  <c:v>REG (Iowa)</c:v>
                </c:pt>
                <c:pt idx="1">
                  <c:v>Sinclair Renewable Diesel (Wyoming)</c:v>
                </c:pt>
                <c:pt idx="2">
                  <c:v>Cargill Inc (Minnesota)</c:v>
                </c:pt>
                <c:pt idx="3">
                  <c:v>Ag Processing (Nebraska)</c:v>
                </c:pt>
                <c:pt idx="4">
                  <c:v>Marathon Petroleum (Ohio)*</c:v>
                </c:pt>
                <c:pt idx="5">
                  <c:v>RBF (Texas)</c:v>
                </c:pt>
                <c:pt idx="6">
                  <c:v>Archer Daniels Midland (Illinois)</c:v>
                </c:pt>
                <c:pt idx="7">
                  <c:v>World Energy (Massachusetts)</c:v>
                </c:pt>
                <c:pt idx="8">
                  <c:v>Louis Dreyfus Agricultural Industries (Indiana)</c:v>
                </c:pt>
              </c:strCache>
            </c:strRef>
          </c:cat>
          <c:val>
            <c:numRef>
              <c:f>Sheet1!$B$2:$B$10</c:f>
              <c:numCache>
                <c:ptCount val="9"/>
                <c:pt idx="0">
                  <c:v>432</c:v>
                </c:pt>
                <c:pt idx="1">
                  <c:v>332</c:v>
                </c:pt>
                <c:pt idx="2">
                  <c:v>202</c:v>
                </c:pt>
                <c:pt idx="3">
                  <c:v>194</c:v>
                </c:pt>
                <c:pt idx="4">
                  <c:v>184</c:v>
                </c:pt>
                <c:pt idx="5">
                  <c:v>144</c:v>
                </c:pt>
                <c:pt idx="6">
                  <c:v>135</c:v>
                </c:pt>
                <c:pt idx="7">
                  <c:v>132</c:v>
                </c:pt>
                <c:pt idx="8">
                  <c:v>99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Sheet1!$A$2:$A$9</c:f>
              <c:numCache>
                <c:formatCode>General</c:formatCode>
                <c:ptCount val="8"/>
                <c:pt idx="0">
                  <c:v>2014</c:v>
                </c:pt>
                <c:pt idx="1">
                  <c:v>2015</c:v>
                </c:pt>
                <c:pt idx="2">
                  <c:v>2016</c:v>
                </c:pt>
                <c:pt idx="3">
                  <c:v>2017</c:v>
                </c:pt>
                <c:pt idx="4">
                  <c:v>2018</c:v>
                </c:pt>
                <c:pt idx="5">
                  <c:v>2019</c:v>
                </c:pt>
                <c:pt idx="6">
                  <c:v>2020</c:v>
                </c:pt>
                <c:pt idx="7">
                  <c:v>2021</c:v>
                </c:pt>
              </c:numCache>
            </c:numRef>
          </c:cat>
          <c:val>
            <c:numRef>
              <c:f>Sheet1!$B$2:$B$9</c:f>
              <c:numCache>
                <c:ptCount val="8"/>
                <c:pt idx="0">
                  <c:v>287.3</c:v>
                </c:pt>
                <c:pt idx="1">
                  <c:v>374.7</c:v>
                </c:pt>
                <c:pt idx="2">
                  <c:v>567.1</c:v>
                </c:pt>
                <c:pt idx="3">
                  <c:v>586.7</c:v>
                </c:pt>
                <c:pt idx="4">
                  <c:v>649.2</c:v>
                </c:pt>
                <c:pt idx="5">
                  <c:v>700.3</c:v>
                </c:pt>
                <c:pt idx="6">
                  <c:v>651.8</c:v>
                </c:pt>
                <c:pt idx="7">
                  <c:v>543.1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Sales volume in million gallons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2023</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Poet Biorefining (South Dakota)</c:v>
                </c:pt>
                <c:pt idx="1">
                  <c:v>Valero Energy (Texas)</c:v>
                </c:pt>
                <c:pt idx="2">
                  <c:v>Archer Daniels Midland Co (Illinois)</c:v>
                </c:pt>
                <c:pt idx="3">
                  <c:v>Green Plains (Nebraska)</c:v>
                </c:pt>
                <c:pt idx="4">
                  <c:v>Marquis Energy (Illinois)</c:v>
                </c:pt>
                <c:pt idx="5">
                  <c:v>Big River Resources (Iowa)*</c:v>
                </c:pt>
                <c:pt idx="6">
                  <c:v>Cargill Inc (Minnesota)</c:v>
                </c:pt>
                <c:pt idx="7">
                  <c:v>Glacial Lakes Energy (South Dakota)</c:v>
                </c:pt>
                <c:pt idx="8">
                  <c:v>Alto Ingredients (California) **</c:v>
                </c:pt>
                <c:pt idx="9">
                  <c:v>White Energy (Texas)</c:v>
                </c:pt>
              </c:strCache>
            </c:strRef>
          </c:cat>
          <c:val>
            <c:numRef>
              <c:f>Sheet1!$B$2:$B$11</c:f>
              <c:numCache>
                <c:ptCount val="10"/>
                <c:pt idx="0">
                  <c:v>2692</c:v>
                </c:pt>
                <c:pt idx="1">
                  <c:v>1640</c:v>
                </c:pt>
                <c:pt idx="2">
                  <c:v>1613</c:v>
                </c:pt>
                <c:pt idx="3">
                  <c:v>958</c:v>
                </c:pt>
                <c:pt idx="4">
                  <c:v>500</c:v>
                </c:pt>
                <c:pt idx="5">
                  <c:v>430</c:v>
                </c:pt>
                <c:pt idx="6">
                  <c:v>377</c:v>
                </c:pt>
                <c:pt idx="7">
                  <c:v>370</c:v>
                </c:pt>
                <c:pt idx="8">
                  <c:v>350</c:v>
                </c:pt>
                <c:pt idx="9">
                  <c:v>200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Sheet1!$A$2:$A$14</c:f>
              <c:numCache>
                <c:formatCode>General</c:formatCode>
                <c:ptCount val="13"/>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numCache>
            </c:numRef>
          </c:cat>
          <c:val>
            <c:numRef>
              <c:f>Sheet1!$B$2:$B$14</c:f>
              <c:numCache>
                <c:ptCount val="13"/>
                <c:pt idx="0">
                  <c:v>3021</c:v>
                </c:pt>
                <c:pt idx="1">
                  <c:v>3352</c:v>
                </c:pt>
                <c:pt idx="2">
                  <c:v>2967</c:v>
                </c:pt>
                <c:pt idx="3">
                  <c:v>3294</c:v>
                </c:pt>
                <c:pt idx="4">
                  <c:v>3422</c:v>
                </c:pt>
                <c:pt idx="5">
                  <c:v>3827</c:v>
                </c:pt>
                <c:pt idx="6">
                  <c:v>3842</c:v>
                </c:pt>
                <c:pt idx="7">
                  <c:v>3972</c:v>
                </c:pt>
                <c:pt idx="8">
                  <c:v>4109</c:v>
                </c:pt>
                <c:pt idx="9">
                  <c:v>4269</c:v>
                </c:pt>
                <c:pt idx="10">
                  <c:v>3588</c:v>
                </c:pt>
                <c:pt idx="11">
                  <c:v>3949</c:v>
                </c:pt>
                <c:pt idx="12">
                  <c:v>3866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Production in thousand gallons per day</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Sheet1!$A$2:$A$8</c:f>
              <c:strCache>
                <c:ptCount val="7"/>
                <c:pt idx="0">
                  <c:v>United States</c:v>
                </c:pt>
                <c:pt idx="1">
                  <c:v>European Union</c:v>
                </c:pt>
                <c:pt idx="2">
                  <c:v>Brazil</c:v>
                </c:pt>
                <c:pt idx="3">
                  <c:v>China</c:v>
                </c:pt>
                <c:pt idx="4">
                  <c:v>ASEAN**</c:v>
                </c:pt>
                <c:pt idx="5">
                  <c:v>India</c:v>
                </c:pt>
                <c:pt idx="6">
                  <c:v>Aviation and marine</c:v>
                </c:pt>
              </c:strCache>
            </c:strRef>
          </c:cat>
          <c:val>
            <c:numRef>
              <c:f>Sheet1!$B$2:$B$8</c:f>
              <c:numCache>
                <c:ptCount val="7"/>
                <c:pt idx="0">
                  <c:v>95</c:v>
                </c:pt>
                <c:pt idx="1">
                  <c:v>51</c:v>
                </c:pt>
                <c:pt idx="2">
                  <c:v>37</c:v>
                </c:pt>
                <c:pt idx="3">
                  <c:v>26</c:v>
                </c:pt>
                <c:pt idx="4">
                  <c:v>15</c:v>
                </c:pt>
                <c:pt idx="5">
                  <c:v>8</c:v>
                </c:pt>
                <c:pt idx="6">
                  <c:v>47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Sheet1!$A$2:$A$12</c:f>
              <c:strCache>
                <c:ptCount val="11"/>
                <c:pt idx="0">
                  <c:v>Solar photovoltaics</c:v>
                </c:pt>
                <c:pt idx="1">
                  <c:v>Liquid biofuels</c:v>
                </c:pt>
                <c:pt idx="2">
                  <c:v>Hydropower</c:v>
                </c:pt>
                <c:pt idx="3">
                  <c:v>Wind power</c:v>
                </c:pt>
                <c:pt idx="4">
                  <c:v>Solar heat/cooling</c:v>
                </c:pt>
                <c:pt idx="5">
                  <c:v>Solid biomass</c:v>
                </c:pt>
                <c:pt idx="6">
                  <c:v>Biogas</c:v>
                </c:pt>
                <c:pt idx="7">
                  <c:v>Geothermal</c:v>
                </c:pt>
                <c:pt idx="8">
                  <c:v>Concentrated solar power</c:v>
                </c:pt>
                <c:pt idx="9">
                  <c:v>Municipal and industrial waste</c:v>
                </c:pt>
                <c:pt idx="10">
                  <c:v>Marine energy</c:v>
                </c:pt>
              </c:strCache>
            </c:strRef>
          </c:cat>
          <c:val>
            <c:numRef>
              <c:f>Sheet1!$B$2:$B$12</c:f>
              <c:numCache>
                <c:ptCount val="11"/>
                <c:pt idx="0">
                  <c:v>4290.6</c:v>
                </c:pt>
                <c:pt idx="1">
                  <c:v>2421.4</c:v>
                </c:pt>
                <c:pt idx="2">
                  <c:v>2369.9</c:v>
                </c:pt>
                <c:pt idx="3">
                  <c:v>1371.4</c:v>
                </c:pt>
                <c:pt idx="4">
                  <c:v>769</c:v>
                </c:pt>
                <c:pt idx="5">
                  <c:v>716.1</c:v>
                </c:pt>
                <c:pt idx="6">
                  <c:v>306.8</c:v>
                </c:pt>
                <c:pt idx="7">
                  <c:v>196.2</c:v>
                </c:pt>
                <c:pt idx="8">
                  <c:v>79.5</c:v>
                </c:pt>
                <c:pt idx="9">
                  <c:v>30</c:v>
                </c:pt>
                <c:pt idx="10">
                  <c:v>1.3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Sheet1!$A$2:$A$7</c:f>
              <c:numCache>
                <c:formatCode>General</c:formatCode>
                <c:ptCount val="6"/>
                <c:pt idx="0">
                  <c:v>1999</c:v>
                </c:pt>
                <c:pt idx="1">
                  <c:v>2004</c:v>
                </c:pt>
                <c:pt idx="2">
                  <c:v>2009</c:v>
                </c:pt>
                <c:pt idx="3">
                  <c:v>2014</c:v>
                </c:pt>
                <c:pt idx="4">
                  <c:v>2019</c:v>
                </c:pt>
                <c:pt idx="5">
                  <c:v>2022</c:v>
                </c:pt>
              </c:numCache>
            </c:numRef>
          </c:cat>
          <c:val>
            <c:numRef>
              <c:f>Sheet1!$B$2:$B$7</c:f>
              <c:numCache>
                <c:ptCount val="6"/>
                <c:pt idx="0">
                  <c:v>1799</c:v>
                </c:pt>
                <c:pt idx="1">
                  <c:v>4398</c:v>
                </c:pt>
                <c:pt idx="2">
                  <c:v>13028</c:v>
                </c:pt>
                <c:pt idx="3">
                  <c:v>15077</c:v>
                </c:pt>
                <c:pt idx="4">
                  <c:v>16964</c:v>
                </c:pt>
                <c:pt idx="5">
                  <c:v>17946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Production capacity in million gallons per year</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2022</c:v>
                </c:pt>
              </c:strCache>
            </c:strRef>
          </c:tx>
          <c:spPr>
            <a:solidFill>
              <a:srgbClr val="2875DD"/>
            </a:solidFill>
            <a:ln>
              <a:solidFill>
                <a:srgbClr val="2875DD"/>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Iowa*</c:v>
                </c:pt>
                <c:pt idx="1">
                  <c:v>Nebraska</c:v>
                </c:pt>
                <c:pt idx="2">
                  <c:v>Illinois</c:v>
                </c:pt>
                <c:pt idx="3">
                  <c:v>South Dakota</c:v>
                </c:pt>
                <c:pt idx="4">
                  <c:v>Indiana</c:v>
                </c:pt>
                <c:pt idx="5">
                  <c:v>Minnesota</c:v>
                </c:pt>
                <c:pt idx="6">
                  <c:v>Ohio</c:v>
                </c:pt>
                <c:pt idx="7">
                  <c:v>Kansas</c:v>
                </c:pt>
                <c:pt idx="8">
                  <c:v>Wisconsin</c:v>
                </c:pt>
                <c:pt idx="9">
                  <c:v>North Dakota</c:v>
                </c:pt>
              </c:strCache>
            </c:strRef>
          </c:cat>
          <c:val>
            <c:numRef>
              <c:f>Sheet1!$B$2:$B$11</c:f>
              <c:numCache>
                <c:ptCount val="10"/>
                <c:pt idx="0">
                  <c:v>4759</c:v>
                </c:pt>
                <c:pt idx="1">
                  <c:v>2280</c:v>
                </c:pt>
                <c:pt idx="2">
                  <c:v>1856</c:v>
                </c:pt>
                <c:pt idx="3">
                  <c:v>1442</c:v>
                </c:pt>
                <c:pt idx="4">
                  <c:v>1423</c:v>
                </c:pt>
                <c:pt idx="5">
                  <c:v>1414</c:v>
                </c:pt>
                <c:pt idx="6">
                  <c:v>732</c:v>
                </c:pt>
                <c:pt idx="7">
                  <c:v>602</c:v>
                </c:pt>
                <c:pt idx="8">
                  <c:v>596</c:v>
                </c:pt>
                <c:pt idx="9">
                  <c:v>555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numRef>
              <c:f>Sheet1!$A$2:$A$11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Sheet1!$B$2:$B$11</c:f>
              <c:numCache>
                <c:ptCount val="10"/>
                <c:pt idx="0">
                  <c:v>2116</c:v>
                </c:pt>
                <c:pt idx="1">
                  <c:v>2130</c:v>
                </c:pt>
                <c:pt idx="2">
                  <c:v>2034</c:v>
                </c:pt>
                <c:pt idx="3">
                  <c:v>2316</c:v>
                </c:pt>
                <c:pt idx="4">
                  <c:v>2401</c:v>
                </c:pt>
                <c:pt idx="5">
                  <c:v>2507</c:v>
                </c:pt>
                <c:pt idx="6">
                  <c:v>2513</c:v>
                </c:pt>
                <c:pt idx="7">
                  <c:v>2476</c:v>
                </c:pt>
                <c:pt idx="8">
                  <c:v>2244</c:v>
                </c:pt>
                <c:pt idx="9">
                  <c:v>2090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Production capacity in million gallons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Iowa</c:v>
                </c:pt>
                <c:pt idx="1">
                  <c:v>Texas</c:v>
                </c:pt>
                <c:pt idx="2">
                  <c:v>Missouri</c:v>
                </c:pt>
                <c:pt idx="3">
                  <c:v>Illinois</c:v>
                </c:pt>
                <c:pt idx="4">
                  <c:v>Arkansas</c:v>
                </c:pt>
                <c:pt idx="5">
                  <c:v>Washington</c:v>
                </c:pt>
                <c:pt idx="6">
                  <c:v>Indiana</c:v>
                </c:pt>
                <c:pt idx="7">
                  <c:v>Mississippi</c:v>
                </c:pt>
                <c:pt idx="8">
                  <c:v>Pennsylvania</c:v>
                </c:pt>
                <c:pt idx="9">
                  <c:v>Minnesota</c:v>
                </c:pt>
                <c:pt idx="10">
                  <c:v>North Dakota</c:v>
                </c:pt>
                <c:pt idx="11">
                  <c:v>California</c:v>
                </c:pt>
                <c:pt idx="12">
                  <c:v>Ohio</c:v>
                </c:pt>
                <c:pt idx="13">
                  <c:v>Kansas</c:v>
                </c:pt>
                <c:pt idx="14">
                  <c:v>Kentucky</c:v>
                </c:pt>
              </c:strCache>
            </c:strRef>
          </c:cat>
          <c:val>
            <c:numRef>
              <c:f>Sheet1!$B$2:$B$16</c:f>
              <c:numCache>
                <c:ptCount val="15"/>
                <c:pt idx="0">
                  <c:v>459</c:v>
                </c:pt>
                <c:pt idx="1">
                  <c:v>380</c:v>
                </c:pt>
                <c:pt idx="2">
                  <c:v>253</c:v>
                </c:pt>
                <c:pt idx="3">
                  <c:v>168</c:v>
                </c:pt>
                <c:pt idx="4">
                  <c:v>115</c:v>
                </c:pt>
                <c:pt idx="5">
                  <c:v>112</c:v>
                </c:pt>
                <c:pt idx="6">
                  <c:v>107</c:v>
                </c:pt>
                <c:pt idx="7">
                  <c:v>102</c:v>
                </c:pt>
                <c:pt idx="8">
                  <c:v>90</c:v>
                </c:pt>
                <c:pt idx="9">
                  <c:v>85</c:v>
                </c:pt>
                <c:pt idx="10">
                  <c:v>85</c:v>
                </c:pt>
                <c:pt idx="11">
                  <c:v>81</c:v>
                </c:pt>
                <c:pt idx="12">
                  <c:v>71</c:v>
                </c:pt>
                <c:pt idx="13">
                  <c:v>60</c:v>
                </c:pt>
                <c:pt idx="14">
                  <c:v>54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Sheet1!$A$2:$A$15</c:f>
              <c:numCache>
                <c:formatCode>General</c:formatCode>
                <c:ptCount val="14"/>
                <c:pt idx="0">
                  <c:v>2009</c:v>
                </c:pt>
                <c:pt idx="1">
                  <c:v>2010</c:v>
                </c:pt>
                <c:pt idx="2">
                  <c:v>2011</c:v>
                </c:pt>
                <c:pt idx="3">
                  <c:v>2012</c:v>
                </c:pt>
                <c:pt idx="4">
                  <c:v>2013</c:v>
                </c:pt>
                <c:pt idx="5">
                  <c:v>2014</c:v>
                </c:pt>
                <c:pt idx="6">
                  <c:v>2015</c:v>
                </c:pt>
                <c:pt idx="7">
                  <c:v>2016</c:v>
                </c:pt>
                <c:pt idx="8">
                  <c:v>2017</c:v>
                </c:pt>
                <c:pt idx="9">
                  <c:v>2018</c:v>
                </c:pt>
                <c:pt idx="10">
                  <c:v>2019</c:v>
                </c:pt>
                <c:pt idx="11">
                  <c:v>2020</c:v>
                </c:pt>
                <c:pt idx="12">
                  <c:v>2021</c:v>
                </c:pt>
                <c:pt idx="13">
                  <c:v>2022</c:v>
                </c:pt>
              </c:numCache>
            </c:numRef>
          </c:cat>
          <c:val>
            <c:numRef>
              <c:f>Sheet1!$B$2:$B$15</c:f>
              <c:numCache>
                <c:ptCount val="14"/>
                <c:pt idx="0">
                  <c:v>423</c:v>
                </c:pt>
                <c:pt idx="1">
                  <c:v>499</c:v>
                </c:pt>
                <c:pt idx="2">
                  <c:v>560</c:v>
                </c:pt>
                <c:pt idx="3">
                  <c:v>534</c:v>
                </c:pt>
                <c:pt idx="4">
                  <c:v>562</c:v>
                </c:pt>
                <c:pt idx="5">
                  <c:v>597</c:v>
                </c:pt>
                <c:pt idx="6">
                  <c:v>614</c:v>
                </c:pt>
                <c:pt idx="7">
                  <c:v>655</c:v>
                </c:pt>
                <c:pt idx="8">
                  <c:v>678</c:v>
                </c:pt>
                <c:pt idx="9">
                  <c:v>701</c:v>
                </c:pt>
                <c:pt idx="10">
                  <c:v>693</c:v>
                </c:pt>
                <c:pt idx="11">
                  <c:v>632</c:v>
                </c:pt>
                <c:pt idx="12">
                  <c:v>685</c:v>
                </c:pt>
                <c:pt idx="13">
                  <c:v>728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Production in thousand barrels of oil equivalent per day</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drawings/_rels/vmlDrawing1.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7DFE2483-7E0E-43F8-9947-38E632AB8092}"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AF52872F-6D4E-4F23-AFA5-CC1EFACF3175}"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F7865C55-BF1B-4FDA-A7E6-E03E0C28905C}"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5C6A5FA4-82A4-43FC-9A50-84D659AE8E63}"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5400346F-9867-4A13-A029-C1E23507B7B6}"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6C047E9F-D67E-4BF8-891D-46F9CB0459D5}"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FCE17699-215C-4127-999D-517FF9B8F88F}"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E49BB3AD-B499-4A79-AD8E-5EC3EC8B6C94}"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EF6F35EE-E4A2-4122-A6FC-033EFB6F9A60}"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107EF7DA-565D-4197-AE07-F94CFE3BAA92}"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4DED4810-BE6A-4BA3-86F0-381A756B8A8E}"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emf" /><Relationship Id="rId3" Type="http://schemas.openxmlformats.org/officeDocument/2006/relationships/image" Target="../media/image2.emf"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81486/leading-us-states-based-ethanol-production-capacity" TargetMode="External" /><Relationship Id="rId6" Type="http://schemas.openxmlformats.org/officeDocument/2006/relationships/chart" Target="../charts/chart6.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520072/us-annual-production-capacity-biodiesel-per-month" TargetMode="External" /><Relationship Id="rId6" Type="http://schemas.openxmlformats.org/officeDocument/2006/relationships/chart" Target="../charts/chart7.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1.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740707/us-biodiesel-production-capacity-by-stat" TargetMode="External" /><Relationship Id="rId6" Type="http://schemas.openxmlformats.org/officeDocument/2006/relationships/chart" Target="../charts/chart8.xml" /><Relationship Id="rId7" Type="http://schemas.openxmlformats.org/officeDocument/2006/relationships/image" Target="../media/image7.png" /><Relationship Id="rId8" Type="http://schemas.openxmlformats.org/officeDocument/2006/relationships/oleObject" Target="../embeddings/oleObject9.bin" TargetMode="Internal" /><Relationship Id="rId9" Type="http://schemas.openxmlformats.org/officeDocument/2006/relationships/image" Target="../media/image8.pn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74150/us-biofuel-production-in-oil-equivalent" TargetMode="External" /><Relationship Id="rId6" Type="http://schemas.openxmlformats.org/officeDocument/2006/relationships/chart" Target="../charts/chart9.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81494/us-fuel-ethanol-production" TargetMode="External" /><Relationship Id="rId6" Type="http://schemas.openxmlformats.org/officeDocument/2006/relationships/chart" Target="../charts/chart10.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793435/us-fuel-ethanol-production-by-state" TargetMode="External" /><Relationship Id="rId6" Type="http://schemas.openxmlformats.org/officeDocument/2006/relationships/chart" Target="../charts/chart11.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509875/production-volume-of-biodiesel-in-the-us" TargetMode="External" /><Relationship Id="rId6" Type="http://schemas.openxmlformats.org/officeDocument/2006/relationships/chart" Target="../charts/chart12.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39841/us-biodiesel-production-by-state" TargetMode="External" /><Relationship Id="rId6" Type="http://schemas.openxmlformats.org/officeDocument/2006/relationships/chart" Target="../charts/chart13.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740701/producers-of-biodiesel-in-the-us-by-state" TargetMode="External" /><Relationship Id="rId6" Type="http://schemas.openxmlformats.org/officeDocument/2006/relationships/chart" Target="../charts/chart14.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 Target="slide10.xml" TargetMode="Internal" /><Relationship Id="rId11" Type="http://schemas.openxmlformats.org/officeDocument/2006/relationships/slide" Target="slide11.xml" TargetMode="Internal" /><Relationship Id="rId12" Type="http://schemas.openxmlformats.org/officeDocument/2006/relationships/slide" Target="slide12.xml" TargetMode="Internal" /><Relationship Id="rId13" Type="http://schemas.openxmlformats.org/officeDocument/2006/relationships/slide" Target="slide14.xml" TargetMode="Internal" /><Relationship Id="rId14" Type="http://schemas.openxmlformats.org/officeDocument/2006/relationships/slide" Target="slide15.xml" TargetMode="Internal" /><Relationship Id="rId15" Type="http://schemas.openxmlformats.org/officeDocument/2006/relationships/slide" Target="slide16.xml" TargetMode="Internal" /><Relationship Id="rId16" Type="http://schemas.openxmlformats.org/officeDocument/2006/relationships/slide" Target="slide17.xml" TargetMode="Internal" /><Relationship Id="rId17" Type="http://schemas.openxmlformats.org/officeDocument/2006/relationships/slide" Target="slide18.xml" TargetMode="Internal" /><Relationship Id="rId18" Type="http://schemas.openxmlformats.org/officeDocument/2006/relationships/slide" Target="slide19.xml" TargetMode="Internal" /><Relationship Id="rId19" Type="http://schemas.openxmlformats.org/officeDocument/2006/relationships/slide" Target="slide21.xml" TargetMode="Internal" /><Relationship Id="rId2" Type="http://schemas.openxmlformats.org/officeDocument/2006/relationships/image" Target="../media/image3.emf" /><Relationship Id="rId20" Type="http://schemas.openxmlformats.org/officeDocument/2006/relationships/slide" Target="slide22.xml" TargetMode="Internal" /><Relationship Id="rId21" Type="http://schemas.openxmlformats.org/officeDocument/2006/relationships/slide" Target="slide23.xml" TargetMode="Internal" /><Relationship Id="rId22" Type="http://schemas.openxmlformats.org/officeDocument/2006/relationships/slide" Target="slide24.xml" TargetMode="Internal" /><Relationship Id="rId23" Type="http://schemas.openxmlformats.org/officeDocument/2006/relationships/slide" Target="slide25.xml" TargetMode="Internal" /><Relationship Id="rId24" Type="http://schemas.openxmlformats.org/officeDocument/2006/relationships/slide" Target="slide26.xml" TargetMode="Internal" /><Relationship Id="rId25" Type="http://schemas.openxmlformats.org/officeDocument/2006/relationships/slide" Target="slide28.xml" TargetMode="Internal" /><Relationship Id="rId26" Type="http://schemas.openxmlformats.org/officeDocument/2006/relationships/slide" Target="slide29.xml" TargetMode="Internal" /><Relationship Id="rId27" Type="http://schemas.openxmlformats.org/officeDocument/2006/relationships/slide" Target="slide30.xml" TargetMode="Internal" /><Relationship Id="rId28" Type="http://schemas.openxmlformats.org/officeDocument/2006/relationships/slide" Target="slide31.xml" TargetMode="Internal" /><Relationship Id="rId29" Type="http://schemas.openxmlformats.org/officeDocument/2006/relationships/slide" Target="slide32.xml" TargetMode="Internal" /><Relationship Id="rId3" Type="http://schemas.openxmlformats.org/officeDocument/2006/relationships/image" Target="../media/image4.emf" /><Relationship Id="rId30" Type="http://schemas.openxmlformats.org/officeDocument/2006/relationships/slide" Target="slide34.xml" TargetMode="Internal" /><Relationship Id="rId31" Type="http://schemas.openxmlformats.org/officeDocument/2006/relationships/slide" Target="slide35.xml" TargetMode="Internal" /><Relationship Id="rId32" Type="http://schemas.openxmlformats.org/officeDocument/2006/relationships/slide" Target="slide36.xml" TargetMode="Internal" /><Relationship Id="rId33" Type="http://schemas.openxmlformats.org/officeDocument/2006/relationships/slide" Target="slide37.xml" TargetMode="Internal" /><Relationship Id="rId34" Type="http://schemas.openxmlformats.org/officeDocument/2006/relationships/slide" Target="slide38.xml" TargetMode="Internal" /><Relationship Id="rId4" Type="http://schemas.openxmlformats.org/officeDocument/2006/relationships/image" Target="../media/image5.emf" /><Relationship Id="rId5" Type="http://schemas.openxmlformats.org/officeDocument/2006/relationships/slide" Target="slide4.xml" TargetMode="Internal" /><Relationship Id="rId6" Type="http://schemas.openxmlformats.org/officeDocument/2006/relationships/slide" Target="slide5.xml" TargetMode="Internal" /><Relationship Id="rId7" Type="http://schemas.openxmlformats.org/officeDocument/2006/relationships/slide" Target="slide6.xml" TargetMode="Internal" /><Relationship Id="rId8" Type="http://schemas.openxmlformats.org/officeDocument/2006/relationships/slide" Target="slide7.xml" TargetMode="Internal" /><Relationship Id="rId9" Type="http://schemas.openxmlformats.org/officeDocument/2006/relationships/slide" Target="slide9.xml" TargetMode="Interna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479861/exports-of-fuel-ethanol-from-the-us" TargetMode="External" /><Relationship Id="rId6" Type="http://schemas.openxmlformats.org/officeDocument/2006/relationships/chart" Target="../charts/chart15.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479842/import-supply-of-fuel-ethanol-in-the-us" TargetMode="External" /><Relationship Id="rId6" Type="http://schemas.openxmlformats.org/officeDocument/2006/relationships/chart" Target="../charts/chart16.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509823/export-supply-of-biodiesel-in-the-us" TargetMode="External" /><Relationship Id="rId6" Type="http://schemas.openxmlformats.org/officeDocument/2006/relationships/chart" Target="../charts/chart17.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479868/import-supply-of-biodiesel-in-the-us" TargetMode="External" /><Relationship Id="rId6" Type="http://schemas.openxmlformats.org/officeDocument/2006/relationships/chart" Target="../charts/chart18.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859127/us-e85-retail-fuel-price" TargetMode="External" /><Relationship Id="rId6" Type="http://schemas.openxmlformats.org/officeDocument/2006/relationships/chart" Target="../charts/chart19.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00903/us-b20-retail-fuel-price" TargetMode="External" /><Relationship Id="rId6" Type="http://schemas.openxmlformats.org/officeDocument/2006/relationships/chart" Target="../charts/chart20.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97216/consumption-of-biofuels-in-the-us-since-2006" TargetMode="External" /><Relationship Id="rId6" Type="http://schemas.openxmlformats.org/officeDocument/2006/relationships/chart" Target="../charts/chart21.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793801/us-fuel-ethanol-consumption" TargetMode="External" /><Relationship Id="rId6" Type="http://schemas.openxmlformats.org/officeDocument/2006/relationships/chart" Target="../charts/chart2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793460/us-fuel-ethanol-consumption-by-state" TargetMode="External" /><Relationship Id="rId6" Type="http://schemas.openxmlformats.org/officeDocument/2006/relationships/chart" Target="../charts/chart23.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509894/consumption-volume-of-biodiesel-in-the-us" TargetMode="External" /><Relationship Id="rId6" Type="http://schemas.openxmlformats.org/officeDocument/2006/relationships/chart" Target="../charts/chart24.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39879/us-biodiesel-consumption-by-state" TargetMode="External" /><Relationship Id="rId6" Type="http://schemas.openxmlformats.org/officeDocument/2006/relationships/chart" Target="../charts/chart25.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829958/largest-us-biodiesel-producer" TargetMode="External" /><Relationship Id="rId6" Type="http://schemas.openxmlformats.org/officeDocument/2006/relationships/chart" Target="../charts/chart26.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97400/renewable-energy-group-biodiesel-sales" TargetMode="External" /><Relationship Id="rId6" Type="http://schemas.openxmlformats.org/officeDocument/2006/relationships/chart" Target="../charts/chart27.xm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828532/largest-us-ethanol-producers-by-capacity" TargetMode="External" /><Relationship Id="rId6" Type="http://schemas.openxmlformats.org/officeDocument/2006/relationships/chart" Target="../charts/chart28.xm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97411/ethanol-production-valero-energy-corporation" TargetMode="External" /><Relationship Id="rId6" Type="http://schemas.openxmlformats.org/officeDocument/2006/relationships/chart" Target="../charts/chart29.xm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374481/key-us-ethanol-industry-facts-economic-impact" TargetMode="Externa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74163/global-biofuel-production-in-oil-equivalent" TargetMode="External" /><Relationship Id="rId6" Type="http://schemas.openxmlformats.org/officeDocument/2006/relationships/chart" Target="../charts/chart1.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43887/biofuel-production-in-leading-countries" TargetMode="External" /><Relationship Id="rId6" Type="http://schemas.openxmlformats.org/officeDocument/2006/relationships/chart" Target="../charts/chart2.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36600/global-biofuel-consumption-volume-projection-by-country" TargetMode="External" /><Relationship Id="rId6" Type="http://schemas.openxmlformats.org/officeDocument/2006/relationships/chart" Target="../charts/chart3.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500850/employment-in-renewable-energy-sector-globally-by-technology" TargetMode="External" /><Relationship Id="rId6" Type="http://schemas.openxmlformats.org/officeDocument/2006/relationships/chart" Target="../charts/chart4.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06405/production-capacity-installed-ethanol-biorefineries-us" TargetMode="External" /><Relationship Id="rId6" Type="http://schemas.openxmlformats.org/officeDocument/2006/relationships/chart" Target="../charts/chart5.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 name="New shape" title=""/>
          <p:cNvSpPr/>
          <p:nvPr/>
        </p:nvSpPr>
        <p:spPr>
          <a:xfrm>
            <a:off x="74196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583200" y="6231600"/>
            <a:ext cx="1461600" cy="28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DIGITAL &amp; TRENDS</a:t>
            </a:r>
          </a:p>
        </p:txBody>
      </p:sp>
      <p:sp>
        <p:nvSpPr>
          <p:cNvPr id="3"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Biofuel industry in the U.S.</a:t>
            </a: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Iowa had by far the largest ethanol production capacity among all U.S. states in 2022, with an annual production of 4.76 billion gallons. That same year, Nebraska ranked second, with roughly half of Iowa's production. By comparison, North Dakota's ethanol production capacity amounted to 555 million gallons per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2022; including nameplate, operating, and under construction/expansion.; * Data includes one operating plant with unknown or undisclosed production volumes.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RFA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412050" y="1882800"/>
            <a:ext cx="33655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Production in million gallons per year</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9</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Annual ethanol production capacity in the United States in 2022, by leading states (in million gallons per year)</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Ethanol production capacity in the U.S. 2022 by key state</a:t>
            </a: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United States had a biodiesel production capacity of 2.1 billion gallons per annum in 2022, down by some seven percent from the previous year. During the period in consideration, figures peaked in 2019, which was an increase of nearly 400 million gallons from the production capacity recorded in 2015. Biodiesel production in the U.S. totaled 1.6 billion gallons in 2022.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2013 to 2022</a:t>
            </a:r>
          </a:p>
          <a:p>
            <a:r>
              <a:rPr sz="600" b="1">
                <a:solidFill>
                  <a:srgbClr val="0F2741"/>
                </a:solidFill>
                <a:latin typeface="Open Sans"/>
              </a:rPr>
              <a:t>Source(s): </a:t>
            </a:r>
            <a:r>
              <a:rPr sz="600" b="0">
                <a:solidFill>
                  <a:srgbClr val="0F2741"/>
                </a:solidFill>
                <a:latin typeface="Open Sans"/>
              </a:rPr>
              <a:t>EIA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10</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Average biodiesel production capacity in the United States from 2013 to 2022 (in million gallons)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Biodiesel production capacity in the U.S. 2013-2022</a:t>
            </a: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Iowa had a biodiesel production capacity of 459 million gallons per year as of December 2020. This was the largest production capacity in the United States, and about 80 million gallons more than Texas. Texas is the largest consumer of biodiesel in the U.S.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December 2020; * U.S. total of 2,476 million gallons per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EIA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38"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4043750" y="1882800"/>
            <a:ext cx="41021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Production capacity in million gallons per year</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11</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Annual biodiesel production capacity in the United States in 2020, by state* (million gallons per year)</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Biodiesel production capacity in the U.S. 2020, by key state</a:t>
            </a:r>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Production</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03</a:t>
            </a: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United States produced 728 thousand barrels of oil equivalent biofuels per day in 2022. This was a daily average increase of over 43,000 barrels compared to the previous year. The U.S. is the leading biofuel producing country in the world. Biofuels are alternative motor fuels derived from crops, cooking fats, and other biomass waste. They are considered a renewable energy source due to the relatively short time span needed to regrow plant material. However, their combustion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a:t>
            </a:r>
          </a:p>
          <a:p>
            <a:r>
              <a:rPr sz="600" b="1">
                <a:solidFill>
                  <a:srgbClr val="0F2741"/>
                </a:solidFill>
                <a:latin typeface="Open Sans"/>
              </a:rPr>
              <a:t>Source(s): </a:t>
            </a:r>
            <a:r>
              <a:rPr sz="600" b="0">
                <a:solidFill>
                  <a:srgbClr val="0F2741"/>
                </a:solidFill>
                <a:latin typeface="Open Sans"/>
              </a:rPr>
              <a:t>EIA; Energy Institute; Kearney; KPMG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13</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Biofuel production in the United States from 2009 to 2022 (in 1,000 barrels of oil equivalent per day)</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Biofuel production in the U.S. 2009-2022</a:t>
            </a: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Fuel ethanol production in the United States has considerably increased since 1980, reaching 15.4 billion gallons in 2022. This was down from a peak of 16.1 billion gallons in 2018. Iowa has the largest ethanol production capacity in the U.S., at some 4.76 billion gallons per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1980 to 2022; * Estimate. Figures were compiled from multiple editions of the report.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EIA; RFA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14</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Production volume of fuel ethanol in the United States from 1980 to 2022 (in million gallons)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Fuel ethanol production in the U.S. 1980-2022</a:t>
            </a: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Iowa is the leading producing state of fuel ethanol in the United States. In 2021, over 97 million barrels of fuel ethanol were produced at refineries in Iowa, more than double the amount produced in neighboring Nebraska. That year, total fuel ethanol production in the U.S. reached 15 billion gallons.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2021</a:t>
            </a:r>
          </a:p>
          <a:p>
            <a:r>
              <a:rPr sz="600" b="1">
                <a:solidFill>
                  <a:srgbClr val="0F2741"/>
                </a:solidFill>
                <a:latin typeface="Open Sans"/>
              </a:rPr>
              <a:t>Source(s): </a:t>
            </a:r>
            <a:r>
              <a:rPr sz="600" b="0">
                <a:solidFill>
                  <a:srgbClr val="0F2741"/>
                </a:solidFill>
                <a:latin typeface="Open Sans"/>
              </a:rPr>
              <a:t>EIA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659700" y="1882800"/>
            <a:ext cx="28702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Production in thousand barrels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15</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Leading fuel ethanol producing states in the United States in 2021 (in 1,000 barrels)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Fuel ethanol production in the U.S. 2021, by state</a:t>
            </a: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2022, the total volume of biodiesel production in the United States amounted to some 1.6 billion gallons. Biodiesel is intended to be used in standard diesel engines as a standalone fuel or blended with petroleum.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2001 to 2022</a:t>
            </a:r>
          </a:p>
          <a:p>
            <a:r>
              <a:rPr sz="600" b="1">
                <a:solidFill>
                  <a:srgbClr val="0F2741"/>
                </a:solidFill>
                <a:latin typeface="Open Sans"/>
              </a:rPr>
              <a:t>Source(s): </a:t>
            </a:r>
            <a:r>
              <a:rPr sz="600" b="0">
                <a:solidFill>
                  <a:srgbClr val="0F2741"/>
                </a:solidFill>
                <a:latin typeface="Open Sans"/>
              </a:rPr>
              <a:t>EIA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16</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Production volume of biodiesel in the United States from 2001 to 2022 (in million gallons)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Biodiesel production in the U.S. 2001-2022</a:t>
            </a:r>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Iowa is the leading biodiesel producer in the United States. In 2021, 8.1 million barrels of biodiesel were produced in the Midwestern state, accounting for nearly 20 percent of total U.S. biodiesel production. Iowa is also one of largest corn and soybean producers in the country. Missouri was the second greatest biodiesel producer in that year, with about five million barrels.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2021</a:t>
            </a:r>
          </a:p>
          <a:p>
            <a:r>
              <a:rPr sz="600" b="1">
                <a:solidFill>
                  <a:srgbClr val="0F2741"/>
                </a:solidFill>
                <a:latin typeface="Open Sans"/>
              </a:rPr>
              <a:t>Source(s): </a:t>
            </a:r>
            <a:r>
              <a:rPr sz="600" b="0">
                <a:solidFill>
                  <a:srgbClr val="0F2741"/>
                </a:solidFill>
                <a:latin typeface="Open Sans"/>
              </a:rPr>
              <a:t>EIA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780350" y="1882800"/>
            <a:ext cx="26289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Production in million barrels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17</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Leading biodiesel producing states in the United States in 2021 (in million barrels)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Biodiesel production in the U.S. 2021, by key state</a:t>
            </a:r>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Iowa is the leading biodiesel producing state in the United States. As of January 2022, there were eleven operational biodiesel producers based in the Midwestern state. Texas and Missouri housed six biodiesel producers each.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as of January 1, 2022</a:t>
            </a:r>
          </a:p>
          <a:p>
            <a:r>
              <a:rPr sz="600" b="1">
                <a:solidFill>
                  <a:srgbClr val="0F2741"/>
                </a:solidFill>
                <a:latin typeface="Open Sans"/>
              </a:rPr>
              <a:t>Source(s): </a:t>
            </a:r>
            <a:r>
              <a:rPr sz="600" b="0">
                <a:solidFill>
                  <a:srgbClr val="0F2741"/>
                </a:solidFill>
                <a:latin typeface="Open Sans"/>
              </a:rPr>
              <a:t>EIA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040700" y="1882800"/>
            <a:ext cx="21082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Number of producers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18</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Number of biodiesel producers in the United States in 2022, by key state</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Biodiesel producers in the U.S. 2022, by key state</a:t>
            </a: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Table of Contents</a:t>
            </a:r>
          </a:p>
        </p:txBody>
      </p:sp>
      <p:sp>
        <p:nvSpPr>
          <p:cNvPr id="3"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a:t>
            </a:r>
          </a:p>
        </p:txBody>
      </p:sp>
      <p:sp>
        <p:nvSpPr>
          <p:cNvPr id="7" name="New shape" title=""/>
          <p:cNvSpPr/>
          <p:nvPr/>
        </p:nvSpPr>
        <p:spPr>
          <a:xfrm>
            <a:off x="586800" y="1882800"/>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01 Overview</a:t>
            </a:r>
          </a:p>
        </p:txBody>
      </p:sp>
      <p:sp>
        <p:nvSpPr>
          <p:cNvPr id="8" name="New shape" title=""/>
          <p:cNvSpPr/>
          <p:nvPr/>
        </p:nvSpPr>
        <p:spPr>
          <a:xfrm>
            <a:off x="5544000" y="211624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5" action="ppaction://hlinksldjump">
                  <a:extLst>
                    <a:ext uri="{A12FA001-AC4F-418D-AE19-62706E023703}">
                      <ahyp:hlinkClr xmlns:ahyp="http://schemas.microsoft.com/office/drawing/2018/hyperlinkcolor" val="tx"/>
                    </a:ext>
                  </a:extLst>
                </a:hlinkClick>
              </a:rPr>
              <a:t>03</a:t>
            </a:r>
          </a:p>
        </p:txBody>
      </p:sp>
      <p:sp>
        <p:nvSpPr>
          <p:cNvPr id="9" name="New shape" title=""/>
          <p:cNvSpPr/>
          <p:nvPr/>
        </p:nvSpPr>
        <p:spPr>
          <a:xfrm>
            <a:off x="586800" y="211624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biofuel production 2000-2022</a:t>
            </a:r>
          </a:p>
        </p:txBody>
      </p:sp>
      <p:sp>
        <p:nvSpPr>
          <p:cNvPr id="10" name="New shape" title=""/>
          <p:cNvSpPr/>
          <p:nvPr/>
        </p:nvSpPr>
        <p:spPr>
          <a:xfrm>
            <a:off x="5544000" y="228652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6" action="ppaction://hlinksldjump">
                  <a:extLst>
                    <a:ext uri="{A12FA001-AC4F-418D-AE19-62706E023703}">
                      <ahyp:hlinkClr xmlns:ahyp="http://schemas.microsoft.com/office/drawing/2018/hyperlinkcolor" val="tx"/>
                    </a:ext>
                  </a:extLst>
                </a:hlinkClick>
              </a:rPr>
              <a:t>04</a:t>
            </a:r>
          </a:p>
        </p:txBody>
      </p:sp>
      <p:sp>
        <p:nvSpPr>
          <p:cNvPr id="11" name="New shape" title=""/>
          <p:cNvSpPr/>
          <p:nvPr/>
        </p:nvSpPr>
        <p:spPr>
          <a:xfrm>
            <a:off x="586800" y="228652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biofuels production 2022, by country</a:t>
            </a:r>
          </a:p>
        </p:txBody>
      </p:sp>
      <p:sp>
        <p:nvSpPr>
          <p:cNvPr id="12" name="New shape" title=""/>
          <p:cNvSpPr/>
          <p:nvPr/>
        </p:nvSpPr>
        <p:spPr>
          <a:xfrm>
            <a:off x="5544000" y="245679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7" action="ppaction://hlinksldjump">
                  <a:extLst>
                    <a:ext uri="{A12FA001-AC4F-418D-AE19-62706E023703}">
                      <ahyp:hlinkClr xmlns:ahyp="http://schemas.microsoft.com/office/drawing/2018/hyperlinkcolor" val="tx"/>
                    </a:ext>
                  </a:extLst>
                </a:hlinkClick>
              </a:rPr>
              <a:t>05</a:t>
            </a:r>
          </a:p>
        </p:txBody>
      </p:sp>
      <p:sp>
        <p:nvSpPr>
          <p:cNvPr id="13" name="New shape" title=""/>
          <p:cNvSpPr/>
          <p:nvPr/>
        </p:nvSpPr>
        <p:spPr>
          <a:xfrm>
            <a:off x="586800" y="245679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projected biofuel consumption volume by country 2030</a:t>
            </a:r>
          </a:p>
        </p:txBody>
      </p:sp>
      <p:sp>
        <p:nvSpPr>
          <p:cNvPr id="14" name="New shape" title=""/>
          <p:cNvSpPr/>
          <p:nvPr/>
        </p:nvSpPr>
        <p:spPr>
          <a:xfrm>
            <a:off x="5544000" y="262707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8" action="ppaction://hlinksldjump">
                  <a:extLst>
                    <a:ext uri="{A12FA001-AC4F-418D-AE19-62706E023703}">
                      <ahyp:hlinkClr xmlns:ahyp="http://schemas.microsoft.com/office/drawing/2018/hyperlinkcolor" val="tx"/>
                    </a:ext>
                  </a:extLst>
                </a:hlinkClick>
              </a:rPr>
              <a:t>06</a:t>
            </a:r>
          </a:p>
        </p:txBody>
      </p:sp>
      <p:sp>
        <p:nvSpPr>
          <p:cNvPr id="15" name="New shape" title=""/>
          <p:cNvSpPr/>
          <p:nvPr/>
        </p:nvSpPr>
        <p:spPr>
          <a:xfrm>
            <a:off x="586800" y="262707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renewable energy sector jobs by technology 2021</a:t>
            </a:r>
          </a:p>
        </p:txBody>
      </p:sp>
      <p:sp>
        <p:nvSpPr>
          <p:cNvPr id="16" name="New shape" title=""/>
          <p:cNvSpPr/>
          <p:nvPr/>
        </p:nvSpPr>
        <p:spPr>
          <a:xfrm>
            <a:off x="586800" y="2924355"/>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02 Capacity</a:t>
            </a:r>
          </a:p>
        </p:txBody>
      </p:sp>
      <p:sp>
        <p:nvSpPr>
          <p:cNvPr id="17" name="New shape" title=""/>
          <p:cNvSpPr/>
          <p:nvPr/>
        </p:nvSpPr>
        <p:spPr>
          <a:xfrm>
            <a:off x="5544000" y="315779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9" action="ppaction://hlinksldjump">
                  <a:extLst>
                    <a:ext uri="{A12FA001-AC4F-418D-AE19-62706E023703}">
                      <ahyp:hlinkClr xmlns:ahyp="http://schemas.microsoft.com/office/drawing/2018/hyperlinkcolor" val="tx"/>
                    </a:ext>
                  </a:extLst>
                </a:hlinkClick>
              </a:rPr>
              <a:t>08</a:t>
            </a:r>
          </a:p>
        </p:txBody>
      </p:sp>
      <p:sp>
        <p:nvSpPr>
          <p:cNvPr id="18" name="New shape" title=""/>
          <p:cNvSpPr/>
          <p:nvPr/>
        </p:nvSpPr>
        <p:spPr>
          <a:xfrm>
            <a:off x="586800" y="315779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U.S. production capacity of installed ethanol biorefineries 1999-2022</a:t>
            </a:r>
          </a:p>
        </p:txBody>
      </p:sp>
      <p:sp>
        <p:nvSpPr>
          <p:cNvPr id="19" name="New shape" title=""/>
          <p:cNvSpPr/>
          <p:nvPr/>
        </p:nvSpPr>
        <p:spPr>
          <a:xfrm>
            <a:off x="5544000" y="332807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0" action="ppaction://hlinksldjump">
                  <a:extLst>
                    <a:ext uri="{A12FA001-AC4F-418D-AE19-62706E023703}">
                      <ahyp:hlinkClr xmlns:ahyp="http://schemas.microsoft.com/office/drawing/2018/hyperlinkcolor" val="tx"/>
                    </a:ext>
                  </a:extLst>
                </a:hlinkClick>
              </a:rPr>
              <a:t>09</a:t>
            </a:r>
          </a:p>
        </p:txBody>
      </p:sp>
      <p:sp>
        <p:nvSpPr>
          <p:cNvPr id="20" name="New shape" title=""/>
          <p:cNvSpPr/>
          <p:nvPr/>
        </p:nvSpPr>
        <p:spPr>
          <a:xfrm>
            <a:off x="586800" y="332807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Ethanol production capacity in the U.S. 2022 by key state</a:t>
            </a:r>
          </a:p>
        </p:txBody>
      </p:sp>
      <p:sp>
        <p:nvSpPr>
          <p:cNvPr id="21" name="New shape" title=""/>
          <p:cNvSpPr/>
          <p:nvPr/>
        </p:nvSpPr>
        <p:spPr>
          <a:xfrm>
            <a:off x="5544000" y="349835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1" action="ppaction://hlinksldjump">
                  <a:extLst>
                    <a:ext uri="{A12FA001-AC4F-418D-AE19-62706E023703}">
                      <ahyp:hlinkClr xmlns:ahyp="http://schemas.microsoft.com/office/drawing/2018/hyperlinkcolor" val="tx"/>
                    </a:ext>
                  </a:extLst>
                </a:hlinkClick>
              </a:rPr>
              <a:t>10</a:t>
            </a:r>
          </a:p>
        </p:txBody>
      </p:sp>
      <p:sp>
        <p:nvSpPr>
          <p:cNvPr id="22" name="New shape" title=""/>
          <p:cNvSpPr/>
          <p:nvPr/>
        </p:nvSpPr>
        <p:spPr>
          <a:xfrm>
            <a:off x="586800" y="349835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Biodiesel production capacity in the U.S. 2013-2022</a:t>
            </a:r>
          </a:p>
        </p:txBody>
      </p:sp>
      <p:sp>
        <p:nvSpPr>
          <p:cNvPr id="23" name="New shape" title=""/>
          <p:cNvSpPr/>
          <p:nvPr/>
        </p:nvSpPr>
        <p:spPr>
          <a:xfrm>
            <a:off x="5544000" y="3668632"/>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2" action="ppaction://hlinksldjump">
                  <a:extLst>
                    <a:ext uri="{A12FA001-AC4F-418D-AE19-62706E023703}">
                      <ahyp:hlinkClr xmlns:ahyp="http://schemas.microsoft.com/office/drawing/2018/hyperlinkcolor" val="tx"/>
                    </a:ext>
                  </a:extLst>
                </a:hlinkClick>
              </a:rPr>
              <a:t>11</a:t>
            </a:r>
          </a:p>
        </p:txBody>
      </p:sp>
      <p:sp>
        <p:nvSpPr>
          <p:cNvPr id="24" name="New shape" title=""/>
          <p:cNvSpPr/>
          <p:nvPr/>
        </p:nvSpPr>
        <p:spPr>
          <a:xfrm>
            <a:off x="586800" y="3668632"/>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Biodiesel production capacity in the U.S. 2020, by key state</a:t>
            </a:r>
          </a:p>
        </p:txBody>
      </p:sp>
      <p:sp>
        <p:nvSpPr>
          <p:cNvPr id="25" name="New shape" title=""/>
          <p:cNvSpPr/>
          <p:nvPr/>
        </p:nvSpPr>
        <p:spPr>
          <a:xfrm>
            <a:off x="586800" y="3965910"/>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03 Production</a:t>
            </a:r>
          </a:p>
        </p:txBody>
      </p:sp>
      <p:sp>
        <p:nvSpPr>
          <p:cNvPr id="26" name="New shape" title=""/>
          <p:cNvSpPr/>
          <p:nvPr/>
        </p:nvSpPr>
        <p:spPr>
          <a:xfrm>
            <a:off x="5544000" y="419935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3" action="ppaction://hlinksldjump">
                  <a:extLst>
                    <a:ext uri="{A12FA001-AC4F-418D-AE19-62706E023703}">
                      <ahyp:hlinkClr xmlns:ahyp="http://schemas.microsoft.com/office/drawing/2018/hyperlinkcolor" val="tx"/>
                    </a:ext>
                  </a:extLst>
                </a:hlinkClick>
              </a:rPr>
              <a:t>13</a:t>
            </a:r>
          </a:p>
        </p:txBody>
      </p:sp>
      <p:sp>
        <p:nvSpPr>
          <p:cNvPr id="27" name="New shape" title=""/>
          <p:cNvSpPr/>
          <p:nvPr/>
        </p:nvSpPr>
        <p:spPr>
          <a:xfrm>
            <a:off x="586800" y="419935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Biofuel production in the U.S. 2009-2022</a:t>
            </a:r>
          </a:p>
        </p:txBody>
      </p:sp>
      <p:sp>
        <p:nvSpPr>
          <p:cNvPr id="28" name="New shape" title=""/>
          <p:cNvSpPr/>
          <p:nvPr/>
        </p:nvSpPr>
        <p:spPr>
          <a:xfrm>
            <a:off x="5544000" y="436963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4" action="ppaction://hlinksldjump">
                  <a:extLst>
                    <a:ext uri="{A12FA001-AC4F-418D-AE19-62706E023703}">
                      <ahyp:hlinkClr xmlns:ahyp="http://schemas.microsoft.com/office/drawing/2018/hyperlinkcolor" val="tx"/>
                    </a:ext>
                  </a:extLst>
                </a:hlinkClick>
              </a:rPr>
              <a:t>14</a:t>
            </a:r>
          </a:p>
        </p:txBody>
      </p:sp>
      <p:sp>
        <p:nvSpPr>
          <p:cNvPr id="29" name="New shape" title=""/>
          <p:cNvSpPr/>
          <p:nvPr/>
        </p:nvSpPr>
        <p:spPr>
          <a:xfrm>
            <a:off x="586800" y="436963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Fuel ethanol production in the U.S. 1980-2022</a:t>
            </a:r>
          </a:p>
        </p:txBody>
      </p:sp>
      <p:sp>
        <p:nvSpPr>
          <p:cNvPr id="30" name="New shape" title=""/>
          <p:cNvSpPr/>
          <p:nvPr/>
        </p:nvSpPr>
        <p:spPr>
          <a:xfrm>
            <a:off x="5544000" y="453990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5" action="ppaction://hlinksldjump">
                  <a:extLst>
                    <a:ext uri="{A12FA001-AC4F-418D-AE19-62706E023703}">
                      <ahyp:hlinkClr xmlns:ahyp="http://schemas.microsoft.com/office/drawing/2018/hyperlinkcolor" val="tx"/>
                    </a:ext>
                  </a:extLst>
                </a:hlinkClick>
              </a:rPr>
              <a:t>15</a:t>
            </a:r>
          </a:p>
        </p:txBody>
      </p:sp>
      <p:sp>
        <p:nvSpPr>
          <p:cNvPr id="31" name="New shape" title=""/>
          <p:cNvSpPr/>
          <p:nvPr/>
        </p:nvSpPr>
        <p:spPr>
          <a:xfrm>
            <a:off x="586800" y="453990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Fuel ethanol production in the U.S. 2021, by state</a:t>
            </a:r>
          </a:p>
        </p:txBody>
      </p:sp>
      <p:sp>
        <p:nvSpPr>
          <p:cNvPr id="32" name="New shape" title=""/>
          <p:cNvSpPr/>
          <p:nvPr/>
        </p:nvSpPr>
        <p:spPr>
          <a:xfrm>
            <a:off x="5544000" y="471018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6" action="ppaction://hlinksldjump">
                  <a:extLst>
                    <a:ext uri="{A12FA001-AC4F-418D-AE19-62706E023703}">
                      <ahyp:hlinkClr xmlns:ahyp="http://schemas.microsoft.com/office/drawing/2018/hyperlinkcolor" val="tx"/>
                    </a:ext>
                  </a:extLst>
                </a:hlinkClick>
              </a:rPr>
              <a:t>16</a:t>
            </a:r>
          </a:p>
        </p:txBody>
      </p:sp>
      <p:sp>
        <p:nvSpPr>
          <p:cNvPr id="33" name="New shape" title=""/>
          <p:cNvSpPr/>
          <p:nvPr/>
        </p:nvSpPr>
        <p:spPr>
          <a:xfrm>
            <a:off x="586800" y="471018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Biodiesel production in the U.S. 2001-2022</a:t>
            </a:r>
          </a:p>
        </p:txBody>
      </p:sp>
      <p:sp>
        <p:nvSpPr>
          <p:cNvPr id="34" name="New shape" title=""/>
          <p:cNvSpPr/>
          <p:nvPr/>
        </p:nvSpPr>
        <p:spPr>
          <a:xfrm>
            <a:off x="5544000" y="488046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7" action="ppaction://hlinksldjump">
                  <a:extLst>
                    <a:ext uri="{A12FA001-AC4F-418D-AE19-62706E023703}">
                      <ahyp:hlinkClr xmlns:ahyp="http://schemas.microsoft.com/office/drawing/2018/hyperlinkcolor" val="tx"/>
                    </a:ext>
                  </a:extLst>
                </a:hlinkClick>
              </a:rPr>
              <a:t>17</a:t>
            </a:r>
          </a:p>
        </p:txBody>
      </p:sp>
      <p:sp>
        <p:nvSpPr>
          <p:cNvPr id="35" name="New shape" title=""/>
          <p:cNvSpPr/>
          <p:nvPr/>
        </p:nvSpPr>
        <p:spPr>
          <a:xfrm>
            <a:off x="586800" y="488046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Biodiesel production in the U.S. 2021, by key state</a:t>
            </a:r>
          </a:p>
        </p:txBody>
      </p:sp>
      <p:sp>
        <p:nvSpPr>
          <p:cNvPr id="36" name="New shape" title=""/>
          <p:cNvSpPr/>
          <p:nvPr/>
        </p:nvSpPr>
        <p:spPr>
          <a:xfrm>
            <a:off x="5544000" y="505074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8" action="ppaction://hlinksldjump">
                  <a:extLst>
                    <a:ext uri="{A12FA001-AC4F-418D-AE19-62706E023703}">
                      <ahyp:hlinkClr xmlns:ahyp="http://schemas.microsoft.com/office/drawing/2018/hyperlinkcolor" val="tx"/>
                    </a:ext>
                  </a:extLst>
                </a:hlinkClick>
              </a:rPr>
              <a:t>18</a:t>
            </a:r>
          </a:p>
        </p:txBody>
      </p:sp>
      <p:sp>
        <p:nvSpPr>
          <p:cNvPr id="37" name="New shape" title=""/>
          <p:cNvSpPr/>
          <p:nvPr/>
        </p:nvSpPr>
        <p:spPr>
          <a:xfrm>
            <a:off x="586800" y="505074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Biodiesel producers in the U.S. 2022, by key state</a:t>
            </a:r>
          </a:p>
        </p:txBody>
      </p:sp>
      <p:sp>
        <p:nvSpPr>
          <p:cNvPr id="38" name="New shape" title=""/>
          <p:cNvSpPr/>
          <p:nvPr/>
        </p:nvSpPr>
        <p:spPr>
          <a:xfrm>
            <a:off x="586800" y="5348021"/>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04 Trade &amp; prices</a:t>
            </a:r>
          </a:p>
        </p:txBody>
      </p:sp>
      <p:sp>
        <p:nvSpPr>
          <p:cNvPr id="39" name="New shape" title=""/>
          <p:cNvSpPr/>
          <p:nvPr/>
        </p:nvSpPr>
        <p:spPr>
          <a:xfrm>
            <a:off x="10915200" y="188280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9" action="ppaction://hlinksldjump">
                  <a:extLst>
                    <a:ext uri="{A12FA001-AC4F-418D-AE19-62706E023703}">
                      <ahyp:hlinkClr xmlns:ahyp="http://schemas.microsoft.com/office/drawing/2018/hyperlinkcolor" val="tx"/>
                    </a:ext>
                  </a:extLst>
                </a:hlinkClick>
              </a:rPr>
              <a:t>20</a:t>
            </a:r>
          </a:p>
        </p:txBody>
      </p:sp>
      <p:sp>
        <p:nvSpPr>
          <p:cNvPr id="40" name="New shape" title=""/>
          <p:cNvSpPr/>
          <p:nvPr/>
        </p:nvSpPr>
        <p:spPr>
          <a:xfrm>
            <a:off x="5958000" y="188280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Fuel ethanol exports in the U.S. 2010-2021</a:t>
            </a:r>
          </a:p>
        </p:txBody>
      </p:sp>
      <p:sp>
        <p:nvSpPr>
          <p:cNvPr id="41" name="New shape" title=""/>
          <p:cNvSpPr/>
          <p:nvPr/>
        </p:nvSpPr>
        <p:spPr>
          <a:xfrm>
            <a:off x="10915200" y="205307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0" action="ppaction://hlinksldjump">
                  <a:extLst>
                    <a:ext uri="{A12FA001-AC4F-418D-AE19-62706E023703}">
                      <ahyp:hlinkClr xmlns:ahyp="http://schemas.microsoft.com/office/drawing/2018/hyperlinkcolor" val="tx"/>
                    </a:ext>
                  </a:extLst>
                </a:hlinkClick>
              </a:rPr>
              <a:t>21</a:t>
            </a:r>
          </a:p>
        </p:txBody>
      </p:sp>
      <p:sp>
        <p:nvSpPr>
          <p:cNvPr id="42" name="New shape" title=""/>
          <p:cNvSpPr/>
          <p:nvPr/>
        </p:nvSpPr>
        <p:spPr>
          <a:xfrm>
            <a:off x="5958000" y="205307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Fuel ethanol imports in the U.S. 1995-2022</a:t>
            </a:r>
          </a:p>
        </p:txBody>
      </p:sp>
      <p:sp>
        <p:nvSpPr>
          <p:cNvPr id="43" name="New shape" title=""/>
          <p:cNvSpPr/>
          <p:nvPr/>
        </p:nvSpPr>
        <p:spPr>
          <a:xfrm>
            <a:off x="10915200" y="222335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1" action="ppaction://hlinksldjump">
                  <a:extLst>
                    <a:ext uri="{A12FA001-AC4F-418D-AE19-62706E023703}">
                      <ahyp:hlinkClr xmlns:ahyp="http://schemas.microsoft.com/office/drawing/2018/hyperlinkcolor" val="tx"/>
                    </a:ext>
                  </a:extLst>
                </a:hlinkClick>
              </a:rPr>
              <a:t>22</a:t>
            </a:r>
          </a:p>
        </p:txBody>
      </p:sp>
      <p:sp>
        <p:nvSpPr>
          <p:cNvPr id="44" name="New shape" title=""/>
          <p:cNvSpPr/>
          <p:nvPr/>
        </p:nvSpPr>
        <p:spPr>
          <a:xfrm>
            <a:off x="5958000" y="222335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Biodiesel exports in the U.S. 2001-2022</a:t>
            </a:r>
          </a:p>
        </p:txBody>
      </p:sp>
      <p:sp>
        <p:nvSpPr>
          <p:cNvPr id="45" name="New shape" title=""/>
          <p:cNvSpPr/>
          <p:nvPr/>
        </p:nvSpPr>
        <p:spPr>
          <a:xfrm>
            <a:off x="10915200" y="239363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2" action="ppaction://hlinksldjump">
                  <a:extLst>
                    <a:ext uri="{A12FA001-AC4F-418D-AE19-62706E023703}">
                      <ahyp:hlinkClr xmlns:ahyp="http://schemas.microsoft.com/office/drawing/2018/hyperlinkcolor" val="tx"/>
                    </a:ext>
                  </a:extLst>
                </a:hlinkClick>
              </a:rPr>
              <a:t>23</a:t>
            </a:r>
          </a:p>
        </p:txBody>
      </p:sp>
      <p:sp>
        <p:nvSpPr>
          <p:cNvPr id="46" name="New shape" title=""/>
          <p:cNvSpPr/>
          <p:nvPr/>
        </p:nvSpPr>
        <p:spPr>
          <a:xfrm>
            <a:off x="5958000" y="239363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Biodiesel imports in the U.S. 2001-2022</a:t>
            </a:r>
          </a:p>
        </p:txBody>
      </p:sp>
      <p:sp>
        <p:nvSpPr>
          <p:cNvPr id="47" name="New shape" title=""/>
          <p:cNvSpPr/>
          <p:nvPr/>
        </p:nvSpPr>
        <p:spPr>
          <a:xfrm>
            <a:off x="10915200" y="2563912"/>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3" action="ppaction://hlinksldjump">
                  <a:extLst>
                    <a:ext uri="{A12FA001-AC4F-418D-AE19-62706E023703}">
                      <ahyp:hlinkClr xmlns:ahyp="http://schemas.microsoft.com/office/drawing/2018/hyperlinkcolor" val="tx"/>
                    </a:ext>
                  </a:extLst>
                </a:hlinkClick>
              </a:rPr>
              <a:t>24</a:t>
            </a:r>
          </a:p>
        </p:txBody>
      </p:sp>
      <p:sp>
        <p:nvSpPr>
          <p:cNvPr id="48" name="New shape" title=""/>
          <p:cNvSpPr/>
          <p:nvPr/>
        </p:nvSpPr>
        <p:spPr>
          <a:xfrm>
            <a:off x="5958000" y="2563912"/>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E85 vis-a-vis regular gasoline retail fuel prices in the U.S. 2014-2022</a:t>
            </a:r>
          </a:p>
        </p:txBody>
      </p:sp>
      <p:sp>
        <p:nvSpPr>
          <p:cNvPr id="49" name="New shape" title=""/>
          <p:cNvSpPr/>
          <p:nvPr/>
        </p:nvSpPr>
        <p:spPr>
          <a:xfrm>
            <a:off x="10915200" y="273419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4" action="ppaction://hlinksldjump">
                  <a:extLst>
                    <a:ext uri="{A12FA001-AC4F-418D-AE19-62706E023703}">
                      <ahyp:hlinkClr xmlns:ahyp="http://schemas.microsoft.com/office/drawing/2018/hyperlinkcolor" val="tx"/>
                    </a:ext>
                  </a:extLst>
                </a:hlinkClick>
              </a:rPr>
              <a:t>25</a:t>
            </a:r>
          </a:p>
        </p:txBody>
      </p:sp>
      <p:sp>
        <p:nvSpPr>
          <p:cNvPr id="50" name="New shape" title=""/>
          <p:cNvSpPr/>
          <p:nvPr/>
        </p:nvSpPr>
        <p:spPr>
          <a:xfrm>
            <a:off x="5958000" y="273419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B20 and B100 vis-a-vis regular diesel retail fuel prices in the U.S. 2014-2023</a:t>
            </a:r>
          </a:p>
        </p:txBody>
      </p:sp>
      <p:sp>
        <p:nvSpPr>
          <p:cNvPr id="51" name="New shape" title=""/>
          <p:cNvSpPr/>
          <p:nvPr/>
        </p:nvSpPr>
        <p:spPr>
          <a:xfrm>
            <a:off x="5958000" y="3031468"/>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05 Consumption</a:t>
            </a:r>
          </a:p>
        </p:txBody>
      </p:sp>
      <p:sp>
        <p:nvSpPr>
          <p:cNvPr id="52" name="New shape" title=""/>
          <p:cNvSpPr/>
          <p:nvPr/>
        </p:nvSpPr>
        <p:spPr>
          <a:xfrm>
            <a:off x="10915200" y="326491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5" action="ppaction://hlinksldjump">
                  <a:extLst>
                    <a:ext uri="{A12FA001-AC4F-418D-AE19-62706E023703}">
                      <ahyp:hlinkClr xmlns:ahyp="http://schemas.microsoft.com/office/drawing/2018/hyperlinkcolor" val="tx"/>
                    </a:ext>
                  </a:extLst>
                </a:hlinkClick>
              </a:rPr>
              <a:t>27</a:t>
            </a:r>
          </a:p>
        </p:txBody>
      </p:sp>
      <p:sp>
        <p:nvSpPr>
          <p:cNvPr id="53" name="New shape" title=""/>
          <p:cNvSpPr/>
          <p:nvPr/>
        </p:nvSpPr>
        <p:spPr>
          <a:xfrm>
            <a:off x="5958000" y="326491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Biofuels consumption in the U.S. 2009-2022</a:t>
            </a:r>
          </a:p>
        </p:txBody>
      </p:sp>
      <p:sp>
        <p:nvSpPr>
          <p:cNvPr id="54" name="New shape" title=""/>
          <p:cNvSpPr/>
          <p:nvPr/>
        </p:nvSpPr>
        <p:spPr>
          <a:xfrm>
            <a:off x="10915200" y="343518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6" action="ppaction://hlinksldjump">
                  <a:extLst>
                    <a:ext uri="{A12FA001-AC4F-418D-AE19-62706E023703}">
                      <ahyp:hlinkClr xmlns:ahyp="http://schemas.microsoft.com/office/drawing/2018/hyperlinkcolor" val="tx"/>
                    </a:ext>
                  </a:extLst>
                </a:hlinkClick>
              </a:rPr>
              <a:t>28</a:t>
            </a:r>
          </a:p>
        </p:txBody>
      </p:sp>
      <p:sp>
        <p:nvSpPr>
          <p:cNvPr id="55" name="New shape" title=""/>
          <p:cNvSpPr/>
          <p:nvPr/>
        </p:nvSpPr>
        <p:spPr>
          <a:xfrm>
            <a:off x="5958000" y="343518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Fuel ethanol consumption in the U.S. 2000-2022</a:t>
            </a:r>
          </a:p>
        </p:txBody>
      </p:sp>
      <p:sp>
        <p:nvSpPr>
          <p:cNvPr id="56" name="New shape" title=""/>
          <p:cNvSpPr/>
          <p:nvPr/>
        </p:nvSpPr>
        <p:spPr>
          <a:xfrm>
            <a:off x="10915200" y="360546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7" action="ppaction://hlinksldjump">
                  <a:extLst>
                    <a:ext uri="{A12FA001-AC4F-418D-AE19-62706E023703}">
                      <ahyp:hlinkClr xmlns:ahyp="http://schemas.microsoft.com/office/drawing/2018/hyperlinkcolor" val="tx"/>
                    </a:ext>
                  </a:extLst>
                </a:hlinkClick>
              </a:rPr>
              <a:t>29</a:t>
            </a:r>
          </a:p>
        </p:txBody>
      </p:sp>
      <p:sp>
        <p:nvSpPr>
          <p:cNvPr id="57" name="New shape" title=""/>
          <p:cNvSpPr/>
          <p:nvPr/>
        </p:nvSpPr>
        <p:spPr>
          <a:xfrm>
            <a:off x="5958000" y="360546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Fuel ethanol consumption in the U.S. 2021, by state</a:t>
            </a:r>
          </a:p>
        </p:txBody>
      </p:sp>
      <p:sp>
        <p:nvSpPr>
          <p:cNvPr id="58" name="New shape" title=""/>
          <p:cNvSpPr/>
          <p:nvPr/>
        </p:nvSpPr>
        <p:spPr>
          <a:xfrm>
            <a:off x="10915200" y="377574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8" action="ppaction://hlinksldjump">
                  <a:extLst>
                    <a:ext uri="{A12FA001-AC4F-418D-AE19-62706E023703}">
                      <ahyp:hlinkClr xmlns:ahyp="http://schemas.microsoft.com/office/drawing/2018/hyperlinkcolor" val="tx"/>
                    </a:ext>
                  </a:extLst>
                </a:hlinkClick>
              </a:rPr>
              <a:t>30</a:t>
            </a:r>
          </a:p>
        </p:txBody>
      </p:sp>
      <p:sp>
        <p:nvSpPr>
          <p:cNvPr id="59" name="New shape" title=""/>
          <p:cNvSpPr/>
          <p:nvPr/>
        </p:nvSpPr>
        <p:spPr>
          <a:xfrm>
            <a:off x="5958000" y="377574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Biodiesel consumption in the U.S. 2007-2022</a:t>
            </a:r>
          </a:p>
        </p:txBody>
      </p:sp>
      <p:sp>
        <p:nvSpPr>
          <p:cNvPr id="60" name="New shape" title=""/>
          <p:cNvSpPr/>
          <p:nvPr/>
        </p:nvSpPr>
        <p:spPr>
          <a:xfrm>
            <a:off x="10915200" y="394602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9" action="ppaction://hlinksldjump">
                  <a:extLst>
                    <a:ext uri="{A12FA001-AC4F-418D-AE19-62706E023703}">
                      <ahyp:hlinkClr xmlns:ahyp="http://schemas.microsoft.com/office/drawing/2018/hyperlinkcolor" val="tx"/>
                    </a:ext>
                  </a:extLst>
                </a:hlinkClick>
              </a:rPr>
              <a:t>31</a:t>
            </a:r>
          </a:p>
        </p:txBody>
      </p:sp>
      <p:sp>
        <p:nvSpPr>
          <p:cNvPr id="61" name="New shape" title=""/>
          <p:cNvSpPr/>
          <p:nvPr/>
        </p:nvSpPr>
        <p:spPr>
          <a:xfrm>
            <a:off x="5958000" y="394602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Biodiesel consumption in the U.S. 2021, by key state</a:t>
            </a:r>
          </a:p>
        </p:txBody>
      </p:sp>
      <p:sp>
        <p:nvSpPr>
          <p:cNvPr id="62" name="New shape" title=""/>
          <p:cNvSpPr/>
          <p:nvPr/>
        </p:nvSpPr>
        <p:spPr>
          <a:xfrm>
            <a:off x="5958000" y="4243301"/>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06 Companies</a:t>
            </a:r>
          </a:p>
        </p:txBody>
      </p:sp>
      <p:sp>
        <p:nvSpPr>
          <p:cNvPr id="63" name="New shape" title=""/>
          <p:cNvSpPr/>
          <p:nvPr/>
        </p:nvSpPr>
        <p:spPr>
          <a:xfrm>
            <a:off x="10915200" y="447674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0" action="ppaction://hlinksldjump">
                  <a:extLst>
                    <a:ext uri="{A12FA001-AC4F-418D-AE19-62706E023703}">
                      <ahyp:hlinkClr xmlns:ahyp="http://schemas.microsoft.com/office/drawing/2018/hyperlinkcolor" val="tx"/>
                    </a:ext>
                  </a:extLst>
                </a:hlinkClick>
              </a:rPr>
              <a:t>33</a:t>
            </a:r>
          </a:p>
        </p:txBody>
      </p:sp>
      <p:sp>
        <p:nvSpPr>
          <p:cNvPr id="64" name="New shape" title=""/>
          <p:cNvSpPr/>
          <p:nvPr/>
        </p:nvSpPr>
        <p:spPr>
          <a:xfrm>
            <a:off x="5958000" y="447674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Largest biodiesel producers by capacity in the U.S. 2023</a:t>
            </a:r>
          </a:p>
        </p:txBody>
      </p:sp>
      <p:sp>
        <p:nvSpPr>
          <p:cNvPr id="65" name="New shape" title=""/>
          <p:cNvSpPr/>
          <p:nvPr/>
        </p:nvSpPr>
        <p:spPr>
          <a:xfrm>
            <a:off x="10915200" y="4647022"/>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1" action="ppaction://hlinksldjump">
                  <a:extLst>
                    <a:ext uri="{A12FA001-AC4F-418D-AE19-62706E023703}">
                      <ahyp:hlinkClr xmlns:ahyp="http://schemas.microsoft.com/office/drawing/2018/hyperlinkcolor" val="tx"/>
                    </a:ext>
                  </a:extLst>
                </a:hlinkClick>
              </a:rPr>
              <a:t>34</a:t>
            </a:r>
          </a:p>
        </p:txBody>
      </p:sp>
      <p:sp>
        <p:nvSpPr>
          <p:cNvPr id="66" name="New shape" title=""/>
          <p:cNvSpPr/>
          <p:nvPr/>
        </p:nvSpPr>
        <p:spPr>
          <a:xfrm>
            <a:off x="5958000" y="4647022"/>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Renewable Energy Group's biodiesel sales volume 2014-2021</a:t>
            </a:r>
          </a:p>
        </p:txBody>
      </p:sp>
      <p:sp>
        <p:nvSpPr>
          <p:cNvPr id="67" name="New shape" title=""/>
          <p:cNvSpPr/>
          <p:nvPr/>
        </p:nvSpPr>
        <p:spPr>
          <a:xfrm>
            <a:off x="10915200" y="481730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2" action="ppaction://hlinksldjump">
                  <a:extLst>
                    <a:ext uri="{A12FA001-AC4F-418D-AE19-62706E023703}">
                      <ahyp:hlinkClr xmlns:ahyp="http://schemas.microsoft.com/office/drawing/2018/hyperlinkcolor" val="tx"/>
                    </a:ext>
                  </a:extLst>
                </a:hlinkClick>
              </a:rPr>
              <a:t>35</a:t>
            </a:r>
          </a:p>
        </p:txBody>
      </p:sp>
      <p:sp>
        <p:nvSpPr>
          <p:cNvPr id="68" name="New shape" title=""/>
          <p:cNvSpPr/>
          <p:nvPr/>
        </p:nvSpPr>
        <p:spPr>
          <a:xfrm>
            <a:off x="5958000" y="481730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Largest ethanol producers by capacity in the U.S. 2023</a:t>
            </a:r>
          </a:p>
        </p:txBody>
      </p:sp>
      <p:sp>
        <p:nvSpPr>
          <p:cNvPr id="69" name="New shape" title=""/>
          <p:cNvSpPr/>
          <p:nvPr/>
        </p:nvSpPr>
        <p:spPr>
          <a:xfrm>
            <a:off x="10915200" y="498757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3" action="ppaction://hlinksldjump">
                  <a:extLst>
                    <a:ext uri="{A12FA001-AC4F-418D-AE19-62706E023703}">
                      <ahyp:hlinkClr xmlns:ahyp="http://schemas.microsoft.com/office/drawing/2018/hyperlinkcolor" val="tx"/>
                    </a:ext>
                  </a:extLst>
                </a:hlinkClick>
              </a:rPr>
              <a:t>36</a:t>
            </a:r>
          </a:p>
        </p:txBody>
      </p:sp>
      <p:sp>
        <p:nvSpPr>
          <p:cNvPr id="70" name="New shape" title=""/>
          <p:cNvSpPr/>
          <p:nvPr/>
        </p:nvSpPr>
        <p:spPr>
          <a:xfrm>
            <a:off x="5958000" y="498757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Valero Energy's ethanol production 2010-2022</a:t>
            </a:r>
          </a:p>
        </p:txBody>
      </p:sp>
      <p:sp>
        <p:nvSpPr>
          <p:cNvPr id="71" name="New shape" title=""/>
          <p:cNvSpPr/>
          <p:nvPr/>
        </p:nvSpPr>
        <p:spPr>
          <a:xfrm>
            <a:off x="10915200" y="515785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4" action="ppaction://hlinksldjump">
                  <a:extLst>
                    <a:ext uri="{A12FA001-AC4F-418D-AE19-62706E023703}">
                      <ahyp:hlinkClr xmlns:ahyp="http://schemas.microsoft.com/office/drawing/2018/hyperlinkcolor" val="tx"/>
                    </a:ext>
                  </a:extLst>
                </a:hlinkClick>
              </a:rPr>
              <a:t>37</a:t>
            </a:r>
          </a:p>
        </p:txBody>
      </p:sp>
      <p:sp>
        <p:nvSpPr>
          <p:cNvPr id="72" name="New shape" title=""/>
          <p:cNvSpPr/>
          <p:nvPr/>
        </p:nvSpPr>
        <p:spPr>
          <a:xfrm>
            <a:off x="5958000" y="515785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Economic impact of ethanol industry in the United States 2022</a:t>
            </a: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Trade &amp; prices</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04</a:t>
            </a: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United States exported 29.6 million barrels of fuel ethanol in 2021, a decrease compared to the previous year. In 2019, exports decreased for the first time since 2015 largely due to lower import demand of the Brazilian market. Fuel ethanol is used in gasoline blends for regular combustion-engine run motor vehicles or as pure hydrous ethanol fuel for specifically designed engines.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2010 to 2021</a:t>
            </a:r>
          </a:p>
          <a:p>
            <a:r>
              <a:rPr sz="600" b="1">
                <a:solidFill>
                  <a:srgbClr val="0F2741"/>
                </a:solidFill>
                <a:latin typeface="Open Sans"/>
              </a:rPr>
              <a:t>Source(s): </a:t>
            </a:r>
            <a:r>
              <a:rPr sz="600" b="0">
                <a:solidFill>
                  <a:srgbClr val="0F2741"/>
                </a:solidFill>
                <a:latin typeface="Open Sans"/>
              </a:rPr>
              <a:t>EIA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20</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Export volume of fuel ethanol from the United States from 2010 to 2021 (in 1,000 barrels)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Fuel ethanol exports in the U.S. 2010-2021</a:t>
            </a:r>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United States imported around 21.29 million gallons of fuel ethanol in 2021, a decrease of from the previous year, wherein the figure was around 60.77 million gallons. Figures have notably fluctuated within the period of consideration, peaking at 731.1 million gallons in 2006.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1995 to 2022</a:t>
            </a:r>
          </a:p>
          <a:p>
            <a:r>
              <a:rPr sz="600" b="1">
                <a:solidFill>
                  <a:srgbClr val="0F2741"/>
                </a:solidFill>
                <a:latin typeface="Open Sans"/>
              </a:rPr>
              <a:t>Source(s): </a:t>
            </a:r>
            <a:r>
              <a:rPr sz="600" b="0">
                <a:solidFill>
                  <a:srgbClr val="0F2741"/>
                </a:solidFill>
                <a:latin typeface="Open Sans"/>
              </a:rPr>
              <a:t>EIA; US Census Bureau; US Department of Agriculture; US Department of Energy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21</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Import volume of fuel ethanol into the United States from 1995 to 2022 (in 1,000 gallons)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Fuel ethanol imports in the U.S. 1995-2022</a:t>
            </a:r>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United States exported over 7.1 million barrels of biodiesel in 2022. This was an increase of 2.7 million barrels compared with the previous year. Biofuels may be used as an additive or standalone alternative motor fuel depending on the engine type.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2001 to 2022</a:t>
            </a:r>
          </a:p>
          <a:p>
            <a:r>
              <a:rPr sz="600" b="1">
                <a:solidFill>
                  <a:srgbClr val="0F2741"/>
                </a:solidFill>
                <a:latin typeface="Open Sans"/>
              </a:rPr>
              <a:t>Source(s): </a:t>
            </a:r>
            <a:r>
              <a:rPr sz="600" b="0">
                <a:solidFill>
                  <a:srgbClr val="0F2741"/>
                </a:solidFill>
                <a:latin typeface="Open Sans"/>
              </a:rPr>
              <a:t>EIA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22</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Export volume of biodiesel from the United States from 2001 to 2022 (in 1,000 barrels)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Biodiesel exports in the U.S. 2001-2022</a:t>
            </a:r>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U.S. imported more than 5.9 million barrels of biodiesel in 2022. This represented a 19 percent increase compared to the previous year. Biodiesel is intended to be used in standard diesel engines as a standalone fuel or blended with petroleum.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2001 to 2022</a:t>
            </a:r>
          </a:p>
          <a:p>
            <a:r>
              <a:rPr sz="600" b="1">
                <a:solidFill>
                  <a:srgbClr val="0F2741"/>
                </a:solidFill>
                <a:latin typeface="Open Sans"/>
              </a:rPr>
              <a:t>Source(s): </a:t>
            </a:r>
            <a:r>
              <a:rPr sz="600" b="0">
                <a:solidFill>
                  <a:srgbClr val="0F2741"/>
                </a:solidFill>
                <a:latin typeface="Open Sans"/>
              </a:rPr>
              <a:t>EIA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23</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Import volume of biodiesel into the United States from 2001 to 2022 (in 1,000 barrels)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Biodiesel imports in the U.S. 2001-2022</a:t>
            </a:r>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retail price for E85 fuel in the United States stood at 5.1 U.S. dollar per gasoline gallon equivalent on July 1, 2022. E85 fuel tends to sell for around 0.30 U.S. dollars more than regular gasoline, although the discrepancy was greater in 2022. The lowest fuel prices were recorded in April 2020 - at the height of coronavirus pandemic-induced oil crisis, when the E85 fuel price was 2.28 U.S. dollars per gasoline gallon equivalent. E85 fuel is an 85 percent ethanol fuel blended with gasoline.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July 2014 to July 2022</a:t>
            </a:r>
          </a:p>
          <a:p>
            <a:r>
              <a:rPr sz="600" b="1">
                <a:solidFill>
                  <a:srgbClr val="0F2741"/>
                </a:solidFill>
                <a:latin typeface="Open Sans"/>
              </a:rPr>
              <a:t>Source(s): </a:t>
            </a:r>
            <a:r>
              <a:rPr sz="600" b="0">
                <a:solidFill>
                  <a:srgbClr val="0F2741"/>
                </a:solidFill>
                <a:latin typeface="Open Sans"/>
              </a:rPr>
              <a:t>Alternative Fuels Data Center; US Department of Energy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24</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85000"/>
          </a:bodyPr>
          <a:lstStyle/>
          <a:p>
            <a:pPr algn="l">
              <a:lnSpc>
                <a:spcPct val="100000"/>
              </a:lnSpc>
              <a:spcAft>
                <a:spcPct val="20000"/>
              </a:spcAft>
            </a:pPr>
            <a:r>
              <a:rPr sz="2500">
                <a:solidFill>
                  <a:srgbClr val="0F2741"/>
                </a:solidFill>
                <a:latin typeface="Open Sans Light"/>
              </a:rPr>
              <a:t>Retail prices for E85 fuel and regular gasoline in the United States on the first of each month from July 2014 to July 2022 (in U.S. dollars per gasoline gallon equivalent)</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E85 vis-a-vis regular gasoline retail fuel prices in the U.S. 2014-2022</a:t>
            </a:r>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mean B20 retail fuel prices in the United States went down to 4.01 U.S. dollars per gasoline gallon equivalent in January 2023. This compared to 4.08 U.S. dollars for regular diesel fuel. B20 fuel is a diesel blend with 20 percent with biodiesel content. The higher the biodiesel content the more expensive the fuel on the retail market. B100 sold for a mean retail price of 5.11 U.S. dollars in January 2023, which was 1.1 U.S. dollar more than B20 diesel. Interestingly, B20 has been the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January 2014 to January 2023</a:t>
            </a:r>
          </a:p>
          <a:p>
            <a:r>
              <a:rPr sz="600" b="1">
                <a:solidFill>
                  <a:srgbClr val="0F2741"/>
                </a:solidFill>
                <a:latin typeface="Open Sans"/>
              </a:rPr>
              <a:t>Source(s): </a:t>
            </a:r>
            <a:r>
              <a:rPr sz="600" b="0">
                <a:solidFill>
                  <a:srgbClr val="0F2741"/>
                </a:solidFill>
                <a:latin typeface="Open Sans"/>
              </a:rPr>
              <a:t>Alternative Fuels Data Center; US Department of Energy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25</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80000"/>
          </a:bodyPr>
          <a:lstStyle/>
          <a:p>
            <a:pPr algn="l">
              <a:lnSpc>
                <a:spcPct val="100000"/>
              </a:lnSpc>
              <a:spcAft>
                <a:spcPct val="20000"/>
              </a:spcAft>
            </a:pPr>
            <a:r>
              <a:rPr sz="2500">
                <a:solidFill>
                  <a:srgbClr val="0F2741"/>
                </a:solidFill>
                <a:latin typeface="Open Sans Light"/>
              </a:rPr>
              <a:t>Retail prices for B20 fuel, B100 fuel and regular diesel in the United States on the first of each month from January 2014 to January 2023 (in U.S. dollars per gasoline gallon equivalent)</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B20 and B100 vis-a-vis regular diesel retail fuel prices in the U.S. 2014-2023</a:t>
            </a:r>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Consumption</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05</a:t>
            </a:r>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United States consumed some 2,419 trillion British thermal units of energy derived from biofuels in 2022. This figure includes fuel ethanol and biodiesel used as automotive fuels. Biofuels consumption in the North American country has been on a mostly upward tendency over the last decade, peaking in 2022.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2009 to 2022</a:t>
            </a:r>
          </a:p>
          <a:p>
            <a:r>
              <a:rPr sz="600" b="1">
                <a:solidFill>
                  <a:srgbClr val="0F2741"/>
                </a:solidFill>
                <a:latin typeface="Open Sans"/>
              </a:rPr>
              <a:t>Source(s): </a:t>
            </a:r>
            <a:r>
              <a:rPr sz="600" b="0">
                <a:solidFill>
                  <a:srgbClr val="0F2741"/>
                </a:solidFill>
                <a:latin typeface="Open Sans"/>
              </a:rPr>
              <a:t>EIA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27</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Biofuel consumption in the United States from 2009 to 2022 (in trillion British thermal units)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Biofuels consumption in the U.S. 2009-2022</a:t>
            </a:r>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Fuel ethanol consumption in the United States was around 14 billion gallons in 2022, an increase compared to the previous year. Since 2000, the amount of fuel ethanol consumed primarily within the transportation sector has increased nearly tenfold, reaching its peak in 2019. Texas is the leading fuel ethanol consuming U.S. state.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2000 to 2022</a:t>
            </a:r>
          </a:p>
          <a:p>
            <a:r>
              <a:rPr sz="600" b="1">
                <a:solidFill>
                  <a:srgbClr val="0F2741"/>
                </a:solidFill>
                <a:latin typeface="Open Sans"/>
              </a:rPr>
              <a:t>Source(s): </a:t>
            </a:r>
            <a:r>
              <a:rPr sz="600" b="0">
                <a:solidFill>
                  <a:srgbClr val="0F2741"/>
                </a:solidFill>
                <a:latin typeface="Open Sans"/>
              </a:rPr>
              <a:t>EIA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28</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Fuel ethanol consumption in the United States from 2000 to 2022 (in million gallons)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Fuel ethanol consumption in the U.S. 2000-2022</a:t>
            </a: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Overview</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01</a:t>
            </a: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Texas is the leading consuming state of fuel ethanol in the United States. As the second largest motor vehicle market after California, it is unsurprising that both states are among the largest consumers of fuel ethanol. In 2021, the Texas transportation, commercial, and industrial sector consumed 35.5 million barrels of fuel ethanol compared with 34.1 million barrels in California. Meanwhile, Midwestern states Iowa and Nebraska were the leading fuel ethanol producing states in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2021; Figures exclude denaturant</a:t>
            </a:r>
          </a:p>
          <a:p>
            <a:r>
              <a:rPr sz="600" b="1">
                <a:solidFill>
                  <a:srgbClr val="0F2741"/>
                </a:solidFill>
                <a:latin typeface="Open Sans"/>
              </a:rPr>
              <a:t>Source(s): </a:t>
            </a:r>
            <a:r>
              <a:rPr sz="600" b="0">
                <a:solidFill>
                  <a:srgbClr val="0F2741"/>
                </a:solidFill>
                <a:latin typeface="Open Sans"/>
              </a:rPr>
              <a:t>EIA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551750" y="1882800"/>
            <a:ext cx="30861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Consumption in thousand barrels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29</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Leading fuel ethanol consuming states in the United States in 2021 (in 1,000 barrels)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Fuel ethanol consumption in the U.S. 2021, by state</a:t>
            </a:r>
          </a:p>
        </p:txBody>
      </p:sp>
    </p:spTree>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United States consumed some 1.6 billion gallons of biodiesel in 2022. Biodiesel is intended to be used in standard diesel engines as a standalone fuel or blended with petroleum. Consumption volumes peaked in 2016, at 2.09 billion gallons before declining again the following years. The U.S. is the leading biofuel producing country in the world, followed by Brazil and Indonesia.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2007 to 2022</a:t>
            </a:r>
          </a:p>
          <a:p>
            <a:r>
              <a:rPr sz="600" b="1">
                <a:solidFill>
                  <a:srgbClr val="0F2741"/>
                </a:solidFill>
                <a:latin typeface="Open Sans"/>
              </a:rPr>
              <a:t>Source(s): </a:t>
            </a:r>
            <a:r>
              <a:rPr sz="600" b="0">
                <a:solidFill>
                  <a:srgbClr val="0F2741"/>
                </a:solidFill>
                <a:latin typeface="Open Sans"/>
              </a:rPr>
              <a:t>EIA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30</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Biodiesel consumption in the United States from 2007 to 2022 (in million gallons)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Biodiesel consumption in the U.S. 2007-2022</a:t>
            </a:r>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2021, California was the leading biodiesel consumer in the United States followed by Texas. Californians consumed some 6.9 million barrels of the biofuel during that year. This is unsurprising given that the state has been taking actions to reduce the carbon intensity of its transportation fuel as part of the California's Low Carbon Fuel Standard (LCFS).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2021</a:t>
            </a:r>
          </a:p>
          <a:p>
            <a:r>
              <a:rPr sz="600" b="1">
                <a:solidFill>
                  <a:srgbClr val="0F2741"/>
                </a:solidFill>
                <a:latin typeface="Open Sans"/>
              </a:rPr>
              <a:t>Source(s): </a:t>
            </a:r>
            <a:r>
              <a:rPr sz="600" b="0">
                <a:solidFill>
                  <a:srgbClr val="0F2741"/>
                </a:solidFill>
                <a:latin typeface="Open Sans"/>
              </a:rPr>
              <a:t>EIA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672400" y="1882800"/>
            <a:ext cx="28448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Consumption in million barrels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31</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Leading biodiesel consuming states in the United States in 2021 (in million barrels)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Biodiesel consumption in the U.S. 2021, by key state</a:t>
            </a:r>
          </a:p>
        </p:txBody>
      </p:sp>
    </p:spTree>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Companies</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06</a:t>
            </a:r>
          </a:p>
        </p:txBody>
      </p:sp>
    </p:spTree>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Renewable Energy group (REG) is the leading biodiesel producer by production capacity in the United States. As of January 2023, REG had an annual capacity of 432 million gallons. REG operates eight biodiesel plants, the largest of which is located in Washington state.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January 2023</a:t>
            </a:r>
          </a:p>
          <a:p>
            <a:r>
              <a:rPr sz="600" b="1">
                <a:solidFill>
                  <a:srgbClr val="0F2741"/>
                </a:solidFill>
                <a:latin typeface="Open Sans"/>
              </a:rPr>
              <a:t>Source(s): </a:t>
            </a:r>
            <a:r>
              <a:rPr sz="600" b="0">
                <a:solidFill>
                  <a:srgbClr val="0F2741"/>
                </a:solidFill>
                <a:latin typeface="Open Sans"/>
              </a:rPr>
              <a:t>Biodiesel Magazine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386650" y="1882800"/>
            <a:ext cx="34163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Capacity in million gallons per annum</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33</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Leading producers of biodiesel by capacity in the United States as of January 2023 (in million gallons per annum)</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Largest biodiesel producers by capacity in the U.S. 2023</a:t>
            </a:r>
          </a:p>
        </p:txBody>
      </p:sp>
    </p:spTree>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Renewable Energy Group sold 543.1 million gallons of biodiesel in 2021. In the period of consideration, REG was able to more than double their annual sales volume. The U.S.-based biodiesel refiner is the largest U.S. biodiesel producer, with a capacity of nearly 345 million gallons per annum. The company also operates plants in Europe.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2014 to 2021</a:t>
            </a:r>
          </a:p>
          <a:p>
            <a:r>
              <a:rPr sz="600" b="1">
                <a:solidFill>
                  <a:srgbClr val="0F2741"/>
                </a:solidFill>
                <a:latin typeface="Open Sans"/>
              </a:rPr>
              <a:t>Source(s): </a:t>
            </a:r>
            <a:r>
              <a:rPr sz="600" b="0">
                <a:solidFill>
                  <a:srgbClr val="0F2741"/>
                </a:solidFill>
                <a:latin typeface="Open Sans"/>
              </a:rPr>
              <a:t>REG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34</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Biodiesel sales volume of Renewable Energy Group (REG) from FY 2014 to FY 2021 (in million gallons)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Renewable Energy Group's biodiesel sales volume 2014-2021</a:t>
            </a:r>
          </a:p>
        </p:txBody>
      </p:sp>
    </p:spTree>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Poet Biorefining is the largest ethanol producer in the United States. As of March 2023, the South Dakota-based company has an ethanol production capacity of 2.7 billion gallons per annum across 33 plants in the Midwest. Ethanol is used in the chemical industry, pharmaceutical industry, and as a motor fuel additive.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March 2023</a:t>
            </a:r>
          </a:p>
          <a:p>
            <a:r>
              <a:rPr sz="600" b="1">
                <a:solidFill>
                  <a:srgbClr val="0F2741"/>
                </a:solidFill>
                <a:latin typeface="Open Sans"/>
              </a:rPr>
              <a:t>Source(s): </a:t>
            </a:r>
            <a:r>
              <a:rPr sz="600" b="0">
                <a:solidFill>
                  <a:srgbClr val="0F2741"/>
                </a:solidFill>
                <a:latin typeface="Open Sans"/>
              </a:rPr>
              <a:t>Ethanol Producer Magazine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386650" y="1882800"/>
            <a:ext cx="34163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Capacity in million gallons per annum</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35</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Leading producers of ethanol by capacity in the United States as of 2023 (in million gallons per annum)</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Largest ethanol producers by capacity in the U.S. 2023</a:t>
            </a:r>
          </a:p>
        </p:txBody>
      </p:sp>
    </p:spTree>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2022, Valero Energy produced over 3.8 million gallons of ethanol per day. This was a decrease of two percent from the previous year. Valero Energy Corporation is an international manufacturer and marketer of transportation fuels and other petrochemical products. Ethanol production peaked in 2019, increasing nearly threefold since 2009. Valero Energy is one of the largest ethanol producers in the U.S.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2010 to 2022</a:t>
            </a:r>
          </a:p>
          <a:p>
            <a:r>
              <a:rPr sz="600" b="1">
                <a:solidFill>
                  <a:srgbClr val="0F2741"/>
                </a:solidFill>
                <a:latin typeface="Open Sans"/>
              </a:rPr>
              <a:t>Source(s): </a:t>
            </a:r>
            <a:r>
              <a:rPr sz="600" b="0">
                <a:solidFill>
                  <a:srgbClr val="0F2741"/>
                </a:solidFill>
                <a:latin typeface="Open Sans"/>
              </a:rPr>
              <a:t>Valero Energy Corporation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36</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Ethanol production of Valero Energy Corporation from 2010 to 2022 (in 1,000 gallons per day)</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Valero Energy's ethanol production 2010-2022</a:t>
            </a:r>
          </a:p>
        </p:txBody>
      </p:sp>
    </p:spTree>
  </p:cSld>
  <p:clrMapOvr>
    <a:masterClrMapping/>
  </p:clrMapOvr>
  <p:transition/>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2022, the ethanol industry created 78,802 direct jobs and 342,876 indirect or induced jobs. Additionally, the ethanol industry contributed with some 57 billion U.S. dollars to the U.S. GDP and generated 34.8 billion U.S. dollars in household income.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2022</a:t>
            </a:r>
          </a:p>
          <a:p>
            <a:r>
              <a:rPr sz="600" b="1">
                <a:solidFill>
                  <a:srgbClr val="0F2741"/>
                </a:solidFill>
                <a:latin typeface="Open Sans"/>
              </a:rPr>
              <a:t>Source(s): </a:t>
            </a:r>
            <a:r>
              <a:rPr sz="600" b="0">
                <a:solidFill>
                  <a:srgbClr val="0F2741"/>
                </a:solidFill>
                <a:latin typeface="Open Sans"/>
              </a:rPr>
              <a:t>RFA; Various sources (Agriculture And Biofuels Consulting, LLP)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New Table" title=""/>
          <p:cNvGraphicFramePr>
            <a:graphicFrameLocks noGrp="1"/>
          </p:cNvGraphicFramePr>
          <p:nvPr/>
        </p:nvGraphicFramePr>
        <p:xfrm>
          <a:off x="586800" y="1882800"/>
          <a:ext cx="11016000" cy="1295400"/>
        </p:xfrm>
        <a:graphic>
          <a:graphicData uri="http://schemas.openxmlformats.org/drawingml/2006/table">
            <a:tbl>
              <a:tblPr firstRow="1" bandRow="1">
                <a:tableStyleId>{5C22544A-7EE6-4342-B048-85BDC9FD1C3A}</a:tableStyleId>
              </a:tblPr>
              <a:tblGrid>
                <a:gridCol w="6491300"/>
                <a:gridCol w="4524700"/>
              </a:tblGrid>
              <a:tr h="0">
                <a:tc>
                  <a:txBody>
                    <a:bodyPr/>
                    <a:lstStyle/>
                    <a:p>
                      <a:pPr algn="l"/>
                      <a:endParaRPr sz="1100" b="1">
                        <a:solidFill>
                          <a:srgbClr val="0F2741"/>
                        </a:solidFill>
                        <a:latin typeface="Open Sans"/>
                      </a:endParaRP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2022</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Direct jobs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78802</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Indirect and induced jobs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342876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Contribution to GDP (in billion U.S. dollars)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57</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Household income (in billion U.S. dollars)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34.8</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bl>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37</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Economic impact of the ethanol industry in the United States in 2022</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Economic impact of ethanol industry in the United States 2022</a:t>
            </a:r>
          </a:p>
        </p:txBody>
      </p:sp>
    </p:spTree>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Sources</a:t>
            </a:r>
          </a:p>
        </p:txBody>
      </p:sp>
      <p:sp>
        <p:nvSpPr>
          <p:cNvPr id="3"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38</a:t>
            </a:r>
          </a:p>
        </p:txBody>
      </p:sp>
      <p:sp>
        <p:nvSpPr>
          <p:cNvPr id="7" name="New shape" title=""/>
          <p:cNvSpPr/>
          <p:nvPr/>
        </p:nvSpPr>
        <p:spPr>
          <a:xfrm>
            <a:off x="496800" y="188280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Alternative Fuels Data Center</a:t>
            </a:r>
          </a:p>
        </p:txBody>
      </p:sp>
      <p:sp>
        <p:nvSpPr>
          <p:cNvPr id="8" name="New shape" title=""/>
          <p:cNvSpPr/>
          <p:nvPr/>
        </p:nvSpPr>
        <p:spPr>
          <a:xfrm>
            <a:off x="496800" y="2052743"/>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Biodiesel Magazine</a:t>
            </a:r>
          </a:p>
        </p:txBody>
      </p:sp>
      <p:sp>
        <p:nvSpPr>
          <p:cNvPr id="9" name="New shape" title=""/>
          <p:cNvSpPr/>
          <p:nvPr/>
        </p:nvSpPr>
        <p:spPr>
          <a:xfrm>
            <a:off x="496800" y="222268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EIA</a:t>
            </a:r>
          </a:p>
        </p:txBody>
      </p:sp>
      <p:sp>
        <p:nvSpPr>
          <p:cNvPr id="10" name="New shape" title=""/>
          <p:cNvSpPr/>
          <p:nvPr/>
        </p:nvSpPr>
        <p:spPr>
          <a:xfrm>
            <a:off x="496800" y="239262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EIA (U.S. Energy Information Administration)</a:t>
            </a:r>
          </a:p>
        </p:txBody>
      </p:sp>
      <p:sp>
        <p:nvSpPr>
          <p:cNvPr id="11" name="New shape" title=""/>
          <p:cNvSpPr/>
          <p:nvPr/>
        </p:nvSpPr>
        <p:spPr>
          <a:xfrm>
            <a:off x="496800" y="256257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Energy Institute</a:t>
            </a:r>
          </a:p>
        </p:txBody>
      </p:sp>
      <p:sp>
        <p:nvSpPr>
          <p:cNvPr id="12" name="New shape" title=""/>
          <p:cNvSpPr/>
          <p:nvPr/>
        </p:nvSpPr>
        <p:spPr>
          <a:xfrm>
            <a:off x="496800" y="273251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Ethanol Producer Magazine</a:t>
            </a:r>
          </a:p>
        </p:txBody>
      </p:sp>
      <p:sp>
        <p:nvSpPr>
          <p:cNvPr id="13" name="New shape" title=""/>
          <p:cNvSpPr/>
          <p:nvPr/>
        </p:nvSpPr>
        <p:spPr>
          <a:xfrm>
            <a:off x="496800" y="290245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IEA</a:t>
            </a:r>
          </a:p>
        </p:txBody>
      </p:sp>
      <p:sp>
        <p:nvSpPr>
          <p:cNvPr id="14" name="New shape" title=""/>
          <p:cNvSpPr/>
          <p:nvPr/>
        </p:nvSpPr>
        <p:spPr>
          <a:xfrm>
            <a:off x="496800" y="307240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ILO</a:t>
            </a:r>
          </a:p>
        </p:txBody>
      </p:sp>
      <p:sp>
        <p:nvSpPr>
          <p:cNvPr id="15" name="New shape" title=""/>
          <p:cNvSpPr/>
          <p:nvPr/>
        </p:nvSpPr>
        <p:spPr>
          <a:xfrm>
            <a:off x="496800" y="3242345"/>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IRENA</a:t>
            </a:r>
          </a:p>
        </p:txBody>
      </p:sp>
      <p:sp>
        <p:nvSpPr>
          <p:cNvPr id="16" name="New shape" title=""/>
          <p:cNvSpPr/>
          <p:nvPr/>
        </p:nvSpPr>
        <p:spPr>
          <a:xfrm>
            <a:off x="496800" y="3412288"/>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Kearney</a:t>
            </a:r>
          </a:p>
        </p:txBody>
      </p:sp>
      <p:sp>
        <p:nvSpPr>
          <p:cNvPr id="17" name="New shape" title=""/>
          <p:cNvSpPr/>
          <p:nvPr/>
        </p:nvSpPr>
        <p:spPr>
          <a:xfrm>
            <a:off x="496800" y="3582231"/>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KPMG</a:t>
            </a:r>
          </a:p>
        </p:txBody>
      </p:sp>
      <p:sp>
        <p:nvSpPr>
          <p:cNvPr id="18" name="New shape" title=""/>
          <p:cNvSpPr/>
          <p:nvPr/>
        </p:nvSpPr>
        <p:spPr>
          <a:xfrm>
            <a:off x="496800" y="3752174"/>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REG</a:t>
            </a:r>
          </a:p>
        </p:txBody>
      </p:sp>
      <p:sp>
        <p:nvSpPr>
          <p:cNvPr id="19" name="New shape" title=""/>
          <p:cNvSpPr/>
          <p:nvPr/>
        </p:nvSpPr>
        <p:spPr>
          <a:xfrm>
            <a:off x="496800" y="3922117"/>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RFA</a:t>
            </a:r>
          </a:p>
        </p:txBody>
      </p:sp>
      <p:sp>
        <p:nvSpPr>
          <p:cNvPr id="20" name="New shape" title=""/>
          <p:cNvSpPr/>
          <p:nvPr/>
        </p:nvSpPr>
        <p:spPr>
          <a:xfrm>
            <a:off x="496800" y="409206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US Census Bureau</a:t>
            </a:r>
          </a:p>
        </p:txBody>
      </p:sp>
      <p:sp>
        <p:nvSpPr>
          <p:cNvPr id="21" name="New shape" title=""/>
          <p:cNvSpPr/>
          <p:nvPr/>
        </p:nvSpPr>
        <p:spPr>
          <a:xfrm>
            <a:off x="496800" y="4262003"/>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US Department of Agriculture</a:t>
            </a:r>
          </a:p>
        </p:txBody>
      </p:sp>
      <p:sp>
        <p:nvSpPr>
          <p:cNvPr id="22" name="New shape" title=""/>
          <p:cNvSpPr/>
          <p:nvPr/>
        </p:nvSpPr>
        <p:spPr>
          <a:xfrm>
            <a:off x="496800" y="4431947"/>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US Department of Energy</a:t>
            </a:r>
          </a:p>
        </p:txBody>
      </p:sp>
      <p:sp>
        <p:nvSpPr>
          <p:cNvPr id="23" name="New shape" title=""/>
          <p:cNvSpPr/>
          <p:nvPr/>
        </p:nvSpPr>
        <p:spPr>
          <a:xfrm>
            <a:off x="496800" y="460189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Valero Energy Corporation</a:t>
            </a:r>
          </a:p>
        </p:txBody>
      </p:sp>
      <p:sp>
        <p:nvSpPr>
          <p:cNvPr id="24" name="New shape" title=""/>
          <p:cNvSpPr/>
          <p:nvPr/>
        </p:nvSpPr>
        <p:spPr>
          <a:xfrm>
            <a:off x="496800" y="4771833"/>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Various sources (Agriculture And Biofuels Consulting, LLP)</a:t>
            </a: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2022, global biofuel production reached 1,914 thousand barrels of oil equivalent per day, in stark comparison to the 180 thousand barrels of oil equivalent per day that were produced in the year 2000. Growth has largely been driven by policies that encourage the use and production of biofuels due to the perception that it could provide energy security and reduce greenhouse gas emissions in relevant sectors. Biofuels can be beneficial due to its limited environmental impacts in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2000 to 2022</a:t>
            </a:r>
          </a:p>
          <a:p>
            <a:r>
              <a:rPr sz="600" b="1">
                <a:solidFill>
                  <a:srgbClr val="0F2741"/>
                </a:solidFill>
                <a:latin typeface="Open Sans"/>
              </a:rPr>
              <a:t>Source(s): </a:t>
            </a:r>
            <a:r>
              <a:rPr sz="600" b="0">
                <a:solidFill>
                  <a:srgbClr val="0F2741"/>
                </a:solidFill>
                <a:latin typeface="Open Sans"/>
              </a:rPr>
              <a:t>Energy Institute; Kearney; KPMG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Biofuel production worldwide from 2000 to 2022 (in 1,000 barrels of oil equivalent per day)</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biofuel production 2000-2022</a:t>
            </a: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2022, the United States was the largest biofuel producer in the world, with production amounting to 728 thousand barrels of oil equivalent per day. Brazil and Indonesia ranked second and third, with production at 409 and 174 thousand barrels of oil equivalent per day, respectively. By comparison, France's daily biofuel production totaled 35 thousand barrels of oil equivalent that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2022</a:t>
            </a:r>
          </a:p>
          <a:p>
            <a:r>
              <a:rPr sz="600" b="1">
                <a:solidFill>
                  <a:srgbClr val="0F2741"/>
                </a:solidFill>
                <a:latin typeface="Open Sans"/>
              </a:rPr>
              <a:t>Source(s): </a:t>
            </a:r>
            <a:r>
              <a:rPr sz="600" b="0">
                <a:solidFill>
                  <a:srgbClr val="0F2741"/>
                </a:solidFill>
                <a:latin typeface="Open Sans"/>
              </a:rPr>
              <a:t>EIA; Energy Institute; Kearney; KPMG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005650" y="1882800"/>
            <a:ext cx="41783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Production in thousand barrels of oil equivalent</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Leading biofuel producing countries worldwide in 2022 (in 1,000 barrels of oil equivalent per day)</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biofuels production 2022, by country</a:t>
            </a: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Projections made under the sustainable development scenario* indicated that the global consumption of biofuel will increase by 2030. Biofuel consumption in the United States is expected to amount to around 95 million metric tons of oil equivalent 2030.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2020; * Under the "Sustainable Development Scenario", which is aligned with the objectives set in the Paris Agreement, and considers a temperature rise below 1.8 degrees Celsius, and a drop in carbon dioxide emissions from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IEA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3948500" y="1882800"/>
            <a:ext cx="4292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Production in million metric tons of oil equivalent</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5</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Projected biofuel consumption worldwide in 2030 by country, region, or sector (in million metric tons of oil equivalent)*</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projected biofuel consumption volume by country 2030</a:t>
            </a: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2021, there were approximately 12.7 million jobs worldwide in the renewable energy industry. The sector with the most jobs was solar photovoltaics (PV), which employed around 4.2 million people.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2021; includes both direct and indirect employment, except for hydropower</a:t>
            </a:r>
          </a:p>
          <a:p>
            <a:r>
              <a:rPr sz="600" b="1">
                <a:solidFill>
                  <a:srgbClr val="0F2741"/>
                </a:solidFill>
                <a:latin typeface="Open Sans"/>
              </a:rPr>
              <a:t>Source(s): </a:t>
            </a:r>
            <a:r>
              <a:rPr sz="600" b="0">
                <a:solidFill>
                  <a:srgbClr val="0F2741"/>
                </a:solidFill>
                <a:latin typeface="Open Sans"/>
              </a:rPr>
              <a:t>ILO; IRENA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735900" y="1882800"/>
            <a:ext cx="27178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Number of jobs in thousands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6</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Number of renewable energy jobs worldwide in 2021, by technology (in 1,000s)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renewable energy sector jobs by technology 2021</a:t>
            </a: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Capacity</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02</a:t>
            </a: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2022, the United States was able to produce around 18 billion gallons of ethanol per year with almost 200 biorefineries across the country. In comparison to 23 years ago, ethanol biorefineries in the U.S. had a production capacity of only 1.8 billion gallons per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a:t>
            </a:r>
          </a:p>
          <a:p>
            <a:r>
              <a:rPr sz="600" b="1">
                <a:solidFill>
                  <a:srgbClr val="0F2741"/>
                </a:solidFill>
                <a:latin typeface="Open Sans"/>
              </a:rPr>
              <a:t>Source(s): </a:t>
            </a:r>
            <a:r>
              <a:rPr sz="600" b="0">
                <a:solidFill>
                  <a:srgbClr val="0F2741"/>
                </a:solidFill>
                <a:latin typeface="Open Sans"/>
              </a:rPr>
              <a:t>RFA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8</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Production capacity of installed ethanol biorefineries in the United States from 1999 to 2022 (in million gallons per year)</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U.S. production capacity of installed ethanol biorefineries 1999-2022</a:t>
            </a:r>
          </a:p>
        </p:txBody>
      </p:sp>
    </p:spTree>
  </p:cSld>
  <p:clrMapOvr>
    <a:masterClrMapping/>
  </p:clrMapOvr>
  <p:transition/>
  <p:timing/>
</p:sld>
</file>

<file path=ppt/tags/tag1.xml><?xml version="1.0" encoding="utf-8"?>
<p:tagLst xmlns:p="http://schemas.openxmlformats.org/presentationml/2006/main">
  <p:tag name="AS_NET" val="4.0.30319.42000"/>
  <p:tag name="AS_OS" val="Microsoft Windows NT 6.2.9200.0"/>
  <p:tag name="AS_RELEASE_DATE" val="2022.07.14"/>
  <p:tag name="AS_TITLE" val="Aspose.Slides for .NET 4.0 Client Profile"/>
  <p:tag name="AS_VERSION" val="22.7"/>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294</Paragraphs>
  <Slides>39</Slides>
  <Notes>0</Notes>
  <TotalTime>1</TotalTime>
  <HiddenSlides>0</HiddenSlides>
  <MMClips>0</MMClips>
  <ScaleCrop>0</ScaleCrop>
  <HeadingPairs>
    <vt:vector baseType="variant" size="6">
      <vt:variant>
        <vt:lpstr>Fonts used</vt:lpstr>
      </vt:variant>
      <vt:variant>
        <vt:i4>4</vt:i4>
      </vt:variant>
      <vt:variant>
        <vt:lpstr>Theme</vt:lpstr>
      </vt:variant>
      <vt:variant>
        <vt:i4>1</vt:i4>
      </vt:variant>
      <vt:variant>
        <vt:lpstr>Slide Titles</vt:lpstr>
      </vt:variant>
      <vt:variant>
        <vt:i4>39</vt:i4>
      </vt:variant>
    </vt:vector>
  </HeadingPairs>
  <TitlesOfParts>
    <vt:vector baseType="lpstr" size="44">
      <vt:lpstr>Arial</vt:lpstr>
      <vt:lpstr>Calibri</vt:lpstr>
      <vt:lpstr>Open Sans</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22.0700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2023-09-20T14:54:29.797</cp:lastPrinted>
  <dcterms:created xsi:type="dcterms:W3CDTF">2023-09-20T12:54:29Z</dcterms:created>
  <dcterms:modified xsi:type="dcterms:W3CDTF">2023-09-20T12:54:30Z</dcterms:modified>
</cp:coreProperties>
</file>