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emf" ContentType="image/x-emf"/>
  <Default Extension="png" ContentType="image/png"/>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7-->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 id="274" r:id="rId10"/>
    <p:sldId id="276" r:id="rId11"/>
    <p:sldId id="278" r:id="rId12"/>
    <p:sldId id="280" r:id="rId13"/>
    <p:sldId id="282" r:id="rId14"/>
    <p:sldId id="284" r:id="rId15"/>
    <p:sldId id="286" r:id="rId16"/>
    <p:sldId id="288" r:id="rId17"/>
    <p:sldId id="290" r:id="rId18"/>
    <p:sldId id="292" r:id="rId19"/>
    <p:sldId id="294" r:id="rId20"/>
    <p:sldId id="296" r:id="rId21"/>
    <p:sldId id="298" r:id="rId22"/>
    <p:sldId id="300" r:id="rId23"/>
    <p:sldId id="302" r:id="rId24"/>
    <p:sldId id="304" r:id="rId25"/>
    <p:sldId id="306" r:id="rId26"/>
    <p:sldId id="308" r:id="rId27"/>
    <p:sldId id="310" r:id="rId28"/>
    <p:sldId id="312" r:id="rId29"/>
    <p:sldId id="314" r:id="rId30"/>
    <p:sldId id="316" r:id="rId31"/>
    <p:sldId id="318" r:id="rId32"/>
    <p:sldId id="320" r:id="rId33"/>
    <p:sldId id="322" r:id="rId34"/>
    <p:sldId id="324" r:id="rId35"/>
  </p:sldIdLst>
  <p:sldSz cx="12192120" cy="68580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tags" Target="tags/tag1.xml" /><Relationship Id="rId37" Type="http://schemas.openxmlformats.org/officeDocument/2006/relationships/presProps" Target="presProps.xml" /><Relationship Id="rId38" Type="http://schemas.openxmlformats.org/officeDocument/2006/relationships/viewProps" Target="viewProps.xml" /><Relationship Id="rId39" Type="http://schemas.openxmlformats.org/officeDocument/2006/relationships/theme" Target="theme/theme1.xml" /><Relationship Id="rId4" Type="http://schemas.openxmlformats.org/officeDocument/2006/relationships/slide" Target="slides/slide3.xml" /><Relationship Id="rId40" Type="http://schemas.openxmlformats.org/officeDocument/2006/relationships/tableStyles" Target="tableStyles.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charts/_rels/chart1.xml.rels>&#65279;<?xml version="1.0" encoding="utf-8" standalone="yes"?><Relationships xmlns="http://schemas.openxmlformats.org/package/2006/relationships"><Relationship Id="rId1" Type="http://schemas.openxmlformats.org/officeDocument/2006/relationships/package" Target="../embeddings/Microsoft_Excel_Worksheet1.xlsx" /></Relationships>
</file>

<file path=ppt/charts/_rels/chart10.xml.rels>&#65279;<?xml version="1.0" encoding="utf-8" standalone="yes"?><Relationships xmlns="http://schemas.openxmlformats.org/package/2006/relationships"><Relationship Id="rId1" Type="http://schemas.openxmlformats.org/officeDocument/2006/relationships/package" Target="../embeddings/Microsoft_Excel_Worksheet15.xlsx" /></Relationships>
</file>

<file path=ppt/charts/_rels/chart11.xml.rels>&#65279;<?xml version="1.0" encoding="utf-8" standalone="yes"?><Relationships xmlns="http://schemas.openxmlformats.org/package/2006/relationships"><Relationship Id="rId1" Type="http://schemas.openxmlformats.org/officeDocument/2006/relationships/package" Target="../embeddings/Microsoft_Excel_Worksheet16.xlsx" /></Relationships>
</file>

<file path=ppt/charts/_rels/chart12.xml.rels>&#65279;<?xml version="1.0" encoding="utf-8" standalone="yes"?><Relationships xmlns="http://schemas.openxmlformats.org/package/2006/relationships"><Relationship Id="rId1" Type="http://schemas.openxmlformats.org/officeDocument/2006/relationships/package" Target="../embeddings/Microsoft_Excel_Worksheet17.xlsx" /></Relationships>
</file>

<file path=ppt/charts/_rels/chart13.xml.rels>&#65279;<?xml version="1.0" encoding="utf-8" standalone="yes"?><Relationships xmlns="http://schemas.openxmlformats.org/package/2006/relationships"><Relationship Id="rId1" Type="http://schemas.openxmlformats.org/officeDocument/2006/relationships/package" Target="../embeddings/Microsoft_Excel_Worksheet18.xlsx" /></Relationships>
</file>

<file path=ppt/charts/_rels/chart14.xml.rels>&#65279;<?xml version="1.0" encoding="utf-8" standalone="yes"?><Relationships xmlns="http://schemas.openxmlformats.org/package/2006/relationships"><Relationship Id="rId1" Type="http://schemas.openxmlformats.org/officeDocument/2006/relationships/package" Target="../embeddings/Microsoft_Excel_Worksheet19.xlsx" /></Relationships>
</file>

<file path=ppt/charts/_rels/chart15.xml.rels>&#65279;<?xml version="1.0" encoding="utf-8" standalone="yes"?><Relationships xmlns="http://schemas.openxmlformats.org/package/2006/relationships"><Relationship Id="rId1" Type="http://schemas.openxmlformats.org/officeDocument/2006/relationships/package" Target="../embeddings/Microsoft_Excel_Worksheet20.xlsx" /></Relationships>
</file>

<file path=ppt/charts/_rels/chart16.xml.rels>&#65279;<?xml version="1.0" encoding="utf-8" standalone="yes"?><Relationships xmlns="http://schemas.openxmlformats.org/package/2006/relationships"><Relationship Id="rId1" Type="http://schemas.openxmlformats.org/officeDocument/2006/relationships/package" Target="../embeddings/Microsoft_Excel_Worksheet21.xlsx" /></Relationships>
</file>

<file path=ppt/charts/_rels/chart17.xml.rels>&#65279;<?xml version="1.0" encoding="utf-8" standalone="yes"?><Relationships xmlns="http://schemas.openxmlformats.org/package/2006/relationships"><Relationship Id="rId1" Type="http://schemas.openxmlformats.org/officeDocument/2006/relationships/package" Target="../embeddings/Microsoft_Excel_Worksheet23.xlsx" /></Relationships>
</file>

<file path=ppt/charts/_rels/chart18.xml.rels>&#65279;<?xml version="1.0" encoding="utf-8" standalone="yes"?><Relationships xmlns="http://schemas.openxmlformats.org/package/2006/relationships"><Relationship Id="rId1" Type="http://schemas.openxmlformats.org/officeDocument/2006/relationships/package" Target="../embeddings/Microsoft_Excel_Worksheet24.xlsx" /></Relationships>
</file>

<file path=ppt/charts/_rels/chart19.xml.rels>&#65279;<?xml version="1.0" encoding="utf-8" standalone="yes"?><Relationships xmlns="http://schemas.openxmlformats.org/package/2006/relationships"><Relationship Id="rId1" Type="http://schemas.openxmlformats.org/officeDocument/2006/relationships/package" Target="../embeddings/Microsoft_Excel_Worksheet25.xlsx" /></Relationships>
</file>

<file path=ppt/charts/_rels/chart2.xml.rels>&#65279;<?xml version="1.0" encoding="utf-8" standalone="yes"?><Relationships xmlns="http://schemas.openxmlformats.org/package/2006/relationships"><Relationship Id="rId1" Type="http://schemas.openxmlformats.org/officeDocument/2006/relationships/package" Target="../embeddings/Microsoft_Excel_Worksheet3.xlsx" /></Relationships>
</file>

<file path=ppt/charts/_rels/chart20.xml.rels>&#65279;<?xml version="1.0" encoding="utf-8" standalone="yes"?><Relationships xmlns="http://schemas.openxmlformats.org/package/2006/relationships"><Relationship Id="rId1" Type="http://schemas.openxmlformats.org/officeDocument/2006/relationships/package" Target="../embeddings/Microsoft_Excel_Worksheet26.xlsx" /></Relationships>
</file>

<file path=ppt/charts/_rels/chart21.xml.rels>&#65279;<?xml version="1.0" encoding="utf-8" standalone="yes"?><Relationships xmlns="http://schemas.openxmlformats.org/package/2006/relationships"><Relationship Id="rId1" Type="http://schemas.openxmlformats.org/officeDocument/2006/relationships/package" Target="../embeddings/Microsoft_Excel_Worksheet27.xlsx" /></Relationships>
</file>

<file path=ppt/charts/_rels/chart22.xml.rels>&#65279;<?xml version="1.0" encoding="utf-8" standalone="yes"?><Relationships xmlns="http://schemas.openxmlformats.org/package/2006/relationships"><Relationship Id="rId1" Type="http://schemas.openxmlformats.org/officeDocument/2006/relationships/package" Target="../embeddings/Microsoft_Excel_Worksheet28.xlsx" /></Relationships>
</file>

<file path=ppt/charts/_rels/chart23.xml.rels>&#65279;<?xml version="1.0" encoding="utf-8" standalone="yes"?><Relationships xmlns="http://schemas.openxmlformats.org/package/2006/relationships"><Relationship Id="rId1" Type="http://schemas.openxmlformats.org/officeDocument/2006/relationships/package" Target="../embeddings/Microsoft_Excel_Worksheet29.xlsx" /></Relationships>
</file>

<file path=ppt/charts/_rels/chart24.xml.rels>&#65279;<?xml version="1.0" encoding="utf-8" standalone="yes"?><Relationships xmlns="http://schemas.openxmlformats.org/package/2006/relationships"><Relationship Id="rId1" Type="http://schemas.openxmlformats.org/officeDocument/2006/relationships/package" Target="../embeddings/Microsoft_Excel_Worksheet31.xlsx" /></Relationships>
</file>

<file path=ppt/charts/_rels/chart25.xml.rels>&#65279;<?xml version="1.0" encoding="utf-8" standalone="yes"?><Relationships xmlns="http://schemas.openxmlformats.org/package/2006/relationships"><Relationship Id="rId1" Type="http://schemas.openxmlformats.org/officeDocument/2006/relationships/package" Target="../embeddings/Microsoft_Excel_Worksheet32.xlsx" /></Relationships>
</file>

<file path=ppt/charts/_rels/chart26.xml.rels>&#65279;<?xml version="1.0" encoding="utf-8" standalone="yes"?><Relationships xmlns="http://schemas.openxmlformats.org/package/2006/relationships"><Relationship Id="rId1" Type="http://schemas.openxmlformats.org/officeDocument/2006/relationships/package" Target="../embeddings/Microsoft_Excel_Worksheet33.xlsx" /></Relationships>
</file>

<file path=ppt/charts/_rels/chart3.xml.rels>&#65279;<?xml version="1.0" encoding="utf-8" standalone="yes"?><Relationships xmlns="http://schemas.openxmlformats.org/package/2006/relationships"><Relationship Id="rId1" Type="http://schemas.openxmlformats.org/officeDocument/2006/relationships/package" Target="../embeddings/Microsoft_Excel_Worksheet5.xlsx" /></Relationships>
</file>

<file path=ppt/charts/_rels/chart4.xml.rels>&#65279;<?xml version="1.0" encoding="utf-8" standalone="yes"?><Relationships xmlns="http://schemas.openxmlformats.org/package/2006/relationships"><Relationship Id="rId1" Type="http://schemas.openxmlformats.org/officeDocument/2006/relationships/package" Target="../embeddings/Microsoft_Excel_Worksheet7.xlsx" /></Relationships>
</file>

<file path=ppt/charts/_rels/chart5.xml.rels>&#65279;<?xml version="1.0" encoding="utf-8" standalone="yes"?><Relationships xmlns="http://schemas.openxmlformats.org/package/2006/relationships"><Relationship Id="rId1" Type="http://schemas.openxmlformats.org/officeDocument/2006/relationships/package" Target="../embeddings/Microsoft_Excel_Worksheet8.xlsx" /></Relationships>
</file>

<file path=ppt/charts/_rels/chart6.xml.rels>&#65279;<?xml version="1.0" encoding="utf-8" standalone="yes"?><Relationships xmlns="http://schemas.openxmlformats.org/package/2006/relationships"><Relationship Id="rId1" Type="http://schemas.openxmlformats.org/officeDocument/2006/relationships/package" Target="../embeddings/Microsoft_Excel_Worksheet10.xlsx" /></Relationships>
</file>

<file path=ppt/charts/_rels/chart7.xml.rels>&#65279;<?xml version="1.0" encoding="utf-8" standalone="yes"?><Relationships xmlns="http://schemas.openxmlformats.org/package/2006/relationships"><Relationship Id="rId1" Type="http://schemas.openxmlformats.org/officeDocument/2006/relationships/package" Target="../embeddings/Microsoft_Excel_Worksheet12.xlsx" /></Relationships>
</file>

<file path=ppt/charts/_rels/chart8.xml.rels>&#65279;<?xml version="1.0" encoding="utf-8" standalone="yes"?><Relationships xmlns="http://schemas.openxmlformats.org/package/2006/relationships"><Relationship Id="rId1" Type="http://schemas.openxmlformats.org/officeDocument/2006/relationships/package" Target="../embeddings/Microsoft_Excel_Worksheet13.xlsx" /></Relationships>
</file>

<file path=ppt/charts/_rels/chart9.xml.rels>&#65279;<?xml version="1.0" encoding="utf-8" standalone="yes"?><Relationships xmlns="http://schemas.openxmlformats.org/package/2006/relationships"><Relationship Id="rId1" Type="http://schemas.openxmlformats.org/officeDocument/2006/relationships/package" Target="../embeddings/Microsoft_Excel_Worksheet14.xlsx" /></Relationships>
</file>

<file path=ppt/charts/chart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2021</c:v>
                </c:pt>
              </c:strCache>
            </c:strRef>
          </c:tx>
          <c:spPr>
            <a:solidFill>
              <a:srgbClr val="2875DD"/>
            </a:solidFill>
            <a:ln>
              <a:solidFill>
                <a:srgbClr val="2875DD"/>
              </a:solidFill>
            </a:ln>
          </c:spPr>
          <c:invertIfNegative val="0"/>
          <c:dLbls>
            <c:dLbl>
              <c:idx val="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United States (2018)</c:v>
                </c:pt>
                <c:pt idx="1">
                  <c:v>China (2017)</c:v>
                </c:pt>
                <c:pt idx="2">
                  <c:v>Germany*</c:v>
                </c:pt>
                <c:pt idx="3">
                  <c:v>Japan (2020)</c:v>
                </c:pt>
                <c:pt idx="4">
                  <c:v>France*</c:v>
                </c:pt>
                <c:pt idx="5">
                  <c:v>Turkey (2020)</c:v>
                </c:pt>
                <c:pt idx="6">
                  <c:v>United Kingdom (2020)</c:v>
                </c:pt>
                <c:pt idx="7">
                  <c:v>Italy (2020)</c:v>
                </c:pt>
                <c:pt idx="8">
                  <c:v>South Korea (2020)</c:v>
                </c:pt>
                <c:pt idx="9">
                  <c:v>Spain*</c:v>
                </c:pt>
                <c:pt idx="10">
                  <c:v>Poland</c:v>
                </c:pt>
                <c:pt idx="11">
                  <c:v>Australia (2019)</c:v>
                </c:pt>
                <c:pt idx="12">
                  <c:v>Colombia (2018)</c:v>
                </c:pt>
                <c:pt idx="13">
                  <c:v>Netherlands*</c:v>
                </c:pt>
                <c:pt idx="14">
                  <c:v>Chile (2018)</c:v>
                </c:pt>
              </c:strCache>
            </c:strRef>
          </c:cat>
          <c:val>
            <c:numRef>
              <c:f>Sheet1!$B$2:$B$16</c:f>
              <c:numCache>
                <c:ptCount val="15"/>
                <c:pt idx="0">
                  <c:v>265.2</c:v>
                </c:pt>
                <c:pt idx="1">
                  <c:v>215.2</c:v>
                </c:pt>
                <c:pt idx="2">
                  <c:v>53.7</c:v>
                </c:pt>
                <c:pt idx="3">
                  <c:v>41.7</c:v>
                </c:pt>
                <c:pt idx="4">
                  <c:v>38</c:v>
                </c:pt>
                <c:pt idx="5">
                  <c:v>34.6</c:v>
                </c:pt>
                <c:pt idx="6">
                  <c:v>31</c:v>
                </c:pt>
                <c:pt idx="7">
                  <c:v>28.9</c:v>
                </c:pt>
                <c:pt idx="8">
                  <c:v>22.5</c:v>
                </c:pt>
                <c:pt idx="9">
                  <c:v>22.4</c:v>
                </c:pt>
                <c:pt idx="10">
                  <c:v>13.7</c:v>
                </c:pt>
                <c:pt idx="11">
                  <c:v>12.6</c:v>
                </c:pt>
                <c:pt idx="12">
                  <c:v>12.1</c:v>
                </c:pt>
                <c:pt idx="13">
                  <c:v>9</c:v>
                </c:pt>
                <c:pt idx="14">
                  <c:v>8.2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mt</c:v>
                </c:pt>
              </c:strCache>
            </c:strRef>
          </c:tx>
          <c:spPr>
            <a:solidFill>
              <a:srgbClr val="2875DD"/>
            </a:solidFill>
            <a:ln>
              <a:solidFill>
                <a:srgbClr val="2875DD"/>
              </a:solidFill>
            </a:ln>
          </c:spPr>
          <c:invertIfNegative val="0"/>
          <c:dPt>
            <c:idx val="11"/>
            <c:invertIfNegative val="0"/>
            <c:spPr>
              <a:solidFill>
                <a:srgbClr val="7F7F7F"/>
              </a:solidFill>
            </c:spPr>
          </c:dPt>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strRef>
              <c:f>Sheet1!$A$2:$A$29</c:f>
              <c:strCache>
                <c:ptCount val="28"/>
                <c:pt idx="0">
                  <c:v>Finland</c:v>
                </c:pt>
                <c:pt idx="1">
                  <c:v>Bulgaria</c:v>
                </c:pt>
                <c:pt idx="2">
                  <c:v>Sweden</c:v>
                </c:pt>
                <c:pt idx="3">
                  <c:v>Luxembourg</c:v>
                </c:pt>
                <c:pt idx="4">
                  <c:v>Estonia</c:v>
                </c:pt>
                <c:pt idx="5">
                  <c:v>Austria</c:v>
                </c:pt>
                <c:pt idx="6">
                  <c:v>Romania</c:v>
                </c:pt>
                <c:pt idx="7">
                  <c:v>Netherlands</c:v>
                </c:pt>
                <c:pt idx="8">
                  <c:v>Malta</c:v>
                </c:pt>
                <c:pt idx="9">
                  <c:v>Belgium</c:v>
                </c:pt>
                <c:pt idx="10">
                  <c:v>Germany</c:v>
                </c:pt>
                <c:pt idx="11">
                  <c:v>EU-27</c:v>
                </c:pt>
                <c:pt idx="12">
                  <c:v>France</c:v>
                </c:pt>
                <c:pt idx="13">
                  <c:v>Poland</c:v>
                </c:pt>
                <c:pt idx="14">
                  <c:v>Czechia</c:v>
                </c:pt>
                <c:pt idx="15">
                  <c:v>Slovenia</c:v>
                </c:pt>
                <c:pt idx="16">
                  <c:v>Denmark</c:v>
                </c:pt>
                <c:pt idx="17">
                  <c:v>Ireland</c:v>
                </c:pt>
                <c:pt idx="18">
                  <c:v>Italy</c:v>
                </c:pt>
                <c:pt idx="19">
                  <c:v>Greece</c:v>
                </c:pt>
                <c:pt idx="20">
                  <c:v>Cyprus</c:v>
                </c:pt>
                <c:pt idx="21">
                  <c:v>Lithuania</c:v>
                </c:pt>
                <c:pt idx="22">
                  <c:v>Slovakia</c:v>
                </c:pt>
                <c:pt idx="23">
                  <c:v>Spain</c:v>
                </c:pt>
                <c:pt idx="24">
                  <c:v>Hungary</c:v>
                </c:pt>
                <c:pt idx="25">
                  <c:v>Portugal</c:v>
                </c:pt>
                <c:pt idx="26">
                  <c:v>Latvia</c:v>
                </c:pt>
                <c:pt idx="27">
                  <c:v>Croatia</c:v>
                </c:pt>
              </c:strCache>
            </c:strRef>
          </c:cat>
          <c:val>
            <c:numRef>
              <c:f>Sheet1!$B$2:$B$29</c:f>
              <c:numCache>
                <c:ptCount val="28"/>
                <c:pt idx="0">
                  <c:v>20.99</c:v>
                </c:pt>
                <c:pt idx="1">
                  <c:v>16.79</c:v>
                </c:pt>
                <c:pt idx="2">
                  <c:v>14.66</c:v>
                </c:pt>
                <c:pt idx="3">
                  <c:v>14.62</c:v>
                </c:pt>
                <c:pt idx="4">
                  <c:v>12.16</c:v>
                </c:pt>
                <c:pt idx="5">
                  <c:v>7.73</c:v>
                </c:pt>
                <c:pt idx="6">
                  <c:v>7.34</c:v>
                </c:pt>
                <c:pt idx="7">
                  <c:v>7.18</c:v>
                </c:pt>
                <c:pt idx="8">
                  <c:v>6.85</c:v>
                </c:pt>
                <c:pt idx="9">
                  <c:v>5.9</c:v>
                </c:pt>
                <c:pt idx="10">
                  <c:v>4.82</c:v>
                </c:pt>
                <c:pt idx="11">
                  <c:v>4.82</c:v>
                </c:pt>
                <c:pt idx="12">
                  <c:v>4.59</c:v>
                </c:pt>
                <c:pt idx="13">
                  <c:v>4.49</c:v>
                </c:pt>
                <c:pt idx="14">
                  <c:v>3.6</c:v>
                </c:pt>
                <c:pt idx="15">
                  <c:v>3.58</c:v>
                </c:pt>
                <c:pt idx="16">
                  <c:v>3.45</c:v>
                </c:pt>
                <c:pt idx="17">
                  <c:v>3.25</c:v>
                </c:pt>
                <c:pt idx="18">
                  <c:v>2.94</c:v>
                </c:pt>
                <c:pt idx="19">
                  <c:v>2.65</c:v>
                </c:pt>
                <c:pt idx="20">
                  <c:v>2.49</c:v>
                </c:pt>
                <c:pt idx="21">
                  <c:v>2.4</c:v>
                </c:pt>
                <c:pt idx="22">
                  <c:v>2.34</c:v>
                </c:pt>
                <c:pt idx="23">
                  <c:v>2.23</c:v>
                </c:pt>
                <c:pt idx="24">
                  <c:v>1.76</c:v>
                </c:pt>
                <c:pt idx="25">
                  <c:v>1.61</c:v>
                </c:pt>
                <c:pt idx="26">
                  <c:v>1.5</c:v>
                </c:pt>
                <c:pt idx="27">
                  <c:v>1.48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Per capita waste generation in metric tons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pieChart>
        <c:varyColors val="0"/>
        <c:ser>
          <c:idx val="0"/>
          <c:order val="0"/>
          <c:tx>
            <c:strRef>
              <c:f>Sheet1!$B$1</c:f>
              <c:strCache>
                <c:ptCount val="1"/>
                <c:pt idx="0">
                  <c:v>Column1</c:v>
                </c:pt>
              </c:strCache>
            </c:strRef>
          </c:tx>
          <c:spPr>
            <a:solidFill>
              <a:srgbClr val="2875DD"/>
            </a:solidFill>
            <a:ln>
              <a:solidFill>
                <a:srgbClr val="2875DD"/>
              </a:solidFill>
            </a:ln>
          </c:spPr>
          <c:dPt>
            <c:idx val="0"/>
            <c:invertIfNegative val="0"/>
            <c:spPr>
              <a:solidFill>
                <a:srgbClr val="2875DD"/>
              </a:solidFill>
            </c:spPr>
          </c:dPt>
          <c:dPt>
            <c:idx val="1"/>
            <c:invertIfNegative val="0"/>
            <c:spPr>
              <a:solidFill>
                <a:srgbClr val="0F283E"/>
              </a:solidFill>
            </c:spPr>
          </c:dPt>
          <c:dPt>
            <c:idx val="2"/>
            <c:invertIfNegative val="0"/>
            <c:spPr>
              <a:solidFill>
                <a:srgbClr val="BABABA"/>
              </a:solidFill>
            </c:spPr>
          </c:dPt>
          <c:dPt>
            <c:idx val="3"/>
            <c:invertIfNegative val="0"/>
            <c:spPr>
              <a:solidFill>
                <a:srgbClr val="A60B0B"/>
              </a:solidFill>
            </c:spPr>
          </c:dPt>
          <c:dPt>
            <c:idx val="4"/>
            <c:invertIfNegative val="0"/>
            <c:spPr>
              <a:solidFill>
                <a:srgbClr val="87BC24"/>
              </a:solidFill>
            </c:spPr>
          </c:dPt>
          <c:dPt>
            <c:idx val="5"/>
            <c:invertIfNegative val="0"/>
            <c:spPr>
              <a:solidFill>
                <a:srgbClr val="EBB523"/>
              </a:solidFill>
            </c:spPr>
          </c:dPt>
          <c:dPt>
            <c:idx val="6"/>
            <c:invertIfNegative val="0"/>
            <c:spPr>
              <a:solidFill>
                <a:srgbClr val="5D2B76"/>
              </a:solidFill>
            </c:spPr>
          </c:dPt>
          <c:dPt>
            <c:idx val="7"/>
            <c:invertIfNegative val="0"/>
            <c:spPr>
              <a:solidFill>
                <a:srgbClr val="C271DA"/>
              </a:solidFill>
            </c:spPr>
          </c:dPt>
          <c:dPt>
            <c:idx val="8"/>
            <c:invertIfNegative val="0"/>
            <c:spPr>
              <a:solidFill>
                <a:srgbClr val="76A5E3"/>
              </a:solidFill>
            </c:spPr>
          </c:dPt>
          <c:dLbls>
            <c:dLbl>
              <c:idx val="0"/>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1"/>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2"/>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3"/>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4"/>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5"/>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6"/>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7"/>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8"/>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txPr>
              <a:bodyPr/>
              <a:p>
                <a:pPr>
                  <a:defRPr sz="1100" b="0" smtId="4294967295">
                    <a:solidFill>
                      <a:srgbClr val="0F2741"/>
                    </a:solidFill>
                    <a:latin typeface="Open Sans"/>
                  </a:defRPr>
                </a:pPr>
                <a:endParaRPr sz="1100" b="0" smtId="4294967295">
                  <a:solidFill>
                    <a:srgbClr val="0F2741"/>
                  </a:solidFill>
                  <a:latin typeface="Open Sans"/>
                </a:endParaRPr>
              </a:p>
            </c:txPr>
            <c:dLblPos val="bestFit"/>
            <c:showLegendKey val="1"/>
            <c:showVal val="0"/>
            <c:showCatName val="1"/>
            <c:showSerName val="0"/>
            <c:showPercent val="1"/>
            <c:showBubbleSize val="0"/>
            <c:separator> </c:separator>
            <c:showLeaderLines val="1"/>
            <c:extLst/>
          </c:dLbls>
          <c:cat>
            <c:strRef>
              <c:f>Sheet1!$A$2:$A$10</c:f>
              <c:strCache>
                <c:ptCount val="9"/>
                <c:pt idx="0">
                  <c:v>Construction</c:v>
                </c:pt>
                <c:pt idx="1">
                  <c:v>Mining and quarrying</c:v>
                </c:pt>
                <c:pt idx="2">
                  <c:v>Waste/water</c:v>
                </c:pt>
                <c:pt idx="3">
                  <c:v>Manufacturing</c:v>
                </c:pt>
                <c:pt idx="4">
                  <c:v>Households</c:v>
                </c:pt>
                <c:pt idx="5">
                  <c:v>Services*</c:v>
                </c:pt>
                <c:pt idx="6">
                  <c:v>Energy</c:v>
                </c:pt>
                <c:pt idx="7">
                  <c:v>Agriculture, forestry, and fishing</c:v>
                </c:pt>
                <c:pt idx="8">
                  <c:v>Wholesale of waste and scrap</c:v>
                </c:pt>
              </c:strCache>
            </c:strRef>
          </c:cat>
          <c:val>
            <c:numRef>
              <c:f>Sheet1!$B$2:$B$10</c:f>
              <c:numCache>
                <c:ptCount val="9"/>
                <c:pt idx="0">
                  <c:v>0.371</c:v>
                </c:pt>
                <c:pt idx="1">
                  <c:v>0.234</c:v>
                </c:pt>
                <c:pt idx="2">
                  <c:v>0.107</c:v>
                </c:pt>
                <c:pt idx="3">
                  <c:v>0.106</c:v>
                </c:pt>
                <c:pt idx="4">
                  <c:v>0.094</c:v>
                </c:pt>
                <c:pt idx="5">
                  <c:v>0.044</c:v>
                </c:pt>
                <c:pt idx="6">
                  <c:v>0.023</c:v>
                </c:pt>
                <c:pt idx="7">
                  <c:v>0.01</c:v>
                </c:pt>
                <c:pt idx="8">
                  <c:v>0.005</c:v>
                </c:pt>
              </c:numCache>
            </c:numRef>
          </c:val>
        </c:ser>
        <c:dLbls>
          <c:showLegendKey val="0"/>
          <c:showVal val="0"/>
          <c:showCatName val="0"/>
          <c:showSerName val="0"/>
          <c:showPercent val="0"/>
          <c:showBubbleSize val="0"/>
          <c:showLeaderLines val="0"/>
        </c:dLbls>
        <c:firstSliceAng/>
      </c:pieChart>
    </c:plotArea>
    <c:plotVisOnly val="1"/>
    <c:dispBlanksAs val="gap"/>
    <c:showDLblsOverMax val="1"/>
  </c:chart>
  <c:txPr>
    <a:bodyPr/>
    <a:p>
      <a:pPr>
        <a:defRPr sz="1800" smtId="4294967295"/>
      </a:pPr>
      <a:endParaRPr sz="1800" smtId="4294967295"/>
    </a:p>
  </c:txPr>
  <c:externalData r:id="rId1"/>
</c:chartSpace>
</file>

<file path=ppt/charts/chart1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pieChart>
        <c:varyColors val="0"/>
        <c:ser>
          <c:idx val="0"/>
          <c:order val="0"/>
          <c:tx>
            <c:strRef>
              <c:f>Sheet1!$B$1</c:f>
              <c:strCache>
                <c:ptCount val="1"/>
                <c:pt idx="0">
                  <c:v>Share</c:v>
                </c:pt>
              </c:strCache>
            </c:strRef>
          </c:tx>
          <c:spPr>
            <a:solidFill>
              <a:srgbClr val="2875DD"/>
            </a:solidFill>
            <a:ln>
              <a:solidFill>
                <a:srgbClr val="2875DD"/>
              </a:solidFill>
            </a:ln>
          </c:spPr>
          <c:dPt>
            <c:idx val="0"/>
            <c:invertIfNegative val="0"/>
            <c:spPr>
              <a:solidFill>
                <a:srgbClr val="2875DD"/>
              </a:solidFill>
            </c:spPr>
          </c:dPt>
          <c:dPt>
            <c:idx val="1"/>
            <c:invertIfNegative val="0"/>
            <c:spPr>
              <a:solidFill>
                <a:srgbClr val="0F283E"/>
              </a:solidFill>
            </c:spPr>
          </c:dPt>
          <c:dPt>
            <c:idx val="2"/>
            <c:invertIfNegative val="0"/>
            <c:spPr>
              <a:solidFill>
                <a:srgbClr val="BABABA"/>
              </a:solidFill>
            </c:spPr>
          </c:dPt>
          <c:dPt>
            <c:idx val="3"/>
            <c:invertIfNegative val="0"/>
            <c:spPr>
              <a:solidFill>
                <a:srgbClr val="A60B0B"/>
              </a:solidFill>
            </c:spPr>
          </c:dPt>
          <c:dPt>
            <c:idx val="4"/>
            <c:invertIfNegative val="0"/>
            <c:spPr>
              <a:solidFill>
                <a:srgbClr val="87BC24"/>
              </a:solidFill>
            </c:spPr>
          </c:dPt>
          <c:dPt>
            <c:idx val="5"/>
            <c:invertIfNegative val="0"/>
            <c:spPr>
              <a:solidFill>
                <a:srgbClr val="EBB523"/>
              </a:solidFill>
            </c:spPr>
          </c:dPt>
          <c:dLbls>
            <c:dLbl>
              <c:idx val="0"/>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1"/>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2"/>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3"/>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4"/>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5"/>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txPr>
              <a:bodyPr/>
              <a:p>
                <a:pPr>
                  <a:defRPr sz="1100" b="0" smtId="4294967295">
                    <a:solidFill>
                      <a:srgbClr val="0F2741"/>
                    </a:solidFill>
                    <a:latin typeface="Open Sans"/>
                  </a:defRPr>
                </a:pPr>
                <a:endParaRPr sz="1100" b="0" smtId="4294967295">
                  <a:solidFill>
                    <a:srgbClr val="0F2741"/>
                  </a:solidFill>
                  <a:latin typeface="Open Sans"/>
                </a:endParaRPr>
              </a:p>
            </c:txPr>
            <c:dLblPos val="bestFit"/>
            <c:showLegendKey val="1"/>
            <c:showVal val="0"/>
            <c:showCatName val="1"/>
            <c:showSerName val="0"/>
            <c:showPercent val="1"/>
            <c:showBubbleSize val="0"/>
            <c:separator> </c:separator>
            <c:showLeaderLines val="1"/>
            <c:extLst/>
          </c:dLbls>
          <c:cat>
            <c:strRef>
              <c:f>Sheet1!$A$2:$A$7</c:f>
              <c:strCache>
                <c:ptCount val="6"/>
                <c:pt idx="0">
                  <c:v>Recycling</c:v>
                </c:pt>
                <c:pt idx="1">
                  <c:v>Backfilling</c:v>
                </c:pt>
                <c:pt idx="2">
                  <c:v>Energy recovery</c:v>
                </c:pt>
                <c:pt idx="3">
                  <c:v>Landfilled</c:v>
                </c:pt>
                <c:pt idx="4">
                  <c:v>Incineration without energy recovery</c:v>
                </c:pt>
                <c:pt idx="5">
                  <c:v>Other disposal</c:v>
                </c:pt>
              </c:strCache>
            </c:strRef>
          </c:cat>
          <c:val>
            <c:numRef>
              <c:f>Sheet1!$B$2:$B$7</c:f>
              <c:numCache>
                <c:ptCount val="6"/>
                <c:pt idx="0">
                  <c:v>0.392</c:v>
                </c:pt>
                <c:pt idx="1">
                  <c:v>0.146</c:v>
                </c:pt>
                <c:pt idx="2">
                  <c:v>0.064</c:v>
                </c:pt>
                <c:pt idx="3">
                  <c:v>0.313</c:v>
                </c:pt>
                <c:pt idx="4">
                  <c:v>0.005</c:v>
                </c:pt>
                <c:pt idx="5">
                  <c:v>0.081</c:v>
                </c:pt>
              </c:numCache>
            </c:numRef>
          </c:val>
        </c:ser>
        <c:dLbls>
          <c:showLegendKey val="0"/>
          <c:showVal val="0"/>
          <c:showCatName val="0"/>
          <c:showSerName val="0"/>
          <c:showPercent val="0"/>
          <c:showBubbleSize val="0"/>
          <c:showLeaderLines val="0"/>
        </c:dLbls>
        <c:firstSliceAng/>
      </c:pieChart>
    </c:plotArea>
    <c:plotVisOnly val="1"/>
    <c:dispBlanksAs val="gap"/>
    <c:showDLblsOverMax val="1"/>
  </c:chart>
  <c:txPr>
    <a:bodyPr/>
    <a:p>
      <a:pPr>
        <a:defRPr sz="1800" smtId="4294967295"/>
      </a:pPr>
      <a:endParaRPr sz="1800" smtId="4294967295"/>
    </a:p>
  </c:txPr>
  <c:externalData r:id="rId1"/>
</c:chartSpace>
</file>

<file path=ppt/charts/chart1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Recycling</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Sheet1!$A$2:$A$28</c:f>
              <c:strCache>
                <c:ptCount val="27"/>
                <c:pt idx="0">
                  <c:v>Italy</c:v>
                </c:pt>
                <c:pt idx="1">
                  <c:v>Belgium</c:v>
                </c:pt>
                <c:pt idx="2">
                  <c:v>Slovakia</c:v>
                </c:pt>
                <c:pt idx="3">
                  <c:v>Latvia</c:v>
                </c:pt>
                <c:pt idx="4">
                  <c:v>Spain</c:v>
                </c:pt>
                <c:pt idx="5">
                  <c:v>Croatia</c:v>
                </c:pt>
                <c:pt idx="6">
                  <c:v>Denmark</c:v>
                </c:pt>
                <c:pt idx="7">
                  <c:v>France</c:v>
                </c:pt>
                <c:pt idx="8">
                  <c:v>Czechia</c:v>
                </c:pt>
                <c:pt idx="9">
                  <c:v>Netherlands</c:v>
                </c:pt>
                <c:pt idx="10">
                  <c:v>Portugal</c:v>
                </c:pt>
                <c:pt idx="11">
                  <c:v>Slovenia</c:v>
                </c:pt>
                <c:pt idx="12">
                  <c:v>Germany</c:v>
                </c:pt>
                <c:pt idx="13">
                  <c:v>Estonia</c:v>
                </c:pt>
                <c:pt idx="14">
                  <c:v>Luxembourg</c:v>
                </c:pt>
                <c:pt idx="15">
                  <c:v>Cyprus</c:v>
                </c:pt>
                <c:pt idx="16">
                  <c:v>Lithuania</c:v>
                </c:pt>
                <c:pt idx="17">
                  <c:v>Austria</c:v>
                </c:pt>
                <c:pt idx="18">
                  <c:v>Hungary</c:v>
                </c:pt>
                <c:pt idx="19">
                  <c:v>Malta</c:v>
                </c:pt>
                <c:pt idx="20">
                  <c:v>Poland</c:v>
                </c:pt>
                <c:pt idx="21">
                  <c:v>Greece</c:v>
                </c:pt>
                <c:pt idx="22">
                  <c:v>Sweden</c:v>
                </c:pt>
                <c:pt idx="23">
                  <c:v>Ireland</c:v>
                </c:pt>
                <c:pt idx="24">
                  <c:v>Finland</c:v>
                </c:pt>
                <c:pt idx="25">
                  <c:v>Bulgaria</c:v>
                </c:pt>
                <c:pt idx="26">
                  <c:v>Romania</c:v>
                </c:pt>
              </c:strCache>
            </c:strRef>
          </c:cat>
          <c:val>
            <c:numRef>
              <c:f>Sheet1!$B$2:$B$28</c:f>
              <c:numCache>
                <c:ptCount val="27"/>
                <c:pt idx="0">
                  <c:v>0.831</c:v>
                </c:pt>
                <c:pt idx="1">
                  <c:v>0.741</c:v>
                </c:pt>
                <c:pt idx="2">
                  <c:v>0.644</c:v>
                </c:pt>
                <c:pt idx="3">
                  <c:v>0.642</c:v>
                </c:pt>
                <c:pt idx="4">
                  <c:v>0.604</c:v>
                </c:pt>
                <c:pt idx="5">
                  <c:v>0.576</c:v>
                </c:pt>
                <c:pt idx="6">
                  <c:v>0.556</c:v>
                </c:pt>
                <c:pt idx="7">
                  <c:v>0.553</c:v>
                </c:pt>
                <c:pt idx="8">
                  <c:v>0.511</c:v>
                </c:pt>
                <c:pt idx="9">
                  <c:v>0.492</c:v>
                </c:pt>
                <c:pt idx="10">
                  <c:v>0.454</c:v>
                </c:pt>
                <c:pt idx="11">
                  <c:v>0.444</c:v>
                </c:pt>
                <c:pt idx="12">
                  <c:v>0.44</c:v>
                </c:pt>
                <c:pt idx="13">
                  <c:v>0.437</c:v>
                </c:pt>
                <c:pt idx="14">
                  <c:v>0.417</c:v>
                </c:pt>
                <c:pt idx="15">
                  <c:v>0.393</c:v>
                </c:pt>
                <c:pt idx="16">
                  <c:v>0.385</c:v>
                </c:pt>
                <c:pt idx="17">
                  <c:v>0.359</c:v>
                </c:pt>
                <c:pt idx="18">
                  <c:v>0.34</c:v>
                </c:pt>
                <c:pt idx="19">
                  <c:v>0.333</c:v>
                </c:pt>
                <c:pt idx="20">
                  <c:v>0.266</c:v>
                </c:pt>
                <c:pt idx="21">
                  <c:v>0.174</c:v>
                </c:pt>
                <c:pt idx="22">
                  <c:v>0.119</c:v>
                </c:pt>
                <c:pt idx="23">
                  <c:v>0.115</c:v>
                </c:pt>
                <c:pt idx="24">
                  <c:v>0.095</c:v>
                </c:pt>
                <c:pt idx="25">
                  <c:v>0.077</c:v>
                </c:pt>
                <c:pt idx="26">
                  <c:v>0.052</c:v>
                </c:pt>
              </c:numCache>
            </c:numRef>
          </c:val>
        </c:ser>
        <c:ser>
          <c:idx val="1"/>
          <c:order val="1"/>
          <c:tx>
            <c:strRef>
              <c:f>Sheet1!$C$1</c:f>
              <c:strCache>
                <c:ptCount val="1"/>
                <c:pt idx="0">
                  <c:v>Backfilling</c:v>
                </c:pt>
              </c:strCache>
            </c:strRef>
          </c:tx>
          <c:spPr>
            <a:solidFill>
              <a:srgbClr val="0F283E"/>
            </a:solidFill>
            <a:ln>
              <a:solidFill>
                <a:srgbClr val="0F283E"/>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Sheet1!$A$2:$A$28</c:f>
              <c:strCache>
                <c:ptCount val="27"/>
                <c:pt idx="0">
                  <c:v>Italy</c:v>
                </c:pt>
                <c:pt idx="1">
                  <c:v>Belgium</c:v>
                </c:pt>
                <c:pt idx="2">
                  <c:v>Slovakia</c:v>
                </c:pt>
                <c:pt idx="3">
                  <c:v>Latvia</c:v>
                </c:pt>
                <c:pt idx="4">
                  <c:v>Spain</c:v>
                </c:pt>
                <c:pt idx="5">
                  <c:v>Croatia</c:v>
                </c:pt>
                <c:pt idx="6">
                  <c:v>Denmark</c:v>
                </c:pt>
                <c:pt idx="7">
                  <c:v>France</c:v>
                </c:pt>
                <c:pt idx="8">
                  <c:v>Czechia</c:v>
                </c:pt>
                <c:pt idx="9">
                  <c:v>Netherlands</c:v>
                </c:pt>
                <c:pt idx="10">
                  <c:v>Portugal</c:v>
                </c:pt>
                <c:pt idx="11">
                  <c:v>Slovenia</c:v>
                </c:pt>
                <c:pt idx="12">
                  <c:v>Germany</c:v>
                </c:pt>
                <c:pt idx="13">
                  <c:v>Estonia</c:v>
                </c:pt>
                <c:pt idx="14">
                  <c:v>Luxembourg</c:v>
                </c:pt>
                <c:pt idx="15">
                  <c:v>Cyprus</c:v>
                </c:pt>
                <c:pt idx="16">
                  <c:v>Lithuania</c:v>
                </c:pt>
                <c:pt idx="17">
                  <c:v>Austria</c:v>
                </c:pt>
                <c:pt idx="18">
                  <c:v>Hungary</c:v>
                </c:pt>
                <c:pt idx="19">
                  <c:v>Malta</c:v>
                </c:pt>
                <c:pt idx="20">
                  <c:v>Poland</c:v>
                </c:pt>
                <c:pt idx="21">
                  <c:v>Greece</c:v>
                </c:pt>
                <c:pt idx="22">
                  <c:v>Sweden</c:v>
                </c:pt>
                <c:pt idx="23">
                  <c:v>Ireland</c:v>
                </c:pt>
                <c:pt idx="24">
                  <c:v>Finland</c:v>
                </c:pt>
                <c:pt idx="25">
                  <c:v>Bulgaria</c:v>
                </c:pt>
                <c:pt idx="26">
                  <c:v>Romania</c:v>
                </c:pt>
              </c:strCache>
            </c:strRef>
          </c:cat>
          <c:val>
            <c:numRef>
              <c:f>Sheet1!$C$2:$C$28</c:f>
              <c:numCache>
                <c:ptCount val="27"/>
                <c:pt idx="0">
                  <c:v>0.002</c:v>
                </c:pt>
                <c:pt idx="1">
                  <c:v>0.112</c:v>
                </c:pt>
                <c:pt idx="2">
                  <c:v>0.006</c:v>
                </c:pt>
                <c:pt idx="3">
                  <c:v>0.03</c:v>
                </c:pt>
                <c:pt idx="4">
                  <c:v>0.048</c:v>
                </c:pt>
                <c:pt idx="5">
                  <c:v>0.049</c:v>
                </c:pt>
                <c:pt idx="6">
                  <c:v>0.166</c:v>
                </c:pt>
                <c:pt idx="7">
                  <c:v>0.103</c:v>
                </c:pt>
                <c:pt idx="8">
                  <c:v>0.338</c:v>
                </c:pt>
                <c:pt idx="9">
                  <c:v>0</c:v>
                </c:pt>
                <c:pt idx="10">
                  <c:v>0.087</c:v>
                </c:pt>
                <c:pt idx="11">
                  <c:v>0.471</c:v>
                </c:pt>
                <c:pt idx="12">
                  <c:v>0.261</c:v>
                </c:pt>
                <c:pt idx="13">
                  <c:v>0.145</c:v>
                </c:pt>
                <c:pt idx="14">
                  <c:v>0.326</c:v>
                </c:pt>
                <c:pt idx="15">
                  <c:v>0.008</c:v>
                </c:pt>
                <c:pt idx="16">
                  <c:v>0.031</c:v>
                </c:pt>
                <c:pt idx="17">
                  <c:v>0.17</c:v>
                </c:pt>
                <c:pt idx="18">
                  <c:v>0.396</c:v>
                </c:pt>
                <c:pt idx="19">
                  <c:v>0.558</c:v>
                </c:pt>
                <c:pt idx="20">
                  <c:v>0.515</c:v>
                </c:pt>
                <c:pt idx="21">
                  <c:v>0.058</c:v>
                </c:pt>
                <c:pt idx="22">
                  <c:v>0.027</c:v>
                </c:pt>
                <c:pt idx="23">
                  <c:v>0.514</c:v>
                </c:pt>
                <c:pt idx="24">
                  <c:v>0.009</c:v>
                </c:pt>
                <c:pt idx="25">
                  <c:v>0</c:v>
                </c:pt>
                <c:pt idx="26">
                  <c:v>0.009</c:v>
                </c:pt>
              </c:numCache>
            </c:numRef>
          </c:val>
        </c:ser>
        <c:ser>
          <c:idx val="2"/>
          <c:order val="2"/>
          <c:tx>
            <c:strRef>
              <c:f>Sheet1!$D$1</c:f>
              <c:strCache>
                <c:ptCount val="1"/>
                <c:pt idx="0">
                  <c:v>Energy recovery</c:v>
                </c:pt>
              </c:strCache>
            </c:strRef>
          </c:tx>
          <c:spPr>
            <a:solidFill>
              <a:srgbClr val="BABABA"/>
            </a:solidFill>
            <a:ln>
              <a:solidFill>
                <a:srgbClr val="BABABA"/>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Sheet1!$A$2:$A$28</c:f>
              <c:strCache>
                <c:ptCount val="27"/>
                <c:pt idx="0">
                  <c:v>Italy</c:v>
                </c:pt>
                <c:pt idx="1">
                  <c:v>Belgium</c:v>
                </c:pt>
                <c:pt idx="2">
                  <c:v>Slovakia</c:v>
                </c:pt>
                <c:pt idx="3">
                  <c:v>Latvia</c:v>
                </c:pt>
                <c:pt idx="4">
                  <c:v>Spain</c:v>
                </c:pt>
                <c:pt idx="5">
                  <c:v>Croatia</c:v>
                </c:pt>
                <c:pt idx="6">
                  <c:v>Denmark</c:v>
                </c:pt>
                <c:pt idx="7">
                  <c:v>France</c:v>
                </c:pt>
                <c:pt idx="8">
                  <c:v>Czechia</c:v>
                </c:pt>
                <c:pt idx="9">
                  <c:v>Netherlands</c:v>
                </c:pt>
                <c:pt idx="10">
                  <c:v>Portugal</c:v>
                </c:pt>
                <c:pt idx="11">
                  <c:v>Slovenia</c:v>
                </c:pt>
                <c:pt idx="12">
                  <c:v>Germany</c:v>
                </c:pt>
                <c:pt idx="13">
                  <c:v>Estonia</c:v>
                </c:pt>
                <c:pt idx="14">
                  <c:v>Luxembourg</c:v>
                </c:pt>
                <c:pt idx="15">
                  <c:v>Cyprus</c:v>
                </c:pt>
                <c:pt idx="16">
                  <c:v>Lithuania</c:v>
                </c:pt>
                <c:pt idx="17">
                  <c:v>Austria</c:v>
                </c:pt>
                <c:pt idx="18">
                  <c:v>Hungary</c:v>
                </c:pt>
                <c:pt idx="19">
                  <c:v>Malta</c:v>
                </c:pt>
                <c:pt idx="20">
                  <c:v>Poland</c:v>
                </c:pt>
                <c:pt idx="21">
                  <c:v>Greece</c:v>
                </c:pt>
                <c:pt idx="22">
                  <c:v>Sweden</c:v>
                </c:pt>
                <c:pt idx="23">
                  <c:v>Ireland</c:v>
                </c:pt>
                <c:pt idx="24">
                  <c:v>Finland</c:v>
                </c:pt>
                <c:pt idx="25">
                  <c:v>Bulgaria</c:v>
                </c:pt>
                <c:pt idx="26">
                  <c:v>Romania</c:v>
                </c:pt>
              </c:strCache>
            </c:strRef>
          </c:cat>
          <c:val>
            <c:numRef>
              <c:f>Sheet1!$D$2:$D$28</c:f>
              <c:numCache>
                <c:ptCount val="27"/>
                <c:pt idx="0">
                  <c:v>0.057</c:v>
                </c:pt>
                <c:pt idx="1">
                  <c:v>0.072</c:v>
                </c:pt>
                <c:pt idx="2">
                  <c:v>0.055</c:v>
                </c:pt>
                <c:pt idx="3">
                  <c:v>0.081</c:v>
                </c:pt>
                <c:pt idx="4">
                  <c:v>0.038</c:v>
                </c:pt>
                <c:pt idx="5">
                  <c:v>0.018</c:v>
                </c:pt>
                <c:pt idx="6">
                  <c:v>0.203</c:v>
                </c:pt>
                <c:pt idx="7">
                  <c:v>0.062</c:v>
                </c:pt>
                <c:pt idx="8">
                  <c:v>0.039</c:v>
                </c:pt>
                <c:pt idx="9">
                  <c:v>0.081</c:v>
                </c:pt>
                <c:pt idx="10">
                  <c:v>0.105</c:v>
                </c:pt>
                <c:pt idx="11">
                  <c:v>0.029</c:v>
                </c:pt>
                <c:pt idx="12">
                  <c:v>0.118</c:v>
                </c:pt>
                <c:pt idx="13">
                  <c:v>0.022</c:v>
                </c:pt>
                <c:pt idx="14">
                  <c:v>0.028</c:v>
                </c:pt>
                <c:pt idx="15">
                  <c:v>0.104</c:v>
                </c:pt>
                <c:pt idx="16">
                  <c:v>0.073</c:v>
                </c:pt>
                <c:pt idx="17">
                  <c:v>0</c:v>
                </c:pt>
                <c:pt idx="18">
                  <c:v>0.053</c:v>
                </c:pt>
                <c:pt idx="19">
                  <c:v>0</c:v>
                </c:pt>
                <c:pt idx="20">
                  <c:v>0.03</c:v>
                </c:pt>
                <c:pt idx="21">
                  <c:v>0.012</c:v>
                </c:pt>
                <c:pt idx="22">
                  <c:v>0.062</c:v>
                </c:pt>
                <c:pt idx="23">
                  <c:v>0.098</c:v>
                </c:pt>
                <c:pt idx="24">
                  <c:v>0.055</c:v>
                </c:pt>
                <c:pt idx="25">
                  <c:v>0.006</c:v>
                </c:pt>
                <c:pt idx="26">
                  <c:v>0.015</c:v>
                </c:pt>
              </c:numCache>
            </c:numRef>
          </c:val>
        </c:ser>
        <c:ser>
          <c:idx val="3"/>
          <c:order val="3"/>
          <c:tx>
            <c:strRef>
              <c:f>Sheet1!$E$1</c:f>
              <c:strCache>
                <c:ptCount val="1"/>
                <c:pt idx="0">
                  <c:v>Landfilling and other</c:v>
                </c:pt>
              </c:strCache>
            </c:strRef>
          </c:tx>
          <c:spPr>
            <a:solidFill>
              <a:srgbClr val="A60B0B"/>
            </a:solidFill>
            <a:ln>
              <a:solidFill>
                <a:srgbClr val="A60B0B"/>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Sheet1!$A$2:$A$28</c:f>
              <c:strCache>
                <c:ptCount val="27"/>
                <c:pt idx="0">
                  <c:v>Italy</c:v>
                </c:pt>
                <c:pt idx="1">
                  <c:v>Belgium</c:v>
                </c:pt>
                <c:pt idx="2">
                  <c:v>Slovakia</c:v>
                </c:pt>
                <c:pt idx="3">
                  <c:v>Latvia</c:v>
                </c:pt>
                <c:pt idx="4">
                  <c:v>Spain</c:v>
                </c:pt>
                <c:pt idx="5">
                  <c:v>Croatia</c:v>
                </c:pt>
                <c:pt idx="6">
                  <c:v>Denmark</c:v>
                </c:pt>
                <c:pt idx="7">
                  <c:v>France</c:v>
                </c:pt>
                <c:pt idx="8">
                  <c:v>Czechia</c:v>
                </c:pt>
                <c:pt idx="9">
                  <c:v>Netherlands</c:v>
                </c:pt>
                <c:pt idx="10">
                  <c:v>Portugal</c:v>
                </c:pt>
                <c:pt idx="11">
                  <c:v>Slovenia</c:v>
                </c:pt>
                <c:pt idx="12">
                  <c:v>Germany</c:v>
                </c:pt>
                <c:pt idx="13">
                  <c:v>Estonia</c:v>
                </c:pt>
                <c:pt idx="14">
                  <c:v>Luxembourg</c:v>
                </c:pt>
                <c:pt idx="15">
                  <c:v>Cyprus</c:v>
                </c:pt>
                <c:pt idx="16">
                  <c:v>Lithuania</c:v>
                </c:pt>
                <c:pt idx="17">
                  <c:v>Austria</c:v>
                </c:pt>
                <c:pt idx="18">
                  <c:v>Hungary</c:v>
                </c:pt>
                <c:pt idx="19">
                  <c:v>Malta</c:v>
                </c:pt>
                <c:pt idx="20">
                  <c:v>Poland</c:v>
                </c:pt>
                <c:pt idx="21">
                  <c:v>Greece</c:v>
                </c:pt>
                <c:pt idx="22">
                  <c:v>Sweden</c:v>
                </c:pt>
                <c:pt idx="23">
                  <c:v>Ireland</c:v>
                </c:pt>
                <c:pt idx="24">
                  <c:v>Finland</c:v>
                </c:pt>
                <c:pt idx="25">
                  <c:v>Bulgaria</c:v>
                </c:pt>
                <c:pt idx="26">
                  <c:v>Romania</c:v>
                </c:pt>
              </c:strCache>
            </c:strRef>
          </c:cat>
          <c:val>
            <c:numRef>
              <c:f>Sheet1!$E$2:$E$28</c:f>
              <c:numCache>
                <c:ptCount val="27"/>
                <c:pt idx="0">
                  <c:v>0.106</c:v>
                </c:pt>
                <c:pt idx="1">
                  <c:v>0.063</c:v>
                </c:pt>
                <c:pt idx="2">
                  <c:v>0.294</c:v>
                </c:pt>
                <c:pt idx="3">
                  <c:v>0.247</c:v>
                </c:pt>
                <c:pt idx="4">
                  <c:v>0.309</c:v>
                </c:pt>
                <c:pt idx="5">
                  <c:v>0.356</c:v>
                </c:pt>
                <c:pt idx="6">
                  <c:v>0.074</c:v>
                </c:pt>
                <c:pt idx="7">
                  <c:v>0.268</c:v>
                </c:pt>
                <c:pt idx="8">
                  <c:v>0.109</c:v>
                </c:pt>
                <c:pt idx="9">
                  <c:v>0.418</c:v>
                </c:pt>
                <c:pt idx="10">
                  <c:v>0.351</c:v>
                </c:pt>
                <c:pt idx="11">
                  <c:v>0.05</c:v>
                </c:pt>
                <c:pt idx="12">
                  <c:v>0.177</c:v>
                </c:pt>
                <c:pt idx="13">
                  <c:v>0.396</c:v>
                </c:pt>
                <c:pt idx="14">
                  <c:v>0.23</c:v>
                </c:pt>
                <c:pt idx="15">
                  <c:v>0.494</c:v>
                </c:pt>
                <c:pt idx="16">
                  <c:v>0.51</c:v>
                </c:pt>
                <c:pt idx="17">
                  <c:v>0.471</c:v>
                </c:pt>
                <c:pt idx="18">
                  <c:v>0.206</c:v>
                </c:pt>
                <c:pt idx="19">
                  <c:v>0.107</c:v>
                </c:pt>
                <c:pt idx="20">
                  <c:v>0.187</c:v>
                </c:pt>
                <c:pt idx="21">
                  <c:v>0.756</c:v>
                </c:pt>
                <c:pt idx="22">
                  <c:v>0.791</c:v>
                </c:pt>
                <c:pt idx="23">
                  <c:v>0.272</c:v>
                </c:pt>
                <c:pt idx="24">
                  <c:v>0.839</c:v>
                </c:pt>
                <c:pt idx="25">
                  <c:v>0.916</c:v>
                </c:pt>
                <c:pt idx="26">
                  <c:v>0.924</c:v>
                </c:pt>
              </c:numCache>
            </c:numRef>
          </c:val>
        </c:ser>
        <c:ser>
          <c:idx val="4"/>
          <c:order val="4"/>
          <c:tx>
            <c:strRef>
              <c:f>Sheet1!$F$1</c:f>
              <c:strCache>
                <c:ptCount val="1"/>
                <c:pt idx="0">
                  <c:v>Incineration without energy recovery</c:v>
                </c:pt>
              </c:strCache>
            </c:strRef>
          </c:tx>
          <c:spPr>
            <a:solidFill>
              <a:srgbClr val="87BC24"/>
            </a:solidFill>
            <a:ln>
              <a:solidFill>
                <a:srgbClr val="87BC24"/>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Sheet1!$A$2:$A$28</c:f>
              <c:strCache>
                <c:ptCount val="27"/>
                <c:pt idx="0">
                  <c:v>Italy</c:v>
                </c:pt>
                <c:pt idx="1">
                  <c:v>Belgium</c:v>
                </c:pt>
                <c:pt idx="2">
                  <c:v>Slovakia</c:v>
                </c:pt>
                <c:pt idx="3">
                  <c:v>Latvia</c:v>
                </c:pt>
                <c:pt idx="4">
                  <c:v>Spain</c:v>
                </c:pt>
                <c:pt idx="5">
                  <c:v>Croatia</c:v>
                </c:pt>
                <c:pt idx="6">
                  <c:v>Denmark</c:v>
                </c:pt>
                <c:pt idx="7">
                  <c:v>France</c:v>
                </c:pt>
                <c:pt idx="8">
                  <c:v>Czechia</c:v>
                </c:pt>
                <c:pt idx="9">
                  <c:v>Netherlands</c:v>
                </c:pt>
                <c:pt idx="10">
                  <c:v>Portugal</c:v>
                </c:pt>
                <c:pt idx="11">
                  <c:v>Slovenia</c:v>
                </c:pt>
                <c:pt idx="12">
                  <c:v>Germany</c:v>
                </c:pt>
                <c:pt idx="13">
                  <c:v>Estonia</c:v>
                </c:pt>
                <c:pt idx="14">
                  <c:v>Luxembourg</c:v>
                </c:pt>
                <c:pt idx="15">
                  <c:v>Cyprus</c:v>
                </c:pt>
                <c:pt idx="16">
                  <c:v>Lithuania</c:v>
                </c:pt>
                <c:pt idx="17">
                  <c:v>Austria</c:v>
                </c:pt>
                <c:pt idx="18">
                  <c:v>Hungary</c:v>
                </c:pt>
                <c:pt idx="19">
                  <c:v>Malta</c:v>
                </c:pt>
                <c:pt idx="20">
                  <c:v>Poland</c:v>
                </c:pt>
                <c:pt idx="21">
                  <c:v>Greece</c:v>
                </c:pt>
                <c:pt idx="22">
                  <c:v>Sweden</c:v>
                </c:pt>
                <c:pt idx="23">
                  <c:v>Ireland</c:v>
                </c:pt>
                <c:pt idx="24">
                  <c:v>Finland</c:v>
                </c:pt>
                <c:pt idx="25">
                  <c:v>Bulgaria</c:v>
                </c:pt>
                <c:pt idx="26">
                  <c:v>Romania</c:v>
                </c:pt>
              </c:strCache>
            </c:strRef>
          </c:cat>
          <c:val>
            <c:numRef>
              <c:f>Sheet1!$F$2:$F$28</c:f>
              <c:numCache>
                <c:ptCount val="27"/>
                <c:pt idx="0">
                  <c:v>0.005</c:v>
                </c:pt>
                <c:pt idx="1">
                  <c:v>0.011</c:v>
                </c:pt>
                <c:pt idx="2">
                  <c:v>0.001</c:v>
                </c:pt>
                <c:pt idx="3">
                  <c:v>0</c:v>
                </c:pt>
                <c:pt idx="4">
                  <c:v>0.001</c:v>
                </c:pt>
                <c:pt idx="5">
                  <c:v>0</c:v>
                </c:pt>
                <c:pt idx="6">
                  <c:v>0</c:v>
                </c:pt>
                <c:pt idx="7">
                  <c:v>0.015</c:v>
                </c:pt>
                <c:pt idx="8">
                  <c:v>0.003</c:v>
                </c:pt>
                <c:pt idx="9">
                  <c:v>0.009</c:v>
                </c:pt>
                <c:pt idx="10">
                  <c:v>0.003</c:v>
                </c:pt>
                <c:pt idx="11">
                  <c:v>0.005</c:v>
                </c:pt>
                <c:pt idx="12">
                  <c:v>0.005</c:v>
                </c:pt>
                <c:pt idx="13">
                  <c:v>0</c:v>
                </c:pt>
                <c:pt idx="14">
                  <c:v>0</c:v>
                </c:pt>
                <c:pt idx="15">
                  <c:v>0</c:v>
                </c:pt>
                <c:pt idx="16">
                  <c:v>0.001</c:v>
                </c:pt>
                <c:pt idx="17">
                  <c:v>0</c:v>
                </c:pt>
                <c:pt idx="18">
                  <c:v>0.004</c:v>
                </c:pt>
                <c:pt idx="19">
                  <c:v>0.002</c:v>
                </c:pt>
                <c:pt idx="20">
                  <c:v>0.002</c:v>
                </c:pt>
                <c:pt idx="21">
                  <c:v>0</c:v>
                </c:pt>
                <c:pt idx="22">
                  <c:v>0</c:v>
                </c:pt>
                <c:pt idx="23">
                  <c:v>0.001</c:v>
                </c:pt>
                <c:pt idx="24">
                  <c:v>0.001</c:v>
                </c:pt>
                <c:pt idx="25">
                  <c:v>0.001</c:v>
                </c:pt>
                <c:pt idx="26">
                  <c:v>0.001</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total waste treatment</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Turkey</c:v>
                </c:pt>
              </c:strCache>
            </c:strRef>
          </c:tx>
          <c:spPr>
            <a:ln>
              <a:solidFill>
                <a:srgbClr val="2875DD"/>
              </a:solidFill>
            </a:ln>
          </c:spPr>
          <c:marker>
            <c:symbol val="circle"/>
            <c:spPr>
              <a:solidFill>
                <a:srgbClr val="2875DD"/>
              </a:solidFill>
              <a:ln>
                <a:solidFill>
                  <a:srgbClr val="2875DD"/>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numRef>
              <c:f>Sheet1!$A$2:$A$8</c:f>
              <c:numCache>
                <c:formatCode>General</c:formatCode>
                <c:ptCount val="7"/>
                <c:pt idx="0">
                  <c:v>2015</c:v>
                </c:pt>
                <c:pt idx="1">
                  <c:v>2016</c:v>
                </c:pt>
                <c:pt idx="2">
                  <c:v>2017</c:v>
                </c:pt>
                <c:pt idx="3">
                  <c:v>2018</c:v>
                </c:pt>
                <c:pt idx="4">
                  <c:v>2019</c:v>
                </c:pt>
                <c:pt idx="5">
                  <c:v>2020</c:v>
                </c:pt>
                <c:pt idx="6">
                  <c:v>2021</c:v>
                </c:pt>
              </c:numCache>
            </c:numRef>
          </c:cat>
          <c:val>
            <c:numRef>
              <c:f>Sheet1!$B$2:$B$8</c:f>
              <c:numCache>
                <c:ptCount val="7"/>
                <c:pt idx="0">
                  <c:v>6.79</c:v>
                </c:pt>
                <c:pt idx="1">
                  <c:v>8.94</c:v>
                </c:pt>
                <c:pt idx="2">
                  <c:v>11.05</c:v>
                </c:pt>
                <c:pt idx="3">
                  <c:v>11.18</c:v>
                </c:pt>
                <c:pt idx="4">
                  <c:v>12.01</c:v>
                </c:pt>
                <c:pt idx="5">
                  <c:v>14.4</c:v>
                </c:pt>
                <c:pt idx="6">
                  <c:v>15.23</c:v>
                </c:pt>
              </c:numCache>
            </c:numRef>
          </c:val>
          <c:smooth val="0"/>
        </c:ser>
        <c:ser>
          <c:idx val="1"/>
          <c:order val="1"/>
          <c:tx>
            <c:strRef>
              <c:f>Sheet1!$C$1</c:f>
              <c:strCache>
                <c:ptCount val="1"/>
                <c:pt idx="0">
                  <c:v>United Kingdom</c:v>
                </c:pt>
              </c:strCache>
            </c:strRef>
          </c:tx>
          <c:spPr>
            <a:ln>
              <a:solidFill>
                <a:srgbClr val="0F283E"/>
              </a:solidFill>
            </a:ln>
          </c:spPr>
          <c:marker>
            <c:symbol val="circle"/>
            <c:spPr>
              <a:solidFill>
                <a:srgbClr val="0F283E"/>
              </a:solidFill>
              <a:ln>
                <a:solidFill>
                  <a:srgbClr val="0F283E"/>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numRef>
              <c:f>Sheet1!$A$2:$A$8</c:f>
              <c:numCache>
                <c:formatCode>General</c:formatCode>
                <c:ptCount val="7"/>
                <c:pt idx="0">
                  <c:v>2015</c:v>
                </c:pt>
                <c:pt idx="1">
                  <c:v>2016</c:v>
                </c:pt>
                <c:pt idx="2">
                  <c:v>2017</c:v>
                </c:pt>
                <c:pt idx="3">
                  <c:v>2018</c:v>
                </c:pt>
                <c:pt idx="4">
                  <c:v>2019</c:v>
                </c:pt>
                <c:pt idx="5">
                  <c:v>2020</c:v>
                </c:pt>
                <c:pt idx="6">
                  <c:v>2021</c:v>
                </c:pt>
              </c:numCache>
            </c:numRef>
          </c:cat>
          <c:val>
            <c:numRef>
              <c:f>Sheet1!$C$2:$C$8</c:f>
              <c:numCache>
                <c:ptCount val="7"/>
                <c:pt idx="0">
                  <c:v>4.44</c:v>
                </c:pt>
                <c:pt idx="1">
                  <c:v>4.41</c:v>
                </c:pt>
                <c:pt idx="2">
                  <c:v>4.5</c:v>
                </c:pt>
                <c:pt idx="3">
                  <c:v>4.67</c:v>
                </c:pt>
                <c:pt idx="4">
                  <c:v>4.75</c:v>
                </c:pt>
                <c:pt idx="5">
                  <c:v>4.66</c:v>
                </c:pt>
                <c:pt idx="6">
                  <c:v>5.48</c:v>
                </c:pt>
              </c:numCache>
            </c:numRef>
          </c:val>
          <c:smooth val="0"/>
        </c:ser>
        <c:ser>
          <c:idx val="2"/>
          <c:order val="2"/>
          <c:tx>
            <c:strRef>
              <c:f>Sheet1!$D$1</c:f>
              <c:strCache>
                <c:ptCount val="1"/>
                <c:pt idx="0">
                  <c:v>India</c:v>
                </c:pt>
              </c:strCache>
            </c:strRef>
          </c:tx>
          <c:spPr>
            <a:ln>
              <a:solidFill>
                <a:srgbClr val="BABABA"/>
              </a:solidFill>
            </a:ln>
          </c:spPr>
          <c:marker>
            <c:symbol val="circle"/>
            <c:spPr>
              <a:solidFill>
                <a:srgbClr val="BABABA"/>
              </a:solidFill>
              <a:ln>
                <a:solidFill>
                  <a:srgbClr val="BABABA"/>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numRef>
              <c:f>Sheet1!$A$2:$A$8</c:f>
              <c:numCache>
                <c:formatCode>General</c:formatCode>
                <c:ptCount val="7"/>
                <c:pt idx="0">
                  <c:v>2015</c:v>
                </c:pt>
                <c:pt idx="1">
                  <c:v>2016</c:v>
                </c:pt>
                <c:pt idx="2">
                  <c:v>2017</c:v>
                </c:pt>
                <c:pt idx="3">
                  <c:v>2018</c:v>
                </c:pt>
                <c:pt idx="4">
                  <c:v>2019</c:v>
                </c:pt>
                <c:pt idx="5">
                  <c:v>2020</c:v>
                </c:pt>
                <c:pt idx="6">
                  <c:v>2021</c:v>
                </c:pt>
              </c:numCache>
            </c:numRef>
          </c:cat>
          <c:val>
            <c:numRef>
              <c:f>Sheet1!$D$2:$D$8</c:f>
              <c:numCache>
                <c:ptCount val="7"/>
                <c:pt idx="0">
                  <c:v>1.42</c:v>
                </c:pt>
                <c:pt idx="1">
                  <c:v>1.57</c:v>
                </c:pt>
                <c:pt idx="2">
                  <c:v>1.53</c:v>
                </c:pt>
                <c:pt idx="3">
                  <c:v>2.65</c:v>
                </c:pt>
                <c:pt idx="4">
                  <c:v>2.87</c:v>
                </c:pt>
                <c:pt idx="5">
                  <c:v>2.89</c:v>
                </c:pt>
                <c:pt idx="6">
                  <c:v>2.4</c:v>
                </c:pt>
              </c:numCache>
            </c:numRef>
          </c:val>
          <c:smooth val="0"/>
        </c:ser>
        <c:ser>
          <c:idx val="3"/>
          <c:order val="3"/>
          <c:tx>
            <c:strRef>
              <c:f>Sheet1!$E$1</c:f>
              <c:strCache>
                <c:ptCount val="1"/>
                <c:pt idx="0">
                  <c:v>Egypt</c:v>
                </c:pt>
              </c:strCache>
            </c:strRef>
          </c:tx>
          <c:spPr>
            <a:ln>
              <a:solidFill>
                <a:srgbClr val="A60B0B"/>
              </a:solidFill>
            </a:ln>
          </c:spPr>
          <c:marker>
            <c:symbol val="circle"/>
            <c:spPr>
              <a:solidFill>
                <a:srgbClr val="A60B0B"/>
              </a:solidFill>
              <a:ln>
                <a:solidFill>
                  <a:srgbClr val="A60B0B"/>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numRef>
              <c:f>Sheet1!$A$2:$A$8</c:f>
              <c:numCache>
                <c:formatCode>General</c:formatCode>
                <c:ptCount val="7"/>
                <c:pt idx="0">
                  <c:v>2015</c:v>
                </c:pt>
                <c:pt idx="1">
                  <c:v>2016</c:v>
                </c:pt>
                <c:pt idx="2">
                  <c:v>2017</c:v>
                </c:pt>
                <c:pt idx="3">
                  <c:v>2018</c:v>
                </c:pt>
                <c:pt idx="4">
                  <c:v>2019</c:v>
                </c:pt>
                <c:pt idx="5">
                  <c:v>2020</c:v>
                </c:pt>
                <c:pt idx="6">
                  <c:v>2021</c:v>
                </c:pt>
              </c:numCache>
            </c:numRef>
          </c:cat>
          <c:val>
            <c:numRef>
              <c:f>Sheet1!$E$2:$E$8</c:f>
              <c:numCache>
                <c:ptCount val="7"/>
                <c:pt idx="0">
                  <c:v>0.61</c:v>
                </c:pt>
                <c:pt idx="1">
                  <c:v>0.69</c:v>
                </c:pt>
                <c:pt idx="2">
                  <c:v>0.87</c:v>
                </c:pt>
                <c:pt idx="3">
                  <c:v>1.16</c:v>
                </c:pt>
                <c:pt idx="4">
                  <c:v>1.37</c:v>
                </c:pt>
                <c:pt idx="5">
                  <c:v>1.16</c:v>
                </c:pt>
                <c:pt idx="6">
                  <c:v>1.99</c:v>
                </c:pt>
              </c:numCache>
            </c:numRef>
          </c:val>
          <c:smooth val="0"/>
        </c:ser>
        <c:ser>
          <c:idx val="4"/>
          <c:order val="4"/>
          <c:tx>
            <c:strRef>
              <c:f>Sheet1!$F$1</c:f>
              <c:strCache>
                <c:ptCount val="1"/>
                <c:pt idx="0">
                  <c:v>Switzerland</c:v>
                </c:pt>
              </c:strCache>
            </c:strRef>
          </c:tx>
          <c:spPr>
            <a:ln>
              <a:solidFill>
                <a:srgbClr val="87BC24"/>
              </a:solidFill>
            </a:ln>
          </c:spPr>
          <c:marker>
            <c:symbol val="circle"/>
            <c:spPr>
              <a:solidFill>
                <a:srgbClr val="87BC24"/>
              </a:solidFill>
              <a:ln>
                <a:solidFill>
                  <a:srgbClr val="87BC24"/>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numRef>
              <c:f>Sheet1!$A$2:$A$8</c:f>
              <c:numCache>
                <c:formatCode>General</c:formatCode>
                <c:ptCount val="7"/>
                <c:pt idx="0">
                  <c:v>2015</c:v>
                </c:pt>
                <c:pt idx="1">
                  <c:v>2016</c:v>
                </c:pt>
                <c:pt idx="2">
                  <c:v>2017</c:v>
                </c:pt>
                <c:pt idx="3">
                  <c:v>2018</c:v>
                </c:pt>
                <c:pt idx="4">
                  <c:v>2019</c:v>
                </c:pt>
                <c:pt idx="5">
                  <c:v>2020</c:v>
                </c:pt>
                <c:pt idx="6">
                  <c:v>2021</c:v>
                </c:pt>
              </c:numCache>
            </c:numRef>
          </c:cat>
          <c:val>
            <c:numRef>
              <c:f>Sheet1!$F$2:$F$8</c:f>
              <c:numCache>
                <c:ptCount val="7"/>
                <c:pt idx="0">
                  <c:v>1.66</c:v>
                </c:pt>
                <c:pt idx="1">
                  <c:v>1.75</c:v>
                </c:pt>
                <c:pt idx="2">
                  <c:v>1.83</c:v>
                </c:pt>
                <c:pt idx="3">
                  <c:v>1.67</c:v>
                </c:pt>
                <c:pt idx="4">
                  <c:v>1.54</c:v>
                </c:pt>
                <c:pt idx="5">
                  <c:v>1.5</c:v>
                </c:pt>
                <c:pt idx="6">
                  <c:v>1.7</c:v>
                </c:pt>
              </c:numCache>
            </c:numRef>
          </c:val>
          <c:smooth val="0"/>
        </c:ser>
        <c:ser>
          <c:idx val="5"/>
          <c:order val="5"/>
          <c:tx>
            <c:strRef>
              <c:f>Sheet1!$G$1</c:f>
              <c:strCache>
                <c:ptCount val="1"/>
                <c:pt idx="0">
                  <c:v>Norway</c:v>
                </c:pt>
              </c:strCache>
            </c:strRef>
          </c:tx>
          <c:spPr>
            <a:ln>
              <a:solidFill>
                <a:srgbClr val="EBB523"/>
              </a:solidFill>
            </a:ln>
          </c:spPr>
          <c:marker>
            <c:symbol val="circle"/>
            <c:spPr>
              <a:solidFill>
                <a:srgbClr val="EBB523"/>
              </a:solidFill>
              <a:ln>
                <a:solidFill>
                  <a:srgbClr val="EBB523"/>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numRef>
              <c:f>Sheet1!$A$2:$A$8</c:f>
              <c:numCache>
                <c:formatCode>General</c:formatCode>
                <c:ptCount val="7"/>
                <c:pt idx="0">
                  <c:v>2015</c:v>
                </c:pt>
                <c:pt idx="1">
                  <c:v>2016</c:v>
                </c:pt>
                <c:pt idx="2">
                  <c:v>2017</c:v>
                </c:pt>
                <c:pt idx="3">
                  <c:v>2018</c:v>
                </c:pt>
                <c:pt idx="4">
                  <c:v>2019</c:v>
                </c:pt>
                <c:pt idx="5">
                  <c:v>2020</c:v>
                </c:pt>
                <c:pt idx="6">
                  <c:v>2021</c:v>
                </c:pt>
              </c:numCache>
            </c:numRef>
          </c:cat>
          <c:val>
            <c:numRef>
              <c:f>Sheet1!$G$2:$G$8</c:f>
              <c:numCache>
                <c:ptCount val="7"/>
                <c:pt idx="0">
                  <c:v>1.02</c:v>
                </c:pt>
                <c:pt idx="1">
                  <c:v>1.15</c:v>
                </c:pt>
                <c:pt idx="2">
                  <c:v>1.17</c:v>
                </c:pt>
                <c:pt idx="3">
                  <c:v>1.34</c:v>
                </c:pt>
                <c:pt idx="4">
                  <c:v>1.41</c:v>
                </c:pt>
                <c:pt idx="5">
                  <c:v>1.34</c:v>
                </c:pt>
                <c:pt idx="6">
                  <c:v>1.34</c:v>
                </c:pt>
              </c:numCache>
            </c:numRef>
          </c:val>
          <c:smooth val="0"/>
        </c:ser>
        <c:ser>
          <c:idx val="6"/>
          <c:order val="6"/>
          <c:tx>
            <c:strRef>
              <c:f>Sheet1!$H$1</c:f>
              <c:strCache>
                <c:ptCount val="1"/>
                <c:pt idx="0">
                  <c:v>Pakistan</c:v>
                </c:pt>
              </c:strCache>
            </c:strRef>
          </c:tx>
          <c:spPr>
            <a:ln>
              <a:solidFill>
                <a:srgbClr val="5D2B76"/>
              </a:solidFill>
            </a:ln>
          </c:spPr>
          <c:marker>
            <c:symbol val="circle"/>
            <c:spPr>
              <a:solidFill>
                <a:srgbClr val="5D2B76"/>
              </a:solidFill>
              <a:ln>
                <a:solidFill>
                  <a:srgbClr val="5D2B76"/>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numRef>
              <c:f>Sheet1!$A$2:$A$8</c:f>
              <c:numCache>
                <c:formatCode>General</c:formatCode>
                <c:ptCount val="7"/>
                <c:pt idx="0">
                  <c:v>2015</c:v>
                </c:pt>
                <c:pt idx="1">
                  <c:v>2016</c:v>
                </c:pt>
                <c:pt idx="2">
                  <c:v>2017</c:v>
                </c:pt>
                <c:pt idx="3">
                  <c:v>2018</c:v>
                </c:pt>
                <c:pt idx="4">
                  <c:v>2019</c:v>
                </c:pt>
                <c:pt idx="5">
                  <c:v>2020</c:v>
                </c:pt>
                <c:pt idx="6">
                  <c:v>2021</c:v>
                </c:pt>
              </c:numCache>
            </c:numRef>
          </c:cat>
          <c:val>
            <c:numRef>
              <c:f>Sheet1!$H$2:$H$8</c:f>
              <c:numCache>
                <c:ptCount val="7"/>
                <c:pt idx="0">
                  <c:v>0.57</c:v>
                </c:pt>
                <c:pt idx="1">
                  <c:v>0.74</c:v>
                </c:pt>
                <c:pt idx="2">
                  <c:v>0.67</c:v>
                </c:pt>
                <c:pt idx="3">
                  <c:v>0.96</c:v>
                </c:pt>
                <c:pt idx="4">
                  <c:v>1.09</c:v>
                </c:pt>
                <c:pt idx="5">
                  <c:v>1.36</c:v>
                </c:pt>
                <c:pt idx="6">
                  <c:v>1.3</c:v>
                </c:pt>
              </c:numCache>
            </c:numRef>
          </c:val>
          <c:smooth val="0"/>
        </c:ser>
        <c:ser>
          <c:idx val="7"/>
          <c:order val="7"/>
          <c:tx>
            <c:strRef>
              <c:f>Sheet1!$I$1</c:f>
              <c:strCache>
                <c:ptCount val="1"/>
                <c:pt idx="0">
                  <c:v>Indonesia</c:v>
                </c:pt>
              </c:strCache>
            </c:strRef>
          </c:tx>
          <c:spPr>
            <a:ln>
              <a:solidFill>
                <a:srgbClr val="C271DA"/>
              </a:solidFill>
            </a:ln>
          </c:spPr>
          <c:marker>
            <c:symbol val="circle"/>
            <c:spPr>
              <a:solidFill>
                <a:srgbClr val="C271DA"/>
              </a:solidFill>
              <a:ln>
                <a:solidFill>
                  <a:srgbClr val="C271DA"/>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numRef>
              <c:f>Sheet1!$A$2:$A$8</c:f>
              <c:numCache>
                <c:formatCode>General</c:formatCode>
                <c:ptCount val="7"/>
                <c:pt idx="0">
                  <c:v>2015</c:v>
                </c:pt>
                <c:pt idx="1">
                  <c:v>2016</c:v>
                </c:pt>
                <c:pt idx="2">
                  <c:v>2017</c:v>
                </c:pt>
                <c:pt idx="3">
                  <c:v>2018</c:v>
                </c:pt>
                <c:pt idx="4">
                  <c:v>2019</c:v>
                </c:pt>
                <c:pt idx="5">
                  <c:v>2020</c:v>
                </c:pt>
                <c:pt idx="6">
                  <c:v>2021</c:v>
                </c:pt>
              </c:numCache>
            </c:numRef>
          </c:cat>
          <c:val>
            <c:numRef>
              <c:f>Sheet1!$I$2:$I$8</c:f>
              <c:numCache>
                <c:ptCount val="7"/>
                <c:pt idx="0">
                  <c:v>0.44</c:v>
                </c:pt>
                <c:pt idx="1">
                  <c:v>0.38</c:v>
                </c:pt>
                <c:pt idx="2">
                  <c:v>0.55</c:v>
                </c:pt>
                <c:pt idx="3">
                  <c:v>1.08</c:v>
                </c:pt>
                <c:pt idx="4">
                  <c:v>1.3</c:v>
                </c:pt>
                <c:pt idx="5">
                  <c:v>1.44</c:v>
                </c:pt>
                <c:pt idx="6">
                  <c:v>1.12</c:v>
                </c:pt>
              </c:numCache>
            </c:numRef>
          </c:val>
          <c:smooth val="0"/>
        </c:ser>
        <c:ser>
          <c:idx val="8"/>
          <c:order val="8"/>
          <c:tx>
            <c:strRef>
              <c:f>Sheet1!$J$1</c:f>
              <c:strCache>
                <c:ptCount val="1"/>
                <c:pt idx="0">
                  <c:v>United States</c:v>
                </c:pt>
              </c:strCache>
            </c:strRef>
          </c:tx>
          <c:spPr>
            <a:ln>
              <a:solidFill>
                <a:srgbClr val="76A5E3"/>
              </a:solidFill>
            </a:ln>
          </c:spPr>
          <c:marker>
            <c:symbol val="circle"/>
            <c:spPr>
              <a:solidFill>
                <a:srgbClr val="76A5E3"/>
              </a:solidFill>
              <a:ln>
                <a:solidFill>
                  <a:srgbClr val="76A5E3"/>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numRef>
              <c:f>Sheet1!$A$2:$A$8</c:f>
              <c:numCache>
                <c:formatCode>General</c:formatCode>
                <c:ptCount val="7"/>
                <c:pt idx="0">
                  <c:v>2015</c:v>
                </c:pt>
                <c:pt idx="1">
                  <c:v>2016</c:v>
                </c:pt>
                <c:pt idx="2">
                  <c:v>2017</c:v>
                </c:pt>
                <c:pt idx="3">
                  <c:v>2018</c:v>
                </c:pt>
                <c:pt idx="4">
                  <c:v>2019</c:v>
                </c:pt>
                <c:pt idx="5">
                  <c:v>2020</c:v>
                </c:pt>
                <c:pt idx="6">
                  <c:v>2021</c:v>
                </c:pt>
              </c:numCache>
            </c:numRef>
          </c:cat>
          <c:val>
            <c:numRef>
              <c:f>Sheet1!$J$2:$J$8</c:f>
              <c:numCache>
                <c:ptCount val="7"/>
                <c:pt idx="0">
                  <c:v>1.28</c:v>
                </c:pt>
                <c:pt idx="1">
                  <c:v>2.19</c:v>
                </c:pt>
                <c:pt idx="2">
                  <c:v>1.54</c:v>
                </c:pt>
                <c:pt idx="3">
                  <c:v>1.78</c:v>
                </c:pt>
                <c:pt idx="4">
                  <c:v>1.17</c:v>
                </c:pt>
                <c:pt idx="5">
                  <c:v>1.16</c:v>
                </c:pt>
                <c:pt idx="6">
                  <c:v>1.04</c:v>
                </c:pt>
              </c:numCache>
            </c:numRef>
          </c:val>
          <c:smooth val="0"/>
        </c:ser>
        <c:ser>
          <c:idx val="9"/>
          <c:order val="9"/>
          <c:tx>
            <c:strRef>
              <c:f>Sheet1!$K$1</c:f>
              <c:strCache>
                <c:ptCount val="1"/>
                <c:pt idx="0">
                  <c:v>China*</c:v>
                </c:pt>
              </c:strCache>
            </c:strRef>
          </c:tx>
          <c:spPr>
            <a:ln>
              <a:solidFill>
                <a:srgbClr val="099676"/>
              </a:solidFill>
            </a:ln>
          </c:spPr>
          <c:marker>
            <c:symbol val="circle"/>
            <c:spPr>
              <a:solidFill>
                <a:srgbClr val="099676"/>
              </a:solidFill>
              <a:ln>
                <a:solidFill>
                  <a:srgbClr val="099676"/>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numRef>
              <c:f>Sheet1!$A$2:$A$8</c:f>
              <c:numCache>
                <c:formatCode>General</c:formatCode>
                <c:ptCount val="7"/>
                <c:pt idx="0">
                  <c:v>2015</c:v>
                </c:pt>
                <c:pt idx="1">
                  <c:v>2016</c:v>
                </c:pt>
                <c:pt idx="2">
                  <c:v>2017</c:v>
                </c:pt>
                <c:pt idx="3">
                  <c:v>2018</c:v>
                </c:pt>
                <c:pt idx="4">
                  <c:v>2019</c:v>
                </c:pt>
                <c:pt idx="5">
                  <c:v>2020</c:v>
                </c:pt>
                <c:pt idx="6">
                  <c:v>2021</c:v>
                </c:pt>
              </c:numCache>
            </c:numRef>
          </c:cat>
          <c:val>
            <c:numRef>
              <c:f>Sheet1!$K$2:$K$8</c:f>
              <c:numCache>
                <c:ptCount val="7"/>
                <c:pt idx="0">
                  <c:v>7.52</c:v>
                </c:pt>
                <c:pt idx="1">
                  <c:v>7.66</c:v>
                </c:pt>
                <c:pt idx="2">
                  <c:v>6.19</c:v>
                </c:pt>
                <c:pt idx="3">
                  <c:v>2.99</c:v>
                </c:pt>
                <c:pt idx="4">
                  <c:v>1.23</c:v>
                </c:pt>
                <c:pt idx="5">
                  <c:v>0.67</c:v>
                </c:pt>
                <c:pt idx="6">
                  <c:v>0.69</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Exports in million metric tons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EU27</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numRef>
              <c:f>Sheet1!$A$2:$A$23</c:f>
              <c:numCache>
                <c:formatCode>General</c:formatCode>
                <c:ptCount val="22"/>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numCache>
            </c:numRef>
          </c:cat>
          <c:val>
            <c:numRef>
              <c:f>Sheet1!$B$2:$B$23</c:f>
              <c:numCache>
                <c:ptCount val="22"/>
                <c:pt idx="0">
                  <c:v>0.273</c:v>
                </c:pt>
                <c:pt idx="1">
                  <c:v>0.287</c:v>
                </c:pt>
                <c:pt idx="2">
                  <c:v>0.304</c:v>
                </c:pt>
                <c:pt idx="3">
                  <c:v>0.311</c:v>
                </c:pt>
                <c:pt idx="4">
                  <c:v>0.318</c:v>
                </c:pt>
                <c:pt idx="5">
                  <c:v>0.325</c:v>
                </c:pt>
                <c:pt idx="6">
                  <c:v>0.332</c:v>
                </c:pt>
                <c:pt idx="7">
                  <c:v>0.352</c:v>
                </c:pt>
                <c:pt idx="8">
                  <c:v>0.365</c:v>
                </c:pt>
                <c:pt idx="9">
                  <c:v>0.373</c:v>
                </c:pt>
                <c:pt idx="10">
                  <c:v>0.38</c:v>
                </c:pt>
                <c:pt idx="11">
                  <c:v>0.389</c:v>
                </c:pt>
                <c:pt idx="12">
                  <c:v>0.409</c:v>
                </c:pt>
                <c:pt idx="13">
                  <c:v>0.415</c:v>
                </c:pt>
                <c:pt idx="14">
                  <c:v>0.434</c:v>
                </c:pt>
                <c:pt idx="15">
                  <c:v>0.449</c:v>
                </c:pt>
                <c:pt idx="16">
                  <c:v>0.459</c:v>
                </c:pt>
                <c:pt idx="17">
                  <c:v>0.463</c:v>
                </c:pt>
                <c:pt idx="18">
                  <c:v>0.464</c:v>
                </c:pt>
                <c:pt idx="19">
                  <c:v>0.472</c:v>
                </c:pt>
                <c:pt idx="20">
                  <c:v>0.492</c:v>
                </c:pt>
                <c:pt idx="21">
                  <c:v>0.496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Recycling rate of municipal waste</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2021</c:v>
                </c:pt>
              </c:strCache>
            </c:strRef>
          </c:tx>
          <c:spPr>
            <a:solidFill>
              <a:srgbClr val="0F283E"/>
            </a:solidFill>
            <a:ln>
              <a:solidFill>
                <a:srgbClr val="0F283E"/>
              </a:solidFill>
            </a:ln>
          </c:spPr>
          <c:invertIfNegative val="0"/>
          <c:dLbls>
            <c:dLbl>
              <c:idx val="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Sheet1!$A$2:$A$15</c:f>
              <c:strCache>
                <c:ptCount val="14"/>
                <c:pt idx="0">
                  <c:v>Germany**</c:v>
                </c:pt>
                <c:pt idx="1">
                  <c:v>Austria (2020)</c:v>
                </c:pt>
                <c:pt idx="2">
                  <c:v>Slovenia</c:v>
                </c:pt>
                <c:pt idx="3">
                  <c:v>Netherlands*</c:v>
                </c:pt>
                <c:pt idx="4">
                  <c:v>Luxembourg</c:v>
                </c:pt>
                <c:pt idx="5">
                  <c:v>Belgium*</c:v>
                </c:pt>
                <c:pt idx="6">
                  <c:v>Italy (2020)</c:v>
                </c:pt>
                <c:pt idx="7">
                  <c:v>Slovakia</c:v>
                </c:pt>
                <c:pt idx="8">
                  <c:v>France**</c:v>
                </c:pt>
                <c:pt idx="9">
                  <c:v>Lithuania</c:v>
                </c:pt>
                <c:pt idx="10">
                  <c:v>Latvia</c:v>
                </c:pt>
                <c:pt idx="11">
                  <c:v>Czechia</c:v>
                </c:pt>
                <c:pt idx="12">
                  <c:v>Ireland (2020)</c:v>
                </c:pt>
                <c:pt idx="13">
                  <c:v>Poland</c:v>
                </c:pt>
              </c:strCache>
            </c:strRef>
          </c:cat>
          <c:val>
            <c:numRef>
              <c:f>Sheet1!$B$2:$B$15</c:f>
              <c:numCache>
                <c:ptCount val="14"/>
                <c:pt idx="0">
                  <c:v>0.711</c:v>
                </c:pt>
                <c:pt idx="1">
                  <c:v>0.623</c:v>
                </c:pt>
                <c:pt idx="2">
                  <c:v>0.6</c:v>
                </c:pt>
                <c:pt idx="3">
                  <c:v>0.578</c:v>
                </c:pt>
                <c:pt idx="4">
                  <c:v>0.553</c:v>
                </c:pt>
                <c:pt idx="5">
                  <c:v>0.533</c:v>
                </c:pt>
                <c:pt idx="6">
                  <c:v>0.514</c:v>
                </c:pt>
                <c:pt idx="7">
                  <c:v>0.489</c:v>
                </c:pt>
                <c:pt idx="8">
                  <c:v>0.451</c:v>
                </c:pt>
                <c:pt idx="9">
                  <c:v>0.443</c:v>
                </c:pt>
                <c:pt idx="10">
                  <c:v>0.441</c:v>
                </c:pt>
                <c:pt idx="11">
                  <c:v>0.433</c:v>
                </c:pt>
                <c:pt idx="12">
                  <c:v>0.408</c:v>
                </c:pt>
                <c:pt idx="13">
                  <c:v>0.403</c:v>
                </c:pt>
              </c:numCache>
            </c:numRef>
          </c:val>
        </c:ser>
        <c:ser>
          <c:idx val="1"/>
          <c:order val="1"/>
          <c:tx>
            <c:strRef>
              <c:f>Sheet1!$C$1</c:f>
              <c:strCache>
                <c:ptCount val="1"/>
                <c:pt idx="0">
                  <c:v>2010</c:v>
                </c:pt>
              </c:strCache>
            </c:strRef>
          </c:tx>
          <c:spPr>
            <a:solidFill>
              <a:srgbClr val="2875DD"/>
            </a:solidFill>
            <a:ln>
              <a:solidFill>
                <a:srgbClr val="2875DD"/>
              </a:solidFill>
            </a:ln>
          </c:spPr>
          <c:invertIfNegative val="0"/>
          <c:dLbls>
            <c:dLbl>
              <c:idx val="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Sheet1!$A$2:$A$15</c:f>
              <c:strCache>
                <c:ptCount val="14"/>
                <c:pt idx="0">
                  <c:v>Germany**</c:v>
                </c:pt>
                <c:pt idx="1">
                  <c:v>Austria (2020)</c:v>
                </c:pt>
                <c:pt idx="2">
                  <c:v>Slovenia</c:v>
                </c:pt>
                <c:pt idx="3">
                  <c:v>Netherlands*</c:v>
                </c:pt>
                <c:pt idx="4">
                  <c:v>Luxembourg</c:v>
                </c:pt>
                <c:pt idx="5">
                  <c:v>Belgium*</c:v>
                </c:pt>
                <c:pt idx="6">
                  <c:v>Italy (2020)</c:v>
                </c:pt>
                <c:pt idx="7">
                  <c:v>Slovakia</c:v>
                </c:pt>
                <c:pt idx="8">
                  <c:v>France**</c:v>
                </c:pt>
                <c:pt idx="9">
                  <c:v>Lithuania</c:v>
                </c:pt>
                <c:pt idx="10">
                  <c:v>Latvia</c:v>
                </c:pt>
                <c:pt idx="11">
                  <c:v>Czechia</c:v>
                </c:pt>
                <c:pt idx="12">
                  <c:v>Ireland (2020)</c:v>
                </c:pt>
                <c:pt idx="13">
                  <c:v>Poland</c:v>
                </c:pt>
              </c:strCache>
            </c:strRef>
          </c:cat>
          <c:val>
            <c:numRef>
              <c:f>Sheet1!$C$2:$C$15</c:f>
              <c:numCache>
                <c:ptCount val="14"/>
                <c:pt idx="0">
                  <c:v>0.625</c:v>
                </c:pt>
                <c:pt idx="1">
                  <c:v>0.594</c:v>
                </c:pt>
                <c:pt idx="2">
                  <c:v>0.224</c:v>
                </c:pt>
                <c:pt idx="3">
                  <c:v>0.492</c:v>
                </c:pt>
                <c:pt idx="4">
                  <c:v>0.465</c:v>
                </c:pt>
                <c:pt idx="5">
                  <c:v>0.548</c:v>
                </c:pt>
                <c:pt idx="6">
                  <c:v>0.31</c:v>
                </c:pt>
                <c:pt idx="7">
                  <c:v>0.091</c:v>
                </c:pt>
                <c:pt idx="8">
                  <c:v>0.36</c:v>
                </c:pt>
                <c:pt idx="9">
                  <c:v>0.049</c:v>
                </c:pt>
                <c:pt idx="10">
                  <c:v>0.094</c:v>
                </c:pt>
                <c:pt idx="11">
                  <c:v>0.158</c:v>
                </c:pt>
                <c:pt idx="12">
                  <c:v>0.357</c:v>
                </c:pt>
                <c:pt idx="13">
                  <c:v>0.163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Sheet1!$A$2:$A$17</c:f>
              <c:numCache>
                <c:formatCode>General</c:formatCode>
                <c:ptCount val="16"/>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15">
                  <c:v>2020</c:v>
                </c:pt>
              </c:numCache>
            </c:numRef>
          </c:cat>
          <c:val>
            <c:numRef>
              <c:f>Sheet1!$B$2:$B$17</c:f>
              <c:numCache>
                <c:ptCount val="16"/>
                <c:pt idx="0">
                  <c:v>0.547</c:v>
                </c:pt>
                <c:pt idx="1">
                  <c:v>0.568</c:v>
                </c:pt>
                <c:pt idx="2">
                  <c:v>0.591</c:v>
                </c:pt>
                <c:pt idx="3">
                  <c:v>0.604</c:v>
                </c:pt>
                <c:pt idx="4">
                  <c:v>0.626</c:v>
                </c:pt>
                <c:pt idx="5">
                  <c:v>0.64</c:v>
                </c:pt>
                <c:pt idx="6">
                  <c:v>0.642</c:v>
                </c:pt>
                <c:pt idx="7">
                  <c:v>0.652</c:v>
                </c:pt>
                <c:pt idx="8">
                  <c:v>0.654</c:v>
                </c:pt>
                <c:pt idx="9">
                  <c:v>0.665</c:v>
                </c:pt>
                <c:pt idx="10">
                  <c:v>0.666</c:v>
                </c:pt>
                <c:pt idx="11">
                  <c:v>0.676</c:v>
                </c:pt>
                <c:pt idx="12">
                  <c:v>0.675</c:v>
                </c:pt>
                <c:pt idx="13">
                  <c:v>0.656</c:v>
                </c:pt>
                <c:pt idx="14">
                  <c:v>0.646</c:v>
                </c:pt>
                <c:pt idx="15">
                  <c:v>0.64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Recycling rate of packaging waste</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2020</c:v>
                </c:pt>
              </c:strCache>
            </c:strRef>
          </c:tx>
          <c:spPr>
            <a:solidFill>
              <a:srgbClr val="2875DD"/>
            </a:solidFill>
            <a:ln>
              <a:solidFill>
                <a:srgbClr val="2875DD"/>
              </a:solidFill>
            </a:ln>
          </c:spPr>
          <c:invertIfNegative val="0"/>
          <c:dPt>
            <c:idx val="3"/>
            <c:invertIfNegative val="0"/>
            <c:spPr>
              <a:solidFill>
                <a:srgbClr val="808080"/>
              </a:solidFill>
            </c:spPr>
          </c:dPt>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Sheet1!$A$2:$A$7</c:f>
              <c:strCache>
                <c:ptCount val="6"/>
                <c:pt idx="0">
                  <c:v>Paper and cardboard</c:v>
                </c:pt>
                <c:pt idx="1">
                  <c:v>Glass</c:v>
                </c:pt>
                <c:pt idx="2">
                  <c:v>Metallic</c:v>
                </c:pt>
                <c:pt idx="3">
                  <c:v>Overall rate</c:v>
                </c:pt>
                <c:pt idx="4">
                  <c:v>Plastic</c:v>
                </c:pt>
                <c:pt idx="5">
                  <c:v>Wood</c:v>
                </c:pt>
              </c:strCache>
            </c:strRef>
          </c:cat>
          <c:val>
            <c:numRef>
              <c:f>Sheet1!$B$2:$B$7</c:f>
              <c:numCache>
                <c:ptCount val="6"/>
                <c:pt idx="0">
                  <c:v>0.815</c:v>
                </c:pt>
                <c:pt idx="1">
                  <c:v>0.759</c:v>
                </c:pt>
                <c:pt idx="2">
                  <c:v>0.757</c:v>
                </c:pt>
                <c:pt idx="3">
                  <c:v>0.64</c:v>
                </c:pt>
                <c:pt idx="4">
                  <c:v>0.376</c:v>
                </c:pt>
                <c:pt idx="5">
                  <c:v>0.319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Recycling rate</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2022</c:v>
                </c:pt>
              </c:strCache>
            </c:strRef>
          </c:tx>
          <c:spPr>
            <a:solidFill>
              <a:srgbClr val="2875DD"/>
            </a:solidFill>
            <a:ln>
              <a:solidFill>
                <a:srgbClr val="2875DD"/>
              </a:solidFill>
            </a:ln>
          </c:spPr>
          <c:invertIfNegative val="0"/>
          <c:dLbls>
            <c:dLbl>
              <c:idx val="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Veolia (France)</c:v>
                </c:pt>
                <c:pt idx="1">
                  <c:v>Waste Management (U.S.)</c:v>
                </c:pt>
                <c:pt idx="2">
                  <c:v>Republic Services (U.S.)</c:v>
                </c:pt>
                <c:pt idx="3">
                  <c:v>Suez (France)</c:v>
                </c:pt>
                <c:pt idx="4">
                  <c:v>Waste Connections (U.S)</c:v>
                </c:pt>
                <c:pt idx="5">
                  <c:v>Clean Harbors (U.S.)</c:v>
                </c:pt>
                <c:pt idx="6">
                  <c:v>GFL Environmental (Canada)</c:v>
                </c:pt>
                <c:pt idx="7">
                  <c:v>Renewi (Netherlands/UK)</c:v>
                </c:pt>
                <c:pt idx="8">
                  <c:v>Biffa PLC (UK)</c:v>
                </c:pt>
                <c:pt idx="9">
                  <c:v>Casella Waste Systems (U.S.)</c:v>
                </c:pt>
              </c:strCache>
            </c:strRef>
          </c:cat>
          <c:val>
            <c:numRef>
              <c:f>Sheet1!$B$2:$B$11</c:f>
              <c:numCache>
                <c:ptCount val="10"/>
                <c:pt idx="0">
                  <c:v>45.89</c:v>
                </c:pt>
                <c:pt idx="1">
                  <c:v>19.7</c:v>
                </c:pt>
                <c:pt idx="2">
                  <c:v>13.51</c:v>
                </c:pt>
                <c:pt idx="3">
                  <c:v>7.32</c:v>
                </c:pt>
                <c:pt idx="4">
                  <c:v>7.21</c:v>
                </c:pt>
                <c:pt idx="5">
                  <c:v>5.17</c:v>
                </c:pt>
                <c:pt idx="6">
                  <c:v>5</c:v>
                </c:pt>
                <c:pt idx="7">
                  <c:v>2</c:v>
                </c:pt>
                <c:pt idx="8">
                  <c:v>1.75</c:v>
                </c:pt>
                <c:pt idx="9">
                  <c:v>1.09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2021</c:v>
                </c:pt>
              </c:strCache>
            </c:strRef>
          </c:tx>
          <c:spPr>
            <a:solidFill>
              <a:srgbClr val="2875DD"/>
            </a:solidFill>
            <a:ln>
              <a:solidFill>
                <a:srgbClr val="2875DD"/>
              </a:solidFill>
            </a:ln>
          </c:spPr>
          <c:invertIfNegative val="0"/>
          <c:dLbls>
            <c:dLbl>
              <c:idx val="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Austria (2020)</c:v>
                </c:pt>
                <c:pt idx="1">
                  <c:v>United States (2018)</c:v>
                </c:pt>
                <c:pt idx="2">
                  <c:v>Norway (2021)</c:v>
                </c:pt>
                <c:pt idx="3">
                  <c:v>Luxembourg (2021)</c:v>
                </c:pt>
                <c:pt idx="4">
                  <c:v>Denmark (2021)</c:v>
                </c:pt>
                <c:pt idx="5">
                  <c:v>New Zealand (2018)</c:v>
                </c:pt>
                <c:pt idx="6">
                  <c:v>Switzerland (2021)</c:v>
                </c:pt>
                <c:pt idx="7">
                  <c:v>Israel (2021)</c:v>
                </c:pt>
                <c:pt idx="8">
                  <c:v>Germany (2021)</c:v>
                </c:pt>
                <c:pt idx="9">
                  <c:v>Ireland (2020)</c:v>
                </c:pt>
                <c:pt idx="10">
                  <c:v>Iceland (2020)</c:v>
                </c:pt>
                <c:pt idx="11">
                  <c:v>Finland (2021)</c:v>
                </c:pt>
                <c:pt idx="12">
                  <c:v>Czechia (2021)</c:v>
                </c:pt>
                <c:pt idx="13">
                  <c:v>France (2021)</c:v>
                </c:pt>
                <c:pt idx="14">
                  <c:v>Greece (2019)</c:v>
                </c:pt>
              </c:strCache>
            </c:strRef>
          </c:cat>
          <c:val>
            <c:numRef>
              <c:f>Sheet1!$B$2:$B$16</c:f>
              <c:numCache>
                <c:ptCount val="15"/>
                <c:pt idx="0">
                  <c:v>834.2</c:v>
                </c:pt>
                <c:pt idx="1">
                  <c:v>811.5</c:v>
                </c:pt>
                <c:pt idx="2">
                  <c:v>798.8</c:v>
                </c:pt>
                <c:pt idx="3">
                  <c:v>793.7</c:v>
                </c:pt>
                <c:pt idx="4">
                  <c:v>786.5</c:v>
                </c:pt>
                <c:pt idx="5">
                  <c:v>756</c:v>
                </c:pt>
                <c:pt idx="6">
                  <c:v>704.4</c:v>
                </c:pt>
                <c:pt idx="7">
                  <c:v>656.9</c:v>
                </c:pt>
                <c:pt idx="8">
                  <c:v>646.6</c:v>
                </c:pt>
                <c:pt idx="9">
                  <c:v>644.9</c:v>
                </c:pt>
                <c:pt idx="10">
                  <c:v>614</c:v>
                </c:pt>
                <c:pt idx="11">
                  <c:v>609.3</c:v>
                </c:pt>
                <c:pt idx="12">
                  <c:v>570.5</c:v>
                </c:pt>
                <c:pt idx="13">
                  <c:v>561.3</c:v>
                </c:pt>
                <c:pt idx="14">
                  <c:v>523.5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2022</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Sheet1!$A$2:$A$7</c:f>
              <c:strCache>
                <c:ptCount val="6"/>
                <c:pt idx="0">
                  <c:v>Veolia Environmental Services</c:v>
                </c:pt>
                <c:pt idx="1">
                  <c:v>Remondis (FY 2021)</c:v>
                </c:pt>
                <c:pt idx="2">
                  <c:v>Suez</c:v>
                </c:pt>
                <c:pt idx="3">
                  <c:v>FCC Environmental Services</c:v>
                </c:pt>
                <c:pt idx="4">
                  <c:v>Renewi (FY 2023)</c:v>
                </c:pt>
                <c:pt idx="5">
                  <c:v>Biffa PLC</c:v>
                </c:pt>
              </c:strCache>
            </c:strRef>
          </c:cat>
          <c:val>
            <c:numRef>
              <c:f>Sheet1!$B$2:$B$7</c:f>
              <c:numCache>
                <c:ptCount val="6"/>
                <c:pt idx="0">
                  <c:v>42.89</c:v>
                </c:pt>
                <c:pt idx="1">
                  <c:v>11.54</c:v>
                </c:pt>
                <c:pt idx="2">
                  <c:v>6.84</c:v>
                </c:pt>
                <c:pt idx="3">
                  <c:v>3.64</c:v>
                </c:pt>
                <c:pt idx="4">
                  <c:v>1.89</c:v>
                </c:pt>
                <c:pt idx="5">
                  <c:v>1.71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2022</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Sheet1!$A$2:$A$4</c:f>
              <c:strCache>
                <c:ptCount val="3"/>
                <c:pt idx="0">
                  <c:v>Water</c:v>
                </c:pt>
                <c:pt idx="1">
                  <c:v>Waste</c:v>
                </c:pt>
                <c:pt idx="2">
                  <c:v>Energy</c:v>
                </c:pt>
              </c:strCache>
            </c:strRef>
          </c:cat>
          <c:val>
            <c:numRef>
              <c:f>Sheet1!$B$2:$B$4</c:f>
              <c:numCache>
                <c:ptCount val="3"/>
                <c:pt idx="0">
                  <c:v>18260.3</c:v>
                </c:pt>
                <c:pt idx="1">
                  <c:v>15798</c:v>
                </c:pt>
                <c:pt idx="2">
                  <c:v>9227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Revenue in million euros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Water</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Sheet1!$A$2:$A$4</c:f>
              <c:numCache>
                <c:formatCode>General</c:formatCode>
                <c:ptCount val="3"/>
                <c:pt idx="0">
                  <c:v>2020</c:v>
                </c:pt>
                <c:pt idx="1">
                  <c:v>2021</c:v>
                </c:pt>
                <c:pt idx="2">
                  <c:v>2022</c:v>
                </c:pt>
              </c:numCache>
            </c:numRef>
          </c:cat>
          <c:val>
            <c:numRef>
              <c:f>Sheet1!$B$2:$B$4</c:f>
              <c:numCache>
                <c:ptCount val="3"/>
                <c:pt idx="0">
                  <c:v>3528.8</c:v>
                </c:pt>
                <c:pt idx="1">
                  <c:v>3681.6</c:v>
                </c:pt>
                <c:pt idx="2">
                  <c:v>3270.8</c:v>
                </c:pt>
              </c:numCache>
            </c:numRef>
          </c:val>
        </c:ser>
        <c:ser>
          <c:idx val="1"/>
          <c:order val="1"/>
          <c:tx>
            <c:strRef>
              <c:f>Sheet1!$C$1</c:f>
              <c:strCache>
                <c:ptCount val="1"/>
                <c:pt idx="0">
                  <c:v>Recycling &amp; recovery</c:v>
                </c:pt>
              </c:strCache>
            </c:strRef>
          </c:tx>
          <c:spPr>
            <a:solidFill>
              <a:srgbClr val="0F283E"/>
            </a:solidFill>
            <a:ln>
              <a:solidFill>
                <a:srgbClr val="0F283E"/>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Sheet1!$A$2:$A$4</c:f>
              <c:numCache>
                <c:formatCode>General</c:formatCode>
                <c:ptCount val="3"/>
                <c:pt idx="0">
                  <c:v>2020</c:v>
                </c:pt>
                <c:pt idx="1">
                  <c:v>2021</c:v>
                </c:pt>
                <c:pt idx="2">
                  <c:v>2022</c:v>
                </c:pt>
              </c:numCache>
            </c:numRef>
          </c:cat>
          <c:val>
            <c:numRef>
              <c:f>Sheet1!$C$2:$C$4</c:f>
              <c:numCache>
                <c:ptCount val="3"/>
                <c:pt idx="0">
                  <c:v>2782.3</c:v>
                </c:pt>
                <c:pt idx="1">
                  <c:v>3486.3</c:v>
                </c:pt>
                <c:pt idx="2">
                  <c:v>3623.9</c:v>
                </c:pt>
              </c:numCache>
            </c:numRef>
          </c:val>
        </c:ser>
        <c:ser>
          <c:idx val="2"/>
          <c:order val="2"/>
          <c:tx>
            <c:strRef>
              <c:f>Sheet1!$D$1</c:f>
              <c:strCache>
                <c:ptCount val="1"/>
                <c:pt idx="0">
                  <c:v>Environmental tech &amp; solutions</c:v>
                </c:pt>
              </c:strCache>
            </c:strRef>
          </c:tx>
          <c:spPr>
            <a:solidFill>
              <a:srgbClr val="BABABA"/>
            </a:solidFill>
            <a:ln>
              <a:solidFill>
                <a:srgbClr val="BABABA"/>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Sheet1!$A$2:$A$4</c:f>
              <c:numCache>
                <c:formatCode>General</c:formatCode>
                <c:ptCount val="3"/>
                <c:pt idx="0">
                  <c:v>2020</c:v>
                </c:pt>
                <c:pt idx="1">
                  <c:v>2021</c:v>
                </c:pt>
                <c:pt idx="2">
                  <c:v>2022</c:v>
                </c:pt>
              </c:numCache>
            </c:numRef>
          </c:cat>
          <c:val>
            <c:numRef>
              <c:f>Sheet1!$D$2:$D$4</c:f>
              <c:numCache>
                <c:ptCount val="3"/>
                <c:pt idx="0">
                  <c:v>411</c:v>
                </c:pt>
                <c:pt idx="1">
                  <c:v>399.4</c:v>
                </c:pt>
                <c:pt idx="2">
                  <c:v>0</c:v>
                </c:pt>
              </c:numCache>
            </c:numRef>
          </c:val>
        </c:ser>
        <c:ser>
          <c:idx val="3"/>
          <c:order val="3"/>
          <c:tx>
            <c:strRef>
              <c:f>Sheet1!$E$1</c:f>
              <c:strCache>
                <c:ptCount val="1"/>
                <c:pt idx="0">
                  <c:v>Other</c:v>
                </c:pt>
              </c:strCache>
            </c:strRef>
          </c:tx>
          <c:spPr>
            <a:solidFill>
              <a:srgbClr val="A60B0B"/>
            </a:solidFill>
            <a:ln>
              <a:solidFill>
                <a:srgbClr val="A60B0B"/>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Sheet1!$A$2:$A$4</c:f>
              <c:numCache>
                <c:formatCode>General</c:formatCode>
                <c:ptCount val="3"/>
                <c:pt idx="0">
                  <c:v>2020</c:v>
                </c:pt>
                <c:pt idx="1">
                  <c:v>2021</c:v>
                </c:pt>
                <c:pt idx="2">
                  <c:v>2022</c:v>
                </c:pt>
              </c:numCache>
            </c:numRef>
          </c:cat>
          <c:val>
            <c:numRef>
              <c:f>Sheet1!$E$2:$E$4</c:f>
              <c:numCache>
                <c:ptCount val="3"/>
                <c:pt idx="0">
                  <c:v>125.2</c:v>
                </c:pt>
                <c:pt idx="1">
                  <c:v>52.2</c:v>
                </c:pt>
                <c:pt idx="2">
                  <c:v>141.5</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Revenue in million euros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2021</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Czechia</c:v>
                </c:pt>
                <c:pt idx="1">
                  <c:v>Poland</c:v>
                </c:pt>
                <c:pt idx="2">
                  <c:v>Germany</c:v>
                </c:pt>
                <c:pt idx="3">
                  <c:v>Spain</c:v>
                </c:pt>
                <c:pt idx="4">
                  <c:v>France</c:v>
                </c:pt>
                <c:pt idx="5">
                  <c:v>Romania</c:v>
                </c:pt>
                <c:pt idx="6">
                  <c:v>Greece</c:v>
                </c:pt>
                <c:pt idx="7">
                  <c:v>Hungary</c:v>
                </c:pt>
                <c:pt idx="8">
                  <c:v>Portugal</c:v>
                </c:pt>
                <c:pt idx="9">
                  <c:v>Croatia</c:v>
                </c:pt>
                <c:pt idx="10">
                  <c:v>Austria</c:v>
                </c:pt>
                <c:pt idx="11">
                  <c:v>Bulgaria</c:v>
                </c:pt>
                <c:pt idx="12">
                  <c:v>Sweden</c:v>
                </c:pt>
                <c:pt idx="13">
                  <c:v>Slovakia</c:v>
                </c:pt>
                <c:pt idx="14">
                  <c:v>Finland</c:v>
                </c:pt>
              </c:strCache>
            </c:strRef>
          </c:cat>
          <c:val>
            <c:numRef>
              <c:f>Sheet1!$B$2:$B$16</c:f>
              <c:numCache>
                <c:ptCount val="15"/>
                <c:pt idx="0">
                  <c:v>4987</c:v>
                </c:pt>
                <c:pt idx="1">
                  <c:v>2384</c:v>
                </c:pt>
                <c:pt idx="2">
                  <c:v>1765</c:v>
                </c:pt>
                <c:pt idx="3">
                  <c:v>1676</c:v>
                </c:pt>
                <c:pt idx="4">
                  <c:v>1235</c:v>
                </c:pt>
                <c:pt idx="5">
                  <c:v>959</c:v>
                </c:pt>
                <c:pt idx="6">
                  <c:v>513</c:v>
                </c:pt>
                <c:pt idx="7">
                  <c:v>464</c:v>
                </c:pt>
                <c:pt idx="8">
                  <c:v>432</c:v>
                </c:pt>
                <c:pt idx="9">
                  <c:v>355</c:v>
                </c:pt>
                <c:pt idx="10">
                  <c:v>322</c:v>
                </c:pt>
                <c:pt idx="11">
                  <c:v>310</c:v>
                </c:pt>
                <c:pt idx="12">
                  <c:v>304</c:v>
                </c:pt>
                <c:pt idx="13">
                  <c:v>277</c:v>
                </c:pt>
                <c:pt idx="14">
                  <c:v>239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Pt>
            <c:idx val="0"/>
            <c:invertIfNegative val="0"/>
            <c:spPr>
              <a:solidFill>
                <a:srgbClr val="BFBFBF"/>
              </a:solidFill>
            </c:spPr>
          </c:dPt>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Sheet1!$A$2:$A$4</c:f>
              <c:strCache>
                <c:ptCount val="3"/>
                <c:pt idx="0">
                  <c:v>2020 (actual)</c:v>
                </c:pt>
                <c:pt idx="1">
                  <c:v>2030</c:v>
                </c:pt>
                <c:pt idx="2">
                  <c:v>2035</c:v>
                </c:pt>
              </c:strCache>
            </c:strRef>
          </c:cat>
          <c:val>
            <c:numRef>
              <c:f>Sheet1!$B$2:$B$4</c:f>
              <c:numCache>
                <c:ptCount val="3"/>
                <c:pt idx="0">
                  <c:v>0.48</c:v>
                </c:pt>
                <c:pt idx="1">
                  <c:v>0.6</c:v>
                </c:pt>
                <c:pt idx="2">
                  <c:v>0.65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Recycling rate</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Recycling rate</c:v>
                </c:pt>
              </c:strCache>
            </c:strRef>
          </c:tx>
          <c:spPr>
            <a:solidFill>
              <a:srgbClr val="2875DD"/>
            </a:solidFill>
            <a:ln>
              <a:solidFill>
                <a:srgbClr val="2875DD"/>
              </a:solidFill>
            </a:ln>
          </c:spPr>
          <c:invertIfNegative val="0"/>
          <c:dLbls>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2020 (current situation)</c:v>
                </c:pt>
                <c:pt idx="1">
                  <c:v>2030 Scenario 1 (No waste reduction)</c:v>
                </c:pt>
                <c:pt idx="2">
                  <c:v>2030 Scenario 2 (No waste reduction)</c:v>
                </c:pt>
                <c:pt idx="3">
                  <c:v>2030 Scenario 3 (34% waste reduction)</c:v>
                </c:pt>
              </c:strCache>
            </c:strRef>
          </c:cat>
          <c:val>
            <c:numRef>
              <c:f>Sheet1!$B$2:$B$5</c:f>
              <c:numCache>
                <c:ptCount val="4"/>
                <c:pt idx="0">
                  <c:v>48</c:v>
                </c:pt>
                <c:pt idx="1">
                  <c:v>60</c:v>
                </c:pt>
                <c:pt idx="2">
                  <c:v>73</c:v>
                </c:pt>
                <c:pt idx="3">
                  <c:v>60</c:v>
                </c:pt>
              </c:numCache>
            </c:numRef>
          </c:val>
        </c:ser>
        <c:dLbls>
          <c:showLegendKey val="0"/>
          <c:showVal val="0"/>
          <c:showCatName val="0"/>
          <c:showSerName val="0"/>
          <c:showPercent val="0"/>
          <c:showBubbleSize val="0"/>
          <c:showLeaderLines val="0"/>
        </c:dLbls>
        <c:gapWidth val="80"/>
        <c:overlap val="-30"/>
        <c:axId val="67451136"/>
        <c:axId val="66437120"/>
      </c:barChart>
      <c:lineChart>
        <c:grouping/>
        <c:varyColors val="0"/>
        <c:ser>
          <c:idx val="1"/>
          <c:order val="1"/>
          <c:tx>
            <c:strRef>
              <c:f>Sheet1!$C$1</c:f>
              <c:strCache>
                <c:ptCount val="1"/>
                <c:pt idx="0">
                  <c:v>Residual municipal waste</c:v>
                </c:pt>
              </c:strCache>
            </c:strRef>
          </c:tx>
          <c:spPr>
            <a:solidFill>
              <a:srgbClr val="0F283E"/>
            </a:solidFill>
            <a:ln>
              <a:solidFill>
                <a:srgbClr val="0F283E"/>
              </a:solidFill>
            </a:ln>
          </c:spPr>
          <c:marker>
            <c:symbol val="none"/>
          </c:marker>
          <c:dLbls>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2020 (current situation)</c:v>
                </c:pt>
                <c:pt idx="1">
                  <c:v>2030 Scenario 1 (No waste reduction)</c:v>
                </c:pt>
                <c:pt idx="2">
                  <c:v>2030 Scenario 2 (No waste reduction)</c:v>
                </c:pt>
                <c:pt idx="3">
                  <c:v>2030 Scenario 3 (34% waste reduction)</c:v>
                </c:pt>
              </c:strCache>
            </c:strRef>
          </c:cat>
          <c:val>
            <c:numRef>
              <c:f>Sheet1!$C$2:$C$5</c:f>
              <c:numCache>
                <c:ptCount val="4"/>
                <c:pt idx="0">
                  <c:v>112.96</c:v>
                </c:pt>
                <c:pt idx="1">
                  <c:v>87.33</c:v>
                </c:pt>
                <c:pt idx="2">
                  <c:v>56.48</c:v>
                </c:pt>
                <c:pt idx="3">
                  <c:v>56.48</c:v>
                </c:pt>
              </c:numCache>
            </c:numRef>
          </c:val>
          <c:smooth val="0"/>
        </c:ser>
        <c:dLbls>
          <c:showLegendKey val="0"/>
          <c:showVal val="0"/>
          <c:showCatName val="0"/>
          <c:showSerName val="0"/>
          <c:showPercent val="0"/>
          <c:showBubbleSize val="0"/>
          <c:showLeaderLines val="0"/>
        </c:dLbls>
        <c:axId val="14885395"/>
        <c:axId val="1930065346"/>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Recycling rate</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valAx>
        <c:axId val="1930065346"/>
        <c:scaling>
          <c:orientation/>
        </c:scaling>
        <c:delete val="0"/>
        <c:axPos val="r"/>
        <c:majorGridlines/>
        <c:minorGridlines/>
        <c:title>
          <c:tx>
            <c:rich>
              <a:bodyPr/>
              <a:lstStyle/>
              <a:p>
                <a:pPr>
                  <a:defRPr/>
                </a:pPr>
                <a:r>
                  <a:rPr sz="1100" b="0">
                    <a:solidFill>
                      <a:srgbClr val="0F2741"/>
                    </a:solidFill>
                    <a:latin typeface="Open Sans"/>
                  </a:rPr>
                  <a:t>Residual waste in million metric tons</a:t>
                </a:r>
              </a:p>
            </c:rich>
          </c:tx>
          <c:overlay val="0"/>
        </c:title>
        <c:majorTickMark val="out"/>
        <c:minorTickMark val="none"/>
        <c:txPr>
          <a:bodyPr/>
          <a:p>
            <a:pPr>
              <a:defRPr sz="1100" b="0" smtId="4294967295">
                <a:solidFill>
                  <a:srgbClr val="0F2741"/>
                </a:solidFill>
                <a:latin typeface="Open Sans"/>
              </a:defRPr>
            </a:pPr>
            <a:endParaRPr sz="1100" b="0" smtId="4294967295">
              <a:solidFill>
                <a:srgbClr val="0F2741"/>
              </a:solidFill>
              <a:latin typeface="Open Sans"/>
            </a:endParaRPr>
          </a:p>
        </c:txPr>
        <c:crossAx val="14885395"/>
        <c:crosses val="max"/>
      </c:valAx>
      <c:catAx>
        <c:axId val="14885395"/>
        <c:scaling>
          <c:orientation/>
        </c:scaling>
        <c:delete val="1"/>
        <c:axPos val="t"/>
        <c:majorGridlines/>
        <c:minorGridlines/>
        <c:numFmt formatCode="General" sourceLinked="1"/>
        <c:majorTickMark val="out"/>
        <c:minorTickMark val="none"/>
        <c:tickLblPos val="high"/>
        <c:crossAx val="1930065346"/>
        <c:auto val="0"/>
        <c:lblOffset/>
        <c:noMultiLvlLbl val="0"/>
      </c:cat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2025 targets</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All packaging</c:v>
                </c:pt>
                <c:pt idx="1">
                  <c:v>Paper and cardboard</c:v>
                </c:pt>
                <c:pt idx="2">
                  <c:v>Glass</c:v>
                </c:pt>
                <c:pt idx="3">
                  <c:v>Ferrous metals</c:v>
                </c:pt>
                <c:pt idx="4">
                  <c:v>Aluminium</c:v>
                </c:pt>
                <c:pt idx="5">
                  <c:v>Plastic</c:v>
                </c:pt>
                <c:pt idx="6">
                  <c:v>Wood</c:v>
                </c:pt>
              </c:strCache>
            </c:strRef>
          </c:cat>
          <c:val>
            <c:numRef>
              <c:f>Sheet1!$B$2:$B$8</c:f>
              <c:numCache>
                <c:ptCount val="7"/>
                <c:pt idx="0">
                  <c:v>0.65</c:v>
                </c:pt>
                <c:pt idx="1">
                  <c:v>0.75</c:v>
                </c:pt>
                <c:pt idx="2">
                  <c:v>0.7</c:v>
                </c:pt>
                <c:pt idx="3">
                  <c:v>0.7</c:v>
                </c:pt>
                <c:pt idx="4">
                  <c:v>0.5</c:v>
                </c:pt>
                <c:pt idx="5">
                  <c:v>0.5</c:v>
                </c:pt>
                <c:pt idx="6">
                  <c:v>0.25</c:v>
                </c:pt>
              </c:numCache>
            </c:numRef>
          </c:val>
        </c:ser>
        <c:ser>
          <c:idx val="1"/>
          <c:order val="1"/>
          <c:tx>
            <c:strRef>
              <c:f>Sheet1!$C$1</c:f>
              <c:strCache>
                <c:ptCount val="1"/>
                <c:pt idx="0">
                  <c:v>2030 targets</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All packaging</c:v>
                </c:pt>
                <c:pt idx="1">
                  <c:v>Paper and cardboard</c:v>
                </c:pt>
                <c:pt idx="2">
                  <c:v>Glass</c:v>
                </c:pt>
                <c:pt idx="3">
                  <c:v>Ferrous metals</c:v>
                </c:pt>
                <c:pt idx="4">
                  <c:v>Aluminium</c:v>
                </c:pt>
                <c:pt idx="5">
                  <c:v>Plastic</c:v>
                </c:pt>
                <c:pt idx="6">
                  <c:v>Wood</c:v>
                </c:pt>
              </c:strCache>
            </c:strRef>
          </c:cat>
          <c:val>
            <c:numRef>
              <c:f>Sheet1!$C$2:$C$8</c:f>
              <c:numCache>
                <c:ptCount val="7"/>
                <c:pt idx="0">
                  <c:v>0.7</c:v>
                </c:pt>
                <c:pt idx="1">
                  <c:v>0.85</c:v>
                </c:pt>
                <c:pt idx="2">
                  <c:v>0.75</c:v>
                </c:pt>
                <c:pt idx="3">
                  <c:v>0.8</c:v>
                </c:pt>
                <c:pt idx="4">
                  <c:v>0.6</c:v>
                </c:pt>
                <c:pt idx="5">
                  <c:v>0.55</c:v>
                </c:pt>
                <c:pt idx="6">
                  <c:v>0.3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Recycling rate</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Recycling (2021)</c:v>
                </c:pt>
              </c:strCache>
            </c:strRef>
          </c:tx>
          <c:spPr>
            <a:solidFill>
              <a:srgbClr val="2875DD"/>
            </a:solidFill>
            <a:ln>
              <a:solidFill>
                <a:srgbClr val="2875DD"/>
              </a:solidFill>
            </a:ln>
          </c:spPr>
          <c:invertIfNegative val="0"/>
          <c:dLbls>
            <c:dLbl>
              <c:idx val="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Slovenia</c:v>
                </c:pt>
                <c:pt idx="1">
                  <c:v>South Korea (2020)</c:v>
                </c:pt>
                <c:pt idx="2">
                  <c:v>Germany</c:v>
                </c:pt>
                <c:pt idx="3">
                  <c:v>Austria (2020)</c:v>
                </c:pt>
                <c:pt idx="4">
                  <c:v>Latvia (2020)</c:v>
                </c:pt>
                <c:pt idx="5">
                  <c:v>Slovakia</c:v>
                </c:pt>
                <c:pt idx="6">
                  <c:v>Belgium</c:v>
                </c:pt>
                <c:pt idx="7">
                  <c:v>Italy (2020)</c:v>
                </c:pt>
                <c:pt idx="8">
                  <c:v>Switzerland</c:v>
                </c:pt>
                <c:pt idx="9">
                  <c:v>Czechia</c:v>
                </c:pt>
                <c:pt idx="10">
                  <c:v>Luxembourg</c:v>
                </c:pt>
                <c:pt idx="11">
                  <c:v>Ireland (2020)</c:v>
                </c:pt>
                <c:pt idx="12">
                  <c:v>Norway</c:v>
                </c:pt>
                <c:pt idx="13">
                  <c:v>Netherlands</c:v>
                </c:pt>
                <c:pt idx="14">
                  <c:v>Lithuania</c:v>
                </c:pt>
              </c:strCache>
            </c:strRef>
          </c:cat>
          <c:val>
            <c:numRef>
              <c:f>Sheet1!$B$2:$B$16</c:f>
              <c:numCache>
                <c:ptCount val="15"/>
                <c:pt idx="0">
                  <c:v>0.585</c:v>
                </c:pt>
                <c:pt idx="1">
                  <c:v>0.565</c:v>
                </c:pt>
                <c:pt idx="2">
                  <c:v>0.463</c:v>
                </c:pt>
                <c:pt idx="3">
                  <c:v>0.406</c:v>
                </c:pt>
                <c:pt idx="4">
                  <c:v>0.34</c:v>
                </c:pt>
                <c:pt idx="5">
                  <c:v>0.339</c:v>
                </c:pt>
                <c:pt idx="6">
                  <c:v>0.308</c:v>
                </c:pt>
                <c:pt idx="7">
                  <c:v>0.304</c:v>
                </c:pt>
                <c:pt idx="8">
                  <c:v>0.301</c:v>
                </c:pt>
                <c:pt idx="9">
                  <c:v>0.301</c:v>
                </c:pt>
                <c:pt idx="10">
                  <c:v>0.3</c:v>
                </c:pt>
                <c:pt idx="11">
                  <c:v>0.299</c:v>
                </c:pt>
                <c:pt idx="12">
                  <c:v>0.286</c:v>
                </c:pt>
                <c:pt idx="13">
                  <c:v>0.279</c:v>
                </c:pt>
                <c:pt idx="14">
                  <c:v>0.275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Sheet1!$A$2:$A$14</c:f>
              <c:numCache>
                <c:formatCode>General</c:formatCode>
                <c:ptCount val="13"/>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numCache>
            </c:numRef>
          </c:cat>
          <c:val>
            <c:numRef>
              <c:f>Sheet1!$B$2:$B$14</c:f>
              <c:numCache>
                <c:ptCount val="13"/>
                <c:pt idx="0">
                  <c:v>3372</c:v>
                </c:pt>
                <c:pt idx="1">
                  <c:v>3408</c:v>
                </c:pt>
                <c:pt idx="2">
                  <c:v>3492</c:v>
                </c:pt>
                <c:pt idx="3">
                  <c:v>4197</c:v>
                </c:pt>
                <c:pt idx="4">
                  <c:v>4147</c:v>
                </c:pt>
                <c:pt idx="5">
                  <c:v>4514</c:v>
                </c:pt>
                <c:pt idx="6">
                  <c:v>4779</c:v>
                </c:pt>
                <c:pt idx="7">
                  <c:v>4889</c:v>
                </c:pt>
                <c:pt idx="8">
                  <c:v>5014</c:v>
                </c:pt>
                <c:pt idx="9">
                  <c:v>5105</c:v>
                </c:pt>
                <c:pt idx="10">
                  <c:v>5140</c:v>
                </c:pt>
                <c:pt idx="11">
                  <c:v>5015</c:v>
                </c:pt>
                <c:pt idx="12">
                  <c:v>5134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Capacity in megawatts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2021</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Germany</c:v>
                </c:pt>
                <c:pt idx="1">
                  <c:v>France*</c:v>
                </c:pt>
                <c:pt idx="2">
                  <c:v>Turkey**</c:v>
                </c:pt>
                <c:pt idx="3">
                  <c:v>Italy</c:v>
                </c:pt>
                <c:pt idx="4">
                  <c:v>Spain**</c:v>
                </c:pt>
                <c:pt idx="5">
                  <c:v>Poland</c:v>
                </c:pt>
                <c:pt idx="6">
                  <c:v>Netherlands</c:v>
                </c:pt>
                <c:pt idx="7">
                  <c:v>Belgium</c:v>
                </c:pt>
                <c:pt idx="8">
                  <c:v>Austria</c:v>
                </c:pt>
                <c:pt idx="9">
                  <c:v>Switzerland</c:v>
                </c:pt>
                <c:pt idx="10">
                  <c:v>Czechia</c:v>
                </c:pt>
                <c:pt idx="11">
                  <c:v>Romania*</c:v>
                </c:pt>
                <c:pt idx="12">
                  <c:v>Portugal</c:v>
                </c:pt>
                <c:pt idx="13">
                  <c:v>Denmark</c:v>
                </c:pt>
                <c:pt idx="14">
                  <c:v>Sweden</c:v>
                </c:pt>
              </c:strCache>
            </c:strRef>
          </c:cat>
          <c:val>
            <c:numRef>
              <c:f>Sheet1!$B$2:$B$16</c:f>
              <c:numCache>
                <c:ptCount val="15"/>
                <c:pt idx="0">
                  <c:v>51586</c:v>
                </c:pt>
                <c:pt idx="1">
                  <c:v>38272</c:v>
                </c:pt>
                <c:pt idx="2">
                  <c:v>35022</c:v>
                </c:pt>
                <c:pt idx="3">
                  <c:v>29254</c:v>
                </c:pt>
                <c:pt idx="4">
                  <c:v>22374</c:v>
                </c:pt>
                <c:pt idx="5">
                  <c:v>13674</c:v>
                </c:pt>
                <c:pt idx="6">
                  <c:v>9023</c:v>
                </c:pt>
                <c:pt idx="7">
                  <c:v>8753</c:v>
                </c:pt>
                <c:pt idx="8">
                  <c:v>7476</c:v>
                </c:pt>
                <c:pt idx="9">
                  <c:v>6130</c:v>
                </c:pt>
                <c:pt idx="10">
                  <c:v>5991</c:v>
                </c:pt>
                <c:pt idx="11">
                  <c:v>5768</c:v>
                </c:pt>
                <c:pt idx="12">
                  <c:v>5311</c:v>
                </c:pt>
                <c:pt idx="13">
                  <c:v>4503</c:v>
                </c:pt>
                <c:pt idx="14">
                  <c:v>4352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2021</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Austria</c:v>
                </c:pt>
                <c:pt idx="1">
                  <c:v>Norway</c:v>
                </c:pt>
                <c:pt idx="2">
                  <c:v>Luxembourg</c:v>
                </c:pt>
                <c:pt idx="3">
                  <c:v>Denmark</c:v>
                </c:pt>
                <c:pt idx="4">
                  <c:v>Belgium</c:v>
                </c:pt>
                <c:pt idx="5">
                  <c:v>Switzerland</c:v>
                </c:pt>
                <c:pt idx="6">
                  <c:v>Iceland</c:v>
                </c:pt>
                <c:pt idx="7">
                  <c:v>Ireland (2020)</c:v>
                </c:pt>
                <c:pt idx="8">
                  <c:v>Cyprus*</c:v>
                </c:pt>
                <c:pt idx="9">
                  <c:v>Finland</c:v>
                </c:pt>
                <c:pt idx="10">
                  <c:v>Germany</c:v>
                </c:pt>
                <c:pt idx="11">
                  <c:v>Malta</c:v>
                </c:pt>
                <c:pt idx="12">
                  <c:v>Czechia</c:v>
                </c:pt>
                <c:pt idx="13">
                  <c:v>France*</c:v>
                </c:pt>
                <c:pt idx="14">
                  <c:v>Montenegro**</c:v>
                </c:pt>
              </c:strCache>
            </c:strRef>
          </c:cat>
          <c:val>
            <c:numRef>
              <c:f>Sheet1!$B$2:$B$16</c:f>
              <c:numCache>
                <c:ptCount val="15"/>
                <c:pt idx="0">
                  <c:v>835</c:v>
                </c:pt>
                <c:pt idx="1">
                  <c:v>799</c:v>
                </c:pt>
                <c:pt idx="2">
                  <c:v>793</c:v>
                </c:pt>
                <c:pt idx="3">
                  <c:v>769</c:v>
                </c:pt>
                <c:pt idx="4">
                  <c:v>755</c:v>
                </c:pt>
                <c:pt idx="5">
                  <c:v>704</c:v>
                </c:pt>
                <c:pt idx="6">
                  <c:v>659</c:v>
                </c:pt>
                <c:pt idx="7">
                  <c:v>644</c:v>
                </c:pt>
                <c:pt idx="8">
                  <c:v>633</c:v>
                </c:pt>
                <c:pt idx="9">
                  <c:v>630</c:v>
                </c:pt>
                <c:pt idx="10">
                  <c:v>620</c:v>
                </c:pt>
                <c:pt idx="11">
                  <c:v>611</c:v>
                </c:pt>
                <c:pt idx="12">
                  <c:v>570</c:v>
                </c:pt>
                <c:pt idx="13">
                  <c:v>565</c:v>
                </c:pt>
                <c:pt idx="14">
                  <c:v>515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strRef>
              <c:f>Sheet1!$A$2:$A$19</c:f>
              <c:strCache>
                <c:ptCount val="18"/>
                <c:pt idx="0">
                  <c:v>2004</c:v>
                </c:pt>
                <c:pt idx="1">
                  <c:v>2005</c:v>
                </c:pt>
                <c:pt idx="2">
                  <c:v>2006</c:v>
                </c:pt>
                <c:pt idx="3">
                  <c:v>2007</c:v>
                </c:pt>
                <c:pt idx="4">
                  <c:v>2008</c:v>
                </c:pt>
                <c:pt idx="5">
                  <c:v>2009</c:v>
                </c:pt>
                <c:pt idx="6">
                  <c:v>2010</c:v>
                </c:pt>
                <c:pt idx="7">
                  <c:v>2011</c:v>
                </c:pt>
                <c:pt idx="8">
                  <c:v>2012</c:v>
                </c:pt>
                <c:pt idx="9">
                  <c:v>2013</c:v>
                </c:pt>
                <c:pt idx="10">
                  <c:v>2014</c:v>
                </c:pt>
                <c:pt idx="11">
                  <c:v>2015</c:v>
                </c:pt>
                <c:pt idx="12">
                  <c:v>2016</c:v>
                </c:pt>
                <c:pt idx="13">
                  <c:v>2017</c:v>
                </c:pt>
                <c:pt idx="14">
                  <c:v>2018</c:v>
                </c:pt>
                <c:pt idx="15">
                  <c:v>2019*</c:v>
                </c:pt>
                <c:pt idx="16">
                  <c:v>2020*</c:v>
                </c:pt>
                <c:pt idx="17">
                  <c:v>2021*</c:v>
                </c:pt>
              </c:strCache>
            </c:strRef>
          </c:cat>
          <c:val>
            <c:numRef>
              <c:f>Sheet1!$B$2:$B$19</c:f>
              <c:numCache>
                <c:ptCount val="18"/>
                <c:pt idx="0">
                  <c:v>216.69</c:v>
                </c:pt>
                <c:pt idx="1">
                  <c:v>220.28</c:v>
                </c:pt>
                <c:pt idx="2">
                  <c:v>223.93</c:v>
                </c:pt>
                <c:pt idx="3">
                  <c:v>226.62</c:v>
                </c:pt>
                <c:pt idx="4">
                  <c:v>227.48</c:v>
                </c:pt>
                <c:pt idx="5">
                  <c:v>224.54</c:v>
                </c:pt>
                <c:pt idx="6">
                  <c:v>222.01</c:v>
                </c:pt>
                <c:pt idx="7">
                  <c:v>219.84</c:v>
                </c:pt>
                <c:pt idx="8">
                  <c:v>214.97</c:v>
                </c:pt>
                <c:pt idx="9">
                  <c:v>211.49</c:v>
                </c:pt>
                <c:pt idx="10">
                  <c:v>211.86</c:v>
                </c:pt>
                <c:pt idx="11">
                  <c:v>213.41</c:v>
                </c:pt>
                <c:pt idx="12">
                  <c:v>219.56</c:v>
                </c:pt>
                <c:pt idx="13">
                  <c:v>222.5</c:v>
                </c:pt>
                <c:pt idx="14">
                  <c:v>223.11</c:v>
                </c:pt>
                <c:pt idx="15">
                  <c:v>225.34</c:v>
                </c:pt>
                <c:pt idx="16">
                  <c:v>233.21</c:v>
                </c:pt>
                <c:pt idx="17">
                  <c:v>236.8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Municipal waste in million metric tons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Sheet1!$A$2:$A$13</c:f>
              <c:strCache>
                <c:ptCount val="12"/>
                <c:pt idx="0">
                  <c:v>2010</c:v>
                </c:pt>
                <c:pt idx="1">
                  <c:v>2011</c:v>
                </c:pt>
                <c:pt idx="2">
                  <c:v>2012</c:v>
                </c:pt>
                <c:pt idx="3">
                  <c:v>2013</c:v>
                </c:pt>
                <c:pt idx="4">
                  <c:v>2014</c:v>
                </c:pt>
                <c:pt idx="5">
                  <c:v>2015</c:v>
                </c:pt>
                <c:pt idx="6">
                  <c:v>2016</c:v>
                </c:pt>
                <c:pt idx="7">
                  <c:v>2017</c:v>
                </c:pt>
                <c:pt idx="8">
                  <c:v>2018</c:v>
                </c:pt>
                <c:pt idx="9">
                  <c:v>2019*</c:v>
                </c:pt>
                <c:pt idx="10">
                  <c:v>2020*</c:v>
                </c:pt>
                <c:pt idx="11">
                  <c:v>2021*</c:v>
                </c:pt>
              </c:strCache>
            </c:strRef>
          </c:cat>
          <c:val>
            <c:numRef>
              <c:f>Sheet1!$B$2:$B$13</c:f>
              <c:numCache>
                <c:ptCount val="12"/>
                <c:pt idx="0">
                  <c:v>503</c:v>
                </c:pt>
                <c:pt idx="1">
                  <c:v>499</c:v>
                </c:pt>
                <c:pt idx="2">
                  <c:v>488</c:v>
                </c:pt>
                <c:pt idx="3">
                  <c:v>479</c:v>
                </c:pt>
                <c:pt idx="4">
                  <c:v>478</c:v>
                </c:pt>
                <c:pt idx="5">
                  <c:v>480</c:v>
                </c:pt>
                <c:pt idx="6">
                  <c:v>493</c:v>
                </c:pt>
                <c:pt idx="7">
                  <c:v>499</c:v>
                </c:pt>
                <c:pt idx="8">
                  <c:v>500</c:v>
                </c:pt>
                <c:pt idx="9">
                  <c:v>504</c:v>
                </c:pt>
                <c:pt idx="10">
                  <c:v>521</c:v>
                </c:pt>
                <c:pt idx="11">
                  <c:v>527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Waste generation in kilograms per capita</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strRef>
              <c:f>Sheet1!$A$2:$A$28</c:f>
              <c:strCache>
                <c:ptCount val="27"/>
                <c:pt idx="0">
                  <c:v>Germany</c:v>
                </c:pt>
                <c:pt idx="1">
                  <c:v>France</c:v>
                </c:pt>
                <c:pt idx="2">
                  <c:v>Italy</c:v>
                </c:pt>
                <c:pt idx="3">
                  <c:v>Poland</c:v>
                </c:pt>
                <c:pt idx="4">
                  <c:v>Sweden</c:v>
                </c:pt>
                <c:pt idx="5">
                  <c:v>Romania</c:v>
                </c:pt>
                <c:pt idx="6">
                  <c:v>Netherlands</c:v>
                </c:pt>
                <c:pt idx="7">
                  <c:v>Bulgaria</c:v>
                </c:pt>
                <c:pt idx="8">
                  <c:v>Finland</c:v>
                </c:pt>
                <c:pt idx="9">
                  <c:v>Spain</c:v>
                </c:pt>
                <c:pt idx="10">
                  <c:v>Austria</c:v>
                </c:pt>
                <c:pt idx="11">
                  <c:v>Belgium</c:v>
                </c:pt>
                <c:pt idx="12">
                  <c:v>Czechia</c:v>
                </c:pt>
                <c:pt idx="13">
                  <c:v>Greece</c:v>
                </c:pt>
                <c:pt idx="14">
                  <c:v>Denmark</c:v>
                </c:pt>
                <c:pt idx="15">
                  <c:v>Hungary</c:v>
                </c:pt>
                <c:pt idx="16">
                  <c:v>Portugal</c:v>
                </c:pt>
                <c:pt idx="17">
                  <c:v>Ireland</c:v>
                </c:pt>
                <c:pt idx="18">
                  <c:v>Estonia</c:v>
                </c:pt>
                <c:pt idx="19">
                  <c:v>Slovakia</c:v>
                </c:pt>
                <c:pt idx="20">
                  <c:v>Luxembourg</c:v>
                </c:pt>
                <c:pt idx="21">
                  <c:v>Slovenia</c:v>
                </c:pt>
                <c:pt idx="22">
                  <c:v>Lithuania</c:v>
                </c:pt>
                <c:pt idx="23">
                  <c:v>Croatia</c:v>
                </c:pt>
                <c:pt idx="24">
                  <c:v>Malta</c:v>
                </c:pt>
                <c:pt idx="25">
                  <c:v>Latvia</c:v>
                </c:pt>
                <c:pt idx="26">
                  <c:v>Cyprus</c:v>
                </c:pt>
              </c:strCache>
            </c:strRef>
          </c:cat>
          <c:val>
            <c:numRef>
              <c:f>Sheet1!$B$2:$B$28</c:f>
              <c:numCache>
                <c:ptCount val="27"/>
                <c:pt idx="0">
                  <c:v>401.2</c:v>
                </c:pt>
                <c:pt idx="1">
                  <c:v>310.4</c:v>
                </c:pt>
                <c:pt idx="2">
                  <c:v>174.9</c:v>
                </c:pt>
                <c:pt idx="3">
                  <c:v>170.2</c:v>
                </c:pt>
                <c:pt idx="4">
                  <c:v>151.8</c:v>
                </c:pt>
                <c:pt idx="5">
                  <c:v>141.4</c:v>
                </c:pt>
                <c:pt idx="6">
                  <c:v>125.1</c:v>
                </c:pt>
                <c:pt idx="7">
                  <c:v>116.4</c:v>
                </c:pt>
                <c:pt idx="8">
                  <c:v>116.1</c:v>
                </c:pt>
                <c:pt idx="9">
                  <c:v>105.6</c:v>
                </c:pt>
                <c:pt idx="10">
                  <c:v>68.9</c:v>
                </c:pt>
                <c:pt idx="11">
                  <c:v>68.1</c:v>
                </c:pt>
                <c:pt idx="12">
                  <c:v>38.5</c:v>
                </c:pt>
                <c:pt idx="13">
                  <c:v>28.4</c:v>
                </c:pt>
                <c:pt idx="14">
                  <c:v>20.1</c:v>
                </c:pt>
                <c:pt idx="15">
                  <c:v>17.2</c:v>
                </c:pt>
                <c:pt idx="16">
                  <c:v>16.6</c:v>
                </c:pt>
                <c:pt idx="17">
                  <c:v>16.2</c:v>
                </c:pt>
                <c:pt idx="18">
                  <c:v>16.2</c:v>
                </c:pt>
                <c:pt idx="19">
                  <c:v>12.8</c:v>
                </c:pt>
                <c:pt idx="20">
                  <c:v>9.2</c:v>
                </c:pt>
                <c:pt idx="21">
                  <c:v>7.5</c:v>
                </c:pt>
                <c:pt idx="22">
                  <c:v>6.7</c:v>
                </c:pt>
                <c:pt idx="23">
                  <c:v>6</c:v>
                </c:pt>
                <c:pt idx="24">
                  <c:v>3</c:v>
                </c:pt>
                <c:pt idx="25">
                  <c:v>2.9</c:v>
                </c:pt>
                <c:pt idx="26">
                  <c:v>2.2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Total waste generation in million metric tons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drawings/_rels/vmlDrawing1.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C8F339CC-05CB-4EC1-BC26-3D7CABDD7E86}"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B495D2BF-ED39-4EA8-BF32-EC5F8CB0FBE0}"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AC54F829-ECF5-44F5-A545-5F3BE2503937}"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662F2F7F-A26C-4AC9-89BA-AF8F2E05882B}"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953677EB-BECF-43DC-AEBE-7F3F3B0137D8}"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DE7384D5-F1F6-4B9C-A0F2-3420C7676E91}"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55DD265C-5A9A-4FD9-8920-A5BD85C265D4}"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8C1C9848-BDBB-452C-B436-3C408887A26A}"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FD871982-72A7-4FFC-8598-A366D91B260E}"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09CB44C3-B7DE-4FDA-88BB-4F8FC9D370DB}"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A4053EA7-F4A5-4BBA-8D36-E54EF3789873}"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emf" /><Relationship Id="rId3" Type="http://schemas.openxmlformats.org/officeDocument/2006/relationships/image" Target="../media/image2.emf"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5.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89638/production-waste-tons-by-inhabitant-union-european" TargetMode="External" /><Relationship Id="rId6" Type="http://schemas.openxmlformats.org/officeDocument/2006/relationships/chart" Target="../charts/chart6.xml" /><Relationship Id="rId7" Type="http://schemas.openxmlformats.org/officeDocument/2006/relationships/image" Target="../media/image7.png" /><Relationship Id="rId8" Type="http://schemas.openxmlformats.org/officeDocument/2006/relationships/oleObject" Target="../embeddings/oleObject11.bin" TargetMode="Internal" /><Relationship Id="rId9" Type="http://schemas.openxmlformats.org/officeDocument/2006/relationships/image" Target="../media/image8.pn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983592/municipal-waste-generation-european-union-eu-28" TargetMode="External" /><Relationship Id="rId6" Type="http://schemas.openxmlformats.org/officeDocument/2006/relationships/chart" Target="../charts/chart7.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19983/production-waste-per-capita-union-european" TargetMode="External" /><Relationship Id="rId6" Type="http://schemas.openxmlformats.org/officeDocument/2006/relationships/chart" Target="../charts/chart8.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40991/european-union-total-waste-generation-by-country" TargetMode="External" /><Relationship Id="rId6" Type="http://schemas.openxmlformats.org/officeDocument/2006/relationships/chart" Target="../charts/chart9.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40975/european-union-total-waste-generation-per-capita-by-source" TargetMode="External" /><Relationship Id="rId6" Type="http://schemas.openxmlformats.org/officeDocument/2006/relationships/chart" Target="../charts/chart10.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40946/european-union-waste-generation-share-by-source" TargetMode="External" /><Relationship Id="rId6" Type="http://schemas.openxmlformats.org/officeDocument/2006/relationships/chart" Target="../charts/chart11.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41013/european-union-total-waste-treatment-shares-by-method" TargetMode="External" /><Relationship Id="rId6" Type="http://schemas.openxmlformats.org/officeDocument/2006/relationships/chart" Target="../charts/chart12.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41031/european-union-total-waste-treatment-shares-by-method-and-country" TargetMode="External" /><Relationship Id="rId6" Type="http://schemas.openxmlformats.org/officeDocument/2006/relationships/chart" Target="../charts/chart13.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35811/annual-waste-exports-destinations-european-union" TargetMode="External" /><Relationship Id="rId6" Type="http://schemas.openxmlformats.org/officeDocument/2006/relationships/chart" Target="../charts/chart1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10.xml" TargetMode="Internal" /><Relationship Id="rId11" Type="http://schemas.openxmlformats.org/officeDocument/2006/relationships/slide" Target="slide11.xml" TargetMode="Internal" /><Relationship Id="rId12" Type="http://schemas.openxmlformats.org/officeDocument/2006/relationships/slide" Target="slide12.xml" TargetMode="Internal" /><Relationship Id="rId13" Type="http://schemas.openxmlformats.org/officeDocument/2006/relationships/slide" Target="slide13.xml" TargetMode="Internal" /><Relationship Id="rId14" Type="http://schemas.openxmlformats.org/officeDocument/2006/relationships/slide" Target="slide14.xml" TargetMode="Internal" /><Relationship Id="rId15" Type="http://schemas.openxmlformats.org/officeDocument/2006/relationships/slide" Target="slide15.xml" TargetMode="Internal" /><Relationship Id="rId16" Type="http://schemas.openxmlformats.org/officeDocument/2006/relationships/slide" Target="slide17.xml" TargetMode="Internal" /><Relationship Id="rId17" Type="http://schemas.openxmlformats.org/officeDocument/2006/relationships/slide" Target="slide18.xml" TargetMode="Internal" /><Relationship Id="rId18" Type="http://schemas.openxmlformats.org/officeDocument/2006/relationships/slide" Target="slide19.xml" TargetMode="Internal" /><Relationship Id="rId19" Type="http://schemas.openxmlformats.org/officeDocument/2006/relationships/slide" Target="slide20.xml" TargetMode="Internal" /><Relationship Id="rId2" Type="http://schemas.openxmlformats.org/officeDocument/2006/relationships/image" Target="../media/image3.emf" /><Relationship Id="rId20" Type="http://schemas.openxmlformats.org/officeDocument/2006/relationships/slide" Target="slide21.xml" TargetMode="Internal" /><Relationship Id="rId21" Type="http://schemas.openxmlformats.org/officeDocument/2006/relationships/slide" Target="slide22.xml" TargetMode="Internal" /><Relationship Id="rId22" Type="http://schemas.openxmlformats.org/officeDocument/2006/relationships/slide" Target="slide23.xml" TargetMode="Internal" /><Relationship Id="rId23" Type="http://schemas.openxmlformats.org/officeDocument/2006/relationships/slide" Target="slide25.xml" TargetMode="Internal" /><Relationship Id="rId24" Type="http://schemas.openxmlformats.org/officeDocument/2006/relationships/slide" Target="slide26.xml" TargetMode="Internal" /><Relationship Id="rId25" Type="http://schemas.openxmlformats.org/officeDocument/2006/relationships/slide" Target="slide27.xml" TargetMode="Internal" /><Relationship Id="rId26" Type="http://schemas.openxmlformats.org/officeDocument/2006/relationships/slide" Target="slide28.xml" TargetMode="Internal" /><Relationship Id="rId27" Type="http://schemas.openxmlformats.org/officeDocument/2006/relationships/slide" Target="slide29.xml" TargetMode="Internal" /><Relationship Id="rId28" Type="http://schemas.openxmlformats.org/officeDocument/2006/relationships/slide" Target="slide31.xml" TargetMode="Internal" /><Relationship Id="rId29" Type="http://schemas.openxmlformats.org/officeDocument/2006/relationships/slide" Target="slide32.xml" TargetMode="Internal" /><Relationship Id="rId3" Type="http://schemas.openxmlformats.org/officeDocument/2006/relationships/image" Target="../media/image4.emf" /><Relationship Id="rId30" Type="http://schemas.openxmlformats.org/officeDocument/2006/relationships/slide" Target="slide33.xml" TargetMode="Internal" /><Relationship Id="rId4" Type="http://schemas.openxmlformats.org/officeDocument/2006/relationships/image" Target="../media/image5.emf" /><Relationship Id="rId5" Type="http://schemas.openxmlformats.org/officeDocument/2006/relationships/slide" Target="slide4.xml" TargetMode="Internal" /><Relationship Id="rId6" Type="http://schemas.openxmlformats.org/officeDocument/2006/relationships/slide" Target="slide5.xml" TargetMode="Internal" /><Relationship Id="rId7" Type="http://schemas.openxmlformats.org/officeDocument/2006/relationships/slide" Target="slide6.xml" TargetMode="Internal" /><Relationship Id="rId8" Type="http://schemas.openxmlformats.org/officeDocument/2006/relationships/slide" Target="slide7.xml" TargetMode="Internal" /><Relationship Id="rId9" Type="http://schemas.openxmlformats.org/officeDocument/2006/relationships/slide" Target="slide9.xml" TargetMode="Interna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632839/municipal-waste-recycling-eu" TargetMode="External" /><Relationship Id="rId6" Type="http://schemas.openxmlformats.org/officeDocument/2006/relationships/chart" Target="../charts/chart15.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6.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19551/municipal-waste-recycling-eu-by-country" TargetMode="External" /><Relationship Id="rId6" Type="http://schemas.openxmlformats.org/officeDocument/2006/relationships/chart" Target="../charts/chart16.xml" /><Relationship Id="rId7" Type="http://schemas.openxmlformats.org/officeDocument/2006/relationships/image" Target="../media/image7.png" /><Relationship Id="rId8" Type="http://schemas.openxmlformats.org/officeDocument/2006/relationships/oleObject" Target="../embeddings/oleObject22.bin" TargetMode="Internal" /><Relationship Id="rId9" Type="http://schemas.openxmlformats.org/officeDocument/2006/relationships/image" Target="../media/image8.pn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633652/packaging-waste-recycling-rate-eu" TargetMode="External" /><Relationship Id="rId6" Type="http://schemas.openxmlformats.org/officeDocument/2006/relationships/chart" Target="../charts/chart17.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072637/recycling-of-municipal-waste-in-the-eu-by-material" TargetMode="External" /><Relationship Id="rId6" Type="http://schemas.openxmlformats.org/officeDocument/2006/relationships/chart" Target="../charts/chart18.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64503/leading-waste-management-companies-in-the-world-based-on-revenue" TargetMode="External" /><Relationship Id="rId6" Type="http://schemas.openxmlformats.org/officeDocument/2006/relationships/chart" Target="../charts/chart19.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18918/leading-waste-management-companies-in-europe-based-on-revenue" TargetMode="External" /><Relationship Id="rId6" Type="http://schemas.openxmlformats.org/officeDocument/2006/relationships/chart" Target="../charts/chart20.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78941/revenue-by-division-of-environmental-company-veolia" TargetMode="External" /><Relationship Id="rId6" Type="http://schemas.openxmlformats.org/officeDocument/2006/relationships/chart" Target="../charts/chart21.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049488/revenues-suez-by-segment" TargetMode="External" /><Relationship Id="rId6" Type="http://schemas.openxmlformats.org/officeDocument/2006/relationships/chart" Target="../charts/chart22.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7.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19272/number-of-enterprises-in-waste-collection-european-union-countries" TargetMode="External" /><Relationship Id="rId6" Type="http://schemas.openxmlformats.org/officeDocument/2006/relationships/chart" Target="../charts/chart23.xml" /><Relationship Id="rId7" Type="http://schemas.openxmlformats.org/officeDocument/2006/relationships/image" Target="../media/image7.png" /><Relationship Id="rId8" Type="http://schemas.openxmlformats.org/officeDocument/2006/relationships/oleObject" Target="../embeddings/oleObject30.bin" TargetMode="Internal" /><Relationship Id="rId9" Type="http://schemas.openxmlformats.org/officeDocument/2006/relationships/image" Target="../media/image8.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15931/recycling-rate-targets-in-european-union" TargetMode="External" /><Relationship Id="rId6" Type="http://schemas.openxmlformats.org/officeDocument/2006/relationships/chart" Target="../charts/chart24.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15956/waste-reduction-target-scenarios-in-european-union" TargetMode="External" /><Relationship Id="rId6" Type="http://schemas.openxmlformats.org/officeDocument/2006/relationships/chart" Target="../charts/chart25.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16423/recycling-rate-targets-for-packaging-types-in-european-union" TargetMode="External" /><Relationship Id="rId6" Type="http://schemas.openxmlformats.org/officeDocument/2006/relationships/chart" Target="../charts/chart26.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1.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916749/global-generation-of-municipal-solid-waste-by-country" TargetMode="External" /><Relationship Id="rId6" Type="http://schemas.openxmlformats.org/officeDocument/2006/relationships/chart" Target="../charts/chart1.xml" /><Relationship Id="rId7" Type="http://schemas.openxmlformats.org/officeDocument/2006/relationships/image" Target="../media/image7.png" /><Relationship Id="rId8" Type="http://schemas.openxmlformats.org/officeDocument/2006/relationships/oleObject" Target="../embeddings/oleObject2.bin" TargetMode="Internal" /><Relationship Id="rId9" Type="http://schemas.openxmlformats.org/officeDocument/2006/relationships/image" Target="../media/image8.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2.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36513/global-generation-of-municipal-solid-waste-per-capita-by-country" TargetMode="External" /><Relationship Id="rId6" Type="http://schemas.openxmlformats.org/officeDocument/2006/relationships/chart" Target="../charts/chart2.xml" /><Relationship Id="rId7" Type="http://schemas.openxmlformats.org/officeDocument/2006/relationships/image" Target="../media/image7.png" /><Relationship Id="rId8" Type="http://schemas.openxmlformats.org/officeDocument/2006/relationships/oleObject" Target="../embeddings/oleObject4.bin" TargetMode="Internal" /><Relationship Id="rId9" Type="http://schemas.openxmlformats.org/officeDocument/2006/relationships/image" Target="../media/image8.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3.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052439/rate-of-msw-recycling-worldwide-by-key-country" TargetMode="External" /><Relationship Id="rId6" Type="http://schemas.openxmlformats.org/officeDocument/2006/relationships/chart" Target="../charts/chart3.xml" /><Relationship Id="rId7" Type="http://schemas.openxmlformats.org/officeDocument/2006/relationships/image" Target="../media/image7.png" /><Relationship Id="rId8" Type="http://schemas.openxmlformats.org/officeDocument/2006/relationships/oleObject" Target="../embeddings/oleObject6.bin" TargetMode="Internal" /><Relationship Id="rId9" Type="http://schemas.openxmlformats.org/officeDocument/2006/relationships/image" Target="../media/image8.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22054/europe-waste-to-energy-capacity" TargetMode="External" /><Relationship Id="rId6" Type="http://schemas.openxmlformats.org/officeDocument/2006/relationships/chart" Target="../charts/chart4.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4.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986596/municipal-waste-generation-by-country-european-union-eu-28" TargetMode="External" /><Relationship Id="rId6" Type="http://schemas.openxmlformats.org/officeDocument/2006/relationships/chart" Target="../charts/chart5.xml" /><Relationship Id="rId7" Type="http://schemas.openxmlformats.org/officeDocument/2006/relationships/image" Target="../media/image7.png" /><Relationship Id="rId8" Type="http://schemas.openxmlformats.org/officeDocument/2006/relationships/oleObject" Target="../embeddings/oleObject9.bin" TargetMode="Interna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 name="New shape" title=""/>
          <p:cNvSpPr/>
          <p:nvPr/>
        </p:nvSpPr>
        <p:spPr>
          <a:xfrm>
            <a:off x="74196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583200" y="6231600"/>
            <a:ext cx="1461600" cy="28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INDUSTRIES &amp; MARKETS</a:t>
            </a:r>
          </a:p>
        </p:txBody>
      </p:sp>
      <p:sp>
        <p:nvSpPr>
          <p:cNvPr id="3"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Waste management in Europe</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Austria generated the largest amount of municipal waste per capita in Europe in 2021, at 835 kilograms per inhabitant. This was followed by Norway and Luxembourg, which produced 799 and 793 kilograms per capita, respectively. By contrast, the average Romanian generated 302 kilograms worth of municipal waste that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2021; * Provisional; ** Estimates Municipal waste is mainly produced by households, similar wastes from sources such as commerce, offices and public institutions are also included. Waste from agriculture and from industries are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Eurostat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2"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4094550" y="1882800"/>
            <a:ext cx="4000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Waste generation in kilograms per inhabitant</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9</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Per capita municipal waste generation in Europe in 2021, by select country (in kilograms)</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Per capita municipal waste generated in Europe 2021, by country</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2021, approximately 236.8 million metric tons of municipal waste were generated in the European Union (EU-27), up from some 233.2 million metric tons in the previous year. The generation of municipal waste in the EU has been increasing annually since 2014.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2004  to 2021; * Estimates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Eurostat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Generation of municipal waste in the European Union (EU-27) from 2004 to 2021 (in million metric tons)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Municipal waste generation in the European Union 2004-2021</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Municipal waste generation in the European Union (EU-27) amounted to an estimated 527 kilograms per capita in 2021. The volume of municipal waste produced in the region has been on a continual annual growth since 2014. Amongst EU member states, per capita municipal waste generation is the highest in Austria, where the average inhabitant produced 835 kilograms of waste in 2021.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2010 to 2021; * Estimated figures. Municipal waste is mainly produced by households, similar wastes from sources such as commerce, offices and public institutions are also included. Waste from agriculture and from industries are not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Eurostat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Per capita municipal waste generation in the European Union (EU-27) from 2010 to 2021 (in kilograms)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Per capita municipal waste generated in the European Union 2010-2021</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2020, roughly 2.2 billion metric tons of waste were generated in the European Union. Germany was the largest contributor to this total, having generated 401 million metric tons of waste. While Germany produced the most overall waste in the EU, it produced roughly the same amount of waste per inhabitant as the EU average, at 4.8 metric tons.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2020</a:t>
            </a:r>
          </a:p>
          <a:p>
            <a:r>
              <a:rPr sz="600" b="1">
                <a:solidFill>
                  <a:srgbClr val="0F2741"/>
                </a:solidFill>
                <a:latin typeface="Open Sans"/>
              </a:rPr>
              <a:t>Source(s): </a:t>
            </a:r>
            <a:r>
              <a:rPr sz="600" b="0">
                <a:solidFill>
                  <a:srgbClr val="0F2741"/>
                </a:solidFill>
                <a:latin typeface="Open Sans"/>
              </a:rPr>
              <a:t>Eurostat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Total waste generation in the European Union (EU-27) in 2020, by country (in million metric tons)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Total waste generation in the EU-27 2020, by country</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2020, 4.8 metric tons of waste were generated per inhabitant in the European Union. Finland was the EU Member State with the largest volume of waste generated per inhabitant, at roughly 21 metric tons. In comparison, Germany - which is the largest producer of waste in the EU - generated 4.8 metric tons of waste per inhabitant.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2020</a:t>
            </a:r>
          </a:p>
          <a:p>
            <a:r>
              <a:rPr sz="600" b="1">
                <a:solidFill>
                  <a:srgbClr val="0F2741"/>
                </a:solidFill>
                <a:latin typeface="Open Sans"/>
              </a:rPr>
              <a:t>Source(s): </a:t>
            </a:r>
            <a:r>
              <a:rPr sz="600" b="0">
                <a:solidFill>
                  <a:srgbClr val="0F2741"/>
                </a:solidFill>
                <a:latin typeface="Open Sans"/>
              </a:rPr>
              <a:t>Eurostat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Total waste generation per capita in the European Union (EU-27) in 2020, by country (in metric tons)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Waste generation per capita in the EU-27 2020, by country</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2020, construction accounted for 37 percent of total waste generation in the European Union. The second-largest source of total EU waste in 2020 was mining and quarrying, while households contributed 9.4 percent of total waste.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2020; * Except wholesale of waste and scrap</a:t>
            </a:r>
          </a:p>
          <a:p>
            <a:r>
              <a:rPr sz="600" b="1">
                <a:solidFill>
                  <a:srgbClr val="0F2741"/>
                </a:solidFill>
                <a:latin typeface="Open Sans"/>
              </a:rPr>
              <a:t>Source(s): </a:t>
            </a:r>
            <a:r>
              <a:rPr sz="600" b="0">
                <a:solidFill>
                  <a:srgbClr val="0F2741"/>
                </a:solidFill>
                <a:latin typeface="Open Sans"/>
              </a:rPr>
              <a:t>Eurostat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Distribution of total waste generation in the European Union (EU-27) in 2020, by economic activities and households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Waste generation shares in the EU-27 2020, by economic activity</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Waste management</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03</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2020, roughly 60 percent of the total waste generated in the European Union was treated in recovery operations, with recycling accounting for 39.2 percent. Incineration accounted for 0.5 percent, while landfilling and other disposal made up almost 40 percent of total waste treatment in 2020.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2020; Based on total waste treatment of 2,029 million metric tons</a:t>
            </a:r>
          </a:p>
          <a:p>
            <a:r>
              <a:rPr sz="600" b="1">
                <a:solidFill>
                  <a:srgbClr val="0F2741"/>
                </a:solidFill>
                <a:latin typeface="Open Sans"/>
              </a:rPr>
              <a:t>Source(s): </a:t>
            </a:r>
            <a:r>
              <a:rPr sz="600" b="0">
                <a:solidFill>
                  <a:srgbClr val="0F2741"/>
                </a:solidFill>
                <a:latin typeface="Open Sans"/>
              </a:rPr>
              <a:t>Eurostat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Distribution of total waste treatment in the European Union (EU-27) in 2020, by type of recovery and disposal</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Share of total waste treatment in the EU-27 2020, by method</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Waste treatment methods in the European Union vary widely by member state. In 2020, Italy had the highest recycling rate at 83.1 percent, followed by Belgium. Meanwhile, countries such as Romania, Bulgaria, and Finland rely heavily on landfilling to treat waste. Overall, roughly 60 percent of total EU waste was treated in recovery operations in 2020.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2020</a:t>
            </a:r>
          </a:p>
          <a:p>
            <a:r>
              <a:rPr sz="600" b="1">
                <a:solidFill>
                  <a:srgbClr val="0F2741"/>
                </a:solidFill>
                <a:latin typeface="Open Sans"/>
              </a:rPr>
              <a:t>Source(s): </a:t>
            </a:r>
            <a:r>
              <a:rPr sz="600" b="0">
                <a:solidFill>
                  <a:srgbClr val="0F2741"/>
                </a:solidFill>
                <a:latin typeface="Open Sans"/>
              </a:rPr>
              <a:t>Eurostat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17</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Distribution of total waste treatment in European Union (EU-27) countries in 2020, by type of recovery and disposal</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Share of total waste treatment in the EU-27 2020, by country and method</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Turkey was the largest destination for European Union (EU-27) exports of recyclable raw materials in 2021, with a volume of 15.2 million metric tons. Annual waste exports to Turkey have more than doubled since 2015. In 2015, the EU shipped the majority of its waste to China, but exports there have fallen substantially since it imposed a ban on most waste materials in 2018.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2005 to 2021; * including Hong Kong. Recyclable waste and scrap as well as secondary raw materials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Eurostat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18</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Annual volumes of waste exported by the European Union from 2005 to 2021, by select destination (in million metric tons)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Waste exports by the EU-27 2005-2021, by destination</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Table of Contents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a:t>
            </a:r>
          </a:p>
        </p:txBody>
      </p:sp>
      <p:sp>
        <p:nvSpPr>
          <p:cNvPr id="7" name="New shape" title=""/>
          <p:cNvSpPr/>
          <p:nvPr/>
        </p:nvSpPr>
        <p:spPr>
          <a:xfrm>
            <a:off x="586800" y="1882800"/>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01 Overview</a:t>
            </a:r>
          </a:p>
        </p:txBody>
      </p:sp>
      <p:sp>
        <p:nvSpPr>
          <p:cNvPr id="8" name="New shape" title=""/>
          <p:cNvSpPr/>
          <p:nvPr/>
        </p:nvSpPr>
        <p:spPr>
          <a:xfrm>
            <a:off x="5544000" y="21162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5" action="ppaction://hlinksldjump">
                  <a:extLst>
                    <a:ext uri="{A12FA001-AC4F-418D-AE19-62706E023703}">
                      <ahyp:hlinkClr xmlns:ahyp="http://schemas.microsoft.com/office/drawing/2018/hyperlinkcolor" val="tx"/>
                    </a:ext>
                  </a:extLst>
                </a:hlinkClick>
              </a:rPr>
              <a:t>03</a:t>
            </a:r>
          </a:p>
        </p:txBody>
      </p:sp>
      <p:sp>
        <p:nvSpPr>
          <p:cNvPr id="9" name="New shape" title=""/>
          <p:cNvSpPr/>
          <p:nvPr/>
        </p:nvSpPr>
        <p:spPr>
          <a:xfrm>
            <a:off x="586800" y="21162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municipal waste generation 2021, by select country</a:t>
            </a:r>
          </a:p>
        </p:txBody>
      </p:sp>
      <p:sp>
        <p:nvSpPr>
          <p:cNvPr id="10" name="New shape" title=""/>
          <p:cNvSpPr/>
          <p:nvPr/>
        </p:nvSpPr>
        <p:spPr>
          <a:xfrm>
            <a:off x="5544000" y="22865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6" action="ppaction://hlinksldjump">
                  <a:extLst>
                    <a:ext uri="{A12FA001-AC4F-418D-AE19-62706E023703}">
                      <ahyp:hlinkClr xmlns:ahyp="http://schemas.microsoft.com/office/drawing/2018/hyperlinkcolor" val="tx"/>
                    </a:ext>
                  </a:extLst>
                </a:hlinkClick>
              </a:rPr>
              <a:t>04</a:t>
            </a:r>
          </a:p>
        </p:txBody>
      </p:sp>
      <p:sp>
        <p:nvSpPr>
          <p:cNvPr id="11" name="New shape" title=""/>
          <p:cNvSpPr/>
          <p:nvPr/>
        </p:nvSpPr>
        <p:spPr>
          <a:xfrm>
            <a:off x="586800" y="22865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municipal waste generation per capita 2021, by select country</a:t>
            </a:r>
          </a:p>
        </p:txBody>
      </p:sp>
      <p:sp>
        <p:nvSpPr>
          <p:cNvPr id="12" name="New shape" title=""/>
          <p:cNvSpPr/>
          <p:nvPr/>
        </p:nvSpPr>
        <p:spPr>
          <a:xfrm>
            <a:off x="5544000" y="24567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7" action="ppaction://hlinksldjump">
                  <a:extLst>
                    <a:ext uri="{A12FA001-AC4F-418D-AE19-62706E023703}">
                      <ahyp:hlinkClr xmlns:ahyp="http://schemas.microsoft.com/office/drawing/2018/hyperlinkcolor" val="tx"/>
                    </a:ext>
                  </a:extLst>
                </a:hlinkClick>
              </a:rPr>
              <a:t>05</a:t>
            </a:r>
          </a:p>
        </p:txBody>
      </p:sp>
      <p:sp>
        <p:nvSpPr>
          <p:cNvPr id="13" name="New shape" title=""/>
          <p:cNvSpPr/>
          <p:nvPr/>
        </p:nvSpPr>
        <p:spPr>
          <a:xfrm>
            <a:off x="586800" y="24567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municipal waste recycling rate 2021, by select country</a:t>
            </a:r>
          </a:p>
        </p:txBody>
      </p:sp>
      <p:sp>
        <p:nvSpPr>
          <p:cNvPr id="14" name="New shape" title=""/>
          <p:cNvSpPr/>
          <p:nvPr/>
        </p:nvSpPr>
        <p:spPr>
          <a:xfrm>
            <a:off x="5544000" y="262707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8" action="ppaction://hlinksldjump">
                  <a:extLst>
                    <a:ext uri="{A12FA001-AC4F-418D-AE19-62706E023703}">
                      <ahyp:hlinkClr xmlns:ahyp="http://schemas.microsoft.com/office/drawing/2018/hyperlinkcolor" val="tx"/>
                    </a:ext>
                  </a:extLst>
                </a:hlinkClick>
              </a:rPr>
              <a:t>06</a:t>
            </a:r>
          </a:p>
        </p:txBody>
      </p:sp>
      <p:sp>
        <p:nvSpPr>
          <p:cNvPr id="15" name="New shape" title=""/>
          <p:cNvSpPr/>
          <p:nvPr/>
        </p:nvSpPr>
        <p:spPr>
          <a:xfrm>
            <a:off x="586800" y="262707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Installed waste energy capacity in Europe 2010-2022</a:t>
            </a:r>
          </a:p>
        </p:txBody>
      </p:sp>
      <p:sp>
        <p:nvSpPr>
          <p:cNvPr id="16" name="New shape" title=""/>
          <p:cNvSpPr/>
          <p:nvPr/>
        </p:nvSpPr>
        <p:spPr>
          <a:xfrm>
            <a:off x="586800" y="2924355"/>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02 Generation</a:t>
            </a:r>
          </a:p>
        </p:txBody>
      </p:sp>
      <p:sp>
        <p:nvSpPr>
          <p:cNvPr id="17" name="New shape" title=""/>
          <p:cNvSpPr/>
          <p:nvPr/>
        </p:nvSpPr>
        <p:spPr>
          <a:xfrm>
            <a:off x="5544000" y="315779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9" action="ppaction://hlinksldjump">
                  <a:extLst>
                    <a:ext uri="{A12FA001-AC4F-418D-AE19-62706E023703}">
                      <ahyp:hlinkClr xmlns:ahyp="http://schemas.microsoft.com/office/drawing/2018/hyperlinkcolor" val="tx"/>
                    </a:ext>
                  </a:extLst>
                </a:hlinkClick>
              </a:rPr>
              <a:t>08</a:t>
            </a:r>
          </a:p>
        </p:txBody>
      </p:sp>
      <p:sp>
        <p:nvSpPr>
          <p:cNvPr id="18" name="New shape" title=""/>
          <p:cNvSpPr/>
          <p:nvPr/>
        </p:nvSpPr>
        <p:spPr>
          <a:xfrm>
            <a:off x="586800" y="315779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Municipal waste generated in Europe 2021, by country</a:t>
            </a:r>
          </a:p>
        </p:txBody>
      </p:sp>
      <p:sp>
        <p:nvSpPr>
          <p:cNvPr id="19" name="New shape" title=""/>
          <p:cNvSpPr/>
          <p:nvPr/>
        </p:nvSpPr>
        <p:spPr>
          <a:xfrm>
            <a:off x="5544000" y="332807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0" action="ppaction://hlinksldjump">
                  <a:extLst>
                    <a:ext uri="{A12FA001-AC4F-418D-AE19-62706E023703}">
                      <ahyp:hlinkClr xmlns:ahyp="http://schemas.microsoft.com/office/drawing/2018/hyperlinkcolor" val="tx"/>
                    </a:ext>
                  </a:extLst>
                </a:hlinkClick>
              </a:rPr>
              <a:t>09</a:t>
            </a:r>
          </a:p>
        </p:txBody>
      </p:sp>
      <p:sp>
        <p:nvSpPr>
          <p:cNvPr id="20" name="New shape" title=""/>
          <p:cNvSpPr/>
          <p:nvPr/>
        </p:nvSpPr>
        <p:spPr>
          <a:xfrm>
            <a:off x="586800" y="332807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Per capita municipal waste generated in Europe 2021, by country</a:t>
            </a:r>
          </a:p>
        </p:txBody>
      </p:sp>
      <p:sp>
        <p:nvSpPr>
          <p:cNvPr id="21" name="New shape" title=""/>
          <p:cNvSpPr/>
          <p:nvPr/>
        </p:nvSpPr>
        <p:spPr>
          <a:xfrm>
            <a:off x="5544000" y="349835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1" action="ppaction://hlinksldjump">
                  <a:extLst>
                    <a:ext uri="{A12FA001-AC4F-418D-AE19-62706E023703}">
                      <ahyp:hlinkClr xmlns:ahyp="http://schemas.microsoft.com/office/drawing/2018/hyperlinkcolor" val="tx"/>
                    </a:ext>
                  </a:extLst>
                </a:hlinkClick>
              </a:rPr>
              <a:t>10</a:t>
            </a:r>
          </a:p>
        </p:txBody>
      </p:sp>
      <p:sp>
        <p:nvSpPr>
          <p:cNvPr id="22" name="New shape" title=""/>
          <p:cNvSpPr/>
          <p:nvPr/>
        </p:nvSpPr>
        <p:spPr>
          <a:xfrm>
            <a:off x="586800" y="349835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Municipal waste generation in the European Union 2004-2021</a:t>
            </a:r>
          </a:p>
        </p:txBody>
      </p:sp>
      <p:sp>
        <p:nvSpPr>
          <p:cNvPr id="23" name="New shape" title=""/>
          <p:cNvSpPr/>
          <p:nvPr/>
        </p:nvSpPr>
        <p:spPr>
          <a:xfrm>
            <a:off x="5544000" y="366863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2" action="ppaction://hlinksldjump">
                  <a:extLst>
                    <a:ext uri="{A12FA001-AC4F-418D-AE19-62706E023703}">
                      <ahyp:hlinkClr xmlns:ahyp="http://schemas.microsoft.com/office/drawing/2018/hyperlinkcolor" val="tx"/>
                    </a:ext>
                  </a:extLst>
                </a:hlinkClick>
              </a:rPr>
              <a:t>11</a:t>
            </a:r>
          </a:p>
        </p:txBody>
      </p:sp>
      <p:sp>
        <p:nvSpPr>
          <p:cNvPr id="24" name="New shape" title=""/>
          <p:cNvSpPr/>
          <p:nvPr/>
        </p:nvSpPr>
        <p:spPr>
          <a:xfrm>
            <a:off x="586800" y="366863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Per capita municipal waste generated in the European Union 2010-2021</a:t>
            </a:r>
          </a:p>
        </p:txBody>
      </p:sp>
      <p:sp>
        <p:nvSpPr>
          <p:cNvPr id="25" name="New shape" title=""/>
          <p:cNvSpPr/>
          <p:nvPr/>
        </p:nvSpPr>
        <p:spPr>
          <a:xfrm>
            <a:off x="5544000" y="383891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3" action="ppaction://hlinksldjump">
                  <a:extLst>
                    <a:ext uri="{A12FA001-AC4F-418D-AE19-62706E023703}">
                      <ahyp:hlinkClr xmlns:ahyp="http://schemas.microsoft.com/office/drawing/2018/hyperlinkcolor" val="tx"/>
                    </a:ext>
                  </a:extLst>
                </a:hlinkClick>
              </a:rPr>
              <a:t>12</a:t>
            </a:r>
          </a:p>
        </p:txBody>
      </p:sp>
      <p:sp>
        <p:nvSpPr>
          <p:cNvPr id="26" name="New shape" title=""/>
          <p:cNvSpPr/>
          <p:nvPr/>
        </p:nvSpPr>
        <p:spPr>
          <a:xfrm>
            <a:off x="586800" y="383891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Total waste generation in the EU-27 2020, by country</a:t>
            </a:r>
          </a:p>
        </p:txBody>
      </p:sp>
      <p:sp>
        <p:nvSpPr>
          <p:cNvPr id="27" name="New shape" title=""/>
          <p:cNvSpPr/>
          <p:nvPr/>
        </p:nvSpPr>
        <p:spPr>
          <a:xfrm>
            <a:off x="5544000" y="400918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4" action="ppaction://hlinksldjump">
                  <a:extLst>
                    <a:ext uri="{A12FA001-AC4F-418D-AE19-62706E023703}">
                      <ahyp:hlinkClr xmlns:ahyp="http://schemas.microsoft.com/office/drawing/2018/hyperlinkcolor" val="tx"/>
                    </a:ext>
                  </a:extLst>
                </a:hlinkClick>
              </a:rPr>
              <a:t>13</a:t>
            </a:r>
          </a:p>
        </p:txBody>
      </p:sp>
      <p:sp>
        <p:nvSpPr>
          <p:cNvPr id="28" name="New shape" title=""/>
          <p:cNvSpPr/>
          <p:nvPr/>
        </p:nvSpPr>
        <p:spPr>
          <a:xfrm>
            <a:off x="586800" y="400918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Waste generation per capita in the EU-27 2020, by country</a:t>
            </a:r>
          </a:p>
        </p:txBody>
      </p:sp>
      <p:sp>
        <p:nvSpPr>
          <p:cNvPr id="29" name="New shape" title=""/>
          <p:cNvSpPr/>
          <p:nvPr/>
        </p:nvSpPr>
        <p:spPr>
          <a:xfrm>
            <a:off x="5544000" y="417946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5" action="ppaction://hlinksldjump">
                  <a:extLst>
                    <a:ext uri="{A12FA001-AC4F-418D-AE19-62706E023703}">
                      <ahyp:hlinkClr xmlns:ahyp="http://schemas.microsoft.com/office/drawing/2018/hyperlinkcolor" val="tx"/>
                    </a:ext>
                  </a:extLst>
                </a:hlinkClick>
              </a:rPr>
              <a:t>14</a:t>
            </a:r>
          </a:p>
        </p:txBody>
      </p:sp>
      <p:sp>
        <p:nvSpPr>
          <p:cNvPr id="30" name="New shape" title=""/>
          <p:cNvSpPr/>
          <p:nvPr/>
        </p:nvSpPr>
        <p:spPr>
          <a:xfrm>
            <a:off x="586800" y="417946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Waste generation shares in the EU-27 2020, by economic activity</a:t>
            </a:r>
          </a:p>
        </p:txBody>
      </p:sp>
      <p:sp>
        <p:nvSpPr>
          <p:cNvPr id="31" name="New shape" title=""/>
          <p:cNvSpPr/>
          <p:nvPr/>
        </p:nvSpPr>
        <p:spPr>
          <a:xfrm>
            <a:off x="586800" y="4476744"/>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03 Waste management</a:t>
            </a:r>
          </a:p>
        </p:txBody>
      </p:sp>
      <p:sp>
        <p:nvSpPr>
          <p:cNvPr id="32" name="New shape" title=""/>
          <p:cNvSpPr/>
          <p:nvPr/>
        </p:nvSpPr>
        <p:spPr>
          <a:xfrm>
            <a:off x="5544000" y="471018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6" action="ppaction://hlinksldjump">
                  <a:extLst>
                    <a:ext uri="{A12FA001-AC4F-418D-AE19-62706E023703}">
                      <ahyp:hlinkClr xmlns:ahyp="http://schemas.microsoft.com/office/drawing/2018/hyperlinkcolor" val="tx"/>
                    </a:ext>
                  </a:extLst>
                </a:hlinkClick>
              </a:rPr>
              <a:t>16</a:t>
            </a:r>
          </a:p>
        </p:txBody>
      </p:sp>
      <p:sp>
        <p:nvSpPr>
          <p:cNvPr id="33" name="New shape" title=""/>
          <p:cNvSpPr/>
          <p:nvPr/>
        </p:nvSpPr>
        <p:spPr>
          <a:xfrm>
            <a:off x="586800" y="471018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Share of total waste treatment in the EU-27 2020, by method</a:t>
            </a:r>
          </a:p>
        </p:txBody>
      </p:sp>
      <p:sp>
        <p:nvSpPr>
          <p:cNvPr id="34" name="New shape" title=""/>
          <p:cNvSpPr/>
          <p:nvPr/>
        </p:nvSpPr>
        <p:spPr>
          <a:xfrm>
            <a:off x="5544000" y="488046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7" action="ppaction://hlinksldjump">
                  <a:extLst>
                    <a:ext uri="{A12FA001-AC4F-418D-AE19-62706E023703}">
                      <ahyp:hlinkClr xmlns:ahyp="http://schemas.microsoft.com/office/drawing/2018/hyperlinkcolor" val="tx"/>
                    </a:ext>
                  </a:extLst>
                </a:hlinkClick>
              </a:rPr>
              <a:t>17</a:t>
            </a:r>
          </a:p>
        </p:txBody>
      </p:sp>
      <p:sp>
        <p:nvSpPr>
          <p:cNvPr id="35" name="New shape" title=""/>
          <p:cNvSpPr/>
          <p:nvPr/>
        </p:nvSpPr>
        <p:spPr>
          <a:xfrm>
            <a:off x="586800" y="488046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Share of total waste treatment in the EU-27 2020, by country and method</a:t>
            </a:r>
          </a:p>
        </p:txBody>
      </p:sp>
      <p:sp>
        <p:nvSpPr>
          <p:cNvPr id="36" name="New shape" title=""/>
          <p:cNvSpPr/>
          <p:nvPr/>
        </p:nvSpPr>
        <p:spPr>
          <a:xfrm>
            <a:off x="5544000" y="50507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8" action="ppaction://hlinksldjump">
                  <a:extLst>
                    <a:ext uri="{A12FA001-AC4F-418D-AE19-62706E023703}">
                      <ahyp:hlinkClr xmlns:ahyp="http://schemas.microsoft.com/office/drawing/2018/hyperlinkcolor" val="tx"/>
                    </a:ext>
                  </a:extLst>
                </a:hlinkClick>
              </a:rPr>
              <a:t>18</a:t>
            </a:r>
          </a:p>
        </p:txBody>
      </p:sp>
      <p:sp>
        <p:nvSpPr>
          <p:cNvPr id="37" name="New shape" title=""/>
          <p:cNvSpPr/>
          <p:nvPr/>
        </p:nvSpPr>
        <p:spPr>
          <a:xfrm>
            <a:off x="586800" y="50507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Waste exports by the EU-27 2005-2021, by destination</a:t>
            </a:r>
          </a:p>
        </p:txBody>
      </p:sp>
      <p:sp>
        <p:nvSpPr>
          <p:cNvPr id="38" name="New shape" title=""/>
          <p:cNvSpPr/>
          <p:nvPr/>
        </p:nvSpPr>
        <p:spPr>
          <a:xfrm>
            <a:off x="5544000" y="52210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9" action="ppaction://hlinksldjump">
                  <a:extLst>
                    <a:ext uri="{A12FA001-AC4F-418D-AE19-62706E023703}">
                      <ahyp:hlinkClr xmlns:ahyp="http://schemas.microsoft.com/office/drawing/2018/hyperlinkcolor" val="tx"/>
                    </a:ext>
                  </a:extLst>
                </a:hlinkClick>
              </a:rPr>
              <a:t>19</a:t>
            </a:r>
          </a:p>
        </p:txBody>
      </p:sp>
      <p:sp>
        <p:nvSpPr>
          <p:cNvPr id="39" name="New shape" title=""/>
          <p:cNvSpPr/>
          <p:nvPr/>
        </p:nvSpPr>
        <p:spPr>
          <a:xfrm>
            <a:off x="586800" y="52210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Recycling rate of municipal waste in the European Union 2000-2021</a:t>
            </a:r>
          </a:p>
        </p:txBody>
      </p:sp>
      <p:sp>
        <p:nvSpPr>
          <p:cNvPr id="40" name="New shape" title=""/>
          <p:cNvSpPr/>
          <p:nvPr/>
        </p:nvSpPr>
        <p:spPr>
          <a:xfrm>
            <a:off x="5544000" y="53912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0" action="ppaction://hlinksldjump">
                  <a:extLst>
                    <a:ext uri="{A12FA001-AC4F-418D-AE19-62706E023703}">
                      <ahyp:hlinkClr xmlns:ahyp="http://schemas.microsoft.com/office/drawing/2018/hyperlinkcolor" val="tx"/>
                    </a:ext>
                  </a:extLst>
                </a:hlinkClick>
              </a:rPr>
              <a:t>20</a:t>
            </a:r>
          </a:p>
        </p:txBody>
      </p:sp>
      <p:sp>
        <p:nvSpPr>
          <p:cNvPr id="41" name="New shape" title=""/>
          <p:cNvSpPr/>
          <p:nvPr/>
        </p:nvSpPr>
        <p:spPr>
          <a:xfrm>
            <a:off x="586800" y="53912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Recycling rate of municipal waste in the European Union 2010-2021, by country</a:t>
            </a:r>
          </a:p>
        </p:txBody>
      </p:sp>
      <p:sp>
        <p:nvSpPr>
          <p:cNvPr id="42" name="New shape" title=""/>
          <p:cNvSpPr/>
          <p:nvPr/>
        </p:nvSpPr>
        <p:spPr>
          <a:xfrm>
            <a:off x="10915200" y="188280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1" action="ppaction://hlinksldjump">
                  <a:extLst>
                    <a:ext uri="{A12FA001-AC4F-418D-AE19-62706E023703}">
                      <ahyp:hlinkClr xmlns:ahyp="http://schemas.microsoft.com/office/drawing/2018/hyperlinkcolor" val="tx"/>
                    </a:ext>
                  </a:extLst>
                </a:hlinkClick>
              </a:rPr>
              <a:t>21</a:t>
            </a:r>
          </a:p>
        </p:txBody>
      </p:sp>
      <p:sp>
        <p:nvSpPr>
          <p:cNvPr id="43" name="New shape" title=""/>
          <p:cNvSpPr/>
          <p:nvPr/>
        </p:nvSpPr>
        <p:spPr>
          <a:xfrm>
            <a:off x="5958000" y="188280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Recycling rate of packaging waste in the EU-27 2005-2020</a:t>
            </a:r>
          </a:p>
        </p:txBody>
      </p:sp>
      <p:sp>
        <p:nvSpPr>
          <p:cNvPr id="44" name="New shape" title=""/>
          <p:cNvSpPr/>
          <p:nvPr/>
        </p:nvSpPr>
        <p:spPr>
          <a:xfrm>
            <a:off x="10915200" y="205307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2" action="ppaction://hlinksldjump">
                  <a:extLst>
                    <a:ext uri="{A12FA001-AC4F-418D-AE19-62706E023703}">
                      <ahyp:hlinkClr xmlns:ahyp="http://schemas.microsoft.com/office/drawing/2018/hyperlinkcolor" val="tx"/>
                    </a:ext>
                  </a:extLst>
                </a:hlinkClick>
              </a:rPr>
              <a:t>22</a:t>
            </a:r>
          </a:p>
        </p:txBody>
      </p:sp>
      <p:sp>
        <p:nvSpPr>
          <p:cNvPr id="45" name="New shape" title=""/>
          <p:cNvSpPr/>
          <p:nvPr/>
        </p:nvSpPr>
        <p:spPr>
          <a:xfrm>
            <a:off x="5958000" y="205307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Recycling rate of municipal packaging waste in the EU-27 2020, by material</a:t>
            </a:r>
          </a:p>
        </p:txBody>
      </p:sp>
      <p:sp>
        <p:nvSpPr>
          <p:cNvPr id="46" name="New shape" title=""/>
          <p:cNvSpPr/>
          <p:nvPr/>
        </p:nvSpPr>
        <p:spPr>
          <a:xfrm>
            <a:off x="5958000" y="2350356"/>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04 Companies</a:t>
            </a:r>
          </a:p>
        </p:txBody>
      </p:sp>
      <p:sp>
        <p:nvSpPr>
          <p:cNvPr id="47" name="New shape" title=""/>
          <p:cNvSpPr/>
          <p:nvPr/>
        </p:nvSpPr>
        <p:spPr>
          <a:xfrm>
            <a:off x="10915200" y="25837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3" action="ppaction://hlinksldjump">
                  <a:extLst>
                    <a:ext uri="{A12FA001-AC4F-418D-AE19-62706E023703}">
                      <ahyp:hlinkClr xmlns:ahyp="http://schemas.microsoft.com/office/drawing/2018/hyperlinkcolor" val="tx"/>
                    </a:ext>
                  </a:extLst>
                </a:hlinkClick>
              </a:rPr>
              <a:t>24</a:t>
            </a:r>
          </a:p>
        </p:txBody>
      </p:sp>
      <p:sp>
        <p:nvSpPr>
          <p:cNvPr id="48" name="New shape" title=""/>
          <p:cNvSpPr/>
          <p:nvPr/>
        </p:nvSpPr>
        <p:spPr>
          <a:xfrm>
            <a:off x="5958000" y="25837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Leading waste service companies worldwide 2022, by revenue</a:t>
            </a:r>
          </a:p>
        </p:txBody>
      </p:sp>
      <p:sp>
        <p:nvSpPr>
          <p:cNvPr id="49" name="New shape" title=""/>
          <p:cNvSpPr/>
          <p:nvPr/>
        </p:nvSpPr>
        <p:spPr>
          <a:xfrm>
            <a:off x="10915200" y="275407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4" action="ppaction://hlinksldjump">
                  <a:extLst>
                    <a:ext uri="{A12FA001-AC4F-418D-AE19-62706E023703}">
                      <ahyp:hlinkClr xmlns:ahyp="http://schemas.microsoft.com/office/drawing/2018/hyperlinkcolor" val="tx"/>
                    </a:ext>
                  </a:extLst>
                </a:hlinkClick>
              </a:rPr>
              <a:t>25</a:t>
            </a:r>
          </a:p>
        </p:txBody>
      </p:sp>
      <p:sp>
        <p:nvSpPr>
          <p:cNvPr id="50" name="New shape" title=""/>
          <p:cNvSpPr/>
          <p:nvPr/>
        </p:nvSpPr>
        <p:spPr>
          <a:xfrm>
            <a:off x="5958000" y="275407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Revenue of leading waste management companies in Europe 2022</a:t>
            </a:r>
          </a:p>
        </p:txBody>
      </p:sp>
      <p:sp>
        <p:nvSpPr>
          <p:cNvPr id="51" name="New shape" title=""/>
          <p:cNvSpPr/>
          <p:nvPr/>
        </p:nvSpPr>
        <p:spPr>
          <a:xfrm>
            <a:off x="10915200" y="292435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5" action="ppaction://hlinksldjump">
                  <a:extLst>
                    <a:ext uri="{A12FA001-AC4F-418D-AE19-62706E023703}">
                      <ahyp:hlinkClr xmlns:ahyp="http://schemas.microsoft.com/office/drawing/2018/hyperlinkcolor" val="tx"/>
                    </a:ext>
                  </a:extLst>
                </a:hlinkClick>
              </a:rPr>
              <a:t>26</a:t>
            </a:r>
          </a:p>
        </p:txBody>
      </p:sp>
      <p:sp>
        <p:nvSpPr>
          <p:cNvPr id="52" name="New shape" title=""/>
          <p:cNvSpPr/>
          <p:nvPr/>
        </p:nvSpPr>
        <p:spPr>
          <a:xfrm>
            <a:off x="5958000" y="292435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Veolia's revenue 2022, by division</a:t>
            </a:r>
          </a:p>
        </p:txBody>
      </p:sp>
      <p:sp>
        <p:nvSpPr>
          <p:cNvPr id="53" name="New shape" title=""/>
          <p:cNvSpPr/>
          <p:nvPr/>
        </p:nvSpPr>
        <p:spPr>
          <a:xfrm>
            <a:off x="10915200" y="309463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6" action="ppaction://hlinksldjump">
                  <a:extLst>
                    <a:ext uri="{A12FA001-AC4F-418D-AE19-62706E023703}">
                      <ahyp:hlinkClr xmlns:ahyp="http://schemas.microsoft.com/office/drawing/2018/hyperlinkcolor" val="tx"/>
                    </a:ext>
                  </a:extLst>
                </a:hlinkClick>
              </a:rPr>
              <a:t>27</a:t>
            </a:r>
          </a:p>
        </p:txBody>
      </p:sp>
      <p:sp>
        <p:nvSpPr>
          <p:cNvPr id="54" name="New shape" title=""/>
          <p:cNvSpPr/>
          <p:nvPr/>
        </p:nvSpPr>
        <p:spPr>
          <a:xfrm>
            <a:off x="5958000" y="309463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Suez's revenue 2020-2022, by division</a:t>
            </a:r>
          </a:p>
        </p:txBody>
      </p:sp>
      <p:sp>
        <p:nvSpPr>
          <p:cNvPr id="55" name="New shape" title=""/>
          <p:cNvSpPr/>
          <p:nvPr/>
        </p:nvSpPr>
        <p:spPr>
          <a:xfrm>
            <a:off x="10915200" y="326491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7" action="ppaction://hlinksldjump">
                  <a:extLst>
                    <a:ext uri="{A12FA001-AC4F-418D-AE19-62706E023703}">
                      <ahyp:hlinkClr xmlns:ahyp="http://schemas.microsoft.com/office/drawing/2018/hyperlinkcolor" val="tx"/>
                    </a:ext>
                  </a:extLst>
                </a:hlinkClick>
              </a:rPr>
              <a:t>28</a:t>
            </a:r>
          </a:p>
        </p:txBody>
      </p:sp>
      <p:sp>
        <p:nvSpPr>
          <p:cNvPr id="56" name="New shape" title=""/>
          <p:cNvSpPr/>
          <p:nvPr/>
        </p:nvSpPr>
        <p:spPr>
          <a:xfrm>
            <a:off x="5958000" y="326491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Number of enterprises collecting waste in the European Union 2021, by country</a:t>
            </a:r>
          </a:p>
        </p:txBody>
      </p:sp>
      <p:sp>
        <p:nvSpPr>
          <p:cNvPr id="57" name="New shape" title=""/>
          <p:cNvSpPr/>
          <p:nvPr/>
        </p:nvSpPr>
        <p:spPr>
          <a:xfrm>
            <a:off x="5958000" y="3562189"/>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05 Outlook</a:t>
            </a:r>
          </a:p>
        </p:txBody>
      </p:sp>
      <p:sp>
        <p:nvSpPr>
          <p:cNvPr id="58" name="New shape" title=""/>
          <p:cNvSpPr/>
          <p:nvPr/>
        </p:nvSpPr>
        <p:spPr>
          <a:xfrm>
            <a:off x="10915200" y="379563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8" action="ppaction://hlinksldjump">
                  <a:extLst>
                    <a:ext uri="{A12FA001-AC4F-418D-AE19-62706E023703}">
                      <ahyp:hlinkClr xmlns:ahyp="http://schemas.microsoft.com/office/drawing/2018/hyperlinkcolor" val="tx"/>
                    </a:ext>
                  </a:extLst>
                </a:hlinkClick>
              </a:rPr>
              <a:t>30</a:t>
            </a:r>
          </a:p>
        </p:txBody>
      </p:sp>
      <p:sp>
        <p:nvSpPr>
          <p:cNvPr id="59" name="New shape" title=""/>
          <p:cNvSpPr/>
          <p:nvPr/>
        </p:nvSpPr>
        <p:spPr>
          <a:xfrm>
            <a:off x="5958000" y="379563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Recycling targets for municipal waste in the EU-27 2030-2035</a:t>
            </a:r>
          </a:p>
        </p:txBody>
      </p:sp>
      <p:sp>
        <p:nvSpPr>
          <p:cNvPr id="60" name="New shape" title=""/>
          <p:cNvSpPr/>
          <p:nvPr/>
        </p:nvSpPr>
        <p:spPr>
          <a:xfrm>
            <a:off x="10915200" y="396591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9" action="ppaction://hlinksldjump">
                  <a:extLst>
                    <a:ext uri="{A12FA001-AC4F-418D-AE19-62706E023703}">
                      <ahyp:hlinkClr xmlns:ahyp="http://schemas.microsoft.com/office/drawing/2018/hyperlinkcolor" val="tx"/>
                    </a:ext>
                  </a:extLst>
                </a:hlinkClick>
              </a:rPr>
              <a:t>31</a:t>
            </a:r>
          </a:p>
        </p:txBody>
      </p:sp>
      <p:sp>
        <p:nvSpPr>
          <p:cNvPr id="61" name="New shape" title=""/>
          <p:cNvSpPr/>
          <p:nvPr/>
        </p:nvSpPr>
        <p:spPr>
          <a:xfrm>
            <a:off x="5958000" y="396591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Target scenarios for residual municipal waste reductions in the EU-27 2030</a:t>
            </a:r>
          </a:p>
        </p:txBody>
      </p:sp>
      <p:sp>
        <p:nvSpPr>
          <p:cNvPr id="62" name="New shape" title=""/>
          <p:cNvSpPr/>
          <p:nvPr/>
        </p:nvSpPr>
        <p:spPr>
          <a:xfrm>
            <a:off x="10915200" y="413618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0" action="ppaction://hlinksldjump">
                  <a:extLst>
                    <a:ext uri="{A12FA001-AC4F-418D-AE19-62706E023703}">
                      <ahyp:hlinkClr xmlns:ahyp="http://schemas.microsoft.com/office/drawing/2018/hyperlinkcolor" val="tx"/>
                    </a:ext>
                  </a:extLst>
                </a:hlinkClick>
              </a:rPr>
              <a:t>32</a:t>
            </a:r>
          </a:p>
        </p:txBody>
      </p:sp>
      <p:sp>
        <p:nvSpPr>
          <p:cNvPr id="63" name="New shape" title=""/>
          <p:cNvSpPr/>
          <p:nvPr/>
        </p:nvSpPr>
        <p:spPr>
          <a:xfrm>
            <a:off x="5958000" y="413618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Recycling targets for packaging waste in the EU-27 2025-2030, by type</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2021, the recycling rate of municipal waste in the European Union (EU-27) was estimated at 49.6 percent, the highest figure recorded in the indicated period. The recycling rate of municipal waste in the EU has almost doubled since 2000.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2000 to 2021</a:t>
            </a:r>
          </a:p>
          <a:p>
            <a:r>
              <a:rPr sz="600" b="1">
                <a:solidFill>
                  <a:srgbClr val="0F2741"/>
                </a:solidFill>
                <a:latin typeface="Open Sans"/>
              </a:rPr>
              <a:t>Source(s): </a:t>
            </a:r>
            <a:r>
              <a:rPr sz="600" b="0">
                <a:solidFill>
                  <a:srgbClr val="0F2741"/>
                </a:solidFill>
                <a:latin typeface="Open Sans"/>
              </a:rPr>
              <a:t>Eurostat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19</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Recycling rate of municipal waste in the European Union (EU-27) from 2000 to 2021</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Recycling rate of municipal waste in the European Union 2000-2021</a:t>
            </a: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Germany was the top municipal waste recycler in the European Union in 2021, with an estimated recycling rate of 71.1 percent. The recycling rates of municipal waste vary greatly throughout the EU, with just seven countries having a recycling rate higher than 50 percent that year. Meanwhile countries such as Cyprus, Romania, and Malta have recycling rates lower than 20 percent.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2010 and 2021; * Figures are provisional. ** Figures are estimates. *** No value for 2010 was provided, the figure for 2011 was used instead. According to the source, the indicator presents the the tonnage recycled from municipal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Eurostat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3"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4532700" y="1882800"/>
            <a:ext cx="3124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Recycling rate of municipal waste</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20</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Recycling rate of municipal waste in the European Union (EU-27) in 2010 and 2021, by country</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Recycling rate of municipal waste in the European Union 2010-2021, by country</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recycling rate of packaging waste in the European Union was 64 percent in 2020 - the fourth consecutive year that the recycling rate dropped. Packaging waste recycling in the bloc peaked n 2016, with a rate of 67.6 percent.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2005 to 2020</a:t>
            </a:r>
          </a:p>
          <a:p>
            <a:r>
              <a:rPr sz="600" b="1">
                <a:solidFill>
                  <a:srgbClr val="0F2741"/>
                </a:solidFill>
                <a:latin typeface="Open Sans"/>
              </a:rPr>
              <a:t>Source(s): </a:t>
            </a:r>
            <a:r>
              <a:rPr sz="600" b="0">
                <a:solidFill>
                  <a:srgbClr val="0F2741"/>
                </a:solidFill>
                <a:latin typeface="Open Sans"/>
              </a:rPr>
              <a:t>Eurostat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Recycling rate of packaging waste in the European Union (EU-27) from 2005 to 2020</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Recycling rate of packaging waste in the EU-27 2005-2020</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Paper and pulp packaging had the highest recycling rate for packaging in the European Union (EU-27) in 2020, at 81.5 percent. This was followed by metallic and glass packaging, each with a recycling rate above 75 percent. The recycling rate of plastic packaging in EU averaged below 40 percent in 2020, but rates vary widely by country.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2020</a:t>
            </a:r>
          </a:p>
          <a:p>
            <a:r>
              <a:rPr sz="600" b="1">
                <a:solidFill>
                  <a:srgbClr val="0F2741"/>
                </a:solidFill>
                <a:latin typeface="Open Sans"/>
              </a:rPr>
              <a:t>Source(s): </a:t>
            </a:r>
            <a:r>
              <a:rPr sz="600" b="0">
                <a:solidFill>
                  <a:srgbClr val="0F2741"/>
                </a:solidFill>
                <a:latin typeface="Open Sans"/>
              </a:rPr>
              <a:t>Eurostat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Recycling rate of municipal packaging waste in the European Union (EU-27) in 2020, by material</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Recycling rate of municipal packaging waste in the EU-27 2020, by material</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Companies</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04</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Veolia is the largest waste management company in the world based on revenue. The French provider of water, waste, and energy management services reported revenue of nearly 46 billon U.S. dollars in the 2022 financial year. In 2022, Veolia completed the acquisition of Suez, another French waste management company, for 12.9 billion euros.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FY 2022</a:t>
            </a:r>
          </a:p>
          <a:p>
            <a:r>
              <a:rPr sz="600" b="1">
                <a:solidFill>
                  <a:srgbClr val="0F2741"/>
                </a:solidFill>
                <a:latin typeface="Open Sans"/>
              </a:rPr>
              <a:t>Source(s): </a:t>
            </a:r>
            <a:r>
              <a:rPr sz="600" b="0">
                <a:solidFill>
                  <a:srgbClr val="0F2741"/>
                </a:solidFill>
                <a:latin typeface="Open Sans"/>
              </a:rPr>
              <a:t>Statista; Various sources (Company data)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697800" y="1882800"/>
            <a:ext cx="27940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Revenue in billion U.S. dollars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24</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Revenue of selected major waste management companies worldwide in FY 2022 (in billion U.S. dollars)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Leading waste service companies worldwide 2022, by revenue</a:t>
            </a: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Veolia Environmental Services reported revenue of nearly 43 billion euros for the financial year ended December 31, 2022. That same year, Suez reported revenue of some 6.8 billion euros. The French multinational Veolia is also amongst the largest waste management companies worldwide.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2022 or latest available</a:t>
            </a:r>
          </a:p>
          <a:p>
            <a:r>
              <a:rPr sz="600" b="1">
                <a:solidFill>
                  <a:srgbClr val="0F2741"/>
                </a:solidFill>
                <a:latin typeface="Open Sans"/>
              </a:rPr>
              <a:t>Source(s): </a:t>
            </a:r>
            <a:r>
              <a:rPr sz="600" b="0">
                <a:solidFill>
                  <a:srgbClr val="0F2741"/>
                </a:solidFill>
                <a:latin typeface="Open Sans"/>
              </a:rPr>
              <a:t>Statista; Various sources (Company data)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939100" y="1882800"/>
            <a:ext cx="23114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Revenue in billion euros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25</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Revenue of selected leading waste management service companies in Europe in FY 2022 (in billion euros)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Revenue of leading waste management companies in Europe 2022</a:t>
            </a: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Veolia Environment's water revenue totaled 18.3 billion euros in the fiscal year of 2022. Meanwhile, the French multinational's waste division generated a revenue of roughly 15.8 billion euros that year. In total, the Veolia group reported a revenue of nearly 43 billion euros for the year ended December 31, 2022.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FY 2022</a:t>
            </a:r>
          </a:p>
          <a:p>
            <a:r>
              <a:rPr sz="600" b="1">
                <a:solidFill>
                  <a:srgbClr val="0F2741"/>
                </a:solidFill>
                <a:latin typeface="Open Sans"/>
              </a:rPr>
              <a:t>Source(s): </a:t>
            </a:r>
            <a:r>
              <a:rPr sz="600" b="0">
                <a:solidFill>
                  <a:srgbClr val="0F2741"/>
                </a:solidFill>
                <a:latin typeface="Open Sans"/>
              </a:rPr>
              <a:t>Veolia Environnement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Revenue of Veolia in FY 2022, by division (in million euros)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Veolia's revenue 2022, by division</a:t>
            </a: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Suez's water division reported revenue of 3.3 billion euros for the year ended December 31, 2022. Suez was acquired by long time rival Veolia in 2021, with the "new" Suez's revenue amounting to more than 6.8 billion euros in financial year 2022.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FY 2020 to FY 2022</a:t>
            </a:r>
          </a:p>
          <a:p>
            <a:r>
              <a:rPr sz="600" b="1">
                <a:solidFill>
                  <a:srgbClr val="0F2741"/>
                </a:solidFill>
                <a:latin typeface="Open Sans"/>
              </a:rPr>
              <a:t>Source(s): </a:t>
            </a:r>
            <a:r>
              <a:rPr sz="600" b="0">
                <a:solidFill>
                  <a:srgbClr val="0F2741"/>
                </a:solidFill>
                <a:latin typeface="Open Sans"/>
              </a:rPr>
              <a:t>Suez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27</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Revenue of Suez from FY 2020 to FY 2022, by division (in million euros)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Suez's revenue 2020-2022, by division</a:t>
            </a: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member state with the highest number of waste collection enterprises in the European Union (EU-27) in 2021 was Czechia, with nearly 5,000 in total. This was more than twice the number of waste collection enterprises in the second ranked country, Poland. The leading waste management company in Czechia is FCC Environment CEE, which also ranks amongst the largest waste management companies in Europe.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2021</a:t>
            </a:r>
          </a:p>
          <a:p>
            <a:r>
              <a:rPr sz="600" b="1">
                <a:solidFill>
                  <a:srgbClr val="0F2741"/>
                </a:solidFill>
                <a:latin typeface="Open Sans"/>
              </a:rPr>
              <a:t>Source(s): </a:t>
            </a:r>
            <a:r>
              <a:rPr sz="600" b="0">
                <a:solidFill>
                  <a:srgbClr val="0F2741"/>
                </a:solidFill>
                <a:latin typeface="Open Sans"/>
              </a:rPr>
              <a:t>Eurostat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4"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4970850" y="1882800"/>
            <a:ext cx="22479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Number of enterprises </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28</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Number of enterprises in the waste collection sector in the European Union (EU-27) in 2021, by country</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Number of enterprises collecting waste in the European Union 2021, by country</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Overview</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01</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Outlook</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05</a:t>
            </a: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overall recycling rate of municipal waste in the European Union (EU-27) was 48 percent in 2020. Under the European Commission's Waste Framework Directive, EU Member states will be legally bound to recycle (or prepare for reuse) 60 percent of municipal waste generated by 2030. By 2035, EU Member States will need to reach a target of 65 percent.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2020</a:t>
            </a:r>
          </a:p>
          <a:p>
            <a:r>
              <a:rPr sz="600" b="1">
                <a:solidFill>
                  <a:srgbClr val="0F2741"/>
                </a:solidFill>
                <a:latin typeface="Open Sans"/>
              </a:rPr>
              <a:t>Source(s): </a:t>
            </a:r>
            <a:r>
              <a:rPr sz="600" b="0">
                <a:solidFill>
                  <a:srgbClr val="0F2741"/>
                </a:solidFill>
                <a:latin typeface="Open Sans"/>
              </a:rPr>
              <a:t>EEA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Municipal waste recycling targets in the European Union (EU-27) in 2030 and 2035</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Recycling targets for municipal waste in the EU-27 2030-2035</a:t>
            </a: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European Union (EU-27) currently recycles roughly 48 percent of municipal waste each year, leaving approximately 113 million metric tons of residual municipal waste (neither recycled nor reused) annually. Under the European Commission's Waste Framework Directive, residual municipal waste needs to be reduced by 50 percent by 2030 to roughly 56.5 million metric tons. However, the EU is currently not on track to reach this target without reducing total municipal waste.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2020; Scenarios to reach halving residual municipal waste by 2030*; * Future scenarios: (Scenario 1) 3.7 percent increase in total municipal waste generated (i.e. no waste reduction or ´business as usual` (BAU)) and 2030 recycling target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EEA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Possible residual municipal waste reduction target scenarios in the European Union (EU-27) from 2020 to 2030</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Target scenarios for residual municipal waste reductions in the EU-27 2030</a:t>
            </a: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Under the European Commission's Packaging and Packaging Waste Directive, at least 65 percent of all packaging waste must be recycled by 31 December, 2025, and at least 70 percent percent by 31, December 2030.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2022</a:t>
            </a:r>
          </a:p>
          <a:p>
            <a:r>
              <a:rPr sz="600" b="1">
                <a:solidFill>
                  <a:srgbClr val="0F2741"/>
                </a:solidFill>
                <a:latin typeface="Open Sans"/>
              </a:rPr>
              <a:t>Source(s): </a:t>
            </a:r>
            <a:r>
              <a:rPr sz="600" b="0">
                <a:solidFill>
                  <a:srgbClr val="0F2741"/>
                </a:solidFill>
                <a:latin typeface="Open Sans"/>
              </a:rPr>
              <a:t>European Commission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Packaging recycling targets in the European Union (EU-27) in 2025 and 2030, by type</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Recycling targets for packaging waste in the EU-27 2025-2030, by type</a:t>
            </a: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Sources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33</a:t>
            </a:r>
          </a:p>
        </p:txBody>
      </p:sp>
      <p:sp>
        <p:nvSpPr>
          <p:cNvPr id="7" name="New shape" title=""/>
          <p:cNvSpPr/>
          <p:nvPr/>
        </p:nvSpPr>
        <p:spPr>
          <a:xfrm>
            <a:off x="496800" y="188280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EEA</a:t>
            </a:r>
          </a:p>
        </p:txBody>
      </p:sp>
      <p:sp>
        <p:nvSpPr>
          <p:cNvPr id="8" name="New shape" title=""/>
          <p:cNvSpPr/>
          <p:nvPr/>
        </p:nvSpPr>
        <p:spPr>
          <a:xfrm>
            <a:off x="496800" y="205274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European Commission</a:t>
            </a:r>
          </a:p>
        </p:txBody>
      </p:sp>
      <p:sp>
        <p:nvSpPr>
          <p:cNvPr id="9" name="New shape" title=""/>
          <p:cNvSpPr/>
          <p:nvPr/>
        </p:nvSpPr>
        <p:spPr>
          <a:xfrm>
            <a:off x="496800" y="222268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Eurostat</a:t>
            </a:r>
          </a:p>
        </p:txBody>
      </p:sp>
      <p:sp>
        <p:nvSpPr>
          <p:cNvPr id="10" name="New shape" title=""/>
          <p:cNvSpPr/>
          <p:nvPr/>
        </p:nvSpPr>
        <p:spPr>
          <a:xfrm>
            <a:off x="496800" y="239262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IRENA</a:t>
            </a:r>
          </a:p>
        </p:txBody>
      </p:sp>
      <p:sp>
        <p:nvSpPr>
          <p:cNvPr id="11" name="New shape" title=""/>
          <p:cNvSpPr/>
          <p:nvPr/>
        </p:nvSpPr>
        <p:spPr>
          <a:xfrm>
            <a:off x="496800" y="256257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OECD</a:t>
            </a:r>
          </a:p>
        </p:txBody>
      </p:sp>
      <p:sp>
        <p:nvSpPr>
          <p:cNvPr id="12" name="New shape" title=""/>
          <p:cNvSpPr/>
          <p:nvPr/>
        </p:nvSpPr>
        <p:spPr>
          <a:xfrm>
            <a:off x="496800" y="273251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Statista</a:t>
            </a:r>
          </a:p>
        </p:txBody>
      </p:sp>
      <p:sp>
        <p:nvSpPr>
          <p:cNvPr id="13" name="New shape" title=""/>
          <p:cNvSpPr/>
          <p:nvPr/>
        </p:nvSpPr>
        <p:spPr>
          <a:xfrm>
            <a:off x="496800" y="290245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Suez</a:t>
            </a:r>
          </a:p>
        </p:txBody>
      </p:sp>
      <p:sp>
        <p:nvSpPr>
          <p:cNvPr id="14" name="New shape" title=""/>
          <p:cNvSpPr/>
          <p:nvPr/>
        </p:nvSpPr>
        <p:spPr>
          <a:xfrm>
            <a:off x="496800" y="307240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Various sources (Company data)</a:t>
            </a:r>
          </a:p>
        </p:txBody>
      </p:sp>
      <p:sp>
        <p:nvSpPr>
          <p:cNvPr id="15" name="New shape" title=""/>
          <p:cNvSpPr/>
          <p:nvPr/>
        </p:nvSpPr>
        <p:spPr>
          <a:xfrm>
            <a:off x="496800" y="3242345"/>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Veolia Environnement</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United States and China are the largest producers of municipal waste in the world, generating over 200 million metric tons, as of the latest data available. In contrast, municipal waste generation in the UK stood at around 31 million tons in 2020.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2021, or latest available data</a:t>
            </a:r>
          </a:p>
          <a:p>
            <a:r>
              <a:rPr sz="600" b="1">
                <a:solidFill>
                  <a:srgbClr val="0F2741"/>
                </a:solidFill>
                <a:latin typeface="Open Sans"/>
              </a:rPr>
              <a:t>Source(s): </a:t>
            </a:r>
            <a:r>
              <a:rPr sz="600" b="0">
                <a:solidFill>
                  <a:srgbClr val="0F2741"/>
                </a:solidFill>
                <a:latin typeface="Open Sans"/>
              </a:rPr>
              <a:t>OECD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38"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3859600" y="1882800"/>
            <a:ext cx="44704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Generation of waste in million metric tons per year</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Generation of municipal waste worldwide as of 2021, by select country (in million metric tons)</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municipal waste generation 2021, by select country</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2021, per capita municipal waste generation in Norway was estimated at nearly 800 kilograms. This made the Nordic country one of the largest per capita municipal waste producers worldwide. Most recently in 2018, municipal waste generation in the United States averaged 811.5 kilograms per capita.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2021 or latest data available</a:t>
            </a:r>
          </a:p>
          <a:p>
            <a:r>
              <a:rPr sz="600" b="1">
                <a:solidFill>
                  <a:srgbClr val="0F2741"/>
                </a:solidFill>
                <a:latin typeface="Open Sans"/>
              </a:rPr>
              <a:t>Source(s): </a:t>
            </a:r>
            <a:r>
              <a:rPr sz="600" b="0">
                <a:solidFill>
                  <a:srgbClr val="0F2741"/>
                </a:solidFill>
                <a:latin typeface="Open Sans"/>
              </a:rPr>
              <a:t>OECD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39"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4240600" y="1882800"/>
            <a:ext cx="37084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Waste generation in kilograms per capita</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Per capita generation of municipal waste worldwide as of 2021, by select country (in kilograms)</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municipal waste generation per capita 2021, by select country</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Slovenia and Germany had the highest municipal solid waste (MSW) recycling rates among OECD countries in 2021, at 58.5 and 46.3 percent, respectively. Meanwhile, South Korea boasted a recycling rate above 56 percent in 2020. Of the 10 highest ranked recycling rates within OECD, nine were European countries. In contrast, the recycling rate in Costa Rica was below four percent.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2021 (or latest available, as indicated)</a:t>
            </a:r>
          </a:p>
          <a:p>
            <a:r>
              <a:rPr sz="600" b="1">
                <a:solidFill>
                  <a:srgbClr val="0F2741"/>
                </a:solidFill>
                <a:latin typeface="Open Sans"/>
              </a:rPr>
              <a:t>Source(s): </a:t>
            </a:r>
            <a:r>
              <a:rPr sz="600" b="0">
                <a:solidFill>
                  <a:srgbClr val="0F2741"/>
                </a:solidFill>
                <a:latin typeface="Open Sans"/>
              </a:rPr>
              <a:t>OECD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0"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5326450" y="1882800"/>
            <a:ext cx="15367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Recycling rate</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Municipal solid waste recycling rates in selected countries worldwide in 2021</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municipal waste recycling rate 2021, by select country</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municipal waste energy capacity in Europe amounted to 5,134 megawatts and was the peak value recorded within the period of consideration. This was an increase when compared to the previous year, wherein the value was around 5,015 megawatts.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2010 to 2022</a:t>
            </a:r>
          </a:p>
          <a:p>
            <a:r>
              <a:rPr sz="600" b="1">
                <a:solidFill>
                  <a:srgbClr val="0F2741"/>
                </a:solidFill>
                <a:latin typeface="Open Sans"/>
              </a:rPr>
              <a:t>Source(s): </a:t>
            </a:r>
            <a:r>
              <a:rPr sz="600" b="0">
                <a:solidFill>
                  <a:srgbClr val="0F2741"/>
                </a:solidFill>
                <a:latin typeface="Open Sans"/>
              </a:rPr>
              <a:t>IRENA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Installed capacity of municipal waste energy in Europe from 2010 to 2022 (in megawatts)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Installed waste energy capacity in Europe 2010-2022</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Generation</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02</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Germany produces far more municipal waste than any other European country. In 2021, about 51.6 million metric tons of municipal waste were generated in Germany. France ranked second that year, with around 38 million tons of waste generated.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2021; * Provisional; ** Estimates Municipal waste is mainly produced by households, similar wastes from sources such as commerce, offices and public institutions are also included. Waste from agriculture and from industries are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Eurostat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1"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4202500" y="1882800"/>
            <a:ext cx="3784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Waste generation in thousand metric tons</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8</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Municipal waste generation in Europe in 2021, by select country (in 1,000 metric tons)</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Municipal waste generated in Europe 2021, by country</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2.9200.0"/>
  <p:tag name="AS_RELEASE_DATE" val="2022.07.14"/>
  <p:tag name="AS_TITLE" val="Aspose.Slides for .NET 4.0 Client Profile"/>
  <p:tag name="AS_VERSION" val="22.7"/>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247</Paragraphs>
  <Slides>34</Slides>
  <Notes>0</Notes>
  <TotalTime>1</TotalTime>
  <HiddenSlides>0</HiddenSlides>
  <MMClips>0</MMClips>
  <ScaleCrop>0</ScaleCrop>
  <HeadingPairs>
    <vt:vector baseType="variant" size="6">
      <vt:variant>
        <vt:lpstr>Fonts used</vt:lpstr>
      </vt:variant>
      <vt:variant>
        <vt:i4>4</vt:i4>
      </vt:variant>
      <vt:variant>
        <vt:lpstr>Theme</vt:lpstr>
      </vt:variant>
      <vt:variant>
        <vt:i4>1</vt:i4>
      </vt:variant>
      <vt:variant>
        <vt:lpstr>Slide Titles</vt:lpstr>
      </vt:variant>
      <vt:variant>
        <vt:i4>34</vt:i4>
      </vt:variant>
    </vt:vector>
  </HeadingPairs>
  <TitlesOfParts>
    <vt:vector baseType="lpstr" size="39">
      <vt:lpstr>Arial</vt:lpstr>
      <vt:lpstr>Calibri</vt:lpstr>
      <vt:lpstr>Open Sans</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22.0700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2023-09-28T18:48:20.223</cp:lastPrinted>
  <dcterms:created xsi:type="dcterms:W3CDTF">2023-09-28T16:48:20Z</dcterms:created>
  <dcterms:modified xsi:type="dcterms:W3CDTF">2023-09-28T16:48:20Z</dcterms:modified>
</cp:coreProperties>
</file>