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slide11.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3C81AED-F22F-46BB-8A6C-079B6E6A5C97}"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8760" y="274320"/>
            <a:ext cx="1097208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27" name="PlaceHolder 2"/>
          <p:cNvSpPr>
            <a:spLocks noGrp="1"/>
          </p:cNvSpPr>
          <p:nvPr>
            <p:ph/>
          </p:nvPr>
        </p:nvSpPr>
        <p:spPr>
          <a:xfrm>
            <a:off x="608760" y="1599840"/>
            <a:ext cx="109720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28" name="PlaceHolder 3"/>
          <p:cNvSpPr>
            <a:spLocks noGrp="1"/>
          </p:cNvSpPr>
          <p:nvPr>
            <p:ph/>
          </p:nvPr>
        </p:nvSpPr>
        <p:spPr>
          <a:xfrm>
            <a:off x="608760" y="3963600"/>
            <a:ext cx="109720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36622EF-40F9-4F6F-A5FD-6FE65846FE7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8760" y="274320"/>
            <a:ext cx="1097208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30" name="PlaceHolder 2"/>
          <p:cNvSpPr>
            <a:spLocks noGrp="1"/>
          </p:cNvSpPr>
          <p:nvPr>
            <p:ph/>
          </p:nvPr>
        </p:nvSpPr>
        <p:spPr>
          <a:xfrm>
            <a:off x="608760" y="1599840"/>
            <a:ext cx="53542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31" name="PlaceHolder 3"/>
          <p:cNvSpPr>
            <a:spLocks noGrp="1"/>
          </p:cNvSpPr>
          <p:nvPr>
            <p:ph/>
          </p:nvPr>
        </p:nvSpPr>
        <p:spPr>
          <a:xfrm>
            <a:off x="6231240" y="1599840"/>
            <a:ext cx="53542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32" name="PlaceHolder 4"/>
          <p:cNvSpPr>
            <a:spLocks noGrp="1"/>
          </p:cNvSpPr>
          <p:nvPr>
            <p:ph/>
          </p:nvPr>
        </p:nvSpPr>
        <p:spPr>
          <a:xfrm>
            <a:off x="608760" y="3963600"/>
            <a:ext cx="53542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33" name="PlaceHolder 5"/>
          <p:cNvSpPr>
            <a:spLocks noGrp="1"/>
          </p:cNvSpPr>
          <p:nvPr>
            <p:ph/>
          </p:nvPr>
        </p:nvSpPr>
        <p:spPr>
          <a:xfrm>
            <a:off x="6231240" y="3963600"/>
            <a:ext cx="53542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AE1925F-C0DC-4F73-A433-000EBBF0023E}"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8760" y="274320"/>
            <a:ext cx="1097208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35" name="PlaceHolder 2"/>
          <p:cNvSpPr>
            <a:spLocks noGrp="1"/>
          </p:cNvSpPr>
          <p:nvPr>
            <p:ph/>
          </p:nvPr>
        </p:nvSpPr>
        <p:spPr>
          <a:xfrm>
            <a:off x="608760" y="1599840"/>
            <a:ext cx="35326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36" name="PlaceHolder 3"/>
          <p:cNvSpPr>
            <a:spLocks noGrp="1"/>
          </p:cNvSpPr>
          <p:nvPr>
            <p:ph/>
          </p:nvPr>
        </p:nvSpPr>
        <p:spPr>
          <a:xfrm>
            <a:off x="4318560" y="1599840"/>
            <a:ext cx="35326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37" name="PlaceHolder 4"/>
          <p:cNvSpPr>
            <a:spLocks noGrp="1"/>
          </p:cNvSpPr>
          <p:nvPr>
            <p:ph/>
          </p:nvPr>
        </p:nvSpPr>
        <p:spPr>
          <a:xfrm>
            <a:off x="8028000" y="1599840"/>
            <a:ext cx="35326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38" name="PlaceHolder 5"/>
          <p:cNvSpPr>
            <a:spLocks noGrp="1"/>
          </p:cNvSpPr>
          <p:nvPr>
            <p:ph/>
          </p:nvPr>
        </p:nvSpPr>
        <p:spPr>
          <a:xfrm>
            <a:off x="608760" y="3963600"/>
            <a:ext cx="35326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39" name="PlaceHolder 6"/>
          <p:cNvSpPr>
            <a:spLocks noGrp="1"/>
          </p:cNvSpPr>
          <p:nvPr>
            <p:ph/>
          </p:nvPr>
        </p:nvSpPr>
        <p:spPr>
          <a:xfrm>
            <a:off x="4318560" y="3963600"/>
            <a:ext cx="35326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40" name="PlaceHolder 7"/>
          <p:cNvSpPr>
            <a:spLocks noGrp="1"/>
          </p:cNvSpPr>
          <p:nvPr>
            <p:ph/>
          </p:nvPr>
        </p:nvSpPr>
        <p:spPr>
          <a:xfrm>
            <a:off x="8028000" y="3963600"/>
            <a:ext cx="35326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16B6017-1924-4569-8B7C-2D31C22DED3D}"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8760" y="274320"/>
            <a:ext cx="1097208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6" name="PlaceHolder 2"/>
          <p:cNvSpPr>
            <a:spLocks noGrp="1"/>
          </p:cNvSpPr>
          <p:nvPr>
            <p:ph type="subTitle"/>
          </p:nvPr>
        </p:nvSpPr>
        <p:spPr>
          <a:xfrm>
            <a:off x="608760" y="1599840"/>
            <a:ext cx="10972080" cy="45252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2D00E2C-E372-4FEC-A172-3D7FC06664E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8760" y="274320"/>
            <a:ext cx="1097208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8" name="PlaceHolder 2"/>
          <p:cNvSpPr>
            <a:spLocks noGrp="1"/>
          </p:cNvSpPr>
          <p:nvPr>
            <p:ph/>
          </p:nvPr>
        </p:nvSpPr>
        <p:spPr>
          <a:xfrm>
            <a:off x="608760" y="1599840"/>
            <a:ext cx="10972080" cy="4525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B02C4C8-BB9E-4CD3-B65D-812CA59C142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8760" y="274320"/>
            <a:ext cx="1097208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10" name="PlaceHolder 2"/>
          <p:cNvSpPr>
            <a:spLocks noGrp="1"/>
          </p:cNvSpPr>
          <p:nvPr>
            <p:ph/>
          </p:nvPr>
        </p:nvSpPr>
        <p:spPr>
          <a:xfrm>
            <a:off x="608760" y="1599840"/>
            <a:ext cx="5354280" cy="4525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11" name="PlaceHolder 3"/>
          <p:cNvSpPr>
            <a:spLocks noGrp="1"/>
          </p:cNvSpPr>
          <p:nvPr>
            <p:ph/>
          </p:nvPr>
        </p:nvSpPr>
        <p:spPr>
          <a:xfrm>
            <a:off x="6231240" y="1599840"/>
            <a:ext cx="5354280" cy="4525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062E26D-D804-4660-947F-18177475969C}"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8760" y="274320"/>
            <a:ext cx="1097208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0EEDF67-2C51-49C6-9C09-50FC10A28F0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8760" y="274320"/>
            <a:ext cx="10972080" cy="52963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8D04C63-FD1F-4ED2-A181-7CA6233DC2F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8760" y="274320"/>
            <a:ext cx="1097208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15" name="PlaceHolder 2"/>
          <p:cNvSpPr>
            <a:spLocks noGrp="1"/>
          </p:cNvSpPr>
          <p:nvPr>
            <p:ph/>
          </p:nvPr>
        </p:nvSpPr>
        <p:spPr>
          <a:xfrm>
            <a:off x="608760" y="1599840"/>
            <a:ext cx="53542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16" name="PlaceHolder 3"/>
          <p:cNvSpPr>
            <a:spLocks noGrp="1"/>
          </p:cNvSpPr>
          <p:nvPr>
            <p:ph/>
          </p:nvPr>
        </p:nvSpPr>
        <p:spPr>
          <a:xfrm>
            <a:off x="6231240" y="1599840"/>
            <a:ext cx="5354280" cy="4525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17" name="PlaceHolder 4"/>
          <p:cNvSpPr>
            <a:spLocks noGrp="1"/>
          </p:cNvSpPr>
          <p:nvPr>
            <p:ph/>
          </p:nvPr>
        </p:nvSpPr>
        <p:spPr>
          <a:xfrm>
            <a:off x="608760" y="3963600"/>
            <a:ext cx="53542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7B62A01-B8A1-4AC2-ABCF-EACB9CFD29B1}"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8760" y="274320"/>
            <a:ext cx="1097208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19" name="PlaceHolder 2"/>
          <p:cNvSpPr>
            <a:spLocks noGrp="1"/>
          </p:cNvSpPr>
          <p:nvPr>
            <p:ph/>
          </p:nvPr>
        </p:nvSpPr>
        <p:spPr>
          <a:xfrm>
            <a:off x="608760" y="1599840"/>
            <a:ext cx="5354280" cy="4525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20" name="PlaceHolder 3"/>
          <p:cNvSpPr>
            <a:spLocks noGrp="1"/>
          </p:cNvSpPr>
          <p:nvPr>
            <p:ph/>
          </p:nvPr>
        </p:nvSpPr>
        <p:spPr>
          <a:xfrm>
            <a:off x="6231240" y="1599840"/>
            <a:ext cx="53542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21" name="PlaceHolder 4"/>
          <p:cNvSpPr>
            <a:spLocks noGrp="1"/>
          </p:cNvSpPr>
          <p:nvPr>
            <p:ph/>
          </p:nvPr>
        </p:nvSpPr>
        <p:spPr>
          <a:xfrm>
            <a:off x="6231240" y="3963600"/>
            <a:ext cx="53542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70603A1-988C-488C-A84B-7F6A333A7BE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8760" y="274320"/>
            <a:ext cx="10972080" cy="1142280"/>
          </a:xfrm>
          <a:prstGeom prst="rect">
            <a:avLst/>
          </a:prstGeom>
          <a:noFill/>
          <a:ln w="0">
            <a:noFill/>
          </a:ln>
        </p:spPr>
        <p:txBody>
          <a:bodyPr lIns="0" rIns="0" tIns="0" bIns="0" anchor="ctr">
            <a:noAutofit/>
          </a:bodyPr>
          <a:p>
            <a:pPr indent="0">
              <a:buNone/>
            </a:pPr>
            <a:endParaRPr b="0" lang="en-US" sz="2400" spc="-1" strike="noStrike">
              <a:solidFill>
                <a:schemeClr val="dk1"/>
              </a:solidFill>
              <a:latin typeface="Calibri"/>
            </a:endParaRPr>
          </a:p>
        </p:txBody>
      </p:sp>
      <p:sp>
        <p:nvSpPr>
          <p:cNvPr id="23" name="PlaceHolder 2"/>
          <p:cNvSpPr>
            <a:spLocks noGrp="1"/>
          </p:cNvSpPr>
          <p:nvPr>
            <p:ph/>
          </p:nvPr>
        </p:nvSpPr>
        <p:spPr>
          <a:xfrm>
            <a:off x="608760" y="1599840"/>
            <a:ext cx="53542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24" name="PlaceHolder 3"/>
          <p:cNvSpPr>
            <a:spLocks noGrp="1"/>
          </p:cNvSpPr>
          <p:nvPr>
            <p:ph/>
          </p:nvPr>
        </p:nvSpPr>
        <p:spPr>
          <a:xfrm>
            <a:off x="6231240" y="1599840"/>
            <a:ext cx="53542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25" name="PlaceHolder 4"/>
          <p:cNvSpPr>
            <a:spLocks noGrp="1"/>
          </p:cNvSpPr>
          <p:nvPr>
            <p:ph/>
          </p:nvPr>
        </p:nvSpPr>
        <p:spPr>
          <a:xfrm>
            <a:off x="608760" y="3963600"/>
            <a:ext cx="10972080" cy="2158200"/>
          </a:xfrm>
          <a:prstGeom prst="rect">
            <a:avLst/>
          </a:prstGeom>
          <a:noFill/>
          <a:ln w="0">
            <a:noFill/>
          </a:ln>
        </p:spPr>
        <p:txBody>
          <a:bodyPr lIns="0" rIns="0" tIns="0" bIns="0" anchor="t">
            <a:normAutofit/>
          </a:bodyPr>
          <a:p>
            <a:pPr indent="0">
              <a:spcBef>
                <a:spcPts val="1882"/>
              </a:spcBef>
              <a:buNone/>
            </a:pPr>
            <a:endParaRPr b="0" lang="en-US" sz="32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39A1868-1981-4A66-AF22-2903EA564DCA}"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3680" y="2129760"/>
            <a:ext cx="10362600" cy="1469880"/>
          </a:xfrm>
          <a:prstGeom prst="rect">
            <a:avLst/>
          </a:prstGeom>
          <a:noFill/>
          <a:ln w="0">
            <a:noFill/>
          </a:ln>
        </p:spPr>
        <p:txBody>
          <a:bodyPr lIns="91440" rIns="91440" tIns="45720" bIns="45720" anchor="ctr">
            <a:noAutofit/>
          </a:bodyPr>
          <a:p>
            <a:pPr indent="0" algn="ctr" defTabSz="343080">
              <a:lnSpc>
                <a:spcPct val="100000"/>
              </a:lnSpc>
              <a:buNone/>
            </a:pPr>
            <a:r>
              <a:rPr b="0" lang="en-US" sz="3300" spc="-1" strike="noStrike">
                <a:solidFill>
                  <a:schemeClr val="dk1"/>
                </a:solidFill>
                <a:latin typeface="Calibri"/>
              </a:rPr>
              <a:t>Click to </a:t>
            </a:r>
            <a:r>
              <a:rPr b="0" lang="en-US" sz="3300" spc="-1" strike="noStrike">
                <a:solidFill>
                  <a:schemeClr val="dk1"/>
                </a:solidFill>
                <a:latin typeface="Calibri"/>
              </a:rPr>
              <a:t>edit </a:t>
            </a:r>
            <a:r>
              <a:rPr b="0" lang="en-US" sz="3300" spc="-1" strike="noStrike">
                <a:solidFill>
                  <a:schemeClr val="dk1"/>
                </a:solidFill>
                <a:latin typeface="Calibri"/>
              </a:rPr>
              <a:t>Master </a:t>
            </a:r>
            <a:r>
              <a:rPr b="0" lang="en-US" sz="3300" spc="-1" strike="noStrike">
                <a:solidFill>
                  <a:schemeClr val="dk1"/>
                </a:solidFill>
                <a:latin typeface="Calibri"/>
              </a:rPr>
              <a:t>title style</a:t>
            </a:r>
            <a:endParaRPr b="0" lang="en-US" sz="3300" spc="-1" strike="noStrike">
              <a:solidFill>
                <a:schemeClr val="dk1"/>
              </a:solidFill>
              <a:latin typeface="Calibri"/>
            </a:endParaRPr>
          </a:p>
        </p:txBody>
      </p:sp>
      <p:sp>
        <p:nvSpPr>
          <p:cNvPr id="1" name="PlaceHolder 2"/>
          <p:cNvSpPr>
            <a:spLocks noGrp="1"/>
          </p:cNvSpPr>
          <p:nvPr>
            <p:ph type="dt" idx="1"/>
          </p:nvPr>
        </p:nvSpPr>
        <p:spPr>
          <a:xfrm>
            <a:off x="608760" y="6355440"/>
            <a:ext cx="2844720" cy="365040"/>
          </a:xfrm>
          <a:prstGeom prst="rect">
            <a:avLst/>
          </a:prstGeom>
          <a:noFill/>
          <a:ln w="0">
            <a:noFill/>
          </a:ln>
        </p:spPr>
        <p:txBody>
          <a:bodyPr lIns="91440" rIns="91440" tIns="45720" bIns="45720" anchor="ctr">
            <a:noAutofit/>
          </a:bodyPr>
          <a:lstStyle>
            <a:lvl1pPr indent="0" defTabSz="457200">
              <a:lnSpc>
                <a:spcPct val="100000"/>
              </a:lnSpc>
              <a:buNone/>
              <a:defRPr b="0" lang="en-US" sz="900" spc="-1" strike="noStrike">
                <a:solidFill>
                  <a:schemeClr val="dk1">
                    <a:tint val="75000"/>
                  </a:schemeClr>
                </a:solidFill>
                <a:latin typeface="Calibri"/>
              </a:defRPr>
            </a:lvl1pPr>
          </a:lstStyle>
          <a:p>
            <a:pPr indent="0" defTabSz="457200">
              <a:lnSpc>
                <a:spcPct val="100000"/>
              </a:lnSpc>
              <a:buNone/>
            </a:pPr>
            <a:r>
              <a:rPr b="0" lang="en-US" sz="900" spc="-1" strike="noStrike">
                <a:solidFill>
                  <a:schemeClr val="dk1">
                    <a:tint val="75000"/>
                  </a:schemeClr>
                </a:solidFill>
                <a:latin typeface="Calibri"/>
              </a:rPr>
              <a:t> </a:t>
            </a:r>
            <a:endParaRPr b="0" lang="en-US" sz="900" spc="-1" strike="noStrike">
              <a:solidFill>
                <a:srgbClr val="000000"/>
              </a:solidFill>
              <a:latin typeface="Times New Roman"/>
            </a:endParaRPr>
          </a:p>
        </p:txBody>
      </p:sp>
      <p:sp>
        <p:nvSpPr>
          <p:cNvPr id="2" name="PlaceHolder 3"/>
          <p:cNvSpPr>
            <a:spLocks noGrp="1"/>
          </p:cNvSpPr>
          <p:nvPr>
            <p:ph type="ftr" idx="2"/>
          </p:nvPr>
        </p:nvSpPr>
        <p:spPr>
          <a:xfrm>
            <a:off x="4164840" y="6355440"/>
            <a:ext cx="3860280" cy="36504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736840" y="6355440"/>
            <a:ext cx="2844720" cy="365040"/>
          </a:xfrm>
          <a:prstGeom prst="rect">
            <a:avLst/>
          </a:prstGeom>
          <a:noFill/>
          <a:ln w="0">
            <a:noFill/>
          </a:ln>
        </p:spPr>
        <p:txBody>
          <a:bodyPr lIns="91440" rIns="91440" tIns="45720" bIns="45720" anchor="ctr">
            <a:noAutofit/>
          </a:bodyPr>
          <a:lstStyle>
            <a:lvl1pPr indent="0" algn="r" defTabSz="457200">
              <a:lnSpc>
                <a:spcPct val="100000"/>
              </a:lnSpc>
              <a:buNone/>
              <a:defRPr b="0" lang="en-US" sz="900" spc="-1" strike="noStrike">
                <a:solidFill>
                  <a:schemeClr val="dk1">
                    <a:tint val="75000"/>
                  </a:schemeClr>
                </a:solidFill>
                <a:latin typeface="Calibri"/>
              </a:defRPr>
            </a:lvl1pPr>
          </a:lstStyle>
          <a:p>
            <a:pPr indent="0" algn="r" defTabSz="457200">
              <a:lnSpc>
                <a:spcPct val="100000"/>
              </a:lnSpc>
              <a:buNone/>
            </a:pPr>
            <a:fld id="{B8B5F8F3-0CA7-4824-BDEE-629244BA1CA6}" type="slidenum">
              <a:rPr b="0" lang="en-US" sz="900" spc="-1" strike="noStrike">
                <a:solidFill>
                  <a:schemeClr val="dk1">
                    <a:tint val="75000"/>
                  </a:schemeClr>
                </a:solidFill>
                <a:latin typeface="Calibri"/>
              </a:rPr>
              <a:t>11</a:t>
            </a:fld>
            <a:endParaRPr b="0" lang="en-US" sz="900" spc="-1" strike="noStrike">
              <a:solidFill>
                <a:srgbClr val="000000"/>
              </a:solidFill>
              <a:latin typeface="Times New Roman"/>
            </a:endParaRPr>
          </a:p>
        </p:txBody>
      </p:sp>
      <p:sp>
        <p:nvSpPr>
          <p:cNvPr id="4" name="PlaceHolder 5"/>
          <p:cNvSpPr>
            <a:spLocks noGrp="1"/>
          </p:cNvSpPr>
          <p:nvPr>
            <p:ph type="body"/>
          </p:nvPr>
        </p:nvSpPr>
        <p:spPr>
          <a:xfrm>
            <a:off x="608760" y="1603800"/>
            <a:ext cx="10972080" cy="3977280"/>
          </a:xfrm>
          <a:prstGeom prst="rect">
            <a:avLst/>
          </a:prstGeom>
          <a:noFill/>
          <a:ln w="0">
            <a:noFill/>
          </a:ln>
        </p:spPr>
        <p:txBody>
          <a:bodyPr lIns="0" rIns="0" tIns="0" bIns="0" anchor="t">
            <a:normAutofit/>
          </a:bodyPr>
          <a:p>
            <a:pPr marL="432000" indent="-324000">
              <a:spcBef>
                <a:spcPts val="1882"/>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505"/>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1128"/>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751"/>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374"/>
              </a:spcBef>
              <a:buClr>
                <a:srgbClr val="000000"/>
              </a:buClr>
              <a:buSzPct val="45000"/>
              <a:buFont typeface="Wingdings" charset="2"/>
              <a:buChar char=""/>
            </a:pPr>
            <a:r>
              <a:rPr b="0" lang="en-US" sz="2660" spc="-1" strike="noStrike">
                <a:solidFill>
                  <a:schemeClr val="dk1"/>
                </a:solidFill>
                <a:latin typeface="Calibri"/>
              </a:rPr>
              <a:t>Fifth Outline Level</a:t>
            </a:r>
            <a:endParaRPr b="0" lang="en-US" sz="2660" spc="-1" strike="noStrike">
              <a:solidFill>
                <a:schemeClr val="dk1"/>
              </a:solidFill>
              <a:latin typeface="Calibri"/>
            </a:endParaRPr>
          </a:p>
          <a:p>
            <a:pPr lvl="5" marL="2592000" indent="-216000">
              <a:spcBef>
                <a:spcPts val="374"/>
              </a:spcBef>
              <a:buClr>
                <a:srgbClr val="000000"/>
              </a:buClr>
              <a:buSzPct val="45000"/>
              <a:buFont typeface="Wingdings" charset="2"/>
              <a:buChar char=""/>
            </a:pPr>
            <a:r>
              <a:rPr b="0" lang="en-US" sz="2660" spc="-1" strike="noStrike">
                <a:solidFill>
                  <a:schemeClr val="dk1"/>
                </a:solidFill>
                <a:latin typeface="Calibri"/>
              </a:rPr>
              <a:t>Sixth Outline Level</a:t>
            </a:r>
            <a:endParaRPr b="0" lang="en-US" sz="2660" spc="-1" strike="noStrike">
              <a:solidFill>
                <a:schemeClr val="dk1"/>
              </a:solidFill>
              <a:latin typeface="Calibri"/>
            </a:endParaRPr>
          </a:p>
          <a:p>
            <a:pPr lvl="6" marL="3024000" indent="-216000">
              <a:spcBef>
                <a:spcPts val="374"/>
              </a:spcBef>
              <a:buClr>
                <a:srgbClr val="000000"/>
              </a:buClr>
              <a:buSzPct val="45000"/>
              <a:buFont typeface="Wingdings" charset="2"/>
              <a:buChar char=""/>
            </a:pPr>
            <a:r>
              <a:rPr b="0" lang="en-US" sz="2660" spc="-1" strike="noStrike">
                <a:solidFill>
                  <a:schemeClr val="dk1"/>
                </a:solidFill>
                <a:latin typeface="Calibri"/>
              </a:rPr>
              <a:t>Seventh Outline Level</a:t>
            </a:r>
            <a:endParaRPr b="0" lang="en-US" sz="266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913680" y="2129760"/>
            <a:ext cx="10362600" cy="14698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5000" spc="-1" strike="noStrike">
                <a:solidFill>
                  <a:schemeClr val="dk1"/>
                </a:solidFill>
                <a:latin typeface="Calibri"/>
              </a:rPr>
              <a:t>Έλεγχο</a:t>
            </a:r>
            <a:r>
              <a:rPr b="0" lang="en-US" sz="5000" spc="-1" strike="noStrike">
                <a:solidFill>
                  <a:schemeClr val="dk1"/>
                </a:solidFill>
                <a:latin typeface="Calibri"/>
              </a:rPr>
              <a:t>ς </a:t>
            </a:r>
            <a:r>
              <a:rPr b="0" lang="en-US" sz="5000" spc="-1" strike="noStrike">
                <a:solidFill>
                  <a:schemeClr val="dk1"/>
                </a:solidFill>
                <a:latin typeface="Calibri"/>
              </a:rPr>
              <a:t>υποθέ</a:t>
            </a:r>
            <a:r>
              <a:rPr b="0" lang="en-US" sz="5000" spc="-1" strike="noStrike">
                <a:solidFill>
                  <a:schemeClr val="dk1"/>
                </a:solidFill>
                <a:latin typeface="Calibri"/>
              </a:rPr>
              <a:t>σεων </a:t>
            </a:r>
            <a:r>
              <a:rPr b="0" lang="en-US" sz="5000" spc="-1" strike="noStrike">
                <a:solidFill>
                  <a:schemeClr val="dk1"/>
                </a:solidFill>
                <a:latin typeface="Calibri"/>
              </a:rPr>
              <a:t>και </a:t>
            </a:r>
            <a:r>
              <a:rPr b="0" lang="en-US" sz="5000" spc="-1" strike="noStrike">
                <a:solidFill>
                  <a:schemeClr val="dk1"/>
                </a:solidFill>
                <a:latin typeface="Calibri"/>
              </a:rPr>
              <a:t>ανάλυ</a:t>
            </a:r>
            <a:r>
              <a:rPr b="0" lang="en-US" sz="5000" spc="-1" strike="noStrike">
                <a:solidFill>
                  <a:schemeClr val="dk1"/>
                </a:solidFill>
                <a:latin typeface="Calibri"/>
              </a:rPr>
              <a:t>ση </a:t>
            </a:r>
            <a:r>
              <a:rPr b="0" lang="en-US" sz="5000" spc="-1" strike="noStrike">
                <a:solidFill>
                  <a:schemeClr val="dk1"/>
                </a:solidFill>
                <a:latin typeface="Calibri"/>
              </a:rPr>
              <a:t>ευαισθ</a:t>
            </a:r>
            <a:r>
              <a:rPr b="0" lang="en-US" sz="5000" spc="-1" strike="noStrike">
                <a:solidFill>
                  <a:schemeClr val="dk1"/>
                </a:solidFill>
                <a:latin typeface="Calibri"/>
              </a:rPr>
              <a:t>ησίας </a:t>
            </a:r>
            <a:r>
              <a:rPr b="0" lang="en-US" sz="5000" spc="-1" strike="noStrike">
                <a:solidFill>
                  <a:schemeClr val="dk1"/>
                </a:solidFill>
                <a:latin typeface="Calibri"/>
              </a:rPr>
              <a:t>για τα </a:t>
            </a:r>
            <a:r>
              <a:rPr b="0" lang="en-US" sz="5000" spc="-1" strike="noStrike">
                <a:solidFill>
                  <a:schemeClr val="dk1"/>
                </a:solidFill>
                <a:latin typeface="Calibri"/>
              </a:rPr>
              <a:t>lab </a:t>
            </a:r>
            <a:r>
              <a:rPr b="0" lang="en-US" sz="5000" spc="-1" strike="noStrike">
                <a:solidFill>
                  <a:schemeClr val="dk1"/>
                </a:solidFill>
                <a:latin typeface="Calibri"/>
              </a:rPr>
              <a:t>scale </a:t>
            </a:r>
            <a:r>
              <a:rPr b="0" lang="en-US" sz="5000" spc="-1" strike="noStrike">
                <a:solidFill>
                  <a:schemeClr val="dk1"/>
                </a:solidFill>
                <a:latin typeface="Calibri"/>
              </a:rPr>
              <a:t>πειράμ</a:t>
            </a:r>
            <a:r>
              <a:rPr b="0" lang="en-US" sz="5000" spc="-1" strike="noStrike">
                <a:solidFill>
                  <a:schemeClr val="dk1"/>
                </a:solidFill>
                <a:latin typeface="Calibri"/>
              </a:rPr>
              <a:t>ατα</a:t>
            </a:r>
            <a:endParaRPr b="0" lang="en-US" sz="5000" spc="-1" strike="noStrike">
              <a:solidFill>
                <a:schemeClr val="dk1"/>
              </a:solidFill>
              <a:latin typeface="Calibri"/>
            </a:endParaRPr>
          </a:p>
        </p:txBody>
      </p:sp>
      <p:sp>
        <p:nvSpPr>
          <p:cNvPr id="42" name="PlaceHolder 2"/>
          <p:cNvSpPr>
            <a:spLocks noGrp="1"/>
          </p:cNvSpPr>
          <p:nvPr>
            <p:ph type="subTitle"/>
          </p:nvPr>
        </p:nvSpPr>
        <p:spPr>
          <a:xfrm>
            <a:off x="1828080" y="4642560"/>
            <a:ext cx="8534160" cy="845640"/>
          </a:xfrm>
          <a:prstGeom prst="rect">
            <a:avLst/>
          </a:prstGeom>
          <a:noFill/>
          <a:ln w="0">
            <a:noFill/>
          </a:ln>
        </p:spPr>
        <p:txBody>
          <a:bodyPr lIns="91440" rIns="91440" tIns="45720" bIns="45720" anchor="t">
            <a:noAutofit/>
          </a:bodyPr>
          <a:p>
            <a:pPr indent="0" algn="ctr" defTabSz="343080">
              <a:lnSpc>
                <a:spcPct val="100000"/>
              </a:lnSpc>
              <a:spcBef>
                <a:spcPts val="479"/>
              </a:spcBef>
              <a:buNone/>
              <a:tabLst>
                <a:tab algn="l" pos="0"/>
              </a:tabLst>
            </a:pPr>
            <a:r>
              <a:rPr b="0" lang="en-US" sz="3200" spc="-1" strike="noStrike">
                <a:solidFill>
                  <a:schemeClr val="dk1">
                    <a:tint val="75000"/>
                  </a:schemeClr>
                </a:solidFill>
                <a:latin typeface="Calibri"/>
              </a:rPr>
              <a:t>Βιδιάνος </a:t>
            </a:r>
            <a:r>
              <a:rPr b="0" lang="en-US" sz="3200" spc="-1" strike="noStrike">
                <a:solidFill>
                  <a:schemeClr val="dk1">
                    <a:tint val="75000"/>
                  </a:schemeClr>
                </a:solidFill>
                <a:latin typeface="Calibri"/>
              </a:rPr>
              <a:t>Γιαννίτσης</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608760" y="274320"/>
            <a:ext cx="1097208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Συμπ</a:t>
            </a:r>
            <a:r>
              <a:rPr b="0" lang="en-US" sz="3300" spc="-1" strike="noStrike">
                <a:solidFill>
                  <a:schemeClr val="dk1"/>
                </a:solidFill>
                <a:latin typeface="Calibri"/>
              </a:rPr>
              <a:t>εράσ</a:t>
            </a:r>
            <a:r>
              <a:rPr b="0" lang="en-US" sz="3300" spc="-1" strike="noStrike">
                <a:solidFill>
                  <a:schemeClr val="dk1"/>
                </a:solidFill>
                <a:latin typeface="Calibri"/>
              </a:rPr>
              <a:t>ματα </a:t>
            </a:r>
            <a:r>
              <a:rPr b="0" lang="en-US" sz="3300" spc="-1" strike="noStrike">
                <a:solidFill>
                  <a:schemeClr val="dk1"/>
                </a:solidFill>
                <a:latin typeface="Calibri"/>
              </a:rPr>
              <a:t>ελέγχ</a:t>
            </a:r>
            <a:r>
              <a:rPr b="0" lang="en-US" sz="3300" spc="-1" strike="noStrike">
                <a:solidFill>
                  <a:schemeClr val="dk1"/>
                </a:solidFill>
                <a:latin typeface="Calibri"/>
              </a:rPr>
              <a:t>ου </a:t>
            </a:r>
            <a:r>
              <a:rPr b="0" lang="en-US" sz="3300" spc="-1" strike="noStrike">
                <a:solidFill>
                  <a:schemeClr val="dk1"/>
                </a:solidFill>
                <a:latin typeface="Calibri"/>
              </a:rPr>
              <a:t>υποθ</a:t>
            </a:r>
            <a:r>
              <a:rPr b="0" lang="en-US" sz="3300" spc="-1" strike="noStrike">
                <a:solidFill>
                  <a:schemeClr val="dk1"/>
                </a:solidFill>
                <a:latin typeface="Calibri"/>
              </a:rPr>
              <a:t>έσεων</a:t>
            </a:r>
            <a:endParaRPr b="0" lang="en-US" sz="3300" spc="-1" strike="noStrike">
              <a:solidFill>
                <a:schemeClr val="dk1"/>
              </a:solidFill>
              <a:latin typeface="Calibri"/>
            </a:endParaRPr>
          </a:p>
        </p:txBody>
      </p:sp>
      <p:sp>
        <p:nvSpPr>
          <p:cNvPr id="69" name="PlaceHolder 2"/>
          <p:cNvSpPr>
            <a:spLocks noGrp="1"/>
          </p:cNvSpPr>
          <p:nvPr>
            <p:ph/>
          </p:nvPr>
        </p:nvSpPr>
        <p:spPr>
          <a:xfrm>
            <a:off x="608760" y="1599840"/>
            <a:ext cx="1097208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800" spc="-1" strike="noStrike">
                <a:solidFill>
                  <a:schemeClr val="dk1"/>
                </a:solidFill>
                <a:latin typeface="Calibri"/>
              </a:rPr>
              <a:t>Στους 35 υπάρχει ευαισθησία σε όλο το εξεταζόμενο εύρος, αλλά μέγιστο στα 2 ml, το οποίο προτείνεται για βέλτιστη λειτουργία. Στους 40, τα 4 ml είναι η βέλιστη λειτουργία, αλλά δεν είναι σίγουρο πως η αύξηση των προιόντων μπορεί να αντισταθμίσει το αυξημένο κόστος, καθώς παρότι σημαντικές μεταβολές, μπορεί να μην είναι αρκετά σημαντικές.</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608760" y="274320"/>
            <a:ext cx="1097208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4000" spc="-1" strike="noStrike">
                <a:solidFill>
                  <a:schemeClr val="dk1"/>
                </a:solidFill>
                <a:latin typeface="Calibri"/>
              </a:rPr>
              <a:t>Ανάλυση </a:t>
            </a:r>
            <a:r>
              <a:rPr b="0" lang="en-US" sz="4000" spc="-1" strike="noStrike">
                <a:solidFill>
                  <a:schemeClr val="dk1"/>
                </a:solidFill>
                <a:latin typeface="Calibri"/>
              </a:rPr>
              <a:t>ευαισθη</a:t>
            </a:r>
            <a:r>
              <a:rPr b="0" lang="en-US" sz="4000" spc="-1" strike="noStrike">
                <a:solidFill>
                  <a:schemeClr val="dk1"/>
                </a:solidFill>
                <a:latin typeface="Calibri"/>
              </a:rPr>
              <a:t>σίας</a:t>
            </a:r>
            <a:endParaRPr b="0" lang="en-US" sz="4000" spc="-1" strike="noStrike">
              <a:solidFill>
                <a:schemeClr val="dk1"/>
              </a:solidFill>
              <a:latin typeface="Calibri"/>
            </a:endParaRPr>
          </a:p>
        </p:txBody>
      </p:sp>
      <p:sp>
        <p:nvSpPr>
          <p:cNvPr id="71" name="PlaceHolder 2"/>
          <p:cNvSpPr>
            <a:spLocks noGrp="1"/>
          </p:cNvSpPr>
          <p:nvPr>
            <p:ph/>
          </p:nvPr>
        </p:nvSpPr>
        <p:spPr>
          <a:xfrm>
            <a:off x="608760" y="1599840"/>
            <a:ext cx="1097208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3000" spc="-1" strike="noStrike">
                <a:solidFill>
                  <a:schemeClr val="dk1"/>
                </a:solidFill>
                <a:latin typeface="Calibri"/>
              </a:rPr>
              <a:t>Έχοντας δείξει πως οι περισσότερες μεταβολές είναι </a:t>
            </a:r>
            <a:r>
              <a:rPr b="0" lang="en-US" sz="3000" spc="-1" strike="noStrike">
                <a:solidFill>
                  <a:schemeClr val="dk1"/>
                </a:solidFill>
                <a:latin typeface="Calibri"/>
              </a:rPr>
              <a:t>στατιστικά σημαντικές, μπορεί να διεξαχθεί και μία ανάλυση </a:t>
            </a:r>
            <a:r>
              <a:rPr b="0" lang="en-US" sz="3000" spc="-1" strike="noStrike">
                <a:solidFill>
                  <a:schemeClr val="dk1"/>
                </a:solidFill>
                <a:latin typeface="Calibri"/>
              </a:rPr>
              <a:t>ευαισθησίας για να βγούν ποσοτικά συμπεράσματα για την </a:t>
            </a:r>
            <a:r>
              <a:rPr b="0" lang="en-US" sz="3000" spc="-1" strike="noStrike">
                <a:solidFill>
                  <a:schemeClr val="dk1"/>
                </a:solidFill>
                <a:latin typeface="Calibri"/>
              </a:rPr>
              <a:t>επίδραση του κάθε παράγοντα, πέρα από τα ποιότικα ότι </a:t>
            </a:r>
            <a:r>
              <a:rPr b="0" lang="en-US" sz="3000" spc="-1" strike="noStrike">
                <a:solidFill>
                  <a:schemeClr val="dk1"/>
                </a:solidFill>
                <a:latin typeface="Calibri"/>
              </a:rPr>
              <a:t>παίζει ρόλο και όσα φαίνονται εύκολα από τα αποτελέσματα.</a:t>
            </a:r>
            <a:endParaRPr b="0" lang="en-US" sz="3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608760" y="274320"/>
            <a:ext cx="1097208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Μεθό</a:t>
            </a:r>
            <a:r>
              <a:rPr b="0" lang="en-US" sz="3300" spc="-1" strike="noStrike">
                <a:solidFill>
                  <a:schemeClr val="dk1"/>
                </a:solidFill>
                <a:latin typeface="Calibri"/>
              </a:rPr>
              <a:t>δοι </a:t>
            </a:r>
            <a:r>
              <a:rPr b="0" lang="en-US" sz="3300" spc="-1" strike="noStrike">
                <a:solidFill>
                  <a:schemeClr val="dk1"/>
                </a:solidFill>
                <a:latin typeface="Calibri"/>
              </a:rPr>
              <a:t>για </a:t>
            </a:r>
            <a:r>
              <a:rPr b="0" lang="en-US" sz="3300" spc="-1" strike="noStrike">
                <a:solidFill>
                  <a:schemeClr val="dk1"/>
                </a:solidFill>
                <a:latin typeface="Calibri"/>
              </a:rPr>
              <a:t>ανάλ</a:t>
            </a:r>
            <a:r>
              <a:rPr b="0" lang="en-US" sz="3300" spc="-1" strike="noStrike">
                <a:solidFill>
                  <a:schemeClr val="dk1"/>
                </a:solidFill>
                <a:latin typeface="Calibri"/>
              </a:rPr>
              <a:t>υση </a:t>
            </a:r>
            <a:r>
              <a:rPr b="0" lang="en-US" sz="3300" spc="-1" strike="noStrike">
                <a:solidFill>
                  <a:schemeClr val="dk1"/>
                </a:solidFill>
                <a:latin typeface="Calibri"/>
              </a:rPr>
              <a:t>ευαισ</a:t>
            </a:r>
            <a:r>
              <a:rPr b="0" lang="en-US" sz="3300" spc="-1" strike="noStrike">
                <a:solidFill>
                  <a:schemeClr val="dk1"/>
                </a:solidFill>
                <a:latin typeface="Calibri"/>
              </a:rPr>
              <a:t>θησία</a:t>
            </a:r>
            <a:r>
              <a:rPr b="0" lang="en-US" sz="3300" spc="-1" strike="noStrike">
                <a:solidFill>
                  <a:schemeClr val="dk1"/>
                </a:solidFill>
                <a:latin typeface="Calibri"/>
              </a:rPr>
              <a:t>ς</a:t>
            </a:r>
            <a:endParaRPr b="0" lang="en-US" sz="3300" spc="-1" strike="noStrike">
              <a:solidFill>
                <a:schemeClr val="dk1"/>
              </a:solidFill>
              <a:latin typeface="Calibri"/>
            </a:endParaRPr>
          </a:p>
        </p:txBody>
      </p:sp>
      <p:sp>
        <p:nvSpPr>
          <p:cNvPr id="73" name="PlaceHolder 2"/>
          <p:cNvSpPr>
            <a:spLocks noGrp="1"/>
          </p:cNvSpPr>
          <p:nvPr>
            <p:ph/>
          </p:nvPr>
        </p:nvSpPr>
        <p:spPr>
          <a:xfrm>
            <a:off x="608760" y="1599840"/>
            <a:ext cx="1097208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600" spc="-1" strike="noStrike">
                <a:solidFill>
                  <a:schemeClr val="dk1"/>
                </a:solidFill>
                <a:latin typeface="Calibri"/>
              </a:rPr>
              <a:t>Θα χρησιμοποιήσουμε 2 μεθόδους ποσοτικοποίησης. Η μία είναι ο υπολογισμός της ευαισθησίας (παραγώγου της μεταβλητής εξόδου ως προς την ελεγχόμενη μεταβλητή) και η άλλη είναι να κάνουμε μία αποσύνθεση της μεταβλητότητας και να δούμε σε τι βαθμό το σύστημα εξαρτάται από κάθε μεταβλητή. Και στις δύο περιπτώσεις θα εξετάσουμε την ευαισθησία σε όλη την περιοχή που μελετάμε, αυτήν σε περιοχές χαμηλής και υψηλής ποσότητας του μιξ (όπως έγινε παραπάνω) και την ευαισθησία στην ποσότητα του μιξ στις 2 θερμοκρασίες. Η κάθε μία μπορεί να δώσει κάποια συμπεράσματα.</a:t>
            </a:r>
            <a:endParaRPr b="0" lang="en-US" sz="2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608760" y="202680"/>
            <a:ext cx="10641600" cy="55476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Ολικ</a:t>
            </a:r>
            <a:r>
              <a:rPr b="1" lang="en-US" sz="3200" spc="-1" strike="noStrike">
                <a:solidFill>
                  <a:schemeClr val="dk1"/>
                </a:solidFill>
                <a:latin typeface="Calibri"/>
              </a:rPr>
              <a:t>ή </a:t>
            </a:r>
            <a:r>
              <a:rPr b="1" lang="en-US" sz="3200" spc="-1" strike="noStrike">
                <a:solidFill>
                  <a:schemeClr val="dk1"/>
                </a:solidFill>
                <a:latin typeface="Calibri"/>
              </a:rPr>
              <a:t>ευαισ</a:t>
            </a:r>
            <a:r>
              <a:rPr b="1" lang="en-US" sz="3200" spc="-1" strike="noStrike">
                <a:solidFill>
                  <a:schemeClr val="dk1"/>
                </a:solidFill>
                <a:latin typeface="Calibri"/>
              </a:rPr>
              <a:t>θησί</a:t>
            </a:r>
            <a:r>
              <a:rPr b="1" lang="en-US" sz="3200" spc="-1" strike="noStrike">
                <a:solidFill>
                  <a:schemeClr val="dk1"/>
                </a:solidFill>
                <a:latin typeface="Calibri"/>
              </a:rPr>
              <a:t>α του </a:t>
            </a:r>
            <a:r>
              <a:rPr b="1" lang="en-US" sz="3200" spc="-1" strike="noStrike">
                <a:solidFill>
                  <a:schemeClr val="dk1"/>
                </a:solidFill>
                <a:latin typeface="Calibri"/>
              </a:rPr>
              <a:t>συστ</a:t>
            </a:r>
            <a:r>
              <a:rPr b="1" lang="en-US" sz="3200" spc="-1" strike="noStrike">
                <a:solidFill>
                  <a:schemeClr val="dk1"/>
                </a:solidFill>
                <a:latin typeface="Calibri"/>
              </a:rPr>
              <a:t>ήματ</a:t>
            </a:r>
            <a:r>
              <a:rPr b="1" lang="en-US" sz="3200" spc="-1" strike="noStrike">
                <a:solidFill>
                  <a:schemeClr val="dk1"/>
                </a:solidFill>
                <a:latin typeface="Calibri"/>
              </a:rPr>
              <a:t>ος</a:t>
            </a:r>
            <a:endParaRPr b="0" lang="en-US" sz="3200" spc="-1" strike="noStrike">
              <a:solidFill>
                <a:schemeClr val="dk1"/>
              </a:solidFill>
              <a:latin typeface="Calibri"/>
            </a:endParaRPr>
          </a:p>
        </p:txBody>
      </p:sp>
      <p:pic>
        <p:nvPicPr>
          <p:cNvPr id="75" name="Picture 1" descr="../plots/sensitivity/global_morris.png"/>
          <p:cNvPicPr/>
          <p:nvPr/>
        </p:nvPicPr>
        <p:blipFill>
          <a:blip r:embed="rId1"/>
          <a:stretch/>
        </p:blipFill>
        <p:spPr>
          <a:xfrm>
            <a:off x="5722560" y="1265400"/>
            <a:ext cx="6014160" cy="4168800"/>
          </a:xfrm>
          <a:prstGeom prst="rect">
            <a:avLst/>
          </a:prstGeom>
          <a:ln w="9525">
            <a:noFill/>
          </a:ln>
        </p:spPr>
      </p:pic>
      <p:sp>
        <p:nvSpPr>
          <p:cNvPr id="76" name=""/>
          <p:cNvSpPr txBox="1"/>
          <p:nvPr/>
        </p:nvSpPr>
        <p:spPr>
          <a:xfrm>
            <a:off x="277200" y="1237680"/>
            <a:ext cx="4753440" cy="5059800"/>
          </a:xfrm>
          <a:prstGeom prst="rect">
            <a:avLst/>
          </a:prstGeom>
          <a:noFill/>
          <a:ln w="0">
            <a:noFill/>
          </a:ln>
        </p:spPr>
        <p:txBody>
          <a:bodyPr lIns="90000" rIns="90000" tIns="45000" bIns="45000" anchor="t">
            <a:noAutofit/>
          </a:bodyPr>
          <a:p>
            <a:r>
              <a:rPr b="0" lang="en-US" sz="2400" spc="-1" strike="noStrike">
                <a:solidFill>
                  <a:schemeClr val="dk1"/>
                </a:solidFill>
                <a:latin typeface="Calibri"/>
              </a:rPr>
              <a:t>Από </a:t>
            </a:r>
            <a:r>
              <a:rPr b="0" lang="en-US" sz="2400" spc="-1" strike="noStrike">
                <a:solidFill>
                  <a:schemeClr val="dk1"/>
                </a:solidFill>
                <a:latin typeface="Calibri"/>
              </a:rPr>
              <a:t>εδώ, </a:t>
            </a:r>
            <a:r>
              <a:rPr b="0" lang="en-US" sz="2400" spc="-1" strike="noStrike">
                <a:solidFill>
                  <a:schemeClr val="dk1"/>
                </a:solidFill>
                <a:latin typeface="Calibri"/>
              </a:rPr>
              <a:t>βλέπου</a:t>
            </a:r>
            <a:r>
              <a:rPr b="0" lang="en-US" sz="2400" spc="-1" strike="noStrike">
                <a:solidFill>
                  <a:schemeClr val="dk1"/>
                </a:solidFill>
                <a:latin typeface="Calibri"/>
              </a:rPr>
              <a:t>με ότι </a:t>
            </a:r>
            <a:r>
              <a:rPr b="0" lang="en-US" sz="2400" spc="-1" strike="noStrike">
                <a:solidFill>
                  <a:schemeClr val="dk1"/>
                </a:solidFill>
                <a:latin typeface="Calibri"/>
              </a:rPr>
              <a:t>το </a:t>
            </a:r>
            <a:r>
              <a:rPr b="0" lang="en-US" sz="2400" spc="-1" strike="noStrike">
                <a:solidFill>
                  <a:schemeClr val="dk1"/>
                </a:solidFill>
                <a:latin typeface="Calibri"/>
              </a:rPr>
              <a:t>γαλακτι</a:t>
            </a:r>
            <a:r>
              <a:rPr b="0" lang="en-US" sz="2400" spc="-1" strike="noStrike">
                <a:solidFill>
                  <a:schemeClr val="dk1"/>
                </a:solidFill>
                <a:latin typeface="Calibri"/>
              </a:rPr>
              <a:t>κό έχει </a:t>
            </a:r>
            <a:r>
              <a:rPr b="0" lang="en-US" sz="2400" spc="-1" strike="noStrike">
                <a:solidFill>
                  <a:schemeClr val="dk1"/>
                </a:solidFill>
                <a:latin typeface="Calibri"/>
              </a:rPr>
              <a:t>μεγάλη </a:t>
            </a:r>
            <a:r>
              <a:rPr b="0" lang="en-US" sz="2400" spc="-1" strike="noStrike">
                <a:solidFill>
                  <a:schemeClr val="dk1"/>
                </a:solidFill>
                <a:latin typeface="Calibri"/>
              </a:rPr>
              <a:t>θετική </a:t>
            </a:r>
            <a:r>
              <a:rPr b="0" lang="en-US" sz="2400" spc="-1" strike="noStrike">
                <a:solidFill>
                  <a:schemeClr val="dk1"/>
                </a:solidFill>
                <a:latin typeface="Calibri"/>
              </a:rPr>
              <a:t>συσχέτι</a:t>
            </a:r>
            <a:r>
              <a:rPr b="0" lang="en-US" sz="2400" spc="-1" strike="noStrike">
                <a:solidFill>
                  <a:schemeClr val="dk1"/>
                </a:solidFill>
                <a:latin typeface="Calibri"/>
              </a:rPr>
              <a:t>ση και </a:t>
            </a:r>
            <a:r>
              <a:rPr b="0" lang="en-US" sz="2400" spc="-1" strike="noStrike">
                <a:solidFill>
                  <a:schemeClr val="dk1"/>
                </a:solidFill>
                <a:latin typeface="Calibri"/>
              </a:rPr>
              <a:t>με τις </a:t>
            </a:r>
            <a:r>
              <a:rPr b="0" lang="en-US" sz="2400" spc="-1" strike="noStrike">
                <a:solidFill>
                  <a:schemeClr val="dk1"/>
                </a:solidFill>
                <a:latin typeface="Calibri"/>
              </a:rPr>
              <a:t>δύο </a:t>
            </a:r>
            <a:r>
              <a:rPr b="0" lang="en-US" sz="2400" spc="-1" strike="noStrike">
                <a:solidFill>
                  <a:schemeClr val="dk1"/>
                </a:solidFill>
                <a:latin typeface="Calibri"/>
              </a:rPr>
              <a:t>παραμέ</a:t>
            </a:r>
            <a:r>
              <a:rPr b="0" lang="en-US" sz="2400" spc="-1" strike="noStrike">
                <a:solidFill>
                  <a:schemeClr val="dk1"/>
                </a:solidFill>
                <a:latin typeface="Calibri"/>
              </a:rPr>
              <a:t>τρους, </a:t>
            </a:r>
            <a:r>
              <a:rPr b="0" lang="en-US" sz="2400" spc="-1" strike="noStrike">
                <a:solidFill>
                  <a:schemeClr val="dk1"/>
                </a:solidFill>
                <a:latin typeface="Calibri"/>
              </a:rPr>
              <a:t>το οξικό </a:t>
            </a:r>
            <a:r>
              <a:rPr b="0" lang="en-US" sz="2400" spc="-1" strike="noStrike">
                <a:solidFill>
                  <a:schemeClr val="dk1"/>
                </a:solidFill>
                <a:latin typeface="Calibri"/>
              </a:rPr>
              <a:t>έχει </a:t>
            </a:r>
            <a:r>
              <a:rPr b="0" lang="en-US" sz="2400" spc="-1" strike="noStrike">
                <a:solidFill>
                  <a:schemeClr val="dk1"/>
                </a:solidFill>
                <a:latin typeface="Calibri"/>
              </a:rPr>
              <a:t>μεγάλη </a:t>
            </a:r>
            <a:r>
              <a:rPr b="0" lang="en-US" sz="2400" spc="-1" strike="noStrike">
                <a:solidFill>
                  <a:schemeClr val="dk1"/>
                </a:solidFill>
                <a:latin typeface="Calibri"/>
              </a:rPr>
              <a:t>θετική </a:t>
            </a:r>
            <a:r>
              <a:rPr b="0" lang="en-US" sz="2400" spc="-1" strike="noStrike">
                <a:solidFill>
                  <a:schemeClr val="dk1"/>
                </a:solidFill>
                <a:latin typeface="Calibri"/>
              </a:rPr>
              <a:t>επίδρασ</a:t>
            </a:r>
            <a:r>
              <a:rPr b="0" lang="en-US" sz="2400" spc="-1" strike="noStrike">
                <a:solidFill>
                  <a:schemeClr val="dk1"/>
                </a:solidFill>
                <a:latin typeface="Calibri"/>
              </a:rPr>
              <a:t>η με την </a:t>
            </a:r>
            <a:r>
              <a:rPr b="0" lang="en-US" sz="2400" spc="-1" strike="noStrike">
                <a:solidFill>
                  <a:schemeClr val="dk1"/>
                </a:solidFill>
                <a:latin typeface="Calibri"/>
              </a:rPr>
              <a:t>θερμοκρ</a:t>
            </a:r>
            <a:r>
              <a:rPr b="0" lang="en-US" sz="2400" spc="-1" strike="noStrike">
                <a:solidFill>
                  <a:schemeClr val="dk1"/>
                </a:solidFill>
                <a:latin typeface="Calibri"/>
              </a:rPr>
              <a:t>ασία και </a:t>
            </a:r>
            <a:r>
              <a:rPr b="0" lang="en-US" sz="2400" spc="-1" strike="noStrike">
                <a:solidFill>
                  <a:schemeClr val="dk1"/>
                </a:solidFill>
                <a:latin typeface="Calibri"/>
              </a:rPr>
              <a:t>αρκετά </a:t>
            </a:r>
            <a:r>
              <a:rPr b="0" lang="en-US" sz="2400" spc="-1" strike="noStrike">
                <a:solidFill>
                  <a:schemeClr val="dk1"/>
                </a:solidFill>
                <a:latin typeface="Calibri"/>
              </a:rPr>
              <a:t>αρνητικ</a:t>
            </a:r>
            <a:r>
              <a:rPr b="0" lang="en-US" sz="2400" spc="-1" strike="noStrike">
                <a:solidFill>
                  <a:schemeClr val="dk1"/>
                </a:solidFill>
                <a:latin typeface="Calibri"/>
              </a:rPr>
              <a:t>ή με την </a:t>
            </a:r>
            <a:r>
              <a:rPr b="0" lang="en-US" sz="2400" spc="-1" strike="noStrike">
                <a:solidFill>
                  <a:schemeClr val="dk1"/>
                </a:solidFill>
                <a:latin typeface="Calibri"/>
              </a:rPr>
              <a:t>ποσότητ</a:t>
            </a:r>
            <a:r>
              <a:rPr b="0" lang="en-US" sz="2400" spc="-1" strike="noStrike">
                <a:solidFill>
                  <a:schemeClr val="dk1"/>
                </a:solidFill>
                <a:latin typeface="Calibri"/>
              </a:rPr>
              <a:t>α του </a:t>
            </a:r>
            <a:r>
              <a:rPr b="0" lang="en-US" sz="2400" spc="-1" strike="noStrike">
                <a:solidFill>
                  <a:schemeClr val="dk1"/>
                </a:solidFill>
                <a:latin typeface="Calibri"/>
              </a:rPr>
              <a:t>μιξ, το </a:t>
            </a:r>
            <a:r>
              <a:rPr b="0" lang="en-US" sz="2400" spc="-1" strike="noStrike">
                <a:solidFill>
                  <a:schemeClr val="dk1"/>
                </a:solidFill>
                <a:latin typeface="Calibri"/>
              </a:rPr>
              <a:t>προπιον</a:t>
            </a:r>
            <a:r>
              <a:rPr b="0" lang="en-US" sz="2400" spc="-1" strike="noStrike">
                <a:solidFill>
                  <a:schemeClr val="dk1"/>
                </a:solidFill>
                <a:latin typeface="Calibri"/>
              </a:rPr>
              <a:t>ικό </a:t>
            </a:r>
            <a:r>
              <a:rPr b="0" lang="en-US" sz="2400" spc="-1" strike="noStrike">
                <a:solidFill>
                  <a:schemeClr val="dk1"/>
                </a:solidFill>
                <a:latin typeface="Calibri"/>
              </a:rPr>
              <a:t>είναι σε </a:t>
            </a:r>
            <a:r>
              <a:rPr b="0" lang="en-US" sz="2400" spc="-1" strike="noStrike">
                <a:solidFill>
                  <a:schemeClr val="dk1"/>
                </a:solidFill>
                <a:latin typeface="Calibri"/>
              </a:rPr>
              <a:t>ελάχιστ</a:t>
            </a:r>
            <a:r>
              <a:rPr b="0" lang="en-US" sz="2400" spc="-1" strike="noStrike">
                <a:solidFill>
                  <a:schemeClr val="dk1"/>
                </a:solidFill>
                <a:latin typeface="Calibri"/>
              </a:rPr>
              <a:t>α </a:t>
            </a:r>
            <a:r>
              <a:rPr b="0" lang="en-US" sz="2400" spc="-1" strike="noStrike">
                <a:solidFill>
                  <a:schemeClr val="dk1"/>
                </a:solidFill>
                <a:latin typeface="Calibri"/>
              </a:rPr>
              <a:t>θετικές </a:t>
            </a:r>
            <a:r>
              <a:rPr b="0" lang="en-US" sz="2400" spc="-1" strike="noStrike">
                <a:solidFill>
                  <a:schemeClr val="dk1"/>
                </a:solidFill>
                <a:latin typeface="Calibri"/>
              </a:rPr>
              <a:t>επιδράσ</a:t>
            </a:r>
            <a:r>
              <a:rPr b="0" lang="en-US" sz="2400" spc="-1" strike="noStrike">
                <a:solidFill>
                  <a:schemeClr val="dk1"/>
                </a:solidFill>
                <a:latin typeface="Calibri"/>
              </a:rPr>
              <a:t>εις ενώ </a:t>
            </a:r>
            <a:r>
              <a:rPr b="0" lang="en-US" sz="2400" spc="-1" strike="noStrike">
                <a:solidFill>
                  <a:schemeClr val="dk1"/>
                </a:solidFill>
                <a:latin typeface="Calibri"/>
              </a:rPr>
              <a:t>η </a:t>
            </a:r>
            <a:r>
              <a:rPr b="0" lang="en-US" sz="2400" spc="-1" strike="noStrike">
                <a:solidFill>
                  <a:schemeClr val="dk1"/>
                </a:solidFill>
                <a:latin typeface="Calibri"/>
              </a:rPr>
              <a:t>αιθανόλ</a:t>
            </a:r>
            <a:r>
              <a:rPr b="0" lang="en-US" sz="2400" spc="-1" strike="noStrike">
                <a:solidFill>
                  <a:schemeClr val="dk1"/>
                </a:solidFill>
                <a:latin typeface="Calibri"/>
              </a:rPr>
              <a:t>η έχει </a:t>
            </a:r>
            <a:r>
              <a:rPr b="0" lang="en-US" sz="2400" spc="-1" strike="noStrike">
                <a:solidFill>
                  <a:schemeClr val="dk1"/>
                </a:solidFill>
                <a:latin typeface="Calibri"/>
              </a:rPr>
              <a:t>μία </a:t>
            </a:r>
            <a:r>
              <a:rPr b="0" lang="en-US" sz="2400" spc="-1" strike="noStrike">
                <a:solidFill>
                  <a:schemeClr val="dk1"/>
                </a:solidFill>
                <a:latin typeface="Calibri"/>
              </a:rPr>
              <a:t>μεγάλη </a:t>
            </a:r>
            <a:r>
              <a:rPr b="0" lang="en-US" sz="2400" spc="-1" strike="noStrike">
                <a:solidFill>
                  <a:schemeClr val="dk1"/>
                </a:solidFill>
                <a:latin typeface="Calibri"/>
              </a:rPr>
              <a:t>αρνητικ</a:t>
            </a:r>
            <a:r>
              <a:rPr b="0" lang="en-US" sz="2400" spc="-1" strike="noStrike">
                <a:solidFill>
                  <a:schemeClr val="dk1"/>
                </a:solidFill>
                <a:latin typeface="Calibri"/>
              </a:rPr>
              <a:t>ή </a:t>
            </a:r>
            <a:r>
              <a:rPr b="0" lang="en-US" sz="2400" spc="-1" strike="noStrike">
                <a:solidFill>
                  <a:schemeClr val="dk1"/>
                </a:solidFill>
                <a:latin typeface="Calibri"/>
              </a:rPr>
              <a:t>επίδρασ</a:t>
            </a:r>
            <a:r>
              <a:rPr b="0" lang="en-US" sz="2400" spc="-1" strike="noStrike">
                <a:solidFill>
                  <a:schemeClr val="dk1"/>
                </a:solidFill>
                <a:latin typeface="Calibri"/>
              </a:rPr>
              <a:t>η από </a:t>
            </a:r>
            <a:r>
              <a:rPr b="0" lang="en-US" sz="2400" spc="-1" strike="noStrike">
                <a:solidFill>
                  <a:schemeClr val="dk1"/>
                </a:solidFill>
                <a:latin typeface="Calibri"/>
              </a:rPr>
              <a:t>την </a:t>
            </a:r>
            <a:r>
              <a:rPr b="0" lang="en-US" sz="2400" spc="-1" strike="noStrike">
                <a:solidFill>
                  <a:schemeClr val="dk1"/>
                </a:solidFill>
                <a:latin typeface="Calibri"/>
              </a:rPr>
              <a:t>θερμοκρ</a:t>
            </a:r>
            <a:r>
              <a:rPr b="0" lang="en-US" sz="2400" spc="-1" strike="noStrike">
                <a:solidFill>
                  <a:schemeClr val="dk1"/>
                </a:solidFill>
                <a:latin typeface="Calibri"/>
              </a:rPr>
              <a:t>ασία και </a:t>
            </a:r>
            <a:r>
              <a:rPr b="0" lang="en-US" sz="2400" spc="-1" strike="noStrike">
                <a:solidFill>
                  <a:schemeClr val="dk1"/>
                </a:solidFill>
                <a:latin typeface="Calibri"/>
              </a:rPr>
              <a:t>μία </a:t>
            </a:r>
            <a:r>
              <a:rPr b="0" lang="en-US" sz="2400" spc="-1" strike="noStrike">
                <a:solidFill>
                  <a:schemeClr val="dk1"/>
                </a:solidFill>
                <a:latin typeface="Calibri"/>
              </a:rPr>
              <a:t>περίπου </a:t>
            </a:r>
            <a:r>
              <a:rPr b="0" lang="en-US" sz="2400" spc="-1" strike="noStrike">
                <a:solidFill>
                  <a:schemeClr val="dk1"/>
                </a:solidFill>
                <a:latin typeface="Calibri"/>
              </a:rPr>
              <a:t>ουδέτερ</a:t>
            </a:r>
            <a:r>
              <a:rPr b="0" lang="en-US" sz="2400" spc="-1" strike="noStrike">
                <a:solidFill>
                  <a:schemeClr val="dk1"/>
                </a:solidFill>
                <a:latin typeface="Calibri"/>
              </a:rPr>
              <a:t>η </a:t>
            </a:r>
            <a:r>
              <a:rPr b="0" lang="en-US" sz="2400" spc="-1" strike="noStrike">
                <a:solidFill>
                  <a:schemeClr val="dk1"/>
                </a:solidFill>
                <a:latin typeface="Calibri"/>
              </a:rPr>
              <a:t>επίδρασ</a:t>
            </a:r>
            <a:r>
              <a:rPr b="0" lang="en-US" sz="2400" spc="-1" strike="noStrike">
                <a:solidFill>
                  <a:schemeClr val="dk1"/>
                </a:solidFill>
                <a:latin typeface="Calibri"/>
              </a:rPr>
              <a:t>η από </a:t>
            </a:r>
            <a:r>
              <a:rPr b="0" lang="en-US" sz="2400" spc="-1" strike="noStrike">
                <a:solidFill>
                  <a:schemeClr val="dk1"/>
                </a:solidFill>
                <a:latin typeface="Calibri"/>
              </a:rPr>
              <a:t>την </a:t>
            </a:r>
            <a:r>
              <a:rPr b="0" lang="en-US" sz="2400" spc="-1" strike="noStrike">
                <a:solidFill>
                  <a:schemeClr val="dk1"/>
                </a:solidFill>
                <a:latin typeface="Calibri"/>
              </a:rPr>
              <a:t>ποσότητ</a:t>
            </a:r>
            <a:r>
              <a:rPr b="0" lang="en-US" sz="2400" spc="-1" strike="noStrike">
                <a:solidFill>
                  <a:schemeClr val="dk1"/>
                </a:solidFill>
                <a:latin typeface="Calibri"/>
              </a:rPr>
              <a:t>α του </a:t>
            </a:r>
            <a:r>
              <a:rPr b="0" lang="en-US" sz="2400" spc="-1" strike="noStrike">
                <a:solidFill>
                  <a:schemeClr val="dk1"/>
                </a:solidFill>
                <a:latin typeface="Calibri"/>
              </a:rPr>
              <a:t>μιξ.</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608760" y="202680"/>
            <a:ext cx="9486000" cy="85644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Επίδρ</a:t>
            </a:r>
            <a:r>
              <a:rPr b="1" lang="en-US" sz="3200" spc="-1" strike="noStrike">
                <a:solidFill>
                  <a:schemeClr val="dk1"/>
                </a:solidFill>
                <a:latin typeface="Calibri"/>
              </a:rPr>
              <a:t>αση </a:t>
            </a:r>
            <a:r>
              <a:rPr b="1" lang="en-US" sz="3200" spc="-1" strike="noStrike">
                <a:solidFill>
                  <a:schemeClr val="dk1"/>
                </a:solidFill>
                <a:latin typeface="Calibri"/>
              </a:rPr>
              <a:t>του </a:t>
            </a:r>
            <a:r>
              <a:rPr b="1" lang="en-US" sz="3200" spc="-1" strike="noStrike">
                <a:solidFill>
                  <a:schemeClr val="dk1"/>
                </a:solidFill>
                <a:latin typeface="Calibri"/>
              </a:rPr>
              <a:t>κάθε </a:t>
            </a:r>
            <a:r>
              <a:rPr b="1" lang="en-US" sz="3200" spc="-1" strike="noStrike">
                <a:solidFill>
                  <a:schemeClr val="dk1"/>
                </a:solidFill>
                <a:latin typeface="Calibri"/>
              </a:rPr>
              <a:t>παρά</a:t>
            </a:r>
            <a:r>
              <a:rPr b="1" lang="en-US" sz="3200" spc="-1" strike="noStrike">
                <a:solidFill>
                  <a:schemeClr val="dk1"/>
                </a:solidFill>
                <a:latin typeface="Calibri"/>
              </a:rPr>
              <a:t>γοντα </a:t>
            </a:r>
            <a:r>
              <a:rPr b="1" lang="en-US" sz="3200" spc="-1" strike="noStrike">
                <a:solidFill>
                  <a:schemeClr val="dk1"/>
                </a:solidFill>
                <a:latin typeface="Calibri"/>
              </a:rPr>
              <a:t>στο </a:t>
            </a:r>
            <a:r>
              <a:rPr b="1" lang="en-US" sz="3200" spc="-1" strike="noStrike">
                <a:solidFill>
                  <a:schemeClr val="dk1"/>
                </a:solidFill>
                <a:latin typeface="Calibri"/>
              </a:rPr>
              <a:t>σύστ</a:t>
            </a:r>
            <a:r>
              <a:rPr b="1" lang="en-US" sz="3200" spc="-1" strike="noStrike">
                <a:solidFill>
                  <a:schemeClr val="dk1"/>
                </a:solidFill>
                <a:latin typeface="Calibri"/>
              </a:rPr>
              <a:t>ημα</a:t>
            </a:r>
            <a:endParaRPr b="0" lang="en-US" sz="3200" spc="-1" strike="noStrike">
              <a:solidFill>
                <a:schemeClr val="dk1"/>
              </a:solidFill>
              <a:latin typeface="Calibri"/>
            </a:endParaRPr>
          </a:p>
        </p:txBody>
      </p:sp>
      <p:pic>
        <p:nvPicPr>
          <p:cNvPr id="78" name="Picture 1" descr="../plots/sensitivity/global_sobol.png"/>
          <p:cNvPicPr/>
          <p:nvPr/>
        </p:nvPicPr>
        <p:blipFill>
          <a:blip r:embed="rId1"/>
          <a:stretch/>
        </p:blipFill>
        <p:spPr>
          <a:xfrm>
            <a:off x="5808600" y="1664280"/>
            <a:ext cx="5973840" cy="3981960"/>
          </a:xfrm>
          <a:prstGeom prst="rect">
            <a:avLst/>
          </a:prstGeom>
          <a:ln w="9525">
            <a:noFill/>
          </a:ln>
        </p:spPr>
      </p:pic>
      <p:sp>
        <p:nvSpPr>
          <p:cNvPr id="79" name=""/>
          <p:cNvSpPr txBox="1"/>
          <p:nvPr/>
        </p:nvSpPr>
        <p:spPr>
          <a:xfrm>
            <a:off x="412200" y="1315800"/>
            <a:ext cx="4920120" cy="5059800"/>
          </a:xfrm>
          <a:prstGeom prst="rect">
            <a:avLst/>
          </a:prstGeom>
          <a:noFill/>
          <a:ln w="0">
            <a:noFill/>
          </a:ln>
        </p:spPr>
        <p:txBody>
          <a:bodyPr lIns="90000" rIns="90000" tIns="45000" bIns="45000" anchor="t">
            <a:noAutofit/>
          </a:bodyPr>
          <a:p>
            <a:r>
              <a:rPr b="0" lang="en-US" sz="2400" spc="-1" strike="noStrike">
                <a:solidFill>
                  <a:schemeClr val="dk1"/>
                </a:solidFill>
                <a:latin typeface="Calibri"/>
              </a:rPr>
              <a:t>Από </a:t>
            </a:r>
            <a:r>
              <a:rPr b="0" lang="en-US" sz="2400" spc="-1" strike="noStrike">
                <a:solidFill>
                  <a:schemeClr val="dk1"/>
                </a:solidFill>
                <a:latin typeface="Calibri"/>
              </a:rPr>
              <a:t>αυτό το </a:t>
            </a:r>
            <a:r>
              <a:rPr b="0" lang="en-US" sz="2400" spc="-1" strike="noStrike">
                <a:solidFill>
                  <a:schemeClr val="dk1"/>
                </a:solidFill>
                <a:latin typeface="Calibri"/>
              </a:rPr>
              <a:t>διάγραμ</a:t>
            </a:r>
            <a:r>
              <a:rPr b="0" lang="en-US" sz="2400" spc="-1" strike="noStrike">
                <a:solidFill>
                  <a:schemeClr val="dk1"/>
                </a:solidFill>
                <a:latin typeface="Calibri"/>
              </a:rPr>
              <a:t>μα τώρα </a:t>
            </a:r>
            <a:r>
              <a:rPr b="0" lang="en-US" sz="2400" spc="-1" strike="noStrike">
                <a:solidFill>
                  <a:schemeClr val="dk1"/>
                </a:solidFill>
                <a:latin typeface="Calibri"/>
              </a:rPr>
              <a:t>βλέπου</a:t>
            </a:r>
            <a:r>
              <a:rPr b="0" lang="en-US" sz="2400" spc="-1" strike="noStrike">
                <a:solidFill>
                  <a:schemeClr val="dk1"/>
                </a:solidFill>
                <a:latin typeface="Calibri"/>
              </a:rPr>
              <a:t>με </a:t>
            </a:r>
            <a:r>
              <a:rPr b="0" lang="en-US" sz="2400" spc="-1" strike="noStrike">
                <a:solidFill>
                  <a:schemeClr val="dk1"/>
                </a:solidFill>
                <a:latin typeface="Calibri"/>
              </a:rPr>
              <a:t>κάποιες </a:t>
            </a:r>
            <a:r>
              <a:rPr b="0" lang="en-US" sz="2400" spc="-1" strike="noStrike">
                <a:solidFill>
                  <a:schemeClr val="dk1"/>
                </a:solidFill>
                <a:latin typeface="Calibri"/>
              </a:rPr>
              <a:t>συμπλη</a:t>
            </a:r>
            <a:r>
              <a:rPr b="0" lang="en-US" sz="2400" spc="-1" strike="noStrike">
                <a:solidFill>
                  <a:schemeClr val="dk1"/>
                </a:solidFill>
                <a:latin typeface="Calibri"/>
              </a:rPr>
              <a:t>ρωματικ</a:t>
            </a:r>
            <a:r>
              <a:rPr b="0" lang="en-US" sz="2400" spc="-1" strike="noStrike">
                <a:solidFill>
                  <a:schemeClr val="dk1"/>
                </a:solidFill>
                <a:latin typeface="Calibri"/>
              </a:rPr>
              <a:t>ές </a:t>
            </a:r>
            <a:r>
              <a:rPr b="0" lang="en-US" sz="2400" spc="-1" strike="noStrike">
                <a:solidFill>
                  <a:schemeClr val="dk1"/>
                </a:solidFill>
                <a:latin typeface="Calibri"/>
              </a:rPr>
              <a:t>πληροφ</a:t>
            </a:r>
            <a:r>
              <a:rPr b="0" lang="en-US" sz="2400" spc="-1" strike="noStrike">
                <a:solidFill>
                  <a:schemeClr val="dk1"/>
                </a:solidFill>
                <a:latin typeface="Calibri"/>
              </a:rPr>
              <a:t>ορίες, </a:t>
            </a:r>
            <a:r>
              <a:rPr b="0" lang="en-US" sz="2400" spc="-1" strike="noStrike">
                <a:solidFill>
                  <a:schemeClr val="dk1"/>
                </a:solidFill>
                <a:latin typeface="Calibri"/>
              </a:rPr>
              <a:t>όπως </a:t>
            </a:r>
            <a:r>
              <a:rPr b="0" lang="en-US" sz="2400" spc="-1" strike="noStrike">
                <a:solidFill>
                  <a:schemeClr val="dk1"/>
                </a:solidFill>
                <a:latin typeface="Calibri"/>
              </a:rPr>
              <a:t>ότι </a:t>
            </a:r>
            <a:r>
              <a:rPr b="0" lang="en-US" sz="2400" spc="-1" strike="noStrike">
                <a:solidFill>
                  <a:schemeClr val="dk1"/>
                </a:solidFill>
                <a:latin typeface="Calibri"/>
              </a:rPr>
              <a:t>παρόλο </a:t>
            </a:r>
            <a:r>
              <a:rPr b="0" lang="en-US" sz="2400" spc="-1" strike="noStrike">
                <a:solidFill>
                  <a:schemeClr val="dk1"/>
                </a:solidFill>
                <a:latin typeface="Calibri"/>
              </a:rPr>
              <a:t>που η </a:t>
            </a:r>
            <a:r>
              <a:rPr b="0" lang="en-US" sz="2400" spc="-1" strike="noStrike">
                <a:solidFill>
                  <a:schemeClr val="dk1"/>
                </a:solidFill>
                <a:latin typeface="Calibri"/>
              </a:rPr>
              <a:t>ευαισθη</a:t>
            </a:r>
            <a:r>
              <a:rPr b="0" lang="en-US" sz="2400" spc="-1" strike="noStrike">
                <a:solidFill>
                  <a:schemeClr val="dk1"/>
                </a:solidFill>
                <a:latin typeface="Calibri"/>
              </a:rPr>
              <a:t>σία του </a:t>
            </a:r>
            <a:r>
              <a:rPr b="0" lang="en-US" sz="2400" spc="-1" strike="noStrike">
                <a:solidFill>
                  <a:schemeClr val="dk1"/>
                </a:solidFill>
                <a:latin typeface="Calibri"/>
              </a:rPr>
              <a:t>οξικού </a:t>
            </a:r>
            <a:r>
              <a:rPr b="0" lang="en-US" sz="2400" spc="-1" strike="noStrike">
                <a:solidFill>
                  <a:schemeClr val="dk1"/>
                </a:solidFill>
                <a:latin typeface="Calibri"/>
              </a:rPr>
              <a:t>στην </a:t>
            </a:r>
            <a:r>
              <a:rPr b="0" lang="en-US" sz="2400" spc="-1" strike="noStrike">
                <a:solidFill>
                  <a:schemeClr val="dk1"/>
                </a:solidFill>
                <a:latin typeface="Calibri"/>
              </a:rPr>
              <a:t>ποσότητ</a:t>
            </a:r>
            <a:r>
              <a:rPr b="0" lang="en-US" sz="2400" spc="-1" strike="noStrike">
                <a:solidFill>
                  <a:schemeClr val="dk1"/>
                </a:solidFill>
                <a:latin typeface="Calibri"/>
              </a:rPr>
              <a:t>α του </a:t>
            </a:r>
            <a:r>
              <a:rPr b="0" lang="en-US" sz="2400" spc="-1" strike="noStrike">
                <a:solidFill>
                  <a:schemeClr val="dk1"/>
                </a:solidFill>
                <a:latin typeface="Calibri"/>
              </a:rPr>
              <a:t>μιξ </a:t>
            </a:r>
            <a:r>
              <a:rPr b="0" lang="en-US" sz="2400" spc="-1" strike="noStrike">
                <a:solidFill>
                  <a:schemeClr val="dk1"/>
                </a:solidFill>
                <a:latin typeface="Calibri"/>
              </a:rPr>
              <a:t>είναι </a:t>
            </a:r>
            <a:r>
              <a:rPr b="0" lang="en-US" sz="2400" spc="-1" strike="noStrike">
                <a:solidFill>
                  <a:schemeClr val="dk1"/>
                </a:solidFill>
                <a:latin typeface="Calibri"/>
              </a:rPr>
              <a:t>αρνητικ</a:t>
            </a:r>
            <a:r>
              <a:rPr b="0" lang="en-US" sz="2400" spc="-1" strike="noStrike">
                <a:solidFill>
                  <a:schemeClr val="dk1"/>
                </a:solidFill>
                <a:latin typeface="Calibri"/>
              </a:rPr>
              <a:t>ή, δεν </a:t>
            </a:r>
            <a:r>
              <a:rPr b="0" lang="en-US" sz="2400" spc="-1" strike="noStrike">
                <a:solidFill>
                  <a:schemeClr val="dk1"/>
                </a:solidFill>
                <a:latin typeface="Calibri"/>
              </a:rPr>
              <a:t>επηρεάζ</a:t>
            </a:r>
            <a:r>
              <a:rPr b="0" lang="en-US" sz="2400" spc="-1" strike="noStrike">
                <a:solidFill>
                  <a:schemeClr val="dk1"/>
                </a:solidFill>
                <a:latin typeface="Calibri"/>
              </a:rPr>
              <a:t>ει πολύ, </a:t>
            </a:r>
            <a:r>
              <a:rPr b="0" lang="en-US" sz="2400" spc="-1" strike="noStrike">
                <a:solidFill>
                  <a:schemeClr val="dk1"/>
                </a:solidFill>
                <a:latin typeface="Calibri"/>
              </a:rPr>
              <a:t>ότι η </a:t>
            </a:r>
            <a:r>
              <a:rPr b="0" lang="en-US" sz="2400" spc="-1" strike="noStrike">
                <a:solidFill>
                  <a:schemeClr val="dk1"/>
                </a:solidFill>
                <a:latin typeface="Calibri"/>
              </a:rPr>
              <a:t>θερμοκρ</a:t>
            </a:r>
            <a:r>
              <a:rPr b="0" lang="en-US" sz="2400" spc="-1" strike="noStrike">
                <a:solidFill>
                  <a:schemeClr val="dk1"/>
                </a:solidFill>
                <a:latin typeface="Calibri"/>
              </a:rPr>
              <a:t>ασία </a:t>
            </a:r>
            <a:r>
              <a:rPr b="0" lang="en-US" sz="2400" spc="-1" strike="noStrike">
                <a:solidFill>
                  <a:schemeClr val="dk1"/>
                </a:solidFill>
                <a:latin typeface="Calibri"/>
              </a:rPr>
              <a:t>επηρεάζ</a:t>
            </a:r>
            <a:r>
              <a:rPr b="0" lang="en-US" sz="2400" spc="-1" strike="noStrike">
                <a:solidFill>
                  <a:schemeClr val="dk1"/>
                </a:solidFill>
                <a:latin typeface="Calibri"/>
              </a:rPr>
              <a:t>ει </a:t>
            </a:r>
            <a:r>
              <a:rPr b="0" lang="en-US" sz="2400" spc="-1" strike="noStrike">
                <a:solidFill>
                  <a:schemeClr val="dk1"/>
                </a:solidFill>
                <a:latin typeface="Calibri"/>
              </a:rPr>
              <a:t>σχεδόν </a:t>
            </a:r>
            <a:r>
              <a:rPr b="0" lang="en-US" sz="2400" spc="-1" strike="noStrike">
                <a:solidFill>
                  <a:schemeClr val="dk1"/>
                </a:solidFill>
                <a:latin typeface="Calibri"/>
              </a:rPr>
              <a:t>αποκλει</a:t>
            </a:r>
            <a:r>
              <a:rPr b="0" lang="en-US" sz="2400" spc="-1" strike="noStrike">
                <a:solidFill>
                  <a:schemeClr val="dk1"/>
                </a:solidFill>
                <a:latin typeface="Calibri"/>
              </a:rPr>
              <a:t>στικά </a:t>
            </a:r>
            <a:r>
              <a:rPr b="0" lang="en-US" sz="2400" spc="-1" strike="noStrike">
                <a:solidFill>
                  <a:schemeClr val="dk1"/>
                </a:solidFill>
                <a:latin typeface="Calibri"/>
              </a:rPr>
              <a:t>την </a:t>
            </a:r>
            <a:r>
              <a:rPr b="0" lang="en-US" sz="2400" spc="-1" strike="noStrike">
                <a:solidFill>
                  <a:schemeClr val="dk1"/>
                </a:solidFill>
                <a:latin typeface="Calibri"/>
              </a:rPr>
              <a:t>αιθανόλ</a:t>
            </a:r>
            <a:r>
              <a:rPr b="0" lang="en-US" sz="2400" spc="-1" strike="noStrike">
                <a:solidFill>
                  <a:schemeClr val="dk1"/>
                </a:solidFill>
                <a:latin typeface="Calibri"/>
              </a:rPr>
              <a:t>η και ότι </a:t>
            </a:r>
            <a:r>
              <a:rPr b="0" lang="en-US" sz="2400" spc="-1" strike="noStrike">
                <a:solidFill>
                  <a:schemeClr val="dk1"/>
                </a:solidFill>
                <a:latin typeface="Calibri"/>
              </a:rPr>
              <a:t>το </a:t>
            </a:r>
            <a:r>
              <a:rPr b="0" lang="en-US" sz="2400" spc="-1" strike="noStrike">
                <a:solidFill>
                  <a:schemeClr val="dk1"/>
                </a:solidFill>
                <a:latin typeface="Calibri"/>
              </a:rPr>
              <a:t>προπιον</a:t>
            </a:r>
            <a:r>
              <a:rPr b="0" lang="en-US" sz="2400" spc="-1" strike="noStrike">
                <a:solidFill>
                  <a:schemeClr val="dk1"/>
                </a:solidFill>
                <a:latin typeface="Calibri"/>
              </a:rPr>
              <a:t>ικό δεν </a:t>
            </a:r>
            <a:r>
              <a:rPr b="0" lang="en-US" sz="2400" spc="-1" strike="noStrike">
                <a:solidFill>
                  <a:schemeClr val="dk1"/>
                </a:solidFill>
                <a:latin typeface="Calibri"/>
              </a:rPr>
              <a:t>επηρεάζ</a:t>
            </a:r>
            <a:r>
              <a:rPr b="0" lang="en-US" sz="2400" spc="-1" strike="noStrike">
                <a:solidFill>
                  <a:schemeClr val="dk1"/>
                </a:solidFill>
                <a:latin typeface="Calibri"/>
              </a:rPr>
              <a:t>εται </a:t>
            </a:r>
            <a:r>
              <a:rPr b="0" lang="en-US" sz="2400" spc="-1" strike="noStrike">
                <a:solidFill>
                  <a:schemeClr val="dk1"/>
                </a:solidFill>
                <a:latin typeface="Calibri"/>
              </a:rPr>
              <a:t>από την </a:t>
            </a:r>
            <a:r>
              <a:rPr b="0" lang="en-US" sz="2400" spc="-1" strike="noStrike">
                <a:solidFill>
                  <a:schemeClr val="dk1"/>
                </a:solidFill>
                <a:latin typeface="Calibri"/>
              </a:rPr>
              <a:t>αλλαγή </a:t>
            </a:r>
            <a:r>
              <a:rPr b="0" lang="en-US" sz="2400" spc="-1" strike="noStrike">
                <a:solidFill>
                  <a:schemeClr val="dk1"/>
                </a:solidFill>
                <a:latin typeface="Calibri"/>
              </a:rPr>
              <a:t>του </a:t>
            </a:r>
            <a:r>
              <a:rPr b="0" lang="en-US" sz="2400" spc="-1" strike="noStrike">
                <a:solidFill>
                  <a:schemeClr val="dk1"/>
                </a:solidFill>
                <a:latin typeface="Calibri"/>
              </a:rPr>
              <a:t>κάθε </a:t>
            </a:r>
            <a:r>
              <a:rPr b="0" lang="en-US" sz="2400" spc="-1" strike="noStrike">
                <a:solidFill>
                  <a:schemeClr val="dk1"/>
                </a:solidFill>
                <a:latin typeface="Calibri"/>
              </a:rPr>
              <a:t>παράγο</a:t>
            </a:r>
            <a:r>
              <a:rPr b="0" lang="en-US" sz="2400" spc="-1" strike="noStrike">
                <a:solidFill>
                  <a:schemeClr val="dk1"/>
                </a:solidFill>
                <a:latin typeface="Calibri"/>
              </a:rPr>
              <a:t>ντα </a:t>
            </a:r>
            <a:r>
              <a:rPr b="0" lang="en-US" sz="2400" spc="-1" strike="noStrike">
                <a:solidFill>
                  <a:schemeClr val="dk1"/>
                </a:solidFill>
                <a:latin typeface="Calibri"/>
              </a:rPr>
              <a:t>ξεχωρισ</a:t>
            </a:r>
            <a:r>
              <a:rPr b="0" lang="en-US" sz="2400" spc="-1" strike="noStrike">
                <a:solidFill>
                  <a:schemeClr val="dk1"/>
                </a:solidFill>
                <a:latin typeface="Calibri"/>
              </a:rPr>
              <a:t>τά αλλά </a:t>
            </a:r>
            <a:r>
              <a:rPr b="0" lang="en-US" sz="2400" spc="-1" strike="noStrike">
                <a:solidFill>
                  <a:schemeClr val="dk1"/>
                </a:solidFill>
                <a:latin typeface="Calibri"/>
              </a:rPr>
              <a:t>κυρίως </a:t>
            </a:r>
            <a:r>
              <a:rPr b="0" lang="en-US" sz="2400" spc="-1" strike="noStrike">
                <a:solidFill>
                  <a:schemeClr val="dk1"/>
                </a:solidFill>
                <a:latin typeface="Calibri"/>
              </a:rPr>
              <a:t>από </a:t>
            </a:r>
            <a:r>
              <a:rPr b="0" lang="en-US" sz="2400" spc="-1" strike="noStrike">
                <a:solidFill>
                  <a:schemeClr val="dk1"/>
                </a:solidFill>
                <a:latin typeface="Calibri"/>
              </a:rPr>
              <a:t>κάποιου </a:t>
            </a:r>
            <a:r>
              <a:rPr b="0" lang="en-US" sz="2400" spc="-1" strike="noStrike">
                <a:solidFill>
                  <a:schemeClr val="dk1"/>
                </a:solidFill>
                <a:latin typeface="Calibri"/>
              </a:rPr>
              <a:t>είδους </a:t>
            </a:r>
            <a:r>
              <a:rPr b="0" lang="en-US" sz="2400" spc="-1" strike="noStrike">
                <a:solidFill>
                  <a:schemeClr val="dk1"/>
                </a:solidFill>
                <a:latin typeface="Calibri"/>
              </a:rPr>
              <a:t>αλληλεπ</a:t>
            </a:r>
            <a:r>
              <a:rPr b="0" lang="en-US" sz="2400" spc="-1" strike="noStrike">
                <a:solidFill>
                  <a:schemeClr val="dk1"/>
                </a:solidFill>
                <a:latin typeface="Calibri"/>
              </a:rPr>
              <a:t>ίδραση </a:t>
            </a:r>
            <a:r>
              <a:rPr b="0" lang="en-US" sz="2400" spc="-1" strike="noStrike">
                <a:solidFill>
                  <a:schemeClr val="dk1"/>
                </a:solidFill>
                <a:latin typeface="Calibri"/>
              </a:rPr>
              <a:t>τους.</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608760" y="484200"/>
            <a:ext cx="9204840" cy="73908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Ευαισθησία σε μεγάλες ποσότητες μιξ</a:t>
            </a:r>
            <a:endParaRPr b="0" lang="en-US" sz="3200" spc="-1" strike="noStrike">
              <a:solidFill>
                <a:schemeClr val="dk1"/>
              </a:solidFill>
              <a:latin typeface="Calibri"/>
            </a:endParaRPr>
          </a:p>
        </p:txBody>
      </p:sp>
      <p:pic>
        <p:nvPicPr>
          <p:cNvPr id="81" name="Picture 1" descr="../plots/sensitivity/morris_high.png"/>
          <p:cNvPicPr/>
          <p:nvPr/>
        </p:nvPicPr>
        <p:blipFill>
          <a:blip r:embed="rId1"/>
          <a:stretch/>
        </p:blipFill>
        <p:spPr>
          <a:xfrm>
            <a:off x="4757400" y="1351080"/>
            <a:ext cx="7202520" cy="4800960"/>
          </a:xfrm>
          <a:prstGeom prst="rect">
            <a:avLst/>
          </a:prstGeom>
          <a:ln w="9525">
            <a:noFill/>
          </a:ln>
        </p:spPr>
      </p:pic>
      <p:sp>
        <p:nvSpPr>
          <p:cNvPr id="82" name=""/>
          <p:cNvSpPr txBox="1"/>
          <p:nvPr/>
        </p:nvSpPr>
        <p:spPr>
          <a:xfrm>
            <a:off x="356040" y="2332440"/>
            <a:ext cx="4234680" cy="1813320"/>
          </a:xfrm>
          <a:prstGeom prst="rect">
            <a:avLst/>
          </a:prstGeom>
          <a:noFill/>
          <a:ln w="0">
            <a:noFill/>
          </a:ln>
        </p:spPr>
        <p:txBody>
          <a:bodyPr lIns="90000" rIns="90000" tIns="45000" bIns="45000" anchor="t">
            <a:noAutofit/>
          </a:bodyPr>
          <a:p>
            <a:r>
              <a:rPr b="0" lang="en-US" sz="2400" spc="-1" strike="noStrike">
                <a:solidFill>
                  <a:schemeClr val="dk1"/>
                </a:solidFill>
                <a:latin typeface="Calibri"/>
              </a:rPr>
              <a:t>Η εικόνα εδώ είναι ξεκάθαρη πως η ευαισθησία στο mix amount είναι κοντά στο 0 για κάθε μεταβλητή.</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257400" y="304560"/>
            <a:ext cx="11656440" cy="68508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Επίδραση του κάθε παράγοντα σε μεγάλες ποσότητες μιξ</a:t>
            </a:r>
            <a:endParaRPr b="0" lang="en-US" sz="3200" spc="-1" strike="noStrike">
              <a:solidFill>
                <a:schemeClr val="dk1"/>
              </a:solidFill>
              <a:latin typeface="Calibri"/>
            </a:endParaRPr>
          </a:p>
        </p:txBody>
      </p:sp>
      <p:pic>
        <p:nvPicPr>
          <p:cNvPr id="84" name="Picture 1" descr="../plots/sensitivity/high_sobol.png"/>
          <p:cNvPicPr/>
          <p:nvPr/>
        </p:nvPicPr>
        <p:blipFill>
          <a:blip r:embed="rId1"/>
          <a:stretch/>
        </p:blipFill>
        <p:spPr>
          <a:xfrm>
            <a:off x="5035680" y="1502640"/>
            <a:ext cx="6590880" cy="4393440"/>
          </a:xfrm>
          <a:prstGeom prst="rect">
            <a:avLst/>
          </a:prstGeom>
          <a:ln w="9525">
            <a:noFill/>
          </a:ln>
        </p:spPr>
      </p:pic>
      <p:sp>
        <p:nvSpPr>
          <p:cNvPr id="85" name=""/>
          <p:cNvSpPr txBox="1"/>
          <p:nvPr/>
        </p:nvSpPr>
        <p:spPr>
          <a:xfrm>
            <a:off x="154080" y="1735200"/>
            <a:ext cx="4257000" cy="4167000"/>
          </a:xfrm>
          <a:prstGeom prst="rect">
            <a:avLst/>
          </a:prstGeom>
          <a:noFill/>
          <a:ln w="0">
            <a:noFill/>
          </a:ln>
        </p:spPr>
        <p:txBody>
          <a:bodyPr lIns="90000" rIns="90000" tIns="45000" bIns="45000" anchor="t">
            <a:noAutofit/>
          </a:bodyPr>
          <a:p>
            <a:r>
              <a:rPr b="0" lang="en-US" sz="2400" spc="-1" strike="noStrike">
                <a:solidFill>
                  <a:schemeClr val="dk1"/>
                </a:solidFill>
                <a:latin typeface="Calibri"/>
              </a:rPr>
              <a:t>Ακόμη περισσότερο εδώ φαίνεται πως ελάχιστη (ή και καθόλου στην περίπτωση του οξικού) από την μεταβλητότητα μπορεί να οφείλεται στην ποσότητα του μιξ, ενισχύοντας την παραπάνω υπόθεση ότι δεν έχει νόημα αυτή η προσθήκη, εκτός λίγο στο γαλακτικό.</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608760" y="304560"/>
            <a:ext cx="9423720" cy="85680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Ευαισθησία σε μικρές ποσότητες μιξ</a:t>
            </a:r>
            <a:endParaRPr b="0" lang="en-US" sz="3200" spc="-1" strike="noStrike">
              <a:solidFill>
                <a:schemeClr val="dk1"/>
              </a:solidFill>
              <a:latin typeface="Calibri"/>
            </a:endParaRPr>
          </a:p>
        </p:txBody>
      </p:sp>
      <p:pic>
        <p:nvPicPr>
          <p:cNvPr id="87" name="Picture 1" descr="../plots/sensitivity/morris_low.png"/>
          <p:cNvPicPr/>
          <p:nvPr/>
        </p:nvPicPr>
        <p:blipFill>
          <a:blip r:embed="rId1"/>
          <a:stretch/>
        </p:blipFill>
        <p:spPr>
          <a:xfrm>
            <a:off x="5324400" y="1692360"/>
            <a:ext cx="6387840" cy="4258080"/>
          </a:xfrm>
          <a:prstGeom prst="rect">
            <a:avLst/>
          </a:prstGeom>
          <a:ln w="9525">
            <a:noFill/>
          </a:ln>
        </p:spPr>
      </p:pic>
      <p:sp>
        <p:nvSpPr>
          <p:cNvPr id="88" name=""/>
          <p:cNvSpPr txBox="1"/>
          <p:nvPr/>
        </p:nvSpPr>
        <p:spPr>
          <a:xfrm>
            <a:off x="515880" y="2039760"/>
            <a:ext cx="4714920" cy="3639960"/>
          </a:xfrm>
          <a:prstGeom prst="rect">
            <a:avLst/>
          </a:prstGeom>
          <a:noFill/>
          <a:ln w="0">
            <a:noFill/>
          </a:ln>
        </p:spPr>
        <p:txBody>
          <a:bodyPr lIns="90000" rIns="90000" tIns="45000" bIns="45000" anchor="t">
            <a:noAutofit/>
          </a:bodyPr>
          <a:p>
            <a:r>
              <a:rPr b="0" lang="en-US" sz="2400" spc="-1" strike="noStrike">
                <a:solidFill>
                  <a:schemeClr val="dk1"/>
                </a:solidFill>
                <a:latin typeface="Calibri"/>
              </a:rPr>
              <a:t>Από αυτό το διάγραμμα τα βασικά συμπεράσματα είναι πως η θερμοκρασία για όλα εκτός από την αιθανόλη αρχίζει να παίζει μικρό ρόλο (ευαισθησία κοντά στο 0) και επίσης η αρνητική επίδραση του mix amount στο οξικό και η θετική του στην αιθανόλη φαίνονται πιο ξεκάθαρα.</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265320" y="210600"/>
            <a:ext cx="11554920" cy="64116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Επίδραση του κάθε παράγοντα σε μικρές ποσότητες μιξ</a:t>
            </a:r>
            <a:endParaRPr b="0" lang="en-US" sz="3200" spc="-1" strike="noStrike">
              <a:solidFill>
                <a:schemeClr val="dk1"/>
              </a:solidFill>
              <a:latin typeface="Calibri"/>
            </a:endParaRPr>
          </a:p>
        </p:txBody>
      </p:sp>
      <p:pic>
        <p:nvPicPr>
          <p:cNvPr id="90" name="Picture 1" descr="../plots/sensitivity/low_sobol.png"/>
          <p:cNvPicPr/>
          <p:nvPr/>
        </p:nvPicPr>
        <p:blipFill>
          <a:blip r:embed="rId1"/>
          <a:stretch/>
        </p:blipFill>
        <p:spPr>
          <a:xfrm>
            <a:off x="4734000" y="1406160"/>
            <a:ext cx="7026480" cy="4683600"/>
          </a:xfrm>
          <a:prstGeom prst="rect">
            <a:avLst/>
          </a:prstGeom>
          <a:ln w="9525">
            <a:noFill/>
          </a:ln>
        </p:spPr>
      </p:pic>
      <p:sp>
        <p:nvSpPr>
          <p:cNvPr id="91" name=""/>
          <p:cNvSpPr txBox="1"/>
          <p:nvPr/>
        </p:nvSpPr>
        <p:spPr>
          <a:xfrm>
            <a:off x="249480" y="1532520"/>
            <a:ext cx="3724560" cy="2995560"/>
          </a:xfrm>
          <a:prstGeom prst="rect">
            <a:avLst/>
          </a:prstGeom>
          <a:noFill/>
          <a:ln w="0">
            <a:noFill/>
          </a:ln>
        </p:spPr>
        <p:txBody>
          <a:bodyPr lIns="90000" rIns="90000" tIns="45000" bIns="45000" anchor="t">
            <a:noAutofit/>
          </a:bodyPr>
          <a:p>
            <a:r>
              <a:rPr b="0" lang="en-US" sz="2400" spc="-1" strike="noStrike">
                <a:solidFill>
                  <a:schemeClr val="dk1"/>
                </a:solidFill>
                <a:latin typeface="Calibri"/>
              </a:rPr>
              <a:t>Η μειωμένη επίδραση της θερμοκρασίας για όλα εκτός από την αιθανόλη φαίνεται πιο έντονα εδώ όπου το μεγαλύτερο κομμάτι της μεταβλητότητας είναι από το mix amount.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85360" y="296640"/>
            <a:ext cx="11297520" cy="48960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Ευαισθησία σε κάθε θερμοκρασία</a:t>
            </a:r>
            <a:endParaRPr b="0" lang="en-US" sz="3200" spc="-1" strike="noStrike">
              <a:solidFill>
                <a:schemeClr val="dk1"/>
              </a:solidFill>
              <a:latin typeface="Calibri"/>
            </a:endParaRPr>
          </a:p>
        </p:txBody>
      </p:sp>
      <p:pic>
        <p:nvPicPr>
          <p:cNvPr id="93" name="Picture 1" descr="../plots/sensitivity/temp_morris.png"/>
          <p:cNvPicPr/>
          <p:nvPr/>
        </p:nvPicPr>
        <p:blipFill>
          <a:blip r:embed="rId1"/>
          <a:stretch/>
        </p:blipFill>
        <p:spPr>
          <a:xfrm>
            <a:off x="4937040" y="1609200"/>
            <a:ext cx="6806520" cy="4537080"/>
          </a:xfrm>
          <a:prstGeom prst="rect">
            <a:avLst/>
          </a:prstGeom>
          <a:ln w="9525">
            <a:noFill/>
          </a:ln>
        </p:spPr>
      </p:pic>
      <p:sp>
        <p:nvSpPr>
          <p:cNvPr id="94" name=""/>
          <p:cNvSpPr txBox="1"/>
          <p:nvPr/>
        </p:nvSpPr>
        <p:spPr>
          <a:xfrm>
            <a:off x="431640" y="2047680"/>
            <a:ext cx="4439880" cy="3639960"/>
          </a:xfrm>
          <a:prstGeom prst="rect">
            <a:avLst/>
          </a:prstGeom>
          <a:noFill/>
          <a:ln w="0">
            <a:noFill/>
          </a:ln>
        </p:spPr>
        <p:txBody>
          <a:bodyPr lIns="90000" rIns="90000" tIns="45000" bIns="45000" anchor="t">
            <a:noAutofit/>
          </a:bodyPr>
          <a:p>
            <a:r>
              <a:rPr b="0" lang="en-US" sz="2400" spc="-1" strike="noStrike">
                <a:solidFill>
                  <a:schemeClr val="dk1"/>
                </a:solidFill>
                <a:latin typeface="Calibri"/>
              </a:rPr>
              <a:t>Τέλος, από εδώ φαίνεται πως το γαλακτικό εξαρτάται θετικά από το mix amount αλλά πιο έντονα στους 40, το οξικό εξαρτάται θετικά στους 40 και πολύ αρνητικά στους 35, το προπιονικό λίγο αρνητικά στους 35 και λίγο θετικά στους 40 και ανάποδα από αυτό, η αιθανόλη.</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608760" y="274320"/>
            <a:ext cx="1097208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Σκοπός</a:t>
            </a:r>
            <a:endParaRPr b="0" lang="en-US" sz="3300" spc="-1" strike="noStrike">
              <a:solidFill>
                <a:schemeClr val="dk1"/>
              </a:solidFill>
              <a:latin typeface="Calibri"/>
            </a:endParaRPr>
          </a:p>
        </p:txBody>
      </p:sp>
      <p:sp>
        <p:nvSpPr>
          <p:cNvPr id="44" name="PlaceHolder 2"/>
          <p:cNvSpPr>
            <a:spLocks noGrp="1"/>
          </p:cNvSpPr>
          <p:nvPr>
            <p:ph/>
          </p:nvPr>
        </p:nvSpPr>
        <p:spPr>
          <a:xfrm>
            <a:off x="608760" y="1599840"/>
            <a:ext cx="1097208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800" spc="-1" strike="noStrike">
                <a:solidFill>
                  <a:schemeClr val="dk1"/>
                </a:solidFill>
                <a:latin typeface="Calibri"/>
              </a:rPr>
              <a:t>Έχοντας κάνει τα lab scale πειράματα ρυθμίζοντας δύο παραμέτρους (διαφορετικές ποσότητες από το mix και διαφορετικές θερμοκρασίες) έχουμε βγάλει κάποια αποτελέσματα. Όμως, αξίζει να εξεταστεί κατά πόσο αυτά τα αποτελέσματα δείχνουν πως η αλλαγή των παραμέτρων είναι στατιστικά σημαντική, η στην πραγματικότητα αμελητέα.</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608760" y="125640"/>
            <a:ext cx="10972080" cy="70956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800" spc="-1" strike="noStrike">
                <a:solidFill>
                  <a:schemeClr val="dk1"/>
                </a:solidFill>
                <a:latin typeface="Calibri"/>
              </a:rPr>
              <a:t>Γενικά Συμπεράσματα I</a:t>
            </a:r>
            <a:endParaRPr b="0" lang="en-US" sz="3800" spc="-1" strike="noStrike">
              <a:solidFill>
                <a:schemeClr val="dk1"/>
              </a:solidFill>
              <a:latin typeface="Calibri"/>
            </a:endParaRPr>
          </a:p>
        </p:txBody>
      </p:sp>
      <p:sp>
        <p:nvSpPr>
          <p:cNvPr id="96" name="PlaceHolder 2"/>
          <p:cNvSpPr>
            <a:spLocks noGrp="1"/>
          </p:cNvSpPr>
          <p:nvPr>
            <p:ph/>
          </p:nvPr>
        </p:nvSpPr>
        <p:spPr>
          <a:xfrm>
            <a:off x="608760" y="999360"/>
            <a:ext cx="10972080" cy="5590080"/>
          </a:xfrm>
          <a:prstGeom prst="rect">
            <a:avLst/>
          </a:prstGeom>
          <a:noFill/>
          <a:ln w="0">
            <a:noFill/>
          </a:ln>
        </p:spPr>
        <p:txBody>
          <a:bodyPr lIns="91440" rIns="91440" tIns="45720" bIns="45720" anchor="t">
            <a:noAutofit/>
          </a:bodyPr>
          <a:p>
            <a:pPr marL="343080" indent="-343080" defTabSz="343080">
              <a:lnSpc>
                <a:spcPct val="100000"/>
              </a:lnSpc>
              <a:spcBef>
                <a:spcPts val="479"/>
              </a:spcBef>
              <a:buClr>
                <a:srgbClr val="000000"/>
              </a:buClr>
              <a:buFont typeface="Arial"/>
              <a:buChar char="•"/>
            </a:pPr>
            <a:r>
              <a:rPr b="0" lang="en-US" sz="2200" spc="-1" strike="noStrike">
                <a:solidFill>
                  <a:schemeClr val="dk1"/>
                </a:solidFill>
                <a:latin typeface="Calibri"/>
              </a:rPr>
              <a:t>Το γαλακτικό οξύ αυξάνεται αρκετά με την αύξηση και των δύο παραμέτρων.</a:t>
            </a:r>
            <a:endParaRPr b="0" lang="en-US" sz="2200" spc="-1" strike="noStrike">
              <a:solidFill>
                <a:schemeClr val="dk1"/>
              </a:solidFill>
              <a:latin typeface="Calibri"/>
            </a:endParaRPr>
          </a:p>
          <a:p>
            <a:pPr marL="343080" indent="-343080" defTabSz="343080">
              <a:lnSpc>
                <a:spcPct val="100000"/>
              </a:lnSpc>
              <a:spcBef>
                <a:spcPts val="479"/>
              </a:spcBef>
              <a:buClr>
                <a:srgbClr val="000000"/>
              </a:buClr>
              <a:buFont typeface="Arial"/>
              <a:buChar char="•"/>
            </a:pPr>
            <a:r>
              <a:rPr b="0" lang="en-US" sz="2200" spc="-1" strike="noStrike">
                <a:solidFill>
                  <a:schemeClr val="dk1"/>
                </a:solidFill>
                <a:latin typeface="Calibri"/>
              </a:rPr>
              <a:t>Η προσθήκη του mix στους 35 C παρεμποδίζει ισχυρά την παραγωγή οξικού οξέος, η οποία μπορεί να γίνει χωρίς το mix. Στους 40 αυτό το φαινόμενο δεν παρατηρείται, αλλά η προσθήκη του μιξ εώς 2 ml δεν προκαλεί στατιστικά σημαντική αύξηση. Για να παραχθεί αυξημένο οξικό, θέλουμε ποσότητα 4 ml και πάνω, όπου και μέχρι 8 ml, δεν υπάρχει βελτίωση σε σχέση με τα 4 ml. Και ακόμη και εκεί, η αύξηση δεν είναι μεγάλη (0.1 g/l).</a:t>
            </a:r>
            <a:endParaRPr b="0" lang="en-US" sz="2200" spc="-1" strike="noStrike">
              <a:solidFill>
                <a:schemeClr val="dk1"/>
              </a:solidFill>
              <a:latin typeface="Calibri"/>
            </a:endParaRPr>
          </a:p>
          <a:p>
            <a:pPr marL="343080" indent="-343080" defTabSz="343080">
              <a:lnSpc>
                <a:spcPct val="100000"/>
              </a:lnSpc>
              <a:spcBef>
                <a:spcPts val="479"/>
              </a:spcBef>
              <a:buClr>
                <a:srgbClr val="000000"/>
              </a:buClr>
              <a:buFont typeface="Arial"/>
              <a:buChar char="•"/>
            </a:pPr>
            <a:r>
              <a:rPr b="0" lang="en-US" sz="2200" spc="-1" strike="noStrike">
                <a:solidFill>
                  <a:schemeClr val="dk1"/>
                </a:solidFill>
                <a:latin typeface="Calibri"/>
              </a:rPr>
              <a:t>Το προπιονικό οξύ εξαρτάται μεν και από τις δύο παραμέτρους, αλλά δεν δείχνει να έχει τόσο μεγάλη αλλαγή λόγω αυτών συγκριτικά με τα άλλα προιόντα, συμπεραίνοντας ότι η συσχέτιση είναι μάλλον ασθενέστερη.</a:t>
            </a:r>
            <a:endParaRPr b="0" lang="en-US" sz="2200" spc="-1" strike="noStrike">
              <a:solidFill>
                <a:schemeClr val="dk1"/>
              </a:solidFill>
              <a:latin typeface="Calibri"/>
            </a:endParaRPr>
          </a:p>
          <a:p>
            <a:pPr marL="343080" indent="-343080" defTabSz="343080">
              <a:lnSpc>
                <a:spcPct val="100000"/>
              </a:lnSpc>
              <a:spcBef>
                <a:spcPts val="479"/>
              </a:spcBef>
              <a:buClr>
                <a:srgbClr val="000000"/>
              </a:buClr>
              <a:buFont typeface="Arial"/>
              <a:buChar char="•"/>
            </a:pPr>
            <a:r>
              <a:rPr b="0" lang="en-US" sz="2200" spc="-1" strike="noStrike">
                <a:solidFill>
                  <a:schemeClr val="dk1"/>
                </a:solidFill>
                <a:latin typeface="Calibri"/>
              </a:rPr>
              <a:t>Η αύξηση της θερμοκρασίας στους 40 C μειώνει σημαντικά την παραγωγή αιθανόλης. Η παραγωγικότητα εξαρτάται και από την ποσότητα του μιξ που προστίθεται, αλλά αυτή η συσχέτιση είναι πολύ ασθενέστερη σε σχέση με την θερμοκρασιακή.</a:t>
            </a:r>
            <a:endParaRPr b="0" lang="en-US"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608760" y="274320"/>
            <a:ext cx="1097208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800" spc="-1" strike="noStrike">
                <a:solidFill>
                  <a:schemeClr val="dk1"/>
                </a:solidFill>
                <a:latin typeface="Calibri"/>
              </a:rPr>
              <a:t>Γενικά Συμπεράσματα ΙΙ</a:t>
            </a:r>
            <a:endParaRPr b="0" lang="en-US" sz="3800" spc="-1" strike="noStrike">
              <a:solidFill>
                <a:schemeClr val="dk1"/>
              </a:solidFill>
              <a:latin typeface="Calibri"/>
            </a:endParaRPr>
          </a:p>
        </p:txBody>
      </p:sp>
      <p:sp>
        <p:nvSpPr>
          <p:cNvPr id="98" name="PlaceHolder 2"/>
          <p:cNvSpPr>
            <a:spLocks noGrp="1"/>
          </p:cNvSpPr>
          <p:nvPr>
            <p:ph/>
          </p:nvPr>
        </p:nvSpPr>
        <p:spPr>
          <a:xfrm>
            <a:off x="608760" y="1599840"/>
            <a:ext cx="1097208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800" spc="-1" strike="noStrike">
                <a:solidFill>
                  <a:schemeClr val="dk1"/>
                </a:solidFill>
                <a:latin typeface="Calibri"/>
              </a:rPr>
              <a:t>Οπότε, το συμπέρασμα είναι πως αν δεν μας ενδιαφέρει η παραγωγή αιθανόλης συγκεκριμένα, η λειτουργία στους 40 C είναι καλύτερη από κάθε άποψη. Η βέλτιστη ποσότητα αν δούμε καθαρά τα προιόντα είναι τα 4 ml, αλλά αν εισάγουμε μία τεχνοοικονομική ανάλυση που λαμβάνει υπόψην το κόστος του μιξ, ενδέχεται να συμφέρει περισσότερο η λειτουργία στα 2 ml.</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608760" y="274320"/>
            <a:ext cx="1097208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Πρόβλημα </a:t>
            </a:r>
            <a:r>
              <a:rPr b="0" lang="en-US" sz="3300" spc="-1" strike="noStrike">
                <a:solidFill>
                  <a:schemeClr val="dk1"/>
                </a:solidFill>
                <a:latin typeface="Calibri"/>
              </a:rPr>
              <a:t>στην </a:t>
            </a:r>
            <a:r>
              <a:rPr b="0" lang="en-US" sz="3300" spc="-1" strike="noStrike">
                <a:solidFill>
                  <a:schemeClr val="dk1"/>
                </a:solidFill>
                <a:latin typeface="Calibri"/>
              </a:rPr>
              <a:t>διεξαγωγή </a:t>
            </a:r>
            <a:r>
              <a:rPr b="0" lang="en-US" sz="3300" spc="-1" strike="noStrike">
                <a:solidFill>
                  <a:schemeClr val="dk1"/>
                </a:solidFill>
                <a:latin typeface="Calibri"/>
              </a:rPr>
              <a:t>των </a:t>
            </a:r>
            <a:r>
              <a:rPr b="0" lang="en-US" sz="3300" spc="-1" strike="noStrike">
                <a:solidFill>
                  <a:schemeClr val="dk1"/>
                </a:solidFill>
                <a:latin typeface="Calibri"/>
              </a:rPr>
              <a:t>ελέγχων </a:t>
            </a:r>
            <a:r>
              <a:rPr b="0" lang="en-US" sz="3300" spc="-1" strike="noStrike">
                <a:solidFill>
                  <a:schemeClr val="dk1"/>
                </a:solidFill>
                <a:latin typeface="Calibri"/>
              </a:rPr>
              <a:t>υποθέσεω</a:t>
            </a:r>
            <a:r>
              <a:rPr b="0" lang="en-US" sz="3300" spc="-1" strike="noStrike">
                <a:solidFill>
                  <a:schemeClr val="dk1"/>
                </a:solidFill>
                <a:latin typeface="Calibri"/>
              </a:rPr>
              <a:t>ν</a:t>
            </a:r>
            <a:endParaRPr b="0" lang="en-US" sz="3300" spc="-1" strike="noStrike">
              <a:solidFill>
                <a:schemeClr val="dk1"/>
              </a:solidFill>
              <a:latin typeface="Calibri"/>
            </a:endParaRPr>
          </a:p>
        </p:txBody>
      </p:sp>
      <p:sp>
        <p:nvSpPr>
          <p:cNvPr id="46" name="PlaceHolder 2"/>
          <p:cNvSpPr>
            <a:spLocks noGrp="1"/>
          </p:cNvSpPr>
          <p:nvPr>
            <p:ph/>
          </p:nvPr>
        </p:nvSpPr>
        <p:spPr>
          <a:xfrm>
            <a:off x="608760" y="1599840"/>
            <a:ext cx="1097208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800" spc="-1" strike="noStrike">
                <a:solidFill>
                  <a:schemeClr val="dk1"/>
                </a:solidFill>
                <a:latin typeface="Calibri"/>
              </a:rPr>
              <a:t>Για να γίνει η σύγκριση μεταξύ διαφορετικών πειραμάτων με στατιστικούς ελέγχους, χρειάζεται το κάθε πείραμα να έχει παραπάνω από μία παρατηρήσεις. Τυπικά, για ένα στατιστικά χρήσιμο έλεγχο, θέλουμε τουλάχιστον πάνω από 5 δείγματα αν όχι και περισσότερα. Αυτό δεν μπορεί να γίνει στην περίπτωση μας επειδή θα σήμαινε να κάνουμε πολλές φορές το ίδιο πείραμα.</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608760" y="274320"/>
            <a:ext cx="10972080" cy="114228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pc="-1" strike="noStrike">
                <a:solidFill>
                  <a:schemeClr val="dk1"/>
                </a:solidFill>
                <a:latin typeface="Calibri"/>
              </a:rPr>
              <a:t>Δειγματολ</a:t>
            </a:r>
            <a:r>
              <a:rPr b="0" lang="en-US" sz="3300" spc="-1" strike="noStrike">
                <a:solidFill>
                  <a:schemeClr val="dk1"/>
                </a:solidFill>
                <a:latin typeface="Calibri"/>
              </a:rPr>
              <a:t>ηψία από </a:t>
            </a:r>
            <a:r>
              <a:rPr b="0" lang="en-US" sz="3300" spc="-1" strike="noStrike">
                <a:solidFill>
                  <a:schemeClr val="dk1"/>
                </a:solidFill>
                <a:latin typeface="Calibri"/>
              </a:rPr>
              <a:t>κανονική </a:t>
            </a:r>
            <a:r>
              <a:rPr b="0" lang="en-US" sz="3300" spc="-1" strike="noStrike">
                <a:solidFill>
                  <a:schemeClr val="dk1"/>
                </a:solidFill>
                <a:latin typeface="Calibri"/>
              </a:rPr>
              <a:t>κατανομή</a:t>
            </a:r>
            <a:endParaRPr b="0" lang="en-US" sz="3300" spc="-1" strike="noStrike">
              <a:solidFill>
                <a:schemeClr val="dk1"/>
              </a:solidFill>
              <a:latin typeface="Calibri"/>
            </a:endParaRPr>
          </a:p>
        </p:txBody>
      </p:sp>
      <p:sp>
        <p:nvSpPr>
          <p:cNvPr id="48" name="PlaceHolder 2"/>
          <p:cNvSpPr>
            <a:spLocks noGrp="1"/>
          </p:cNvSpPr>
          <p:nvPr>
            <p:ph/>
          </p:nvPr>
        </p:nvSpPr>
        <p:spPr>
          <a:xfrm>
            <a:off x="608760" y="1599840"/>
            <a:ext cx="10972080" cy="452520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800" spc="-1" strike="noStrike">
                <a:solidFill>
                  <a:schemeClr val="dk1"/>
                </a:solidFill>
                <a:latin typeface="Calibri"/>
              </a:rPr>
              <a:t>Για να ξεπεράσουμε το πρόβλημα αυτό, μπορούμε να υποθέσουμε πως αν είχαμε πολλά δείγματα, αυτά θα ακολουθούσαν μία κανονική κατανομή. Παίρνουμε την συγκέντρωση που μετρήσαμε ως μέσο όρο, ενώ για τυπική απόκλιση μπορούμε να χρησιμοποιήσουμε την τυπική απόκλιση του κάθε προιόντος στην αρχή του πειράματος (όπου θεωρητικά πρέπει να είναι ίδια). Από αυτήν την κατανομή, μπορούμε να κάνουμε δειγματοληψία και να πάρουμε για παράδειγμα 20 δείγματα για να τρέξουμε τους ελέγχους που θέλουμε.</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23080" y="515160"/>
            <a:ext cx="4010040" cy="34920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ANOVA</a:t>
            </a:r>
            <a:endParaRPr b="0" lang="en-US" sz="3200" spc="-1" strike="noStrike">
              <a:solidFill>
                <a:schemeClr val="dk1"/>
              </a:solidFill>
              <a:latin typeface="Calibri"/>
            </a:endParaRPr>
          </a:p>
        </p:txBody>
      </p:sp>
      <p:sp>
        <p:nvSpPr>
          <p:cNvPr id="50" name="PlaceHolder 2"/>
          <p:cNvSpPr>
            <a:spLocks noGrp="1"/>
          </p:cNvSpPr>
          <p:nvPr>
            <p:ph/>
          </p:nvPr>
        </p:nvSpPr>
        <p:spPr>
          <a:xfrm>
            <a:off x="608760" y="1090800"/>
            <a:ext cx="4010040" cy="4690440"/>
          </a:xfrm>
          <a:prstGeom prst="rect">
            <a:avLst/>
          </a:prstGeom>
          <a:noFill/>
          <a:ln w="0">
            <a:noFill/>
          </a:ln>
        </p:spPr>
        <p:txBody>
          <a:bodyPr lIns="91440" rIns="91440" tIns="45720" bIns="45720" anchor="t">
            <a:noAutofit/>
          </a:bodyPr>
          <a:p>
            <a:pPr indent="0" defTabSz="343080">
              <a:lnSpc>
                <a:spcPct val="100000"/>
              </a:lnSpc>
              <a:spcBef>
                <a:spcPts val="210"/>
              </a:spcBef>
              <a:buNone/>
              <a:tabLst>
                <a:tab algn="l" pos="0"/>
              </a:tabLst>
            </a:pPr>
            <a:r>
              <a:rPr b="0" lang="en-US" sz="2800" spc="-1" strike="noStrike">
                <a:solidFill>
                  <a:schemeClr val="dk1"/>
                </a:solidFill>
                <a:latin typeface="Calibri"/>
              </a:rPr>
              <a:t>Ο πρώτος έλεγχος υποθέσεων που έγινε είναι μία συνολική ANOVA σε κάθε θερμοκρασία, η οποία δείχνει ότι η προσθήκη του mix είναι όντως σημαντική, καθώς όπως φαίνεται στον παρακάτω πίνακα τα p-value είναι πάρα πολύ μικρά.</a:t>
            </a:r>
            <a:endParaRPr b="0" lang="en-US" sz="2800" spc="-1" strike="noStrike">
              <a:solidFill>
                <a:schemeClr val="dk1"/>
              </a:solidFill>
              <a:latin typeface="Calibri"/>
            </a:endParaRPr>
          </a:p>
        </p:txBody>
      </p:sp>
      <p:graphicFrame>
        <p:nvGraphicFramePr>
          <p:cNvPr id="51" name="Content Placeholder 5"/>
          <p:cNvGraphicFramePr/>
          <p:nvPr/>
        </p:nvGraphicFramePr>
        <p:xfrm>
          <a:off x="4839120" y="1539720"/>
          <a:ext cx="6806880" cy="3754080"/>
        </p:xfrm>
        <a:graphic>
          <a:graphicData uri="http://schemas.openxmlformats.org/drawingml/2006/table">
            <a:tbl>
              <a:tblPr/>
              <a:tblGrid>
                <a:gridCol w="2268360"/>
                <a:gridCol w="2268360"/>
                <a:gridCol w="2270160"/>
              </a:tblGrid>
              <a:tr h="384480">
                <a:tc>
                  <a:txBody>
                    <a:bodyPr anchor="t">
                      <a:noAutofit/>
                    </a:bodyPr>
                    <a:p>
                      <a:pPr defTabSz="343080">
                        <a:lnSpc>
                          <a:spcPct val="100000"/>
                        </a:lnSpc>
                        <a:tabLst>
                          <a:tab algn="l" pos="0"/>
                        </a:tabLst>
                      </a:pPr>
                      <a:r>
                        <a:rPr b="0" lang="en-US" sz="1350" spc="-1" strike="noStrike">
                          <a:solidFill>
                            <a:srgbClr val="ffffff"/>
                          </a:solidFill>
                          <a:latin typeface="Calibri"/>
                        </a:rPr>
                        <a:t>Test</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FStatistic</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pValue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Lactate</a:t>
                      </a:r>
                      <a:r>
                        <a:rPr b="0" lang="en-US" sz="1350" spc="-1" strike="noStrike" baseline="-25000">
                          <a:solidFill>
                            <a:srgbClr val="000000"/>
                          </a:solidFill>
                          <a:latin typeface="Calibri"/>
                        </a:rPr>
                        <a:t>35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271.1677</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4.8e-51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Acetate</a:t>
                      </a:r>
                      <a:r>
                        <a:rPr b="0" lang="en-US" sz="1350" spc="-1" strike="noStrike" baseline="-25000">
                          <a:solidFill>
                            <a:srgbClr val="000000"/>
                          </a:solidFill>
                          <a:latin typeface="Calibri"/>
                        </a:rPr>
                        <a:t>35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264.7003</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1.4e-50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Propionate</a:t>
                      </a:r>
                      <a:r>
                        <a:rPr b="0" lang="en-US" sz="1350" spc="-1" strike="noStrike" baseline="-25000">
                          <a:solidFill>
                            <a:srgbClr val="000000"/>
                          </a:solidFill>
                          <a:latin typeface="Calibri"/>
                        </a:rPr>
                        <a:t>35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109.5511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1.0e-34</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Ethanol</a:t>
                      </a:r>
                      <a:r>
                        <a:rPr b="0" lang="en-US" sz="1350" spc="-1" strike="noStrike" baseline="-25000">
                          <a:solidFill>
                            <a:srgbClr val="000000"/>
                          </a:solidFill>
                          <a:latin typeface="Calibri"/>
                        </a:rPr>
                        <a:t>35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175.5318</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5.6e-43</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Lactate</a:t>
                      </a:r>
                      <a:r>
                        <a:rPr b="0" lang="en-US" sz="1350" spc="-1" strike="noStrike" baseline="-25000">
                          <a:solidFill>
                            <a:srgbClr val="000000"/>
                          </a:solidFill>
                          <a:latin typeface="Calibri"/>
                        </a:rPr>
                        <a:t>40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512.7247</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2.3e-63</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Acetate</a:t>
                      </a:r>
                      <a:r>
                        <a:rPr b="0" lang="en-US" sz="1350" spc="-1" strike="noStrike" baseline="-25000">
                          <a:solidFill>
                            <a:srgbClr val="000000"/>
                          </a:solidFill>
                          <a:latin typeface="Calibri"/>
                        </a:rPr>
                        <a:t>40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8.7185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4.9e-6</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Propionate</a:t>
                      </a:r>
                      <a:r>
                        <a:rPr b="0" lang="en-US" sz="1350" spc="-1" strike="noStrike" baseline="-25000">
                          <a:solidFill>
                            <a:srgbClr val="000000"/>
                          </a:solidFill>
                          <a:latin typeface="Calibri"/>
                        </a:rPr>
                        <a:t>40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42.6054</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2.0e-20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23720">
                <a:tc>
                  <a:txBody>
                    <a:bodyPr anchor="t">
                      <a:noAutofit/>
                    </a:bodyPr>
                    <a:p>
                      <a:pPr defTabSz="343080">
                        <a:lnSpc>
                          <a:spcPct val="100000"/>
                        </a:lnSpc>
                        <a:tabLst>
                          <a:tab algn="l" pos="0"/>
                        </a:tabLst>
                      </a:pPr>
                      <a:r>
                        <a:rPr b="0" lang="en-US" sz="1350" spc="-1" strike="noStrike">
                          <a:solidFill>
                            <a:srgbClr val="000000"/>
                          </a:solidFill>
                          <a:latin typeface="Calibri"/>
                        </a:rPr>
                        <a:t>Ethanol</a:t>
                      </a:r>
                      <a:r>
                        <a:rPr b="0" lang="en-US" sz="1350" spc="-1" strike="noStrike" baseline="-25000">
                          <a:solidFill>
                            <a:srgbClr val="000000"/>
                          </a:solidFill>
                          <a:latin typeface="Calibri"/>
                        </a:rPr>
                        <a:t>40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115.3807</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1.4e-35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608760" y="109080"/>
            <a:ext cx="4010040" cy="116136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ANOVA σε </a:t>
            </a:r>
            <a:r>
              <a:rPr b="1" lang="en-US" sz="3200" spc="-1" strike="noStrike">
                <a:solidFill>
                  <a:schemeClr val="dk1"/>
                </a:solidFill>
                <a:latin typeface="Calibri"/>
              </a:rPr>
              <a:t>2 ml και </a:t>
            </a:r>
            <a:r>
              <a:rPr b="1" lang="en-US" sz="3200" spc="-1" strike="noStrike">
                <a:solidFill>
                  <a:schemeClr val="dk1"/>
                </a:solidFill>
                <a:latin typeface="Calibri"/>
              </a:rPr>
              <a:t>πάνω</a:t>
            </a:r>
            <a:endParaRPr b="0" lang="en-US" sz="3200" spc="-1" strike="noStrike">
              <a:solidFill>
                <a:schemeClr val="dk1"/>
              </a:solidFill>
              <a:latin typeface="Calibri"/>
            </a:endParaRPr>
          </a:p>
        </p:txBody>
      </p:sp>
      <p:sp>
        <p:nvSpPr>
          <p:cNvPr id="53" name="PlaceHolder 2"/>
          <p:cNvSpPr>
            <a:spLocks noGrp="1"/>
          </p:cNvSpPr>
          <p:nvPr>
            <p:ph/>
          </p:nvPr>
        </p:nvSpPr>
        <p:spPr>
          <a:xfrm>
            <a:off x="608760" y="1356120"/>
            <a:ext cx="4169160" cy="4690440"/>
          </a:xfrm>
          <a:prstGeom prst="rect">
            <a:avLst/>
          </a:prstGeom>
          <a:noFill/>
          <a:ln w="0">
            <a:noFill/>
          </a:ln>
        </p:spPr>
        <p:txBody>
          <a:bodyPr lIns="91440" rIns="91440" tIns="45720" bIns="45720" anchor="t">
            <a:noAutofit/>
          </a:bodyPr>
          <a:p>
            <a:pPr indent="0" defTabSz="343080">
              <a:lnSpc>
                <a:spcPct val="100000"/>
              </a:lnSpc>
              <a:spcBef>
                <a:spcPts val="210"/>
              </a:spcBef>
              <a:buNone/>
              <a:tabLst>
                <a:tab algn="l" pos="0"/>
              </a:tabLst>
            </a:pPr>
            <a:r>
              <a:rPr b="0" lang="en-US" sz="2600" spc="-1" strike="noStrike">
                <a:solidFill>
                  <a:schemeClr val="dk1"/>
                </a:solidFill>
                <a:latin typeface="Calibri"/>
              </a:rPr>
              <a:t>Έχοντας δει ότι γενικά η ποσότητα του mix παίζει ρόλο, θέλουμε να δούμε αν παίζει παντού ρόλο, ή υπάρχουν υποπεριοχές που δεν παίζει. Υπάρχει η σκέψη πως δεν παίζει ρόλο πάνω από 2 ml με βάση τα διαγράμματα. Η υπόθεση αυτή εξετάστηκε και τα αποτελέσματα ήταν τα εξής:</a:t>
            </a:r>
            <a:endParaRPr b="0" lang="en-US" sz="2600" spc="-1" strike="noStrike">
              <a:solidFill>
                <a:schemeClr val="dk1"/>
              </a:solidFill>
              <a:latin typeface="Calibri"/>
            </a:endParaRPr>
          </a:p>
        </p:txBody>
      </p:sp>
      <p:graphicFrame>
        <p:nvGraphicFramePr>
          <p:cNvPr id="54" name="Content Placeholder 5"/>
          <p:cNvGraphicFramePr/>
          <p:nvPr/>
        </p:nvGraphicFramePr>
        <p:xfrm>
          <a:off x="4822560" y="384120"/>
          <a:ext cx="6806880" cy="3754080"/>
        </p:xfrm>
        <a:graphic>
          <a:graphicData uri="http://schemas.openxmlformats.org/drawingml/2006/table">
            <a:tbl>
              <a:tblPr/>
              <a:tblGrid>
                <a:gridCol w="2268360"/>
                <a:gridCol w="2268360"/>
                <a:gridCol w="2270160"/>
              </a:tblGrid>
              <a:tr h="384480">
                <a:tc>
                  <a:txBody>
                    <a:bodyPr anchor="t">
                      <a:noAutofit/>
                    </a:bodyPr>
                    <a:p>
                      <a:pPr defTabSz="343080">
                        <a:lnSpc>
                          <a:spcPct val="100000"/>
                        </a:lnSpc>
                        <a:tabLst>
                          <a:tab algn="l" pos="0"/>
                        </a:tabLst>
                      </a:pPr>
                      <a:r>
                        <a:rPr b="0" lang="en-US" sz="1350" spc="-1" strike="noStrike">
                          <a:solidFill>
                            <a:srgbClr val="ffffff"/>
                          </a:solidFill>
                          <a:latin typeface="Calibri"/>
                        </a:rPr>
                        <a:t>Test</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FStatistic</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pValue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Lactate</a:t>
                      </a:r>
                      <a:r>
                        <a:rPr b="0" lang="en-US" sz="1350" spc="-1" strike="noStrike" baseline="-25000">
                          <a:solidFill>
                            <a:srgbClr val="000000"/>
                          </a:solidFill>
                          <a:latin typeface="Calibri"/>
                        </a:rPr>
                        <a:t>35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252.2089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4.9e-29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Acetate</a:t>
                      </a:r>
                      <a:r>
                        <a:rPr b="0" lang="en-US" sz="1350" spc="-1" strike="noStrike" baseline="-25000">
                          <a:solidFill>
                            <a:srgbClr val="000000"/>
                          </a:solidFill>
                          <a:latin typeface="Calibri"/>
                        </a:rPr>
                        <a:t>35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47.1273</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8.3e-13</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Propionate</a:t>
                      </a:r>
                      <a:r>
                        <a:rPr b="0" lang="en-US" sz="1350" spc="-1" strike="noStrike" baseline="-25000">
                          <a:solidFill>
                            <a:srgbClr val="000000"/>
                          </a:solidFill>
                          <a:latin typeface="Calibri"/>
                        </a:rPr>
                        <a:t>35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62.9024</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3.8e-15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Ethanol</a:t>
                      </a:r>
                      <a:r>
                        <a:rPr b="0" lang="en-US" sz="1350" spc="-1" strike="noStrike" baseline="-25000">
                          <a:solidFill>
                            <a:srgbClr val="000000"/>
                          </a:solidFill>
                          <a:latin typeface="Calibri"/>
                        </a:rPr>
                        <a:t>35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255.1601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3.6e-29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Lactate</a:t>
                      </a:r>
                      <a:r>
                        <a:rPr b="0" lang="en-US" sz="1350" spc="-1" strike="noStrike" baseline="-25000">
                          <a:solidFill>
                            <a:srgbClr val="000000"/>
                          </a:solidFill>
                          <a:latin typeface="Calibri"/>
                        </a:rPr>
                        <a:t>40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390.1010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5.5e-34</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Acetate</a:t>
                      </a:r>
                      <a:r>
                        <a:rPr b="0" lang="en-US" sz="1350" spc="-1" strike="noStrike" baseline="-25000">
                          <a:solidFill>
                            <a:srgbClr val="000000"/>
                          </a:solidFill>
                          <a:latin typeface="Calibri"/>
                        </a:rPr>
                        <a:t>40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5.2198</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0.00829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Propionate</a:t>
                      </a:r>
                      <a:r>
                        <a:rPr b="0" lang="en-US" sz="1350" spc="-1" strike="noStrike" baseline="-25000">
                          <a:solidFill>
                            <a:srgbClr val="000000"/>
                          </a:solidFill>
                          <a:latin typeface="Calibri"/>
                        </a:rPr>
                        <a:t>40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4.3796</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0.0170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23720">
                <a:tc>
                  <a:txBody>
                    <a:bodyPr anchor="t">
                      <a:noAutofit/>
                    </a:bodyPr>
                    <a:p>
                      <a:pPr defTabSz="343080">
                        <a:lnSpc>
                          <a:spcPct val="100000"/>
                        </a:lnSpc>
                        <a:tabLst>
                          <a:tab algn="l" pos="0"/>
                        </a:tabLst>
                      </a:pPr>
                      <a:r>
                        <a:rPr b="0" lang="en-US" sz="1350" spc="-1" strike="noStrike">
                          <a:solidFill>
                            <a:srgbClr val="000000"/>
                          </a:solidFill>
                          <a:latin typeface="Calibri"/>
                        </a:rPr>
                        <a:t>Ethanol</a:t>
                      </a:r>
                      <a:r>
                        <a:rPr b="0" lang="en-US" sz="1350" spc="-1" strike="noStrike" baseline="-25000">
                          <a:solidFill>
                            <a:srgbClr val="000000"/>
                          </a:solidFill>
                          <a:latin typeface="Calibri"/>
                        </a:rPr>
                        <a:t>40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145.02089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4.4e-23</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bl>
          </a:graphicData>
        </a:graphic>
      </p:graphicFrame>
      <p:sp>
        <p:nvSpPr>
          <p:cNvPr id="55" name=""/>
          <p:cNvSpPr txBox="1"/>
          <p:nvPr/>
        </p:nvSpPr>
        <p:spPr>
          <a:xfrm>
            <a:off x="5332320" y="4332960"/>
            <a:ext cx="6378480" cy="2061360"/>
          </a:xfrm>
          <a:prstGeom prst="rect">
            <a:avLst/>
          </a:prstGeom>
          <a:noFill/>
          <a:ln w="0">
            <a:noFill/>
          </a:ln>
        </p:spPr>
        <p:txBody>
          <a:bodyPr lIns="90000" rIns="90000" tIns="45000" bIns="45000" anchor="t">
            <a:noAutofit/>
          </a:bodyPr>
          <a:p>
            <a:pPr defTabSz="343080">
              <a:lnSpc>
                <a:spcPct val="100000"/>
              </a:lnSpc>
              <a:spcBef>
                <a:spcPts val="479"/>
              </a:spcBef>
              <a:tabLst>
                <a:tab algn="l" pos="0"/>
              </a:tabLst>
            </a:pPr>
            <a:r>
              <a:rPr b="0" lang="en-US" sz="2400" spc="-1" strike="noStrike">
                <a:solidFill>
                  <a:schemeClr val="dk1"/>
                </a:solidFill>
                <a:latin typeface="Calibri"/>
              </a:rPr>
              <a:t>Βλέπουμε ότι </a:t>
            </a:r>
            <a:r>
              <a:rPr b="0" lang="en-US" sz="2400" spc="-1" strike="noStrike">
                <a:solidFill>
                  <a:schemeClr val="dk1"/>
                </a:solidFill>
                <a:latin typeface="Calibri"/>
              </a:rPr>
              <a:t>και πάλι τα p-</a:t>
            </a:r>
            <a:r>
              <a:rPr b="0" lang="en-US" sz="2400" spc="-1" strike="noStrike">
                <a:solidFill>
                  <a:schemeClr val="dk1"/>
                </a:solidFill>
                <a:latin typeface="Calibri"/>
              </a:rPr>
              <a:t>values είναι </a:t>
            </a:r>
            <a:r>
              <a:rPr b="0" lang="en-US" sz="2400" spc="-1" strike="noStrike">
                <a:solidFill>
                  <a:schemeClr val="dk1"/>
                </a:solidFill>
                <a:latin typeface="Calibri"/>
              </a:rPr>
              <a:t>αρκετά </a:t>
            </a:r>
            <a:r>
              <a:rPr b="0" lang="en-US" sz="2400" spc="-1" strike="noStrike">
                <a:solidFill>
                  <a:schemeClr val="dk1"/>
                </a:solidFill>
                <a:latin typeface="Calibri"/>
              </a:rPr>
              <a:t>χαμηλά, αλλά </a:t>
            </a:r>
            <a:r>
              <a:rPr b="0" lang="en-US" sz="2400" spc="-1" strike="noStrike">
                <a:solidFill>
                  <a:schemeClr val="dk1"/>
                </a:solidFill>
                <a:latin typeface="Calibri"/>
              </a:rPr>
              <a:t>το οξικό </a:t>
            </a:r>
            <a:r>
              <a:rPr b="0" lang="en-US" sz="2400" spc="-1" strike="noStrike">
                <a:solidFill>
                  <a:schemeClr val="dk1"/>
                </a:solidFill>
                <a:latin typeface="Calibri"/>
              </a:rPr>
              <a:t>απορρίπτεται </a:t>
            </a:r>
            <a:r>
              <a:rPr b="0" lang="en-US" sz="2400" spc="-1" strike="noStrike">
                <a:solidFill>
                  <a:schemeClr val="dk1"/>
                </a:solidFill>
                <a:latin typeface="Calibri"/>
              </a:rPr>
              <a:t>η υπόθεση με </a:t>
            </a:r>
            <a:r>
              <a:rPr b="0" lang="en-US" sz="2400" spc="-1" strike="noStrike">
                <a:solidFill>
                  <a:schemeClr val="dk1"/>
                </a:solidFill>
                <a:latin typeface="Calibri"/>
              </a:rPr>
              <a:t>99% </a:t>
            </a:r>
            <a:r>
              <a:rPr b="0" lang="en-US" sz="2400" spc="-1" strike="noStrike">
                <a:solidFill>
                  <a:schemeClr val="dk1"/>
                </a:solidFill>
                <a:latin typeface="Calibri"/>
              </a:rPr>
              <a:t>βεβαιότητα και </a:t>
            </a:r>
            <a:r>
              <a:rPr b="0" lang="en-US" sz="2400" spc="-1" strike="noStrike">
                <a:solidFill>
                  <a:schemeClr val="dk1"/>
                </a:solidFill>
                <a:latin typeface="Calibri"/>
              </a:rPr>
              <a:t>στο </a:t>
            </a:r>
            <a:r>
              <a:rPr b="0" lang="en-US" sz="2400" spc="-1" strike="noStrike">
                <a:solidFill>
                  <a:schemeClr val="dk1"/>
                </a:solidFill>
                <a:latin typeface="Calibri"/>
              </a:rPr>
              <a:t>προπιονικό με </a:t>
            </a:r>
            <a:r>
              <a:rPr b="0" lang="en-US" sz="2400" spc="-1" strike="noStrike">
                <a:solidFill>
                  <a:schemeClr val="dk1"/>
                </a:solidFill>
                <a:latin typeface="Calibri"/>
              </a:rPr>
              <a:t>95% </a:t>
            </a:r>
            <a:r>
              <a:rPr b="0" lang="en-US" sz="2400" spc="-1" strike="noStrike">
                <a:solidFill>
                  <a:schemeClr val="dk1"/>
                </a:solidFill>
                <a:latin typeface="Calibri"/>
              </a:rPr>
              <a:t>βεβαιότητα και </a:t>
            </a:r>
            <a:r>
              <a:rPr b="0" lang="en-US" sz="2400" spc="-1" strike="noStrike">
                <a:solidFill>
                  <a:schemeClr val="dk1"/>
                </a:solidFill>
                <a:latin typeface="Calibri"/>
              </a:rPr>
              <a:t>όχι παραπάνω.</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608760" y="272880"/>
            <a:ext cx="4010040" cy="116136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ANOVA σε </a:t>
            </a:r>
            <a:r>
              <a:rPr b="1" lang="en-US" sz="3200" spc="-1" strike="noStrike">
                <a:solidFill>
                  <a:schemeClr val="dk1"/>
                </a:solidFill>
                <a:latin typeface="Calibri"/>
              </a:rPr>
              <a:t>2 ml και </a:t>
            </a:r>
            <a:r>
              <a:rPr b="1" lang="en-US" sz="3200" spc="-1" strike="noStrike">
                <a:solidFill>
                  <a:schemeClr val="dk1"/>
                </a:solidFill>
                <a:latin typeface="Calibri"/>
              </a:rPr>
              <a:t>κάτω</a:t>
            </a:r>
            <a:endParaRPr b="0" lang="en-US" sz="3200" spc="-1" strike="noStrike">
              <a:solidFill>
                <a:schemeClr val="dk1"/>
              </a:solidFill>
              <a:latin typeface="Calibri"/>
            </a:endParaRPr>
          </a:p>
        </p:txBody>
      </p:sp>
      <p:sp>
        <p:nvSpPr>
          <p:cNvPr id="57" name="PlaceHolder 2"/>
          <p:cNvSpPr>
            <a:spLocks noGrp="1"/>
          </p:cNvSpPr>
          <p:nvPr>
            <p:ph/>
          </p:nvPr>
        </p:nvSpPr>
        <p:spPr>
          <a:xfrm>
            <a:off x="608760" y="1434240"/>
            <a:ext cx="4010040" cy="4690440"/>
          </a:xfrm>
          <a:prstGeom prst="rect">
            <a:avLst/>
          </a:prstGeom>
          <a:noFill/>
          <a:ln w="0">
            <a:noFill/>
          </a:ln>
        </p:spPr>
        <p:txBody>
          <a:bodyPr lIns="91440" rIns="91440" tIns="45720" bIns="45720" anchor="t">
            <a:noAutofit/>
          </a:bodyPr>
          <a:p>
            <a:pPr indent="0" defTabSz="343080">
              <a:lnSpc>
                <a:spcPct val="100000"/>
              </a:lnSpc>
              <a:spcBef>
                <a:spcPts val="210"/>
              </a:spcBef>
              <a:buNone/>
              <a:tabLst>
                <a:tab algn="l" pos="0"/>
              </a:tabLst>
            </a:pPr>
            <a:r>
              <a:rPr b="0" lang="en-US" sz="2400" spc="-1" strike="noStrike">
                <a:solidFill>
                  <a:schemeClr val="dk1"/>
                </a:solidFill>
                <a:latin typeface="Calibri"/>
              </a:rPr>
              <a:t>Από το παραπάνω, είδαμε ότι στους 35, όλες οι μεταβολές είναι στατιστικά σημαντικές, και στην πλειοψηφία τους είναι και αρνητικές. Οπότε, δεν έχει νόημα να πάμε πάνω από 2 ml. Ας δούμε αν έχει νόημα το 2 ml σε σχέση με τις μικρότερες ποσότητες. Χάριν ευκολίας, αυτό έγινε και για την περίπτωση των 40.</a:t>
            </a:r>
            <a:endParaRPr b="0" lang="en-US" sz="2400" spc="-1" strike="noStrike">
              <a:solidFill>
                <a:schemeClr val="dk1"/>
              </a:solidFill>
              <a:latin typeface="Calibri"/>
            </a:endParaRPr>
          </a:p>
        </p:txBody>
      </p:sp>
      <p:graphicFrame>
        <p:nvGraphicFramePr>
          <p:cNvPr id="58" name="Content Placeholder 5"/>
          <p:cNvGraphicFramePr/>
          <p:nvPr/>
        </p:nvGraphicFramePr>
        <p:xfrm>
          <a:off x="4757400" y="270000"/>
          <a:ext cx="6806880" cy="3754080"/>
        </p:xfrm>
        <a:graphic>
          <a:graphicData uri="http://schemas.openxmlformats.org/drawingml/2006/table">
            <a:tbl>
              <a:tblPr/>
              <a:tblGrid>
                <a:gridCol w="2268360"/>
                <a:gridCol w="2268360"/>
                <a:gridCol w="2270160"/>
              </a:tblGrid>
              <a:tr h="384480">
                <a:tc>
                  <a:txBody>
                    <a:bodyPr anchor="t">
                      <a:noAutofit/>
                    </a:bodyPr>
                    <a:p>
                      <a:pPr defTabSz="343080">
                        <a:lnSpc>
                          <a:spcPct val="100000"/>
                        </a:lnSpc>
                        <a:tabLst>
                          <a:tab algn="l" pos="0"/>
                        </a:tabLst>
                      </a:pPr>
                      <a:r>
                        <a:rPr b="0" lang="en-US" sz="1350" spc="-1" strike="noStrike">
                          <a:solidFill>
                            <a:srgbClr val="ffffff"/>
                          </a:solidFill>
                          <a:latin typeface="Calibri"/>
                        </a:rPr>
                        <a:t>Test</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FStatistic</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pValue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Lactate</a:t>
                      </a:r>
                      <a:r>
                        <a:rPr b="0" lang="en-US" sz="1350" spc="-1" strike="noStrike" baseline="-25000">
                          <a:solidFill>
                            <a:srgbClr val="000000"/>
                          </a:solidFill>
                          <a:latin typeface="Calibri"/>
                        </a:rPr>
                        <a:t>35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688.1178</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1.2e-40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Acetate</a:t>
                      </a:r>
                      <a:r>
                        <a:rPr b="0" lang="en-US" sz="1350" spc="-1" strike="noStrike" baseline="-25000">
                          <a:solidFill>
                            <a:srgbClr val="000000"/>
                          </a:solidFill>
                          <a:latin typeface="Calibri"/>
                        </a:rPr>
                        <a:t>35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250.3916</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5.9e-29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Propionate</a:t>
                      </a:r>
                      <a:r>
                        <a:rPr b="0" lang="en-US" sz="1350" spc="-1" strike="noStrike" baseline="-25000">
                          <a:solidFill>
                            <a:srgbClr val="000000"/>
                          </a:solidFill>
                          <a:latin typeface="Calibri"/>
                        </a:rPr>
                        <a:t>35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38.0989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3.1e-11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Ethanol</a:t>
                      </a:r>
                      <a:r>
                        <a:rPr b="0" lang="en-US" sz="1350" spc="-1" strike="noStrike" baseline="-25000">
                          <a:solidFill>
                            <a:srgbClr val="000000"/>
                          </a:solidFill>
                          <a:latin typeface="Calibri"/>
                        </a:rPr>
                        <a:t>35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229.4586</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5.4e-28</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Lactate</a:t>
                      </a:r>
                      <a:r>
                        <a:rPr b="0" lang="en-US" sz="1350" spc="-1" strike="noStrike" baseline="-25000">
                          <a:solidFill>
                            <a:srgbClr val="000000"/>
                          </a:solidFill>
                          <a:latin typeface="Calibri"/>
                        </a:rPr>
                        <a:t>40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195.1035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3.2e-26</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Acetate</a:t>
                      </a:r>
                      <a:r>
                        <a:rPr b="0" lang="en-US" sz="1350" spc="-1" strike="noStrike" baseline="-25000">
                          <a:solidFill>
                            <a:srgbClr val="000000"/>
                          </a:solidFill>
                          <a:latin typeface="Calibri"/>
                        </a:rPr>
                        <a:t>40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0.5981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0.553</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20840">
                <a:tc>
                  <a:txBody>
                    <a:bodyPr anchor="t">
                      <a:noAutofit/>
                    </a:bodyPr>
                    <a:p>
                      <a:pPr defTabSz="343080">
                        <a:lnSpc>
                          <a:spcPct val="100000"/>
                        </a:lnSpc>
                        <a:tabLst>
                          <a:tab algn="l" pos="0"/>
                        </a:tabLst>
                      </a:pPr>
                      <a:r>
                        <a:rPr b="0" lang="en-US" sz="1350" spc="-1" strike="noStrike">
                          <a:solidFill>
                            <a:srgbClr val="000000"/>
                          </a:solidFill>
                          <a:latin typeface="Calibri"/>
                        </a:rPr>
                        <a:t>Propionate</a:t>
                      </a:r>
                      <a:r>
                        <a:rPr b="0" lang="en-US" sz="1350" spc="-1" strike="noStrike" baseline="-25000">
                          <a:solidFill>
                            <a:srgbClr val="000000"/>
                          </a:solidFill>
                          <a:latin typeface="Calibri"/>
                        </a:rPr>
                        <a:t>40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39.0084</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2.1e-11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23720">
                <a:tc>
                  <a:txBody>
                    <a:bodyPr anchor="t">
                      <a:noAutofit/>
                    </a:bodyPr>
                    <a:p>
                      <a:pPr defTabSz="343080">
                        <a:lnSpc>
                          <a:spcPct val="100000"/>
                        </a:lnSpc>
                        <a:tabLst>
                          <a:tab algn="l" pos="0"/>
                        </a:tabLst>
                      </a:pPr>
                      <a:r>
                        <a:rPr b="0" lang="en-US" sz="1350" spc="-1" strike="noStrike">
                          <a:solidFill>
                            <a:srgbClr val="000000"/>
                          </a:solidFill>
                          <a:latin typeface="Calibri"/>
                        </a:rPr>
                        <a:t>Ethanol</a:t>
                      </a:r>
                      <a:r>
                        <a:rPr b="0" lang="en-US" sz="1350" spc="-1" strike="noStrike" baseline="-25000">
                          <a:solidFill>
                            <a:srgbClr val="000000"/>
                          </a:solidFill>
                          <a:latin typeface="Calibri"/>
                        </a:rPr>
                        <a:t>40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32.0619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4.6e-10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bl>
          </a:graphicData>
        </a:graphic>
      </p:graphicFrame>
      <p:sp>
        <p:nvSpPr>
          <p:cNvPr id="59" name=""/>
          <p:cNvSpPr txBox="1"/>
          <p:nvPr/>
        </p:nvSpPr>
        <p:spPr>
          <a:xfrm>
            <a:off x="4840560" y="4262760"/>
            <a:ext cx="6511320" cy="1928520"/>
          </a:xfrm>
          <a:prstGeom prst="rect">
            <a:avLst/>
          </a:prstGeom>
          <a:noFill/>
          <a:ln w="0">
            <a:noFill/>
          </a:ln>
        </p:spPr>
        <p:txBody>
          <a:bodyPr lIns="90000" rIns="90000" tIns="45000" bIns="45000" anchor="t">
            <a:noAutofit/>
          </a:bodyPr>
          <a:p>
            <a:pPr defTabSz="343080">
              <a:lnSpc>
                <a:spcPct val="100000"/>
              </a:lnSpc>
              <a:spcBef>
                <a:spcPts val="479"/>
              </a:spcBef>
              <a:tabLst>
                <a:tab algn="l" pos="0"/>
              </a:tabLst>
            </a:pPr>
            <a:r>
              <a:rPr b="0" lang="en-US" sz="2400" spc="-1" strike="noStrike">
                <a:solidFill>
                  <a:schemeClr val="dk1"/>
                </a:solidFill>
                <a:latin typeface="Calibri"/>
              </a:rPr>
              <a:t>Βλέπουμε ότι η υπόθεση </a:t>
            </a:r>
            <a:r>
              <a:rPr b="0" lang="en-US" sz="2400" spc="-1" strike="noStrike">
                <a:solidFill>
                  <a:schemeClr val="dk1"/>
                </a:solidFill>
                <a:latin typeface="Calibri"/>
              </a:rPr>
              <a:t>ότι δεν έχει νόημα η </a:t>
            </a:r>
            <a:r>
              <a:rPr b="0" lang="en-US" sz="2400" spc="-1" strike="noStrike">
                <a:solidFill>
                  <a:schemeClr val="dk1"/>
                </a:solidFill>
                <a:latin typeface="Calibri"/>
              </a:rPr>
              <a:t>προσθήκη του μιξ, </a:t>
            </a:r>
            <a:r>
              <a:rPr b="0" lang="en-US" sz="2400" spc="-1" strike="noStrike">
                <a:solidFill>
                  <a:schemeClr val="dk1"/>
                </a:solidFill>
                <a:latin typeface="Calibri"/>
              </a:rPr>
              <a:t>απορρίπτεται σε κάθε </a:t>
            </a:r>
            <a:r>
              <a:rPr b="0" lang="en-US" sz="2400" spc="-1" strike="noStrike">
                <a:solidFill>
                  <a:schemeClr val="dk1"/>
                </a:solidFill>
                <a:latin typeface="Calibri"/>
              </a:rPr>
              <a:t>περίπτωση, εκτός από το </a:t>
            </a:r>
            <a:r>
              <a:rPr b="0" lang="en-US" sz="2400" spc="-1" strike="noStrike">
                <a:solidFill>
                  <a:schemeClr val="dk1"/>
                </a:solidFill>
                <a:latin typeface="Calibri"/>
              </a:rPr>
              <a:t>οξικό στους 40, όπου δεν </a:t>
            </a:r>
            <a:r>
              <a:rPr b="0" lang="en-US" sz="2400" spc="-1" strike="noStrike">
                <a:solidFill>
                  <a:schemeClr val="dk1"/>
                </a:solidFill>
                <a:latin typeface="Calibri"/>
              </a:rPr>
              <a:t>υπάρχει σημαντική </a:t>
            </a:r>
            <a:r>
              <a:rPr b="0" lang="en-US" sz="2400" spc="-1" strike="noStrike">
                <a:solidFill>
                  <a:schemeClr val="dk1"/>
                </a:solidFill>
                <a:latin typeface="Calibri"/>
              </a:rPr>
              <a:t>διαφορά μεταξύ των 3.</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663480" y="86040"/>
            <a:ext cx="8634960" cy="84096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t-test για 4-8 ml στους 40</a:t>
            </a:r>
            <a:endParaRPr b="0" lang="en-US" sz="3200" spc="-1" strike="noStrike">
              <a:solidFill>
                <a:schemeClr val="dk1"/>
              </a:solidFill>
              <a:latin typeface="Calibri"/>
            </a:endParaRPr>
          </a:p>
        </p:txBody>
      </p:sp>
      <p:sp>
        <p:nvSpPr>
          <p:cNvPr id="61" name="PlaceHolder 2"/>
          <p:cNvSpPr>
            <a:spLocks noGrp="1"/>
          </p:cNvSpPr>
          <p:nvPr>
            <p:ph/>
          </p:nvPr>
        </p:nvSpPr>
        <p:spPr>
          <a:xfrm>
            <a:off x="608760" y="1020600"/>
            <a:ext cx="4010040" cy="2336400"/>
          </a:xfrm>
          <a:prstGeom prst="rect">
            <a:avLst/>
          </a:prstGeom>
          <a:noFill/>
          <a:ln w="0">
            <a:noFill/>
          </a:ln>
        </p:spPr>
        <p:txBody>
          <a:bodyPr lIns="91440" rIns="91440" tIns="45720" bIns="45720" anchor="t">
            <a:noAutofit/>
          </a:bodyPr>
          <a:p>
            <a:pPr indent="0" defTabSz="343080">
              <a:lnSpc>
                <a:spcPct val="100000"/>
              </a:lnSpc>
              <a:spcBef>
                <a:spcPts val="210"/>
              </a:spcBef>
              <a:buNone/>
              <a:tabLst>
                <a:tab algn="l" pos="0"/>
              </a:tabLst>
            </a:pPr>
            <a:r>
              <a:rPr b="0" lang="en-US" sz="2400" spc="-1" strike="noStrike">
                <a:solidFill>
                  <a:schemeClr val="dk1"/>
                </a:solidFill>
                <a:latin typeface="Calibri"/>
              </a:rPr>
              <a:t>Στους 40, όπου είδαμε ότι έχει νόημα να πάμε πάνω από 2 ml του μιξ, εξετάστηκε και αν το 4 με το 8 έχουν διαφορά. Προέκυψε ότι:</a:t>
            </a:r>
            <a:endParaRPr b="0" lang="en-US" sz="2400" spc="-1" strike="noStrike">
              <a:solidFill>
                <a:schemeClr val="dk1"/>
              </a:solidFill>
              <a:latin typeface="Calibri"/>
            </a:endParaRPr>
          </a:p>
        </p:txBody>
      </p:sp>
      <p:graphicFrame>
        <p:nvGraphicFramePr>
          <p:cNvPr id="62" name="Content Placeholder 5"/>
          <p:cNvGraphicFramePr/>
          <p:nvPr/>
        </p:nvGraphicFramePr>
        <p:xfrm>
          <a:off x="4716360" y="1189440"/>
          <a:ext cx="6806880" cy="1931760"/>
        </p:xfrm>
        <a:graphic>
          <a:graphicData uri="http://schemas.openxmlformats.org/drawingml/2006/table">
            <a:tbl>
              <a:tblPr/>
              <a:tblGrid>
                <a:gridCol w="3402720"/>
                <a:gridCol w="3404160"/>
              </a:tblGrid>
              <a:tr h="386280">
                <a:tc>
                  <a:txBody>
                    <a:bodyPr anchor="t">
                      <a:noAutofit/>
                    </a:bodyPr>
                    <a:p>
                      <a:pPr defTabSz="343080">
                        <a:lnSpc>
                          <a:spcPct val="100000"/>
                        </a:lnSpc>
                        <a:tabLst>
                          <a:tab algn="l" pos="0"/>
                        </a:tabLst>
                      </a:pPr>
                      <a:r>
                        <a:rPr b="0" lang="en-US" sz="1350" spc="-1" strike="noStrike">
                          <a:solidFill>
                            <a:srgbClr val="ffffff"/>
                          </a:solidFill>
                          <a:latin typeface="Calibri"/>
                        </a:rPr>
                        <a:t>Test</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pValue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386280">
                <a:tc>
                  <a:txBody>
                    <a:bodyPr anchor="t">
                      <a:noAutofit/>
                    </a:bodyPr>
                    <a:p>
                      <a:pPr defTabSz="343080">
                        <a:lnSpc>
                          <a:spcPct val="100000"/>
                        </a:lnSpc>
                        <a:tabLst>
                          <a:tab algn="l" pos="0"/>
                        </a:tabLst>
                      </a:pPr>
                      <a:r>
                        <a:rPr b="0" lang="en-US" sz="1350" spc="-1" strike="noStrike">
                          <a:solidFill>
                            <a:srgbClr val="000000"/>
                          </a:solidFill>
                          <a:latin typeface="Calibri"/>
                        </a:rPr>
                        <a:t>Lactate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2.2e-22</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386280">
                <a:tc>
                  <a:txBody>
                    <a:bodyPr anchor="t">
                      <a:noAutofit/>
                    </a:bodyPr>
                    <a:p>
                      <a:pPr defTabSz="343080">
                        <a:lnSpc>
                          <a:spcPct val="100000"/>
                        </a:lnSpc>
                        <a:tabLst>
                          <a:tab algn="l" pos="0"/>
                        </a:tabLst>
                      </a:pPr>
                      <a:r>
                        <a:rPr b="0" lang="en-US" sz="1350" spc="-1" strike="noStrike">
                          <a:solidFill>
                            <a:srgbClr val="000000"/>
                          </a:solidFill>
                          <a:latin typeface="Calibri"/>
                        </a:rPr>
                        <a:t>Acetate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0.86</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386280">
                <a:tc>
                  <a:txBody>
                    <a:bodyPr anchor="t">
                      <a:noAutofit/>
                    </a:bodyPr>
                    <a:p>
                      <a:pPr defTabSz="343080">
                        <a:lnSpc>
                          <a:spcPct val="100000"/>
                        </a:lnSpc>
                        <a:tabLst>
                          <a:tab algn="l" pos="0"/>
                        </a:tabLst>
                      </a:pPr>
                      <a:r>
                        <a:rPr b="0" lang="en-US" sz="1350" spc="-1" strike="noStrike">
                          <a:solidFill>
                            <a:srgbClr val="000000"/>
                          </a:solidFill>
                          <a:latin typeface="Calibri"/>
                        </a:rPr>
                        <a:t>Propionate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0.053</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386640">
                <a:tc>
                  <a:txBody>
                    <a:bodyPr anchor="t">
                      <a:noAutofit/>
                    </a:bodyPr>
                    <a:p>
                      <a:pPr defTabSz="343080">
                        <a:lnSpc>
                          <a:spcPct val="100000"/>
                        </a:lnSpc>
                        <a:tabLst>
                          <a:tab algn="l" pos="0"/>
                        </a:tabLst>
                      </a:pPr>
                      <a:r>
                        <a:rPr b="0" lang="en-US" sz="1350" spc="-1" strike="noStrike">
                          <a:solidFill>
                            <a:srgbClr val="000000"/>
                          </a:solidFill>
                          <a:latin typeface="Calibri"/>
                        </a:rPr>
                        <a:t>Ethanol</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3.349e-9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bl>
          </a:graphicData>
        </a:graphic>
      </p:graphicFrame>
      <p:sp>
        <p:nvSpPr>
          <p:cNvPr id="63" name=""/>
          <p:cNvSpPr txBox="1"/>
          <p:nvPr/>
        </p:nvSpPr>
        <p:spPr>
          <a:xfrm>
            <a:off x="725760" y="3552480"/>
            <a:ext cx="10181160" cy="3029040"/>
          </a:xfrm>
          <a:prstGeom prst="rect">
            <a:avLst/>
          </a:prstGeom>
          <a:noFill/>
          <a:ln w="0">
            <a:noFill/>
          </a:ln>
        </p:spPr>
        <p:txBody>
          <a:bodyPr lIns="90000" rIns="90000" tIns="45000" bIns="45000" anchor="t">
            <a:noAutofit/>
          </a:bodyPr>
          <a:p>
            <a:pPr defTabSz="343080">
              <a:lnSpc>
                <a:spcPct val="100000"/>
              </a:lnSpc>
              <a:spcBef>
                <a:spcPts val="479"/>
              </a:spcBef>
              <a:tabLst>
                <a:tab algn="l" pos="0"/>
              </a:tabLst>
            </a:pPr>
            <a:r>
              <a:rPr b="0" lang="en-US" sz="2400" spc="-1" strike="noStrike">
                <a:solidFill>
                  <a:schemeClr val="dk1"/>
                </a:solidFill>
                <a:latin typeface="Calibri"/>
              </a:rPr>
              <a:t>Βλέπουμε πως για το όξικο σίγουρα δεν έχει σημασία η προσθήκη ενώ για το προπιονικό μπορούμε να πούμε με μικρή βεβαιότητα ότι παίζει ρόλο. Μεταξύ και των άλλων δύο, η αιθανόλη μειώνεται, οπότε αυτός ο διπλασιασμός της ποσότητας επιφέρει θετικά αποτελέσματα μόνο στο γαλακτικό οξύ και άρα δεν κρίνεται πως αξίζει (αν σκεφτούμε την αύξηση στο κόστος).</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608760" y="429480"/>
            <a:ext cx="9048960" cy="731880"/>
          </a:xfrm>
          <a:prstGeom prst="rect">
            <a:avLst/>
          </a:prstGeom>
          <a:noFill/>
          <a:ln w="0">
            <a:noFill/>
          </a:ln>
        </p:spPr>
        <p:txBody>
          <a:bodyPr lIns="91440" rIns="91440" tIns="45720" bIns="45720" anchor="b">
            <a:noAutofit/>
          </a:bodyPr>
          <a:p>
            <a:pPr indent="0" defTabSz="343080">
              <a:lnSpc>
                <a:spcPct val="100000"/>
              </a:lnSpc>
              <a:buNone/>
              <a:tabLst>
                <a:tab algn="l" pos="0"/>
              </a:tabLst>
            </a:pPr>
            <a:r>
              <a:rPr b="1" lang="en-US" sz="3200" spc="-1" strike="noStrike">
                <a:solidFill>
                  <a:schemeClr val="dk1"/>
                </a:solidFill>
                <a:latin typeface="Calibri"/>
              </a:rPr>
              <a:t>t-test στην θερμοκρασία</a:t>
            </a:r>
            <a:endParaRPr b="0" lang="en-US" sz="3200" spc="-1" strike="noStrike">
              <a:solidFill>
                <a:schemeClr val="dk1"/>
              </a:solidFill>
              <a:latin typeface="Calibri"/>
            </a:endParaRPr>
          </a:p>
        </p:txBody>
      </p:sp>
      <p:sp>
        <p:nvSpPr>
          <p:cNvPr id="65" name="PlaceHolder 2"/>
          <p:cNvSpPr>
            <a:spLocks noGrp="1"/>
          </p:cNvSpPr>
          <p:nvPr>
            <p:ph/>
          </p:nvPr>
        </p:nvSpPr>
        <p:spPr>
          <a:xfrm>
            <a:off x="499320" y="1296000"/>
            <a:ext cx="4010040" cy="3060360"/>
          </a:xfrm>
          <a:prstGeom prst="rect">
            <a:avLst/>
          </a:prstGeom>
          <a:noFill/>
          <a:ln w="0">
            <a:noFill/>
          </a:ln>
        </p:spPr>
        <p:txBody>
          <a:bodyPr lIns="91440" rIns="91440" tIns="45720" bIns="45720" anchor="t">
            <a:noAutofit/>
          </a:bodyPr>
          <a:p>
            <a:pPr indent="0" defTabSz="343080">
              <a:lnSpc>
                <a:spcPct val="100000"/>
              </a:lnSpc>
              <a:spcBef>
                <a:spcPts val="210"/>
              </a:spcBef>
              <a:buNone/>
              <a:tabLst>
                <a:tab algn="l" pos="0"/>
              </a:tabLst>
            </a:pPr>
            <a:r>
              <a:rPr b="0" lang="en-US" sz="2400" spc="-1" strike="noStrike">
                <a:solidFill>
                  <a:schemeClr val="dk1"/>
                </a:solidFill>
                <a:latin typeface="Calibri"/>
              </a:rPr>
              <a:t>Εκτός από τα παραπάνω, εξετάσαμε και αν η θερμοκρασία παίζει ρόλο ή αν παίρνουμε περίπου ίδια αποτελέσματα και στις δύο θερμοκρασίες. Από αυτόν τον έλεγχο προέκυψε ο πίνακας:</a:t>
            </a:r>
            <a:endParaRPr b="0" lang="en-US" sz="2400" spc="-1" strike="noStrike">
              <a:solidFill>
                <a:schemeClr val="dk1"/>
              </a:solidFill>
              <a:latin typeface="Calibri"/>
            </a:endParaRPr>
          </a:p>
        </p:txBody>
      </p:sp>
      <p:graphicFrame>
        <p:nvGraphicFramePr>
          <p:cNvPr id="66" name="Content Placeholder 5"/>
          <p:cNvGraphicFramePr/>
          <p:nvPr/>
        </p:nvGraphicFramePr>
        <p:xfrm>
          <a:off x="4627080" y="1409760"/>
          <a:ext cx="6772680" cy="2582280"/>
        </p:xfrm>
        <a:graphic>
          <a:graphicData uri="http://schemas.openxmlformats.org/drawingml/2006/table">
            <a:tbl>
              <a:tblPr/>
              <a:tblGrid>
                <a:gridCol w="1353960"/>
                <a:gridCol w="1353960"/>
                <a:gridCol w="1353960"/>
                <a:gridCol w="1353960"/>
                <a:gridCol w="1356840"/>
              </a:tblGrid>
              <a:tr h="464040">
                <a:tc>
                  <a:txBody>
                    <a:bodyPr anchor="t">
                      <a:noAutofit/>
                    </a:bodyPr>
                    <a:p>
                      <a:pPr defTabSz="343080">
                        <a:lnSpc>
                          <a:spcPct val="100000"/>
                        </a:lnSpc>
                        <a:tabLst>
                          <a:tab algn="l" pos="0"/>
                        </a:tabLst>
                      </a:pPr>
                      <a:r>
                        <a:rPr b="0" lang="en-US" sz="1350" spc="-1" strike="noStrike">
                          <a:solidFill>
                            <a:srgbClr val="ffffff"/>
                          </a:solidFill>
                          <a:latin typeface="Calibri"/>
                        </a:rPr>
                        <a:t>Mix</a:t>
                      </a:r>
                      <a:r>
                        <a:rPr b="0" lang="en-US" sz="1350" spc="-1" strike="noStrike" baseline="-25000">
                          <a:solidFill>
                            <a:srgbClr val="ffffff"/>
                          </a:solidFill>
                          <a:latin typeface="Calibri"/>
                        </a:rPr>
                        <a:t>Amount</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Lactate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Acetate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Propionate</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343080">
                        <a:lnSpc>
                          <a:spcPct val="100000"/>
                        </a:lnSpc>
                        <a:tabLst>
                          <a:tab algn="l" pos="0"/>
                        </a:tabLst>
                      </a:pPr>
                      <a:r>
                        <a:rPr b="0" lang="en-US" sz="1350" spc="-1" strike="noStrike">
                          <a:solidFill>
                            <a:srgbClr val="ffffff"/>
                          </a:solidFill>
                          <a:latin typeface="Calibri"/>
                        </a:rPr>
                        <a:t>Ethanol</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423360">
                <a:tc>
                  <a:txBody>
                    <a:bodyPr anchor="t">
                      <a:noAutofit/>
                    </a:bodyPr>
                    <a:p>
                      <a:pPr defTabSz="343080">
                        <a:lnSpc>
                          <a:spcPct val="100000"/>
                        </a:lnSpc>
                        <a:tabLst>
                          <a:tab algn="l" pos="0"/>
                        </a:tabLst>
                      </a:pPr>
                      <a:r>
                        <a:rPr b="0" lang="en-US" sz="1350" spc="-1" strike="noStrike">
                          <a:solidFill>
                            <a:srgbClr val="000000"/>
                          </a:solidFill>
                          <a:latin typeface="Calibri"/>
                        </a:rPr>
                        <a:t>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2.6e-9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0.00964</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3.6e-6</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3.9e-20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23360">
                <a:tc>
                  <a:txBody>
                    <a:bodyPr anchor="t">
                      <a:noAutofit/>
                    </a:bodyPr>
                    <a:p>
                      <a:pPr defTabSz="343080">
                        <a:lnSpc>
                          <a:spcPct val="100000"/>
                        </a:lnSpc>
                        <a:tabLst>
                          <a:tab algn="l" pos="0"/>
                        </a:tabLst>
                      </a:pPr>
                      <a:r>
                        <a:rPr b="0" lang="en-US" sz="1350" spc="-1" strike="noStrike">
                          <a:solidFill>
                            <a:srgbClr val="000000"/>
                          </a:solidFill>
                          <a:latin typeface="Calibri"/>
                        </a:rPr>
                        <a:t>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3.3e-11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0.0421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9.5e-9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7.6e-30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23360">
                <a:tc>
                  <a:txBody>
                    <a:bodyPr anchor="t">
                      <a:noAutofit/>
                    </a:bodyPr>
                    <a:p>
                      <a:pPr defTabSz="343080">
                        <a:lnSpc>
                          <a:spcPct val="100000"/>
                        </a:lnSpc>
                        <a:tabLst>
                          <a:tab algn="l" pos="0"/>
                        </a:tabLst>
                      </a:pPr>
                      <a:r>
                        <a:rPr b="0" lang="en-US" sz="1350" spc="-1" strike="noStrike">
                          <a:solidFill>
                            <a:srgbClr val="000000"/>
                          </a:solidFill>
                          <a:latin typeface="Calibri"/>
                        </a:rPr>
                        <a:t>2</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8.7e-13</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8.9e-15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0.0366</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1.3e-29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23360">
                <a:tc>
                  <a:txBody>
                    <a:bodyPr anchor="t">
                      <a:noAutofit/>
                    </a:bodyPr>
                    <a:p>
                      <a:pPr defTabSz="343080">
                        <a:lnSpc>
                          <a:spcPct val="100000"/>
                        </a:lnSpc>
                        <a:tabLst>
                          <a:tab algn="l" pos="0"/>
                        </a:tabLst>
                      </a:pPr>
                      <a:r>
                        <a:rPr b="0" lang="en-US" sz="1350" spc="-1" strike="noStrike">
                          <a:solidFill>
                            <a:srgbClr val="000000"/>
                          </a:solidFill>
                          <a:latin typeface="Calibri"/>
                        </a:rPr>
                        <a:t>4</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8.7e-19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3.9e-21</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2.0e-17</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343080">
                        <a:lnSpc>
                          <a:spcPct val="100000"/>
                        </a:lnSpc>
                        <a:tabLst>
                          <a:tab algn="l" pos="0"/>
                        </a:tabLst>
                      </a:pPr>
                      <a:r>
                        <a:rPr b="0" lang="en-US" sz="1350" spc="-1" strike="noStrike">
                          <a:solidFill>
                            <a:srgbClr val="000000"/>
                          </a:solidFill>
                          <a:latin typeface="Calibri"/>
                        </a:rPr>
                        <a:t>5.7e-29</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424800">
                <a:tc>
                  <a:txBody>
                    <a:bodyPr anchor="t">
                      <a:noAutofit/>
                    </a:bodyPr>
                    <a:p>
                      <a:pPr defTabSz="343080">
                        <a:lnSpc>
                          <a:spcPct val="100000"/>
                        </a:lnSpc>
                        <a:tabLst>
                          <a:tab algn="l" pos="0"/>
                        </a:tabLst>
                      </a:pPr>
                      <a:r>
                        <a:rPr b="0" lang="en-US" sz="1350" spc="-1" strike="noStrike">
                          <a:solidFill>
                            <a:srgbClr val="000000"/>
                          </a:solidFill>
                          <a:latin typeface="Calibri"/>
                        </a:rPr>
                        <a:t>8</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1.5e-22</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4.6e-20</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2.7e-13</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343080">
                        <a:lnSpc>
                          <a:spcPct val="100000"/>
                        </a:lnSpc>
                        <a:tabLst>
                          <a:tab algn="l" pos="0"/>
                        </a:tabLst>
                      </a:pPr>
                      <a:r>
                        <a:rPr b="0" lang="en-US" sz="1350" spc="-1" strike="noStrike">
                          <a:solidFill>
                            <a:srgbClr val="000000"/>
                          </a:solidFill>
                          <a:latin typeface="Calibri"/>
                        </a:rPr>
                        <a:t>2.1e-25</a:t>
                      </a:r>
                      <a:endParaRPr b="0" lang="en-US" sz="13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
        <p:nvSpPr>
          <p:cNvPr id="67" name=""/>
          <p:cNvSpPr txBox="1"/>
          <p:nvPr/>
        </p:nvSpPr>
        <p:spPr>
          <a:xfrm>
            <a:off x="414000" y="4631400"/>
            <a:ext cx="11367360" cy="1510560"/>
          </a:xfrm>
          <a:prstGeom prst="rect">
            <a:avLst/>
          </a:prstGeom>
          <a:noFill/>
          <a:ln w="0">
            <a:noFill/>
          </a:ln>
        </p:spPr>
        <p:txBody>
          <a:bodyPr lIns="90000" rIns="90000" tIns="45000" bIns="45000" anchor="t">
            <a:noAutofit/>
          </a:bodyPr>
          <a:p>
            <a:r>
              <a:rPr b="0" lang="en-US" sz="2400" spc="-1" strike="noStrike">
                <a:solidFill>
                  <a:schemeClr val="dk1"/>
                </a:solidFill>
                <a:latin typeface="Calibri"/>
              </a:rPr>
              <a:t>Από </a:t>
            </a:r>
            <a:r>
              <a:rPr b="0" lang="en-US" sz="2400" spc="-1" strike="noStrike">
                <a:solidFill>
                  <a:schemeClr val="dk1"/>
                </a:solidFill>
                <a:latin typeface="Calibri"/>
              </a:rPr>
              <a:t>αυτόν </a:t>
            </a:r>
            <a:r>
              <a:rPr b="0" lang="en-US" sz="2400" spc="-1" strike="noStrike">
                <a:solidFill>
                  <a:schemeClr val="dk1"/>
                </a:solidFill>
                <a:latin typeface="Calibri"/>
              </a:rPr>
              <a:t>φαίνετα</a:t>
            </a:r>
            <a:r>
              <a:rPr b="0" lang="en-US" sz="2400" spc="-1" strike="noStrike">
                <a:solidFill>
                  <a:schemeClr val="dk1"/>
                </a:solidFill>
                <a:latin typeface="Calibri"/>
              </a:rPr>
              <a:t>ι πως η </a:t>
            </a:r>
            <a:r>
              <a:rPr b="0" lang="en-US" sz="2400" spc="-1" strike="noStrike">
                <a:solidFill>
                  <a:schemeClr val="dk1"/>
                </a:solidFill>
                <a:latin typeface="Calibri"/>
              </a:rPr>
              <a:t>θερμοκρ</a:t>
            </a:r>
            <a:r>
              <a:rPr b="0" lang="en-US" sz="2400" spc="-1" strike="noStrike">
                <a:solidFill>
                  <a:schemeClr val="dk1"/>
                </a:solidFill>
                <a:latin typeface="Calibri"/>
              </a:rPr>
              <a:t>ασία </a:t>
            </a:r>
            <a:r>
              <a:rPr b="0" lang="en-US" sz="2400" spc="-1" strike="noStrike">
                <a:solidFill>
                  <a:schemeClr val="dk1"/>
                </a:solidFill>
                <a:latin typeface="Calibri"/>
              </a:rPr>
              <a:t>παίζει </a:t>
            </a:r>
            <a:r>
              <a:rPr b="0" lang="en-US" sz="2400" spc="-1" strike="noStrike">
                <a:solidFill>
                  <a:schemeClr val="dk1"/>
                </a:solidFill>
                <a:latin typeface="Calibri"/>
              </a:rPr>
              <a:t>σημαντι</a:t>
            </a:r>
            <a:r>
              <a:rPr b="0" lang="en-US" sz="2400" spc="-1" strike="noStrike">
                <a:solidFill>
                  <a:schemeClr val="dk1"/>
                </a:solidFill>
                <a:latin typeface="Calibri"/>
              </a:rPr>
              <a:t>κό ρόλο </a:t>
            </a:r>
            <a:r>
              <a:rPr b="0" lang="en-US" sz="2400" spc="-1" strike="noStrike">
                <a:solidFill>
                  <a:schemeClr val="dk1"/>
                </a:solidFill>
                <a:latin typeface="Calibri"/>
              </a:rPr>
              <a:t>στην </a:t>
            </a:r>
            <a:r>
              <a:rPr b="0" lang="en-US" sz="2400" spc="-1" strike="noStrike">
                <a:solidFill>
                  <a:schemeClr val="dk1"/>
                </a:solidFill>
                <a:latin typeface="Calibri"/>
              </a:rPr>
              <a:t>διεργασ</a:t>
            </a:r>
            <a:r>
              <a:rPr b="0" lang="en-US" sz="2400" spc="-1" strike="noStrike">
                <a:solidFill>
                  <a:schemeClr val="dk1"/>
                </a:solidFill>
                <a:latin typeface="Calibri"/>
              </a:rPr>
              <a:t>ία. Στην </a:t>
            </a:r>
            <a:r>
              <a:rPr b="0" lang="en-US" sz="2400" spc="-1" strike="noStrike">
                <a:solidFill>
                  <a:schemeClr val="dk1"/>
                </a:solidFill>
                <a:latin typeface="Calibri"/>
              </a:rPr>
              <a:t>περίπτω</a:t>
            </a:r>
            <a:r>
              <a:rPr b="0" lang="en-US" sz="2400" spc="-1" strike="noStrike">
                <a:solidFill>
                  <a:schemeClr val="dk1"/>
                </a:solidFill>
                <a:latin typeface="Calibri"/>
              </a:rPr>
              <a:t>ση του </a:t>
            </a:r>
            <a:r>
              <a:rPr b="0" lang="en-US" sz="2400" spc="-1" strike="noStrike">
                <a:solidFill>
                  <a:schemeClr val="dk1"/>
                </a:solidFill>
                <a:latin typeface="Calibri"/>
              </a:rPr>
              <a:t>οξικού </a:t>
            </a:r>
            <a:r>
              <a:rPr b="0" lang="en-US" sz="2400" spc="-1" strike="noStrike">
                <a:solidFill>
                  <a:schemeClr val="dk1"/>
                </a:solidFill>
                <a:latin typeface="Calibri"/>
              </a:rPr>
              <a:t>στο 1 ml </a:t>
            </a:r>
            <a:r>
              <a:rPr b="0" lang="en-US" sz="2400" spc="-1" strike="noStrike">
                <a:solidFill>
                  <a:schemeClr val="dk1"/>
                </a:solidFill>
                <a:latin typeface="Calibri"/>
              </a:rPr>
              <a:t>και του </a:t>
            </a:r>
            <a:r>
              <a:rPr b="0" lang="en-US" sz="2400" spc="-1" strike="noStrike">
                <a:solidFill>
                  <a:schemeClr val="dk1"/>
                </a:solidFill>
                <a:latin typeface="Calibri"/>
              </a:rPr>
              <a:t>προπιον</a:t>
            </a:r>
            <a:r>
              <a:rPr b="0" lang="en-US" sz="2400" spc="-1" strike="noStrike">
                <a:solidFill>
                  <a:schemeClr val="dk1"/>
                </a:solidFill>
                <a:latin typeface="Calibri"/>
              </a:rPr>
              <a:t>ικού </a:t>
            </a:r>
            <a:r>
              <a:rPr b="0" lang="en-US" sz="2400" spc="-1" strike="noStrike">
                <a:solidFill>
                  <a:schemeClr val="dk1"/>
                </a:solidFill>
                <a:latin typeface="Calibri"/>
              </a:rPr>
              <a:t>στα 2, </a:t>
            </a:r>
            <a:r>
              <a:rPr b="0" lang="en-US" sz="2400" spc="-1" strike="noStrike">
                <a:solidFill>
                  <a:schemeClr val="dk1"/>
                </a:solidFill>
                <a:latin typeface="Calibri"/>
              </a:rPr>
              <a:t>αυτό </a:t>
            </a:r>
            <a:r>
              <a:rPr b="0" lang="en-US" sz="2400" spc="-1" strike="noStrike">
                <a:solidFill>
                  <a:schemeClr val="dk1"/>
                </a:solidFill>
                <a:latin typeface="Calibri"/>
              </a:rPr>
              <a:t>μπορού</a:t>
            </a:r>
            <a:r>
              <a:rPr b="0" lang="en-US" sz="2400" spc="-1" strike="noStrike">
                <a:solidFill>
                  <a:schemeClr val="dk1"/>
                </a:solidFill>
                <a:latin typeface="Calibri"/>
              </a:rPr>
              <a:t>με να το </a:t>
            </a:r>
            <a:r>
              <a:rPr b="0" lang="en-US" sz="2400" spc="-1" strike="noStrike">
                <a:solidFill>
                  <a:schemeClr val="dk1"/>
                </a:solidFill>
                <a:latin typeface="Calibri"/>
              </a:rPr>
              <a:t>πούμε </a:t>
            </a:r>
            <a:r>
              <a:rPr b="0" lang="en-US" sz="2400" spc="-1" strike="noStrike">
                <a:solidFill>
                  <a:schemeClr val="dk1"/>
                </a:solidFill>
                <a:latin typeface="Calibri"/>
              </a:rPr>
              <a:t>μόνο με </a:t>
            </a:r>
            <a:r>
              <a:rPr b="0" lang="en-US" sz="2400" spc="-1" strike="noStrike">
                <a:solidFill>
                  <a:schemeClr val="dk1"/>
                </a:solidFill>
                <a:latin typeface="Calibri"/>
              </a:rPr>
              <a:t>95% </a:t>
            </a:r>
            <a:r>
              <a:rPr b="0" lang="en-US" sz="2400" spc="-1" strike="noStrike">
                <a:solidFill>
                  <a:schemeClr val="dk1"/>
                </a:solidFill>
                <a:latin typeface="Calibri"/>
              </a:rPr>
              <a:t>βεβαιότ</a:t>
            </a:r>
            <a:r>
              <a:rPr b="0" lang="en-US" sz="2400" spc="-1" strike="noStrike">
                <a:solidFill>
                  <a:schemeClr val="dk1"/>
                </a:solidFill>
                <a:latin typeface="Calibri"/>
              </a:rPr>
              <a:t>ητα και </a:t>
            </a:r>
            <a:r>
              <a:rPr b="0" lang="en-US" sz="2400" spc="-1" strike="noStrike">
                <a:solidFill>
                  <a:schemeClr val="dk1"/>
                </a:solidFill>
                <a:latin typeface="Calibri"/>
              </a:rPr>
              <a:t>στο </a:t>
            </a:r>
            <a:r>
              <a:rPr b="0" lang="en-US" sz="2400" spc="-1" strike="noStrike">
                <a:solidFill>
                  <a:schemeClr val="dk1"/>
                </a:solidFill>
                <a:latin typeface="Calibri"/>
              </a:rPr>
              <a:t>οξικό </a:t>
            </a:r>
            <a:r>
              <a:rPr b="0" lang="en-US" sz="2400" spc="-1" strike="noStrike">
                <a:solidFill>
                  <a:schemeClr val="dk1"/>
                </a:solidFill>
                <a:latin typeface="Calibri"/>
              </a:rPr>
              <a:t>στα 0 </a:t>
            </a:r>
            <a:r>
              <a:rPr b="0" lang="en-US" sz="2400" spc="-1" strike="noStrike">
                <a:solidFill>
                  <a:schemeClr val="dk1"/>
                </a:solidFill>
                <a:latin typeface="Calibri"/>
              </a:rPr>
              <a:t>ml με </a:t>
            </a:r>
            <a:r>
              <a:rPr b="0" lang="en-US" sz="2400" spc="-1" strike="noStrike">
                <a:solidFill>
                  <a:schemeClr val="dk1"/>
                </a:solidFill>
                <a:latin typeface="Calibri"/>
              </a:rPr>
              <a:t>99% </a:t>
            </a:r>
            <a:r>
              <a:rPr b="0" lang="en-US" sz="2400" spc="-1" strike="noStrike">
                <a:solidFill>
                  <a:schemeClr val="dk1"/>
                </a:solidFill>
                <a:latin typeface="Calibri"/>
              </a:rPr>
              <a:t>βεβαιότ</a:t>
            </a:r>
            <a:r>
              <a:rPr b="0" lang="en-US" sz="2400" spc="-1" strike="noStrike">
                <a:solidFill>
                  <a:schemeClr val="dk1"/>
                </a:solidFill>
                <a:latin typeface="Calibri"/>
              </a:rPr>
              <a:t>ητα, </a:t>
            </a:r>
            <a:r>
              <a:rPr b="0" lang="en-US" sz="2400" spc="-1" strike="noStrike">
                <a:solidFill>
                  <a:schemeClr val="dk1"/>
                </a:solidFill>
                <a:latin typeface="Calibri"/>
              </a:rPr>
              <a:t>αλλά </a:t>
            </a:r>
            <a:r>
              <a:rPr b="0" lang="en-US" sz="2400" spc="-1" strike="noStrike">
                <a:solidFill>
                  <a:schemeClr val="dk1"/>
                </a:solidFill>
                <a:latin typeface="Calibri"/>
              </a:rPr>
              <a:t>και </a:t>
            </a:r>
            <a:r>
              <a:rPr b="0" lang="en-US" sz="2400" spc="-1" strike="noStrike">
                <a:solidFill>
                  <a:schemeClr val="dk1"/>
                </a:solidFill>
                <a:latin typeface="Calibri"/>
              </a:rPr>
              <a:t>αυτά </a:t>
            </a:r>
            <a:r>
              <a:rPr b="0" lang="en-US" sz="2400" spc="-1" strike="noStrike">
                <a:solidFill>
                  <a:schemeClr val="dk1"/>
                </a:solidFill>
                <a:latin typeface="Calibri"/>
              </a:rPr>
              <a:t>μπορού</a:t>
            </a:r>
            <a:r>
              <a:rPr b="0" lang="en-US" sz="2400" spc="-1" strike="noStrike">
                <a:solidFill>
                  <a:schemeClr val="dk1"/>
                </a:solidFill>
                <a:latin typeface="Calibri"/>
              </a:rPr>
              <a:t>ν να </a:t>
            </a:r>
            <a:r>
              <a:rPr b="0" lang="en-US" sz="2400" spc="-1" strike="noStrike">
                <a:solidFill>
                  <a:schemeClr val="dk1"/>
                </a:solidFill>
                <a:latin typeface="Calibri"/>
              </a:rPr>
              <a:t>θεωρηθ</a:t>
            </a:r>
            <a:r>
              <a:rPr b="0" lang="en-US" sz="2400" spc="-1" strike="noStrike">
                <a:solidFill>
                  <a:schemeClr val="dk1"/>
                </a:solidFill>
                <a:latin typeface="Calibri"/>
              </a:rPr>
              <a:t>ούν </a:t>
            </a:r>
            <a:r>
              <a:rPr b="0" lang="en-US" sz="2400" spc="-1" strike="noStrike">
                <a:solidFill>
                  <a:schemeClr val="dk1"/>
                </a:solidFill>
                <a:latin typeface="Calibri"/>
              </a:rPr>
              <a:t>αποδεκτ</a:t>
            </a:r>
            <a:r>
              <a:rPr b="0" lang="en-US" sz="2400" spc="-1" strike="noStrike">
                <a:solidFill>
                  <a:schemeClr val="dk1"/>
                </a:solidFill>
                <a:latin typeface="Calibri"/>
              </a:rPr>
              <a:t>ά.</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LibreOffice/7.6.4.1$Linux_X86_64 LibreOffice_project/60$Build-1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2024-01-23T13:12:17Z</dcterms:created>
  <dc:creator>Vidianos Giannitsis</dc:creator>
  <dc:description/>
  <dc:language>en-US</dc:language>
  <cp:lastModifiedBy/>
  <dcterms:modified xsi:type="dcterms:W3CDTF">2024-01-23T15:31:31Z</dcterms:modified>
  <cp:revision>3</cp:revision>
  <dc:subject/>
  <dc:title>Έλεγχος υποθέσεων και ανάλυση ευαισθησίας για τα lab scale πειράματα</dc:title>
</cp:coreProperties>
</file>