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mos\Desktop\Lab%20scale%20hydrolysis\1st%20trial\Hydro%20Labscale%201st%20tri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mos\Desktop\Lab%20scale%20hydrolysis\1st%20trial\Hydro%20Labscale%201st%20tri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mos\Desktop\Lab%20scale%20hydrolysis\1st%20trial\Hydro%20Labscale%201st%20tri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mos\Desktop\Lab%20scale%20hydrolysis\1st%20trial\Hydro%20Labscale%201st%20tri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TSS</a:t>
            </a:r>
            <a:r>
              <a:rPr lang="en-US" baseline="0"/>
              <a:t> (g/L)</a:t>
            </a:r>
            <a:endParaRPr lang="el-G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Data!$C$3</c:f>
              <c:strCache>
                <c:ptCount val="1"/>
                <c:pt idx="0">
                  <c:v>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Data!$B$9:$B$11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24</c:v>
                </c:pt>
              </c:numCache>
            </c:numRef>
          </c:xVal>
          <c:yVal>
            <c:numRef>
              <c:f>Data!$C$9:$C$11</c:f>
              <c:numCache>
                <c:formatCode>General</c:formatCode>
                <c:ptCount val="3"/>
                <c:pt idx="2" formatCode="0.00">
                  <c:v>34.56666666666667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DC5-45B8-B6CB-6A6A8386616D}"/>
            </c:ext>
          </c:extLst>
        </c:ser>
        <c:ser>
          <c:idx val="1"/>
          <c:order val="1"/>
          <c:tx>
            <c:strRef>
              <c:f>Data!$D$3</c:f>
              <c:strCache>
                <c:ptCount val="1"/>
                <c:pt idx="0">
                  <c:v>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Data!$B$9:$B$11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24</c:v>
                </c:pt>
              </c:numCache>
            </c:numRef>
          </c:xVal>
          <c:yVal>
            <c:numRef>
              <c:f>Data!$D$9:$D$11</c:f>
              <c:numCache>
                <c:formatCode>General</c:formatCode>
                <c:ptCount val="3"/>
                <c:pt idx="2" formatCode="0.00">
                  <c:v>36.566666666666656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DC5-45B8-B6CB-6A6A8386616D}"/>
            </c:ext>
          </c:extLst>
        </c:ser>
        <c:ser>
          <c:idx val="2"/>
          <c:order val="2"/>
          <c:tx>
            <c:strRef>
              <c:f>Data!$E$3</c:f>
              <c:strCache>
                <c:ptCount val="1"/>
                <c:pt idx="0">
                  <c:v>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Data!$B$9:$B$11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24</c:v>
                </c:pt>
              </c:numCache>
            </c:numRef>
          </c:xVal>
          <c:yVal>
            <c:numRef>
              <c:f>Data!$E$9:$E$11</c:f>
              <c:numCache>
                <c:formatCode>0.00</c:formatCode>
                <c:ptCount val="3"/>
                <c:pt idx="0">
                  <c:v>21.96</c:v>
                </c:pt>
                <c:pt idx="1">
                  <c:v>20.450000000000003</c:v>
                </c:pt>
                <c:pt idx="2">
                  <c:v>22.183333333333334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DC5-45B8-B6CB-6A6A8386616D}"/>
            </c:ext>
          </c:extLst>
        </c:ser>
        <c:ser>
          <c:idx val="3"/>
          <c:order val="3"/>
          <c:tx>
            <c:strRef>
              <c:f>Data!$F$3</c:f>
              <c:strCache>
                <c:ptCount val="1"/>
                <c:pt idx="0">
                  <c:v>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Data!$B$9:$B$11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24</c:v>
                </c:pt>
              </c:numCache>
            </c:numRef>
          </c:xVal>
          <c:yVal>
            <c:numRef>
              <c:f>Data!$F$9:$F$11</c:f>
              <c:numCache>
                <c:formatCode>0.00</c:formatCode>
                <c:ptCount val="3"/>
                <c:pt idx="0">
                  <c:v>13.685714285714285</c:v>
                </c:pt>
                <c:pt idx="1">
                  <c:v>11.4</c:v>
                </c:pt>
                <c:pt idx="2">
                  <c:v>12.1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DC5-45B8-B6CB-6A6A838661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3769648"/>
        <c:axId val="1863769104"/>
      </c:scatterChart>
      <c:valAx>
        <c:axId val="1863769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3769104"/>
        <c:crosses val="autoZero"/>
        <c:crossBetween val="midCat"/>
      </c:valAx>
      <c:valAx>
        <c:axId val="1863769104"/>
        <c:scaling>
          <c:orientation val="minMax"/>
          <c:max val="40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3769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VSS</a:t>
            </a:r>
            <a:r>
              <a:rPr lang="en-US" baseline="0"/>
              <a:t> (g/L)</a:t>
            </a:r>
            <a:endParaRPr lang="el-G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Data!$C$3</c:f>
              <c:strCache>
                <c:ptCount val="1"/>
                <c:pt idx="0">
                  <c:v>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Data!$B$13:$B$15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24</c:v>
                </c:pt>
              </c:numCache>
            </c:numRef>
          </c:xVal>
          <c:yVal>
            <c:numRef>
              <c:f>Data!$C$13:$C$15</c:f>
              <c:numCache>
                <c:formatCode>General</c:formatCode>
                <c:ptCount val="3"/>
                <c:pt idx="2" formatCode="0.00">
                  <c:v>33.266666666666666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67B-4578-8CC5-0AD092EBA1F1}"/>
            </c:ext>
          </c:extLst>
        </c:ser>
        <c:ser>
          <c:idx val="1"/>
          <c:order val="1"/>
          <c:tx>
            <c:strRef>
              <c:f>Data!$D$3</c:f>
              <c:strCache>
                <c:ptCount val="1"/>
                <c:pt idx="0">
                  <c:v>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Data!$B$13:$B$15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24</c:v>
                </c:pt>
              </c:numCache>
            </c:numRef>
          </c:xVal>
          <c:yVal>
            <c:numRef>
              <c:f>Data!$D$13:$D$15</c:f>
              <c:numCache>
                <c:formatCode>General</c:formatCode>
                <c:ptCount val="3"/>
                <c:pt idx="2" formatCode="0.00">
                  <c:v>34.966666666666669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67B-4578-8CC5-0AD092EBA1F1}"/>
            </c:ext>
          </c:extLst>
        </c:ser>
        <c:ser>
          <c:idx val="2"/>
          <c:order val="2"/>
          <c:tx>
            <c:strRef>
              <c:f>Data!$E$3</c:f>
              <c:strCache>
                <c:ptCount val="1"/>
                <c:pt idx="0">
                  <c:v>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Data!$B$13:$B$15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24</c:v>
                </c:pt>
              </c:numCache>
            </c:numRef>
          </c:xVal>
          <c:yVal>
            <c:numRef>
              <c:f>Data!$E$13:$E$15</c:f>
              <c:numCache>
                <c:formatCode>0.00</c:formatCode>
                <c:ptCount val="3"/>
                <c:pt idx="0">
                  <c:v>21.18</c:v>
                </c:pt>
                <c:pt idx="1">
                  <c:v>19.687500000000004</c:v>
                </c:pt>
                <c:pt idx="2">
                  <c:v>21.56666666666667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67B-4578-8CC5-0AD092EBA1F1}"/>
            </c:ext>
          </c:extLst>
        </c:ser>
        <c:ser>
          <c:idx val="3"/>
          <c:order val="3"/>
          <c:tx>
            <c:strRef>
              <c:f>Data!$F$3</c:f>
              <c:strCache>
                <c:ptCount val="1"/>
                <c:pt idx="0">
                  <c:v>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Data!$B$13:$B$15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24</c:v>
                </c:pt>
              </c:numCache>
            </c:numRef>
          </c:xVal>
          <c:yVal>
            <c:numRef>
              <c:f>Data!$F$13:$F$15</c:f>
              <c:numCache>
                <c:formatCode>0.00</c:formatCode>
                <c:ptCount val="3"/>
                <c:pt idx="0">
                  <c:v>13.399999999999999</c:v>
                </c:pt>
                <c:pt idx="1">
                  <c:v>11.200000000000001</c:v>
                </c:pt>
                <c:pt idx="2">
                  <c:v>11.833333333333334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67B-4578-8CC5-0AD092EBA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3777264"/>
        <c:axId val="1863778896"/>
      </c:scatterChart>
      <c:valAx>
        <c:axId val="1863777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3778896"/>
        <c:crosses val="autoZero"/>
        <c:crossBetween val="midCat"/>
      </c:valAx>
      <c:valAx>
        <c:axId val="1863778896"/>
        <c:scaling>
          <c:orientation val="minMax"/>
          <c:max val="40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3777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VSS/TSS</a:t>
            </a:r>
            <a:r>
              <a:rPr lang="en-US" baseline="0"/>
              <a:t> (%)</a:t>
            </a:r>
            <a:endParaRPr lang="el-G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Data!$C$3</c:f>
              <c:strCache>
                <c:ptCount val="1"/>
                <c:pt idx="0">
                  <c:v>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Data!$B$5:$B$7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24</c:v>
                </c:pt>
              </c:numCache>
            </c:numRef>
          </c:xVal>
          <c:yVal>
            <c:numRef>
              <c:f>Data!$C$5:$C$7</c:f>
              <c:numCache>
                <c:formatCode>General</c:formatCode>
                <c:ptCount val="3"/>
                <c:pt idx="2" formatCode="0.00">
                  <c:v>96.239151398264212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EA1-421A-A08A-FDBC37878C28}"/>
            </c:ext>
          </c:extLst>
        </c:ser>
        <c:ser>
          <c:idx val="1"/>
          <c:order val="1"/>
          <c:tx>
            <c:strRef>
              <c:f>Data!$D$3</c:f>
              <c:strCache>
                <c:ptCount val="1"/>
                <c:pt idx="0">
                  <c:v>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Data!$B$5:$B$7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24</c:v>
                </c:pt>
              </c:numCache>
            </c:numRef>
          </c:xVal>
          <c:yVal>
            <c:numRef>
              <c:f>Data!$D$5:$D$7</c:f>
              <c:numCache>
                <c:formatCode>General</c:formatCode>
                <c:ptCount val="3"/>
                <c:pt idx="2" formatCode="0.00">
                  <c:v>95.624430264357372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EA1-421A-A08A-FDBC37878C28}"/>
            </c:ext>
          </c:extLst>
        </c:ser>
        <c:ser>
          <c:idx val="2"/>
          <c:order val="2"/>
          <c:tx>
            <c:strRef>
              <c:f>Data!$E$3</c:f>
              <c:strCache>
                <c:ptCount val="1"/>
                <c:pt idx="0">
                  <c:v>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Data!$B$5:$B$7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24</c:v>
                </c:pt>
              </c:numCache>
            </c:numRef>
          </c:xVal>
          <c:yVal>
            <c:numRef>
              <c:f>Data!$E$5:$E$7</c:f>
              <c:numCache>
                <c:formatCode>0.00</c:formatCode>
                <c:ptCount val="3"/>
                <c:pt idx="0">
                  <c:v>96.448087431693992</c:v>
                </c:pt>
                <c:pt idx="1">
                  <c:v>96.271393643031786</c:v>
                </c:pt>
                <c:pt idx="2">
                  <c:v>97.220135236664177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EA1-421A-A08A-FDBC37878C28}"/>
            </c:ext>
          </c:extLst>
        </c:ser>
        <c:ser>
          <c:idx val="3"/>
          <c:order val="3"/>
          <c:tx>
            <c:strRef>
              <c:f>Data!$F$3</c:f>
              <c:strCache>
                <c:ptCount val="1"/>
                <c:pt idx="0">
                  <c:v>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Data!$B$5:$B$7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24</c:v>
                </c:pt>
              </c:numCache>
            </c:numRef>
          </c:xVal>
          <c:yVal>
            <c:numRef>
              <c:f>Data!$F$5:$F$7</c:f>
              <c:numCache>
                <c:formatCode>0.00</c:formatCode>
                <c:ptCount val="3"/>
                <c:pt idx="0">
                  <c:v>97.912317327766175</c:v>
                </c:pt>
                <c:pt idx="1">
                  <c:v>98.245614035087726</c:v>
                </c:pt>
                <c:pt idx="2">
                  <c:v>97.796143250688715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EA1-421A-A08A-FDBC37878C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3778352"/>
        <c:axId val="1863770736"/>
      </c:scatterChart>
      <c:valAx>
        <c:axId val="1863778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3770736"/>
        <c:crosses val="autoZero"/>
        <c:crossBetween val="midCat"/>
      </c:valAx>
      <c:valAx>
        <c:axId val="1863770736"/>
        <c:scaling>
          <c:orientation val="minMax"/>
          <c:max val="100"/>
          <c:min val="9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37783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sCOD (mg/L)</a:t>
            </a:r>
            <a:endParaRPr lang="el-G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Data!$C$3</c:f>
              <c:strCache>
                <c:ptCount val="1"/>
                <c:pt idx="0">
                  <c:v>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Data!$B$17:$B$19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24</c:v>
                </c:pt>
              </c:numCache>
            </c:numRef>
          </c:xVal>
          <c:yVal>
            <c:numRef>
              <c:f>Data!$C$17:$C$19</c:f>
              <c:numCache>
                <c:formatCode>General</c:formatCode>
                <c:ptCount val="3"/>
                <c:pt idx="2" formatCode="0.00">
                  <c:v>15809.819999999998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AFF-4C85-8BE7-3CE334228263}"/>
            </c:ext>
          </c:extLst>
        </c:ser>
        <c:ser>
          <c:idx val="1"/>
          <c:order val="1"/>
          <c:tx>
            <c:strRef>
              <c:f>Data!$D$3</c:f>
              <c:strCache>
                <c:ptCount val="1"/>
                <c:pt idx="0">
                  <c:v>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Data!$B$17:$B$19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24</c:v>
                </c:pt>
              </c:numCache>
            </c:numRef>
          </c:xVal>
          <c:yVal>
            <c:numRef>
              <c:f>Data!$D$17:$D$19</c:f>
              <c:numCache>
                <c:formatCode>General</c:formatCode>
                <c:ptCount val="3"/>
                <c:pt idx="2" formatCode="0.00">
                  <c:v>14115.123999999998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AFF-4C85-8BE7-3CE334228263}"/>
            </c:ext>
          </c:extLst>
        </c:ser>
        <c:ser>
          <c:idx val="2"/>
          <c:order val="2"/>
          <c:tx>
            <c:strRef>
              <c:f>Data!$E$3</c:f>
              <c:strCache>
                <c:ptCount val="1"/>
                <c:pt idx="0">
                  <c:v>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Data!$B$17:$B$19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24</c:v>
                </c:pt>
              </c:numCache>
            </c:numRef>
          </c:xVal>
          <c:yVal>
            <c:numRef>
              <c:f>Data!$E$17:$E$19</c:f>
              <c:numCache>
                <c:formatCode>0.00</c:formatCode>
                <c:ptCount val="3"/>
                <c:pt idx="0">
                  <c:v>12359.569999999996</c:v>
                </c:pt>
                <c:pt idx="1">
                  <c:v>10241.200000000001</c:v>
                </c:pt>
                <c:pt idx="2">
                  <c:v>8532.5959999999977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AFF-4C85-8BE7-3CE334228263}"/>
            </c:ext>
          </c:extLst>
        </c:ser>
        <c:ser>
          <c:idx val="3"/>
          <c:order val="3"/>
          <c:tx>
            <c:strRef>
              <c:f>Data!$F$3</c:f>
              <c:strCache>
                <c:ptCount val="1"/>
                <c:pt idx="0">
                  <c:v>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Data!$B$17:$B$19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24</c:v>
                </c:pt>
              </c:numCache>
            </c:numRef>
          </c:xVal>
          <c:yVal>
            <c:numRef>
              <c:f>Data!$F$17:$F$19</c:f>
              <c:numCache>
                <c:formatCode>0.00</c:formatCode>
                <c:ptCount val="3"/>
                <c:pt idx="0">
                  <c:v>8621.2699999999986</c:v>
                </c:pt>
                <c:pt idx="1">
                  <c:v>7250.5600000000013</c:v>
                </c:pt>
                <c:pt idx="2">
                  <c:v>8383.0639999999985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AFF-4C85-8BE7-3CE334228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3780528"/>
        <c:axId val="1863771280"/>
      </c:scatterChart>
      <c:valAx>
        <c:axId val="186378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3771280"/>
        <c:crosses val="autoZero"/>
        <c:crossBetween val="midCat"/>
      </c:valAx>
      <c:valAx>
        <c:axId val="1863771280"/>
        <c:scaling>
          <c:orientation val="minMax"/>
          <c:max val="17000"/>
          <c:min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3780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Στυλ κύριου υπότιτλου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044C-9A7C-4C36-8BFD-35C642D7C28F}" type="datetimeFigureOut">
              <a:rPr lang="el-GR" smtClean="0"/>
              <a:t>12/10/2023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094C-1059-44CB-AE7C-877554F7D7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139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044C-9A7C-4C36-8BFD-35C642D7C28F}" type="datetimeFigureOut">
              <a:rPr lang="el-GR" smtClean="0"/>
              <a:t>12/10/2023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094C-1059-44CB-AE7C-877554F7D7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36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044C-9A7C-4C36-8BFD-35C642D7C28F}" type="datetimeFigureOut">
              <a:rPr lang="el-GR" smtClean="0"/>
              <a:t>12/10/2023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094C-1059-44CB-AE7C-877554F7D7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1463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044C-9A7C-4C36-8BFD-35C642D7C28F}" type="datetimeFigureOut">
              <a:rPr lang="el-GR" smtClean="0"/>
              <a:t>12/10/2023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094C-1059-44CB-AE7C-877554F7D7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501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044C-9A7C-4C36-8BFD-35C642D7C28F}" type="datetimeFigureOut">
              <a:rPr lang="el-GR" smtClean="0"/>
              <a:t>12/10/2023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094C-1059-44CB-AE7C-877554F7D7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0479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044C-9A7C-4C36-8BFD-35C642D7C28F}" type="datetimeFigureOut">
              <a:rPr lang="el-GR" smtClean="0"/>
              <a:t>12/10/2023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094C-1059-44CB-AE7C-877554F7D7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80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044C-9A7C-4C36-8BFD-35C642D7C28F}" type="datetimeFigureOut">
              <a:rPr lang="el-GR" smtClean="0"/>
              <a:t>12/10/2023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094C-1059-44CB-AE7C-877554F7D7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521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044C-9A7C-4C36-8BFD-35C642D7C28F}" type="datetimeFigureOut">
              <a:rPr lang="el-GR" smtClean="0"/>
              <a:t>12/10/2023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094C-1059-44CB-AE7C-877554F7D7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060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044C-9A7C-4C36-8BFD-35C642D7C28F}" type="datetimeFigureOut">
              <a:rPr lang="el-GR" smtClean="0"/>
              <a:t>12/10/2023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094C-1059-44CB-AE7C-877554F7D7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716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044C-9A7C-4C36-8BFD-35C642D7C28F}" type="datetimeFigureOut">
              <a:rPr lang="el-GR" smtClean="0"/>
              <a:t>12/10/2023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094C-1059-44CB-AE7C-877554F7D7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57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044C-9A7C-4C36-8BFD-35C642D7C28F}" type="datetimeFigureOut">
              <a:rPr lang="el-GR" smtClean="0"/>
              <a:t>12/10/2023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094C-1059-44CB-AE7C-877554F7D7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384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044C-9A7C-4C36-8BFD-35C642D7C28F}" type="datetimeFigureOut">
              <a:rPr lang="el-GR" smtClean="0"/>
              <a:t>12/10/2023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8094C-1059-44CB-AE7C-877554F7D7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751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scale Hydrolysis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trial</a:t>
            </a:r>
          </a:p>
          <a:p>
            <a:r>
              <a:rPr lang="en-US" dirty="0"/>
              <a:t>9/10/2023-10/10/2023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8541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Συμπεράσματα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838151"/>
            <a:ext cx="10515600" cy="4351338"/>
          </a:xfrm>
        </p:spPr>
        <p:txBody>
          <a:bodyPr>
            <a:normAutofit/>
          </a:bodyPr>
          <a:lstStyle/>
          <a:p>
            <a:r>
              <a:rPr lang="el-GR" sz="2400" dirty="0"/>
              <a:t>Μείωση </a:t>
            </a:r>
            <a:r>
              <a:rPr lang="en-US" sz="2400" dirty="0"/>
              <a:t>VSS </a:t>
            </a:r>
            <a:r>
              <a:rPr lang="el-GR" sz="2400" dirty="0"/>
              <a:t>λόγω υδρόλυσης και μικροοργανισμών </a:t>
            </a:r>
          </a:p>
          <a:p>
            <a:pPr marL="0" indent="0">
              <a:buNone/>
            </a:pPr>
            <a:r>
              <a:rPr lang="el-GR" sz="2400" dirty="0">
                <a:sym typeface="Wingdings" panose="05000000000000000000" pitchFamily="2" charset="2"/>
              </a:rPr>
              <a:t>	 3 επαναλήψεις για αποφυγή σφάλματος δειγματοληψίας 			(άνοδος </a:t>
            </a:r>
            <a:r>
              <a:rPr lang="en-US" sz="2400" dirty="0">
                <a:sym typeface="Wingdings" panose="05000000000000000000" pitchFamily="2" charset="2"/>
              </a:rPr>
              <a:t>VSS)</a:t>
            </a:r>
          </a:p>
          <a:p>
            <a:r>
              <a:rPr lang="el-GR" sz="2400" dirty="0">
                <a:sym typeface="Wingdings" panose="05000000000000000000" pitchFamily="2" charset="2"/>
              </a:rPr>
              <a:t>Μείωση </a:t>
            </a:r>
            <a:r>
              <a:rPr lang="en-US" sz="2400" dirty="0" err="1">
                <a:sym typeface="Wingdings" panose="05000000000000000000" pitchFamily="2" charset="2"/>
              </a:rPr>
              <a:t>sCOD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l-GR" sz="2400" dirty="0">
                <a:sym typeface="Wingdings" panose="05000000000000000000" pitchFamily="2" charset="2"/>
              </a:rPr>
              <a:t>λόγω παρουσίας μικροοργανισμών που το καταναλώνουν</a:t>
            </a:r>
          </a:p>
          <a:p>
            <a:r>
              <a:rPr lang="el-GR" sz="2400" dirty="0">
                <a:sym typeface="Wingdings" panose="05000000000000000000" pitchFamily="2" charset="2"/>
              </a:rPr>
              <a:t>Μείωση σακχάρων λόγω μικροοργανισμών</a:t>
            </a:r>
          </a:p>
          <a:p>
            <a:r>
              <a:rPr lang="el-GR" sz="2400" dirty="0">
                <a:sym typeface="Wingdings" panose="05000000000000000000" pitchFamily="2" charset="2"/>
              </a:rPr>
              <a:t>Αδρανοποίηση διεργασιών εντός πειραμάτων περίπου στις 4-5 ώρες</a:t>
            </a:r>
          </a:p>
          <a:p>
            <a:r>
              <a:rPr lang="el-GR" sz="2400" dirty="0">
                <a:sym typeface="Wingdings" panose="05000000000000000000" pitchFamily="2" charset="2"/>
              </a:rPr>
              <a:t>Μειωμένο σφάλμα δειγματοληψίας στο πείραμα </a:t>
            </a:r>
            <a:r>
              <a:rPr lang="en-US" sz="2400" dirty="0">
                <a:sym typeface="Wingdings" panose="05000000000000000000" pitchFamily="2" charset="2"/>
              </a:rPr>
              <a:t>Water/FW (3:1)</a:t>
            </a:r>
          </a:p>
          <a:p>
            <a:r>
              <a:rPr lang="el-GR" sz="2400" dirty="0">
                <a:sym typeface="Wingdings" panose="05000000000000000000" pitchFamily="2" charset="2"/>
              </a:rPr>
              <a:t>Μεγαλύτερο δείγμα διήθησης για πειράματα </a:t>
            </a:r>
            <a:r>
              <a:rPr lang="en-US" sz="2400" dirty="0">
                <a:sym typeface="Wingdings" panose="05000000000000000000" pitchFamily="2" charset="2"/>
              </a:rPr>
              <a:t>Water/FW (2:1 </a:t>
            </a:r>
            <a:r>
              <a:rPr lang="el-GR" sz="2400" dirty="0">
                <a:sym typeface="Wingdings" panose="05000000000000000000" pitchFamily="2" charset="2"/>
              </a:rPr>
              <a:t>και </a:t>
            </a:r>
            <a:r>
              <a:rPr lang="en-US" sz="2400" dirty="0">
                <a:sym typeface="Wingdings" panose="05000000000000000000" pitchFamily="2" charset="2"/>
              </a:rPr>
              <a:t>3:1)</a:t>
            </a:r>
            <a:endParaRPr lang="el-GR" sz="2400" dirty="0">
              <a:sym typeface="Wingdings" panose="05000000000000000000" pitchFamily="2" charset="2"/>
            </a:endParaRPr>
          </a:p>
          <a:p>
            <a:r>
              <a:rPr lang="el-GR" sz="2400" dirty="0">
                <a:sym typeface="Wingdings" panose="05000000000000000000" pitchFamily="2" charset="2"/>
              </a:rPr>
              <a:t>Μπλε «ένζυμα»: 2 ταυτόχρονες διεργασίες (υδρόλυση, χώνευση)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52471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l-GR" dirty="0"/>
              <a:t>Προβληματισμοί-Προτάσεις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0" y="1424791"/>
            <a:ext cx="11824570" cy="5433209"/>
          </a:xfrm>
        </p:spPr>
        <p:txBody>
          <a:bodyPr>
            <a:normAutofit/>
          </a:bodyPr>
          <a:lstStyle/>
          <a:p>
            <a:r>
              <a:rPr lang="el-GR" sz="2400" dirty="0"/>
              <a:t>Δεν μπορούν να αξιοποιηθούν οι μετρήσεις </a:t>
            </a:r>
            <a:r>
              <a:rPr lang="en-US" sz="2400" dirty="0"/>
              <a:t>sCOD, HPLC (</a:t>
            </a:r>
            <a:r>
              <a:rPr lang="el-GR" sz="2400" dirty="0"/>
              <a:t>σάκχαρα) διότι παρεμβαίνει η κατανάλωση/μείωση τους από τους μικροοργανισμούς</a:t>
            </a:r>
          </a:p>
          <a:p>
            <a:r>
              <a:rPr lang="el-GR" sz="2400" dirty="0"/>
              <a:t>Το </a:t>
            </a:r>
            <a:r>
              <a:rPr lang="en-US" sz="2400" dirty="0"/>
              <a:t>VSS </a:t>
            </a:r>
            <a:r>
              <a:rPr lang="el-GR" sz="2400" dirty="0"/>
              <a:t>αν και μειώνεται, στην μείωσή του συμμετέχουν και οι μικροοργανισμοί 	 	(ίσως αυξάνεται ελάχιστα αν ο πληθυσμός των μικροοργανισμών αυξηθεί αρκετά και 	περνάει από την διήθηση??)</a:t>
            </a:r>
          </a:p>
          <a:p>
            <a:r>
              <a:rPr lang="el-GR" sz="2400" dirty="0"/>
              <a:t>Δεν μπορεί να μελετηθεί ή επίδοση των δύο παράλληλων διεργασιών χωρίς έστω να έχει μελετηθεί κάθε μία χωριστά</a:t>
            </a:r>
          </a:p>
          <a:p>
            <a:endParaRPr lang="el-GR" sz="2400" dirty="0"/>
          </a:p>
          <a:p>
            <a:r>
              <a:rPr lang="el-GR" sz="2400" dirty="0"/>
              <a:t>Μέτρηση </a:t>
            </a:r>
            <a:r>
              <a:rPr lang="en-US" sz="2400" dirty="0"/>
              <a:t>VSS (</a:t>
            </a:r>
            <a:r>
              <a:rPr lang="el-GR" sz="2400" dirty="0"/>
              <a:t>πτώση) + </a:t>
            </a:r>
            <a:r>
              <a:rPr lang="en-US" sz="2400" dirty="0"/>
              <a:t>sCOD (</a:t>
            </a:r>
            <a:r>
              <a:rPr lang="el-GR" sz="2400" dirty="0"/>
              <a:t>πτώση) σαν κριτήρια λειτουργίας του </a:t>
            </a:r>
            <a:r>
              <a:rPr lang="el-GR" sz="2400" dirty="0" err="1"/>
              <a:t>χωνευτήρα</a:t>
            </a:r>
            <a:r>
              <a:rPr lang="el-GR" sz="2400" dirty="0"/>
              <a:t> (</a:t>
            </a:r>
            <a:r>
              <a:rPr lang="en-US" sz="2400" dirty="0"/>
              <a:t>MyECO)</a:t>
            </a:r>
            <a:endParaRPr lang="el-GR" sz="2400" dirty="0"/>
          </a:p>
          <a:p>
            <a:r>
              <a:rPr lang="el-GR" sz="2400" dirty="0"/>
              <a:t>Αραίωση </a:t>
            </a:r>
            <a:r>
              <a:rPr lang="en-US" sz="2400" dirty="0"/>
              <a:t>FW </a:t>
            </a:r>
            <a:r>
              <a:rPr lang="el-GR" sz="2400" dirty="0"/>
              <a:t>1:3 για αποφυγή λαθών στην δειγματοληψία</a:t>
            </a:r>
            <a:endParaRPr lang="en-US" sz="2400" dirty="0"/>
          </a:p>
          <a:p>
            <a:r>
              <a:rPr lang="el-GR" sz="2400" dirty="0"/>
              <a:t>Εύρεση ποσοτήτων «ενζύμων» κάθε </a:t>
            </a:r>
            <a:r>
              <a:rPr lang="el-GR" sz="2400" dirty="0" err="1"/>
              <a:t>μιξ</a:t>
            </a:r>
            <a:r>
              <a:rPr lang="el-GR" sz="2400" dirty="0"/>
              <a:t> για την βέλτιστη απόδοση</a:t>
            </a:r>
          </a:p>
          <a:p>
            <a:r>
              <a:rPr lang="el-GR" sz="2400" dirty="0"/>
              <a:t>Συνάρτηση κόστους </a:t>
            </a:r>
            <a:r>
              <a:rPr lang="el-GR" sz="2400" dirty="0" err="1"/>
              <a:t>μιξ</a:t>
            </a:r>
            <a:r>
              <a:rPr lang="el-GR" sz="2400" dirty="0"/>
              <a:t> «ενζύμων» για επίτευξη θεμιτών καταναλώσεων </a:t>
            </a:r>
            <a:r>
              <a:rPr lang="en-US" sz="2400" dirty="0"/>
              <a:t>VSS, sCOD</a:t>
            </a:r>
          </a:p>
          <a:p>
            <a:endParaRPr lang="el-GR" sz="2400" dirty="0"/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69165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Χαρακτηρισμός Αποβλήτων τροφίμων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400" dirty="0"/>
              <a:t>Συλλογή: 6/10/2023</a:t>
            </a:r>
          </a:p>
          <a:p>
            <a:r>
              <a:rPr lang="el-GR" sz="2400" dirty="0"/>
              <a:t>Επεξεργασία: Μπλέντερ + ανάμιξη</a:t>
            </a:r>
            <a:endParaRPr lang="en-US" sz="2400" dirty="0"/>
          </a:p>
          <a:p>
            <a:r>
              <a:rPr lang="el-GR" sz="2400" dirty="0"/>
              <a:t>Αποθήκευση </a:t>
            </a:r>
            <a:r>
              <a:rPr lang="en-US" sz="2400" dirty="0"/>
              <a:t>25-30</a:t>
            </a:r>
            <a:r>
              <a:rPr lang="el-GR" sz="2400" dirty="0"/>
              <a:t> </a:t>
            </a:r>
            <a:r>
              <a:rPr lang="en-US" sz="2400" dirty="0"/>
              <a:t>kg FW</a:t>
            </a:r>
            <a:r>
              <a:rPr lang="el-GR" sz="2400" dirty="0"/>
              <a:t> </a:t>
            </a:r>
          </a:p>
          <a:p>
            <a:endParaRPr lang="el-GR" dirty="0"/>
          </a:p>
        </p:txBody>
      </p:sp>
      <p:graphicFrame>
        <p:nvGraphicFramePr>
          <p:cNvPr id="4" name="Πίνακας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04136"/>
              </p:ext>
            </p:extLst>
          </p:nvPr>
        </p:nvGraphicFramePr>
        <p:xfrm>
          <a:off x="224140" y="3508631"/>
          <a:ext cx="4273421" cy="1545969"/>
        </p:xfrm>
        <a:graphic>
          <a:graphicData uri="http://schemas.openxmlformats.org/drawingml/2006/table">
            <a:tbl>
              <a:tblPr/>
              <a:tblGrid>
                <a:gridCol w="2533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7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Mixture</a:t>
                      </a:r>
                      <a:r>
                        <a:rPr lang="el-G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FW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Vegetables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E6930E-2C79-CF14-56CF-D4E16CC30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57149"/>
              </p:ext>
            </p:extLst>
          </p:nvPr>
        </p:nvGraphicFramePr>
        <p:xfrm>
          <a:off x="5788970" y="3348038"/>
          <a:ext cx="4273421" cy="2828925"/>
        </p:xfrm>
        <a:graphic>
          <a:graphicData uri="http://schemas.openxmlformats.org/drawingml/2006/table">
            <a:tbl>
              <a:tblPr/>
              <a:tblGrid>
                <a:gridCol w="2262399">
                  <a:extLst>
                    <a:ext uri="{9D8B030D-6E8A-4147-A177-3AD203B41FA5}">
                      <a16:colId xmlns:a16="http://schemas.microsoft.com/office/drawing/2014/main" val="4117004294"/>
                    </a:ext>
                  </a:extLst>
                </a:gridCol>
                <a:gridCol w="2011022">
                  <a:extLst>
                    <a:ext uri="{9D8B030D-6E8A-4147-A177-3AD203B41FA5}">
                      <a16:colId xmlns:a16="http://schemas.microsoft.com/office/drawing/2014/main" val="3407374758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Physicochemical parameters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461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14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 (</a:t>
                      </a:r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S/cm)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1817,67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550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Moisture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160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191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Density (g/mL)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7836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614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2995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TOC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785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22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Συνθήκες πειραμάτων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400" dirty="0"/>
              <a:t>Σε όλα τα πειράματα ίδια ποσότητα </a:t>
            </a:r>
            <a:r>
              <a:rPr lang="en-US" sz="2400" dirty="0"/>
              <a:t>FW: 200g</a:t>
            </a:r>
          </a:p>
          <a:p>
            <a:r>
              <a:rPr lang="el-GR" sz="2400" dirty="0"/>
              <a:t>Διαφορετικές αναλογίες </a:t>
            </a:r>
            <a:r>
              <a:rPr lang="en-US" sz="2400" dirty="0"/>
              <a:t>Water/FW</a:t>
            </a:r>
            <a:r>
              <a:rPr lang="el-GR" sz="2400" dirty="0"/>
              <a:t>: (1:1, 1:2, 1:3)</a:t>
            </a:r>
            <a:endParaRPr lang="en-US" sz="2400" dirty="0"/>
          </a:p>
          <a:p>
            <a:r>
              <a:rPr lang="el-GR" sz="2400" dirty="0"/>
              <a:t>Ίδια ποσότητα ενζύμων (μπλε): 2</a:t>
            </a:r>
            <a:r>
              <a:rPr lang="en-US" sz="2400" dirty="0"/>
              <a:t>mL</a:t>
            </a:r>
          </a:p>
          <a:p>
            <a:r>
              <a:rPr lang="el-GR" sz="2400" dirty="0"/>
              <a:t>Ανάδευση: 120</a:t>
            </a:r>
            <a:r>
              <a:rPr lang="en-US" sz="2400" dirty="0"/>
              <a:t>rpm (</a:t>
            </a:r>
            <a:r>
              <a:rPr lang="el-GR" sz="2400" dirty="0"/>
              <a:t>στα 100</a:t>
            </a:r>
            <a:r>
              <a:rPr lang="en-US" sz="2400" dirty="0"/>
              <a:t>rpm </a:t>
            </a:r>
            <a:r>
              <a:rPr lang="el-GR" sz="2400" dirty="0"/>
              <a:t>ζοριζόταν τα πειράματα </a:t>
            </a:r>
            <a:r>
              <a:rPr lang="en-US" sz="2400" dirty="0" err="1"/>
              <a:t>Wat</a:t>
            </a:r>
            <a:r>
              <a:rPr lang="en-US" sz="2400" dirty="0"/>
              <a:t>/FW=1</a:t>
            </a:r>
          </a:p>
          <a:p>
            <a:r>
              <a:rPr lang="el-GR" sz="2400" dirty="0"/>
              <a:t>Θερμοκρασία: 45 </a:t>
            </a:r>
            <a:r>
              <a:rPr lang="el-GR" sz="2400" baseline="30000" dirty="0"/>
              <a:t>0</a:t>
            </a:r>
            <a:r>
              <a:rPr lang="en-US" sz="2400" dirty="0"/>
              <a:t>C</a:t>
            </a:r>
            <a:endParaRPr lang="el-GR" sz="2400" dirty="0"/>
          </a:p>
          <a:p>
            <a:r>
              <a:rPr lang="el-GR" sz="2400" dirty="0"/>
              <a:t>Νερό θέρμανσης 11.5</a:t>
            </a:r>
            <a:r>
              <a:rPr lang="en-US" sz="2400" dirty="0"/>
              <a:t>cm (max:14cm)</a:t>
            </a:r>
          </a:p>
          <a:p>
            <a:r>
              <a:rPr lang="el-GR" sz="2400" dirty="0"/>
              <a:t>Διάρκεια: 24 ώρες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9013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Παρατηρήσεις Διήθησης</a:t>
            </a:r>
          </a:p>
        </p:txBody>
      </p:sp>
      <p:graphicFrame>
        <p:nvGraphicFramePr>
          <p:cNvPr id="5" name="Θέση περιεχομένου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130146"/>
              </p:ext>
            </p:extLst>
          </p:nvPr>
        </p:nvGraphicFramePr>
        <p:xfrm>
          <a:off x="838198" y="1690684"/>
          <a:ext cx="9500119" cy="4094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5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7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12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Position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Time (h)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mL sample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mL (</a:t>
                      </a:r>
                      <a:r>
                        <a:rPr lang="en-US" sz="2000" b="1" u="none" strike="noStrike" dirty="0" err="1">
                          <a:effectLst/>
                        </a:rPr>
                        <a:t>filt</a:t>
                      </a:r>
                      <a:r>
                        <a:rPr lang="en-US" sz="2000" b="1" u="none" strike="noStrike" dirty="0">
                          <a:effectLst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mL </a:t>
                      </a:r>
                      <a:r>
                        <a:rPr lang="en-US" sz="2000" b="1" u="none" strike="noStrike" dirty="0" err="1">
                          <a:effectLst/>
                        </a:rPr>
                        <a:t>eff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mL </a:t>
                      </a:r>
                      <a:r>
                        <a:rPr lang="en-US" sz="2000" b="1" u="none" strike="noStrike" dirty="0" err="1">
                          <a:effectLst/>
                        </a:rPr>
                        <a:t>dif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filt</a:t>
                      </a:r>
                      <a:r>
                        <a:rPr lang="en-US" sz="2000" b="1" u="none" strike="noStrike" dirty="0">
                          <a:effectLst/>
                        </a:rPr>
                        <a:t>/</a:t>
                      </a:r>
                      <a:r>
                        <a:rPr lang="en-US" sz="2000" b="1" u="none" strike="noStrike" dirty="0" err="1">
                          <a:effectLst/>
                        </a:rPr>
                        <a:t>eff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filter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1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2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10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l-GR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0.1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5.9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60.00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torn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1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24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12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3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2.25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0.75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1.33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2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24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12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3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2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1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1.50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3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2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10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5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2.5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2.5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2.00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3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4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10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</a:t>
                      </a:r>
                      <a:endParaRPr lang="el-GR" sz="2000" b="0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5.5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2.5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1.45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critical</a:t>
                      </a:r>
                      <a:endParaRPr lang="en-US" sz="2000" b="0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3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24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12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6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6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0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1.00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4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2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10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7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5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2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1.40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4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4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10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</a:t>
                      </a:r>
                      <a:endParaRPr lang="el-GR" sz="2000" b="0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5.5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2.5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1.45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critical</a:t>
                      </a:r>
                      <a:endParaRPr lang="en-US" sz="2000" b="0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715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4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24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12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6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5.4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0.6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1.11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1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Data-1</a:t>
            </a:r>
            <a:endParaRPr lang="el-GR" b="1" dirty="0"/>
          </a:p>
        </p:txBody>
      </p:sp>
      <p:graphicFrame>
        <p:nvGraphicFramePr>
          <p:cNvPr id="4" name="Θέση περιεχομένου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343212"/>
              </p:ext>
            </p:extLst>
          </p:nvPr>
        </p:nvGraphicFramePr>
        <p:xfrm>
          <a:off x="354564" y="1690688"/>
          <a:ext cx="4768850" cy="1939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6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Position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FW (g)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Water (mL)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Enzymes (mL)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23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1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200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200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0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23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2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200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200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2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923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3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200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400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2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923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4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200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600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2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Θέση περιεχομένου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94287"/>
              </p:ext>
            </p:extLst>
          </p:nvPr>
        </p:nvGraphicFramePr>
        <p:xfrm>
          <a:off x="5900055" y="1735493"/>
          <a:ext cx="4802156" cy="18660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Position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(h)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pH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EC</a:t>
                      </a:r>
                      <a:r>
                        <a:rPr lang="en-US" sz="20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US" sz="2000" b="1" i="0" u="none" strike="noStrik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mS</a:t>
                      </a:r>
                      <a:r>
                        <a:rPr lang="en-US" sz="20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/cm)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23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1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4.46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23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2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4.43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923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3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4.45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3.71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923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4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4.35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2CB554D-43F6-986D-4A6C-F90BA4836FCB}"/>
              </a:ext>
            </a:extLst>
          </p:cNvPr>
          <p:cNvSpPr txBox="1"/>
          <p:nvPr/>
        </p:nvSpPr>
        <p:spPr>
          <a:xfrm>
            <a:off x="354564" y="4459266"/>
            <a:ext cx="7503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/>
              <a:t>Παρόμοιες συνθήκες </a:t>
            </a:r>
            <a:r>
              <a:rPr lang="en-US" sz="2400" dirty="0"/>
              <a:t>pH </a:t>
            </a:r>
            <a:r>
              <a:rPr lang="el-GR" sz="2400" dirty="0"/>
              <a:t>και </a:t>
            </a:r>
            <a:r>
              <a:rPr lang="en-US" sz="2400" dirty="0"/>
              <a:t>EC </a:t>
            </a:r>
            <a:r>
              <a:rPr lang="el-GR" sz="2400" dirty="0"/>
              <a:t>σε όλα τα πειράματα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356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Data-2</a:t>
            </a:r>
            <a:endParaRPr lang="el-GR" b="1" dirty="0"/>
          </a:p>
        </p:txBody>
      </p:sp>
      <p:graphicFrame>
        <p:nvGraphicFramePr>
          <p:cNvPr id="7" name="Γράφημα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761986"/>
              </p:ext>
            </p:extLst>
          </p:nvPr>
        </p:nvGraphicFramePr>
        <p:xfrm>
          <a:off x="751473" y="804035"/>
          <a:ext cx="454421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Γράφημα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3986809"/>
              </p:ext>
            </p:extLst>
          </p:nvPr>
        </p:nvGraphicFramePr>
        <p:xfrm>
          <a:off x="5517883" y="807654"/>
          <a:ext cx="454421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Γράφημα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370746"/>
              </p:ext>
            </p:extLst>
          </p:nvPr>
        </p:nvGraphicFramePr>
        <p:xfrm>
          <a:off x="645913" y="3712401"/>
          <a:ext cx="454421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Γράφημα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874888"/>
              </p:ext>
            </p:extLst>
          </p:nvPr>
        </p:nvGraphicFramePr>
        <p:xfrm>
          <a:off x="5527353" y="3644161"/>
          <a:ext cx="454421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1749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377651"/>
            <a:ext cx="10515600" cy="1325563"/>
          </a:xfrm>
        </p:spPr>
        <p:txBody>
          <a:bodyPr/>
          <a:lstStyle/>
          <a:p>
            <a:r>
              <a:rPr lang="en-US" b="1" dirty="0"/>
              <a:t>VSS Reduction (%)</a:t>
            </a:r>
            <a:endParaRPr lang="el-GR" b="1" dirty="0"/>
          </a:p>
        </p:txBody>
      </p:sp>
      <p:graphicFrame>
        <p:nvGraphicFramePr>
          <p:cNvPr id="4" name="Θέση περιεχομένου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007406"/>
              </p:ext>
            </p:extLst>
          </p:nvPr>
        </p:nvGraphicFramePr>
        <p:xfrm>
          <a:off x="1120580" y="2537926"/>
          <a:ext cx="3488742" cy="1770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Time (h)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VSS reduction (%)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58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4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7.04</a:t>
                      </a:r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892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24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-1.8</a:t>
                      </a:r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Πίνακας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135527"/>
              </p:ext>
            </p:extLst>
          </p:nvPr>
        </p:nvGraphicFramePr>
        <p:xfrm>
          <a:off x="5838309" y="2537925"/>
          <a:ext cx="3488742" cy="1763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Time (h)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VSS reduction (%)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200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4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16.4</a:t>
                      </a:r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200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>
                          <a:effectLst/>
                        </a:rPr>
                        <a:t>24</a:t>
                      </a:r>
                      <a:endParaRPr lang="el-G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11.69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71396" y="1690688"/>
            <a:ext cx="1772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3</a:t>
            </a:r>
            <a:endParaRPr lang="el-GR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712598" y="1690688"/>
            <a:ext cx="1772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4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16773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65CB-B496-8577-7BE6-2897D3E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HPLC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D22A-0BFB-E000-7A22-2C077A3D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57" y="1690688"/>
            <a:ext cx="10515600" cy="4351338"/>
          </a:xfrm>
        </p:spPr>
        <p:txBody>
          <a:bodyPr/>
          <a:lstStyle/>
          <a:p>
            <a:r>
              <a:rPr lang="el-GR" sz="2400" dirty="0"/>
              <a:t>Παράμετροι</a:t>
            </a:r>
            <a:endParaRPr lang="en-US" sz="2400" dirty="0"/>
          </a:p>
          <a:p>
            <a:pPr lvl="1"/>
            <a:r>
              <a:rPr lang="el-GR" sz="2000" dirty="0"/>
              <a:t>Σάκχαρα: </a:t>
            </a:r>
            <a:r>
              <a:rPr lang="en-US" sz="2000" dirty="0"/>
              <a:t>sucrose, glucose, fructose</a:t>
            </a:r>
          </a:p>
          <a:p>
            <a:pPr lvl="1"/>
            <a:r>
              <a:rPr lang="el-GR" sz="2000" dirty="0"/>
              <a:t>Οξέα: </a:t>
            </a:r>
            <a:r>
              <a:rPr lang="en-US" sz="2000" dirty="0"/>
              <a:t>Lactic, Acetic, Propionic</a:t>
            </a:r>
          </a:p>
          <a:p>
            <a:r>
              <a:rPr lang="el-GR" sz="2400" dirty="0"/>
              <a:t>Δείγματα: </a:t>
            </a:r>
            <a:endParaRPr lang="en-US" sz="2400" dirty="0"/>
          </a:p>
          <a:p>
            <a:pPr lvl="1"/>
            <a:r>
              <a:rPr lang="el-GR" sz="2000" dirty="0"/>
              <a:t>1) </a:t>
            </a:r>
            <a:r>
              <a:rPr lang="en-US" sz="2000" dirty="0"/>
              <a:t>FW+ Water (1:1) </a:t>
            </a:r>
            <a:r>
              <a:rPr lang="el-GR" sz="2000" dirty="0"/>
              <a:t>με </a:t>
            </a:r>
            <a:r>
              <a:rPr lang="en-US" sz="2000" dirty="0"/>
              <a:t>0</a:t>
            </a:r>
            <a:r>
              <a:rPr lang="el-GR" sz="2000" dirty="0"/>
              <a:t> </a:t>
            </a:r>
            <a:r>
              <a:rPr lang="en-US" sz="2000" dirty="0"/>
              <a:t>enzymes</a:t>
            </a:r>
            <a:r>
              <a:rPr lang="el-GR" sz="2000" dirty="0"/>
              <a:t> </a:t>
            </a:r>
            <a:endParaRPr lang="en-US" sz="2000" dirty="0"/>
          </a:p>
          <a:p>
            <a:pPr lvl="1"/>
            <a:r>
              <a:rPr lang="en-US" sz="2000" dirty="0"/>
              <a:t>2) FW+ Water</a:t>
            </a:r>
            <a:r>
              <a:rPr lang="el-GR" sz="2000" dirty="0"/>
              <a:t> με 2</a:t>
            </a:r>
            <a:r>
              <a:rPr lang="en-US" sz="2000" dirty="0"/>
              <a:t>mL</a:t>
            </a:r>
            <a:r>
              <a:rPr lang="el-GR" sz="2000" dirty="0"/>
              <a:t> </a:t>
            </a:r>
            <a:r>
              <a:rPr lang="en-US" sz="2000" dirty="0"/>
              <a:t>enzymes</a:t>
            </a:r>
            <a:r>
              <a:rPr lang="el-GR" sz="2000" dirty="0"/>
              <a:t> </a:t>
            </a:r>
            <a:endParaRPr lang="en-US" sz="2000" dirty="0"/>
          </a:p>
          <a:p>
            <a:r>
              <a:rPr lang="el-GR" sz="2400" dirty="0"/>
              <a:t>Όλα τα σάκχαρα ήταν σε μεγαλύτερη συγκέντρωση στο δείγμα 1</a:t>
            </a:r>
          </a:p>
          <a:p>
            <a:r>
              <a:rPr lang="el-GR" sz="2400" dirty="0"/>
              <a:t>Όλα τα οξέα ήταν σε μεγαλύτερη συγκέντρωση στο δείγμα 2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7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7FCF-47FC-E555-D683-DD47371B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85" y="365125"/>
            <a:ext cx="10515600" cy="1325563"/>
          </a:xfrm>
        </p:spPr>
        <p:txBody>
          <a:bodyPr/>
          <a:lstStyle/>
          <a:p>
            <a:r>
              <a:rPr lang="el-GR" b="1" dirty="0"/>
              <a:t>Διαφορές </a:t>
            </a:r>
            <a:r>
              <a:rPr lang="en-US" b="1" dirty="0"/>
              <a:t>MyECO </a:t>
            </a:r>
            <a:r>
              <a:rPr lang="el-GR" b="1" dirty="0"/>
              <a:t>με </a:t>
            </a:r>
            <a:r>
              <a:rPr lang="en-US" b="1" dirty="0"/>
              <a:t>Hydrolysis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85DCA-7978-D537-39A1-A4DDA436F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85" y="1941208"/>
            <a:ext cx="5299553" cy="3269821"/>
          </a:xfrm>
        </p:spPr>
        <p:txBody>
          <a:bodyPr/>
          <a:lstStyle/>
          <a:p>
            <a:pPr marL="0" indent="0" algn="ctr">
              <a:buNone/>
            </a:pPr>
            <a:r>
              <a:rPr lang="el-GR" sz="2400" b="1" dirty="0"/>
              <a:t>Υδρόλυση </a:t>
            </a:r>
          </a:p>
          <a:p>
            <a:r>
              <a:rPr lang="el-GR" sz="2400" dirty="0"/>
              <a:t>Ένζυμα</a:t>
            </a:r>
          </a:p>
          <a:p>
            <a:r>
              <a:rPr lang="el-GR" sz="2400" dirty="0"/>
              <a:t>Μείωση </a:t>
            </a:r>
            <a:r>
              <a:rPr lang="en-US" sz="2400" dirty="0"/>
              <a:t>VSS</a:t>
            </a:r>
          </a:p>
          <a:p>
            <a:r>
              <a:rPr lang="el-GR" sz="2400" dirty="0"/>
              <a:t>Αύξηση γλυκόζης και αναγωγικών σακχάρων</a:t>
            </a:r>
          </a:p>
          <a:p>
            <a:r>
              <a:rPr lang="el-GR" sz="2400" dirty="0"/>
              <a:t>Αύξηση </a:t>
            </a:r>
            <a:r>
              <a:rPr lang="en-US" sz="2400" dirty="0"/>
              <a:t>sCOD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DEDFDE-0BA1-68B7-EF56-3335DFE7BC38}"/>
              </a:ext>
            </a:extLst>
          </p:cNvPr>
          <p:cNvSpPr txBox="1">
            <a:spLocks/>
          </p:cNvSpPr>
          <p:nvPr/>
        </p:nvSpPr>
        <p:spPr>
          <a:xfrm>
            <a:off x="5916460" y="1941208"/>
            <a:ext cx="5299553" cy="3269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MyECO</a:t>
            </a:r>
            <a:endParaRPr lang="el-GR" sz="2400" b="1" dirty="0"/>
          </a:p>
          <a:p>
            <a:r>
              <a:rPr lang="el-GR" sz="2400" dirty="0"/>
              <a:t>Ένζυμα + μικροοργανισμοί</a:t>
            </a:r>
          </a:p>
          <a:p>
            <a:r>
              <a:rPr lang="el-GR" sz="2400" dirty="0"/>
              <a:t>Μείωση </a:t>
            </a:r>
            <a:r>
              <a:rPr lang="en-US" sz="2400" dirty="0"/>
              <a:t>VSS</a:t>
            </a:r>
          </a:p>
          <a:p>
            <a:r>
              <a:rPr lang="el-GR" sz="2400" dirty="0"/>
              <a:t>Μείωση γλυκόζης και αναγωγικών σακχάρων</a:t>
            </a:r>
          </a:p>
          <a:p>
            <a:r>
              <a:rPr lang="el-GR" sz="2400" dirty="0"/>
              <a:t>Μείωση </a:t>
            </a:r>
            <a:r>
              <a:rPr lang="en-US" sz="2400" dirty="0"/>
              <a:t>sCOD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B9F094-304A-D7B9-091F-FC3F87244EE5}"/>
              </a:ext>
            </a:extLst>
          </p:cNvPr>
          <p:cNvSpPr txBox="1"/>
          <p:nvPr/>
        </p:nvSpPr>
        <p:spPr>
          <a:xfrm>
            <a:off x="349685" y="5461549"/>
            <a:ext cx="11023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Το αυξανόμενο </a:t>
            </a:r>
            <a:r>
              <a:rPr lang="en-US" sz="2000" dirty="0"/>
              <a:t>sCOD </a:t>
            </a:r>
            <a:r>
              <a:rPr lang="el-GR" sz="2000" dirty="0"/>
              <a:t>και η γλυκόζη καταναλώνονται από τους μικροοργανισμούς (παρόμοιο με </a:t>
            </a:r>
            <a:r>
              <a:rPr lang="en-US" sz="2000" dirty="0"/>
              <a:t>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“</a:t>
            </a:r>
            <a:r>
              <a:rPr lang="el-GR" sz="2000" dirty="0"/>
              <a:t>Ένζυμα</a:t>
            </a:r>
            <a:r>
              <a:rPr lang="en-US" sz="2000" dirty="0"/>
              <a:t>”</a:t>
            </a:r>
            <a:r>
              <a:rPr lang="el-GR" sz="2000" dirty="0"/>
              <a:t> </a:t>
            </a:r>
            <a:r>
              <a:rPr lang="en-US" sz="2000" dirty="0"/>
              <a:t>MyECO: 2 </a:t>
            </a:r>
            <a:r>
              <a:rPr lang="el-GR" sz="2000" dirty="0"/>
              <a:t>παράλληλες διεργασίες (υδρόλυση, χώνευση)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643461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653</Words>
  <Application>Microsoft Office PowerPoint</Application>
  <PresentationFormat>Widescreen</PresentationFormat>
  <Paragraphs>214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Θέμα του Office</vt:lpstr>
      <vt:lpstr>Lab scale Hydrolysis</vt:lpstr>
      <vt:lpstr>Χαρακτηρισμός Αποβλήτων τροφίμων</vt:lpstr>
      <vt:lpstr>Συνθήκες πειραμάτων</vt:lpstr>
      <vt:lpstr>Παρατηρήσεις Διήθησης</vt:lpstr>
      <vt:lpstr>Data-1</vt:lpstr>
      <vt:lpstr>Data-2</vt:lpstr>
      <vt:lpstr>VSS Reduction (%)</vt:lpstr>
      <vt:lpstr>HPLC</vt:lpstr>
      <vt:lpstr>Διαφορές MyECO με Hydrolysis</vt:lpstr>
      <vt:lpstr>Συμπεράσματα</vt:lpstr>
      <vt:lpstr>Προβληματισμοί-Προτάσεις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scale Hydrolysis</dc:title>
  <dc:creator>Χρήστης των Windows</dc:creator>
  <cp:lastModifiedBy>Dimos Tsivas</cp:lastModifiedBy>
  <cp:revision>41</cp:revision>
  <dcterms:created xsi:type="dcterms:W3CDTF">2023-10-11T11:43:59Z</dcterms:created>
  <dcterms:modified xsi:type="dcterms:W3CDTF">2023-10-12T16:05:59Z</dcterms:modified>
</cp:coreProperties>
</file>