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5" r:id="rId5"/>
    <p:sldId id="273" r:id="rId6"/>
    <p:sldId id="274" r:id="rId7"/>
    <p:sldId id="275" r:id="rId8"/>
    <p:sldId id="270" r:id="rId9"/>
    <p:sldId id="271" r:id="rId10"/>
    <p:sldId id="266" r:id="rId11"/>
    <p:sldId id="267" r:id="rId12"/>
    <p:sldId id="268" r:id="rId13"/>
    <p:sldId id="269" r:id="rId14"/>
    <p:sldId id="276" r:id="rId1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75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TSS_VSS_16_10_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TSS_VSS_16_10_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COD_16_10_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HPLC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HPLC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HPLC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HPLC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HPLC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HPLC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HPLC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HPLC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HPLC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os\Desktop\2nd%20lab%20scale%20experiment\TSS_VSS_16_10_2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HPLC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HPLC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HPLC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HPLC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os\Desktop\2nd%20lab%20scale%20experiment\TSS_VSS_16_10_2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ppes\Desktop\2nd%20lab%20scale%20experiment\HPLC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TSS!$B$2</c:f>
              <c:strCache>
                <c:ptCount val="1"/>
                <c:pt idx="0">
                  <c:v>TSS 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TSS!$A$3:$A$23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  <c:pt idx="19">
                  <c:v>167</c:v>
                </c:pt>
                <c:pt idx="20">
                  <c:v>171</c:v>
                </c:pt>
              </c:numCache>
            </c:numRef>
          </c:xVal>
          <c:yVal>
            <c:numRef>
              <c:f>TSS!$B$3:$B$23</c:f>
              <c:numCache>
                <c:formatCode>General</c:formatCode>
                <c:ptCount val="21"/>
                <c:pt idx="0">
                  <c:v>11.583333333333325</c:v>
                </c:pt>
                <c:pt idx="1">
                  <c:v>11.483333333333336</c:v>
                </c:pt>
                <c:pt idx="2">
                  <c:v>13.150000000000004</c:v>
                </c:pt>
                <c:pt idx="3">
                  <c:v>10.5</c:v>
                </c:pt>
                <c:pt idx="4">
                  <c:v>12.333333333333327</c:v>
                </c:pt>
                <c:pt idx="5">
                  <c:v>11.283333333333331</c:v>
                </c:pt>
                <c:pt idx="6">
                  <c:v>11.199999999999996</c:v>
                </c:pt>
                <c:pt idx="7">
                  <c:v>10.400000000000002</c:v>
                </c:pt>
                <c:pt idx="8">
                  <c:v>13.566666666666672</c:v>
                </c:pt>
                <c:pt idx="9">
                  <c:v>12.133333333333329</c:v>
                </c:pt>
                <c:pt idx="10">
                  <c:v>12.299999999999997</c:v>
                </c:pt>
                <c:pt idx="11">
                  <c:v>16.450000000000003</c:v>
                </c:pt>
                <c:pt idx="12">
                  <c:v>12.900000000000004</c:v>
                </c:pt>
                <c:pt idx="13">
                  <c:v>15.016666666666669</c:v>
                </c:pt>
                <c:pt idx="14">
                  <c:v>11.566666666666661</c:v>
                </c:pt>
                <c:pt idx="15">
                  <c:v>13.766666666666667</c:v>
                </c:pt>
                <c:pt idx="16">
                  <c:v>15.699999999999992</c:v>
                </c:pt>
                <c:pt idx="17">
                  <c:v>18.433333333333341</c:v>
                </c:pt>
                <c:pt idx="18">
                  <c:v>16.400000000000009</c:v>
                </c:pt>
                <c:pt idx="19">
                  <c:v>15.850000000000003</c:v>
                </c:pt>
                <c:pt idx="20">
                  <c:v>17.683333333333341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4F-46A8-9297-24656050A0E5}"/>
            </c:ext>
          </c:extLst>
        </c:ser>
        <c:ser>
          <c:idx val="1"/>
          <c:order val="1"/>
          <c:tx>
            <c:strRef>
              <c:f>TSS!$C$2</c:f>
              <c:strCache>
                <c:ptCount val="1"/>
                <c:pt idx="0">
                  <c:v>TSS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TSS!$A$3:$A$23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  <c:pt idx="19">
                  <c:v>167</c:v>
                </c:pt>
                <c:pt idx="20">
                  <c:v>171</c:v>
                </c:pt>
              </c:numCache>
            </c:numRef>
          </c:xVal>
          <c:yVal>
            <c:numRef>
              <c:f>TSS!$C$3:$C$23</c:f>
              <c:numCache>
                <c:formatCode>General</c:formatCode>
                <c:ptCount val="21"/>
                <c:pt idx="0">
                  <c:v>10.366666666666664</c:v>
                </c:pt>
                <c:pt idx="1">
                  <c:v>11.250000000000002</c:v>
                </c:pt>
                <c:pt idx="5">
                  <c:v>11.250000000000002</c:v>
                </c:pt>
                <c:pt idx="7">
                  <c:v>8.7333333333333343</c:v>
                </c:pt>
                <c:pt idx="8">
                  <c:v>12.216666666666661</c:v>
                </c:pt>
                <c:pt idx="9">
                  <c:v>13.649999999999995</c:v>
                </c:pt>
                <c:pt idx="10">
                  <c:v>13.199999999999998</c:v>
                </c:pt>
                <c:pt idx="11">
                  <c:v>12.1</c:v>
                </c:pt>
                <c:pt idx="12">
                  <c:v>13.616666666666674</c:v>
                </c:pt>
                <c:pt idx="13">
                  <c:v>14.766666666666669</c:v>
                </c:pt>
                <c:pt idx="14">
                  <c:v>13.049999999999997</c:v>
                </c:pt>
                <c:pt idx="15">
                  <c:v>15.000000000000005</c:v>
                </c:pt>
                <c:pt idx="16">
                  <c:v>15.749999999999996</c:v>
                </c:pt>
                <c:pt idx="17">
                  <c:v>15.966666666666667</c:v>
                </c:pt>
                <c:pt idx="18">
                  <c:v>15.450000000000001</c:v>
                </c:pt>
                <c:pt idx="19">
                  <c:v>16.599999999999994</c:v>
                </c:pt>
                <c:pt idx="20">
                  <c:v>16.150000000000009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64F-46A8-9297-24656050A0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9218624"/>
        <c:axId val="1659226784"/>
      </c:scatterChart>
      <c:valAx>
        <c:axId val="1659218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226784"/>
        <c:crosses val="autoZero"/>
        <c:crossBetween val="midCat"/>
      </c:valAx>
      <c:valAx>
        <c:axId val="1659226784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218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FW!$A$13</c:f>
              <c:strCache>
                <c:ptCount val="1"/>
                <c:pt idx="0">
                  <c:v>Acetic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FW!$D$2:$E$2</c:f>
              <c:strCache>
                <c:ptCount val="2"/>
                <c:pt idx="0">
                  <c:v>FW</c:v>
                </c:pt>
                <c:pt idx="1">
                  <c:v>position 1 (t=0)</c:v>
                </c:pt>
              </c:strCache>
            </c:strRef>
          </c:cat>
          <c:val>
            <c:numRef>
              <c:f>FW!$D$13:$E$13</c:f>
              <c:numCache>
                <c:formatCode>General</c:formatCode>
                <c:ptCount val="2"/>
                <c:pt idx="0">
                  <c:v>0.56141975416602297</c:v>
                </c:pt>
                <c:pt idx="1">
                  <c:v>0.67286204790382842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3-4C70-AA1E-F58142A8C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9444848"/>
        <c:axId val="749435056"/>
      </c:barChart>
      <c:catAx>
        <c:axId val="74944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35056"/>
        <c:crosses val="autoZero"/>
        <c:auto val="1"/>
        <c:lblAlgn val="ctr"/>
        <c:lblOffset val="100"/>
        <c:tickMarkSkip val="1"/>
        <c:noMultiLvlLbl val="1"/>
      </c:catAx>
      <c:valAx>
        <c:axId val="7494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4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FW!$A$15</c:f>
              <c:strCache>
                <c:ptCount val="1"/>
                <c:pt idx="0">
                  <c:v>Ethanol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FW!$D$2:$E$2</c:f>
              <c:strCache>
                <c:ptCount val="2"/>
                <c:pt idx="0">
                  <c:v>FW</c:v>
                </c:pt>
                <c:pt idx="1">
                  <c:v>position 1 (t=0)</c:v>
                </c:pt>
              </c:strCache>
            </c:strRef>
          </c:cat>
          <c:val>
            <c:numRef>
              <c:f>FW!$D$15:$E$15</c:f>
              <c:numCache>
                <c:formatCode>General</c:formatCode>
                <c:ptCount val="2"/>
                <c:pt idx="0">
                  <c:v>7.9414904329969033E-2</c:v>
                </c:pt>
                <c:pt idx="1">
                  <c:v>0.20169362692260626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291-9FAD-045CE782D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9444848"/>
        <c:axId val="749435056"/>
      </c:barChart>
      <c:catAx>
        <c:axId val="74944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35056"/>
        <c:crosses val="autoZero"/>
        <c:auto val="1"/>
        <c:lblAlgn val="ctr"/>
        <c:lblOffset val="100"/>
        <c:tickMarkSkip val="1"/>
        <c:noMultiLvlLbl val="1"/>
      </c:catAx>
      <c:valAx>
        <c:axId val="7494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4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'Area graphs'!$B$1:$B$2</c:f>
              <c:strCache>
                <c:ptCount val="2"/>
                <c:pt idx="0">
                  <c:v>1</c:v>
                </c:pt>
                <c:pt idx="1">
                  <c:v>Sucrose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'Area graphs'!$B$3:$B$13</c:f>
              <c:numCache>
                <c:formatCode>General</c:formatCode>
                <c:ptCount val="11"/>
                <c:pt idx="0">
                  <c:v>258889</c:v>
                </c:pt>
                <c:pt idx="1">
                  <c:v>236229</c:v>
                </c:pt>
                <c:pt idx="2">
                  <c:v>278513</c:v>
                </c:pt>
                <c:pt idx="3">
                  <c:v>274047</c:v>
                </c:pt>
                <c:pt idx="4">
                  <c:v>274373</c:v>
                </c:pt>
                <c:pt idx="5">
                  <c:v>279218</c:v>
                </c:pt>
                <c:pt idx="6">
                  <c:v>235483</c:v>
                </c:pt>
                <c:pt idx="7">
                  <c:v>160820</c:v>
                </c:pt>
                <c:pt idx="8">
                  <c:v>34326.1</c:v>
                </c:pt>
                <c:pt idx="9">
                  <c:v>20814.7</c:v>
                </c:pt>
                <c:pt idx="10">
                  <c:v>12225.3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C8-44D6-9959-D364FDFCC5E3}"/>
            </c:ext>
          </c:extLst>
        </c:ser>
        <c:ser>
          <c:idx val="1"/>
          <c:order val="1"/>
          <c:tx>
            <c:strRef>
              <c:f>'Area graphs'!$C$1:$C$2</c:f>
              <c:strCache>
                <c:ptCount val="2"/>
                <c:pt idx="0">
                  <c:v>2</c:v>
                </c:pt>
                <c:pt idx="1">
                  <c:v>Sucrose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'Area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'Area graphs'!$C$3:$C$13</c:f>
              <c:numCache>
                <c:formatCode>0.00E+00</c:formatCode>
                <c:ptCount val="11"/>
                <c:pt idx="0">
                  <c:v>183496</c:v>
                </c:pt>
                <c:pt idx="1">
                  <c:v>155841</c:v>
                </c:pt>
                <c:pt idx="5" formatCode="General">
                  <c:v>239669</c:v>
                </c:pt>
                <c:pt idx="7" formatCode="General">
                  <c:v>203833</c:v>
                </c:pt>
                <c:pt idx="8">
                  <c:v>144708</c:v>
                </c:pt>
                <c:pt idx="9">
                  <c:v>129945</c:v>
                </c:pt>
                <c:pt idx="10">
                  <c:v>7675.50342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C8-44D6-9959-D364FDFCC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'Area graphs'!$D$1:$D$2</c:f>
              <c:strCache>
                <c:ptCount val="2"/>
                <c:pt idx="0">
                  <c:v>1</c:v>
                </c:pt>
                <c:pt idx="1">
                  <c:v>glucose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'Area graphs'!$D$3:$D$13</c:f>
              <c:numCache>
                <c:formatCode>General</c:formatCode>
                <c:ptCount val="11"/>
                <c:pt idx="0">
                  <c:v>376900</c:v>
                </c:pt>
                <c:pt idx="1">
                  <c:v>337424</c:v>
                </c:pt>
                <c:pt idx="2">
                  <c:v>336926</c:v>
                </c:pt>
                <c:pt idx="3">
                  <c:v>343269</c:v>
                </c:pt>
                <c:pt idx="4">
                  <c:v>357983</c:v>
                </c:pt>
                <c:pt idx="5">
                  <c:v>366695</c:v>
                </c:pt>
                <c:pt idx="6">
                  <c:v>320000</c:v>
                </c:pt>
                <c:pt idx="7">
                  <c:v>8263.2685500000007</c:v>
                </c:pt>
                <c:pt idx="8">
                  <c:v>17366.5</c:v>
                </c:pt>
                <c:pt idx="9">
                  <c:v>8252.2999999999993</c:v>
                </c:pt>
                <c:pt idx="10">
                  <c:v>13486.9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3A2-4B0C-AA78-5DDA09F45003}"/>
            </c:ext>
          </c:extLst>
        </c:ser>
        <c:ser>
          <c:idx val="1"/>
          <c:order val="1"/>
          <c:tx>
            <c:strRef>
              <c:f>'Area graphs'!$E$1:$E$2</c:f>
              <c:strCache>
                <c:ptCount val="2"/>
                <c:pt idx="0">
                  <c:v>2</c:v>
                </c:pt>
                <c:pt idx="1">
                  <c:v>glucose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'Area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'Area graphs'!$E$3:$E$13</c:f>
              <c:numCache>
                <c:formatCode>0.00E+00</c:formatCode>
                <c:ptCount val="11"/>
                <c:pt idx="0">
                  <c:v>268392</c:v>
                </c:pt>
                <c:pt idx="1">
                  <c:v>227343</c:v>
                </c:pt>
                <c:pt idx="5" formatCode="General">
                  <c:v>320764</c:v>
                </c:pt>
                <c:pt idx="7" formatCode="General">
                  <c:v>383357</c:v>
                </c:pt>
                <c:pt idx="8">
                  <c:v>259343</c:v>
                </c:pt>
                <c:pt idx="9">
                  <c:v>15283.2</c:v>
                </c:pt>
                <c:pt idx="10">
                  <c:v>13411.4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3A2-4B0C-AA78-5DDA09F45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'Area graphs'!$F$1:$F$2</c:f>
              <c:strCache>
                <c:ptCount val="2"/>
                <c:pt idx="0">
                  <c:v>1</c:v>
                </c:pt>
                <c:pt idx="1">
                  <c:v>fructose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'Area graphs'!$F$3:$F$13</c:f>
              <c:numCache>
                <c:formatCode>General</c:formatCode>
                <c:ptCount val="11"/>
                <c:pt idx="0">
                  <c:v>783451</c:v>
                </c:pt>
                <c:pt idx="1">
                  <c:v>700292</c:v>
                </c:pt>
                <c:pt idx="2">
                  <c:v>646723</c:v>
                </c:pt>
                <c:pt idx="3">
                  <c:v>640104</c:v>
                </c:pt>
                <c:pt idx="4">
                  <c:v>665690</c:v>
                </c:pt>
                <c:pt idx="5">
                  <c:v>664788</c:v>
                </c:pt>
                <c:pt idx="6">
                  <c:v>555761</c:v>
                </c:pt>
                <c:pt idx="7">
                  <c:v>546831</c:v>
                </c:pt>
                <c:pt idx="8">
                  <c:v>497387.2</c:v>
                </c:pt>
                <c:pt idx="9">
                  <c:v>424911.2</c:v>
                </c:pt>
                <c:pt idx="10">
                  <c:v>424479.8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966-4B7F-A8DF-E9A95BDBDB16}"/>
            </c:ext>
          </c:extLst>
        </c:ser>
        <c:ser>
          <c:idx val="1"/>
          <c:order val="1"/>
          <c:tx>
            <c:strRef>
              <c:f>'Area graphs'!$G$1:$G$2</c:f>
              <c:strCache>
                <c:ptCount val="2"/>
                <c:pt idx="0">
                  <c:v>2</c:v>
                </c:pt>
                <c:pt idx="1">
                  <c:v>fructose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'Area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'Area graphs'!$G$3:$G$13</c:f>
              <c:numCache>
                <c:formatCode>0.00E+00</c:formatCode>
                <c:ptCount val="11"/>
                <c:pt idx="0">
                  <c:v>579738</c:v>
                </c:pt>
                <c:pt idx="1">
                  <c:v>476364</c:v>
                </c:pt>
                <c:pt idx="5" formatCode="General">
                  <c:v>568859</c:v>
                </c:pt>
                <c:pt idx="7" formatCode="General">
                  <c:v>574617</c:v>
                </c:pt>
                <c:pt idx="8">
                  <c:v>513330</c:v>
                </c:pt>
                <c:pt idx="9">
                  <c:v>463542</c:v>
                </c:pt>
                <c:pt idx="10">
                  <c:v>443389.5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966-4B7F-A8DF-E9A95BDBD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'Area graphs'!$H$1:$H$2</c:f>
              <c:strCache>
                <c:ptCount val="2"/>
                <c:pt idx="0">
                  <c:v>1</c:v>
                </c:pt>
                <c:pt idx="1">
                  <c:v>lactic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'Area graphs'!$H$3:$H$13</c:f>
              <c:numCache>
                <c:formatCode>General</c:formatCode>
                <c:ptCount val="11"/>
                <c:pt idx="0">
                  <c:v>1664.2302199999999</c:v>
                </c:pt>
                <c:pt idx="1">
                  <c:v>1323.98901</c:v>
                </c:pt>
                <c:pt idx="2">
                  <c:v>1302.6639399999999</c:v>
                </c:pt>
                <c:pt idx="3">
                  <c:v>1286.83582</c:v>
                </c:pt>
                <c:pt idx="4">
                  <c:v>1287.08752</c:v>
                </c:pt>
                <c:pt idx="5">
                  <c:v>1281.9126000000001</c:v>
                </c:pt>
                <c:pt idx="6">
                  <c:v>1133.43481</c:v>
                </c:pt>
                <c:pt idx="7">
                  <c:v>1508.5208700000001</c:v>
                </c:pt>
                <c:pt idx="8">
                  <c:v>1855.09375</c:v>
                </c:pt>
                <c:pt idx="9">
                  <c:v>1625.8507099999999</c:v>
                </c:pt>
                <c:pt idx="10">
                  <c:v>1546.8923299999999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C73-4E59-842D-FB2202721797}"/>
            </c:ext>
          </c:extLst>
        </c:ser>
        <c:ser>
          <c:idx val="1"/>
          <c:order val="1"/>
          <c:tx>
            <c:strRef>
              <c:f>'Area graphs'!$I$1:$I$2</c:f>
              <c:strCache>
                <c:ptCount val="2"/>
                <c:pt idx="0">
                  <c:v>2</c:v>
                </c:pt>
                <c:pt idx="1">
                  <c:v>lactic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'Area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'Area graphs'!$I$3:$I$13</c:f>
              <c:numCache>
                <c:formatCode>#,##0.000</c:formatCode>
                <c:ptCount val="11"/>
                <c:pt idx="0">
                  <c:v>1184.76611</c:v>
                </c:pt>
                <c:pt idx="1">
                  <c:v>982.81</c:v>
                </c:pt>
                <c:pt idx="5" formatCode="General">
                  <c:v>1173.35742</c:v>
                </c:pt>
                <c:pt idx="7" formatCode="General">
                  <c:v>1209.14966</c:v>
                </c:pt>
                <c:pt idx="8" formatCode="0.00E+00">
                  <c:v>1159.8671899999999</c:v>
                </c:pt>
                <c:pt idx="9" formatCode="#,##0">
                  <c:v>1371.60706</c:v>
                </c:pt>
                <c:pt idx="10" formatCode="0.00E+00">
                  <c:v>1902.00342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C73-4E59-842D-FB2202721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'Area graphs'!$J$1:$J$2</c:f>
              <c:strCache>
                <c:ptCount val="2"/>
                <c:pt idx="0">
                  <c:v>1</c:v>
                </c:pt>
                <c:pt idx="1">
                  <c:v>acetic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'Area graphs'!$J$3:$J$13</c:f>
              <c:numCache>
                <c:formatCode>General</c:formatCode>
                <c:ptCount val="11"/>
                <c:pt idx="0">
                  <c:v>734.13500999999997</c:v>
                </c:pt>
                <c:pt idx="1">
                  <c:v>720.08172999999999</c:v>
                </c:pt>
                <c:pt idx="2">
                  <c:v>592.94244000000003</c:v>
                </c:pt>
                <c:pt idx="3">
                  <c:v>584.00891000000001</c:v>
                </c:pt>
                <c:pt idx="4">
                  <c:v>594.78539999999998</c:v>
                </c:pt>
                <c:pt idx="5">
                  <c:v>585.75012000000004</c:v>
                </c:pt>
                <c:pt idx="6">
                  <c:v>532.49994000000004</c:v>
                </c:pt>
                <c:pt idx="7">
                  <c:v>685.29638999999997</c:v>
                </c:pt>
                <c:pt idx="8">
                  <c:v>762.00915999999995</c:v>
                </c:pt>
                <c:pt idx="9">
                  <c:v>702.23755000000006</c:v>
                </c:pt>
                <c:pt idx="10">
                  <c:v>1083.46765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A97-4CC9-9453-D61F13CDC194}"/>
            </c:ext>
          </c:extLst>
        </c:ser>
        <c:ser>
          <c:idx val="1"/>
          <c:order val="1"/>
          <c:tx>
            <c:strRef>
              <c:f>'Area graphs'!$K$1:$K$2</c:f>
              <c:strCache>
                <c:ptCount val="2"/>
                <c:pt idx="0">
                  <c:v>2</c:v>
                </c:pt>
                <c:pt idx="1">
                  <c:v>acetic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'Area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'Area graphs'!$K$3:$K$13</c:f>
              <c:numCache>
                <c:formatCode>#,##0.000</c:formatCode>
                <c:ptCount val="11"/>
                <c:pt idx="0">
                  <c:v>562.10937999999999</c:v>
                </c:pt>
                <c:pt idx="1">
                  <c:v>473.16138000000001</c:v>
                </c:pt>
                <c:pt idx="5" formatCode="General">
                  <c:v>553.00725999999997</c:v>
                </c:pt>
                <c:pt idx="7" formatCode="General">
                  <c:v>617.99352999999996</c:v>
                </c:pt>
                <c:pt idx="8" formatCode="0.00E+00">
                  <c:v>559.60663</c:v>
                </c:pt>
                <c:pt idx="9" formatCode="#,##0">
                  <c:v>650.32079999999996</c:v>
                </c:pt>
                <c:pt idx="10" formatCode="0.00E+00">
                  <c:v>845.53979000000004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A97-4CC9-9453-D61F13CDC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'Area graphs'!$L$1:$L$2</c:f>
              <c:strCache>
                <c:ptCount val="2"/>
                <c:pt idx="0">
                  <c:v>1</c:v>
                </c:pt>
                <c:pt idx="1">
                  <c:v>propionic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'Area graphs'!$L$3:$L$13</c:f>
              <c:numCache>
                <c:formatCode>General</c:formatCode>
                <c:ptCount val="11"/>
                <c:pt idx="0">
                  <c:v>525.50176999999996</c:v>
                </c:pt>
                <c:pt idx="1">
                  <c:v>474.34052000000003</c:v>
                </c:pt>
                <c:pt idx="2">
                  <c:v>451.06616000000002</c:v>
                </c:pt>
                <c:pt idx="3">
                  <c:v>451.36358999999999</c:v>
                </c:pt>
                <c:pt idx="4">
                  <c:v>458.21854000000002</c:v>
                </c:pt>
                <c:pt idx="5">
                  <c:v>466.42230000000001</c:v>
                </c:pt>
                <c:pt idx="6">
                  <c:v>419.74509</c:v>
                </c:pt>
                <c:pt idx="7">
                  <c:v>599.16265999999996</c:v>
                </c:pt>
                <c:pt idx="8">
                  <c:v>618.21094000000005</c:v>
                </c:pt>
                <c:pt idx="9">
                  <c:v>562.25878999999998</c:v>
                </c:pt>
                <c:pt idx="10">
                  <c:v>679.21783000000005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89B-4FE8-B4A5-A78464B79C01}"/>
            </c:ext>
          </c:extLst>
        </c:ser>
        <c:ser>
          <c:idx val="1"/>
          <c:order val="1"/>
          <c:tx>
            <c:strRef>
              <c:f>'Area graphs'!$M$1:$M$2</c:f>
              <c:strCache>
                <c:ptCount val="2"/>
                <c:pt idx="0">
                  <c:v>2</c:v>
                </c:pt>
                <c:pt idx="1">
                  <c:v>propionic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'Area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'Area graphs'!$M$3:$M$13</c:f>
              <c:numCache>
                <c:formatCode>#,##0.000</c:formatCode>
                <c:ptCount val="11"/>
                <c:pt idx="0">
                  <c:v>401.06540000000001</c:v>
                </c:pt>
                <c:pt idx="1">
                  <c:v>344.07238999999998</c:v>
                </c:pt>
                <c:pt idx="5" formatCode="General">
                  <c:v>432.27404999999999</c:v>
                </c:pt>
                <c:pt idx="7" formatCode="General">
                  <c:v>550.29474000000005</c:v>
                </c:pt>
                <c:pt idx="8" formatCode="0.00E+00">
                  <c:v>529.77484000000004</c:v>
                </c:pt>
                <c:pt idx="9" formatCode="#,##0">
                  <c:v>571.0752</c:v>
                </c:pt>
                <c:pt idx="10" formatCode="0.00E+00">
                  <c:v>704.00054999999998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89B-4FE8-B4A5-A78464B79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'Area graphs'!$N$1:$N$2</c:f>
              <c:strCache>
                <c:ptCount val="2"/>
                <c:pt idx="0">
                  <c:v>1</c:v>
                </c:pt>
                <c:pt idx="1">
                  <c:v>Ethanol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'Area graphs'!$N$3:$N$13</c:f>
              <c:numCache>
                <c:formatCode>General</c:formatCode>
                <c:ptCount val="11"/>
                <c:pt idx="0">
                  <c:v>31624.1</c:v>
                </c:pt>
                <c:pt idx="1">
                  <c:v>18582.099999999999</c:v>
                </c:pt>
                <c:pt idx="2">
                  <c:v>16218.6</c:v>
                </c:pt>
                <c:pt idx="3">
                  <c:v>15520.3</c:v>
                </c:pt>
                <c:pt idx="4">
                  <c:v>14994.9</c:v>
                </c:pt>
                <c:pt idx="5">
                  <c:v>14571.4</c:v>
                </c:pt>
                <c:pt idx="6">
                  <c:v>18350.599999999999</c:v>
                </c:pt>
                <c:pt idx="7">
                  <c:v>74898.7</c:v>
                </c:pt>
                <c:pt idx="8">
                  <c:v>76461.8</c:v>
                </c:pt>
                <c:pt idx="9">
                  <c:v>60774.9</c:v>
                </c:pt>
                <c:pt idx="10">
                  <c:v>55513.7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B20-4066-8002-720C78127435}"/>
            </c:ext>
          </c:extLst>
        </c:ser>
        <c:ser>
          <c:idx val="1"/>
          <c:order val="1"/>
          <c:tx>
            <c:strRef>
              <c:f>'Area graphs'!$O$1:$O$2</c:f>
              <c:strCache>
                <c:ptCount val="2"/>
                <c:pt idx="0">
                  <c:v>2</c:v>
                </c:pt>
                <c:pt idx="1">
                  <c:v>Ethanol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'Area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'Area graphs'!$O$3:$O$13</c:f>
              <c:numCache>
                <c:formatCode>0.00E+00</c:formatCode>
                <c:ptCount val="11"/>
                <c:pt idx="0">
                  <c:v>16534.5</c:v>
                </c:pt>
                <c:pt idx="1">
                  <c:v>13800.3</c:v>
                </c:pt>
                <c:pt idx="5" formatCode="General">
                  <c:v>15604.9</c:v>
                </c:pt>
                <c:pt idx="7" formatCode="General">
                  <c:v>23240.7</c:v>
                </c:pt>
                <c:pt idx="8">
                  <c:v>25930.9</c:v>
                </c:pt>
                <c:pt idx="9">
                  <c:v>63526.2</c:v>
                </c:pt>
                <c:pt idx="10">
                  <c:v>73063.100000000006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B20-4066-8002-720C78127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'conc graphs'!$B$1:$B$2</c:f>
              <c:strCache>
                <c:ptCount val="2"/>
                <c:pt idx="0">
                  <c:v>1</c:v>
                </c:pt>
                <c:pt idx="1">
                  <c:v>Sucrose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'conc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'conc graphs'!$B$3:$B$13</c:f>
              <c:numCache>
                <c:formatCode>General</c:formatCode>
                <c:ptCount val="11"/>
                <c:pt idx="0">
                  <c:v>2.7004324535389932</c:v>
                </c:pt>
                <c:pt idx="1">
                  <c:v>2.438984882602206</c:v>
                </c:pt>
                <c:pt idx="2">
                  <c:v>2.9268511266221133</c:v>
                </c:pt>
                <c:pt idx="3">
                  <c:v>2.8753231102141834</c:v>
                </c:pt>
                <c:pt idx="4">
                  <c:v>2.87908444773075</c:v>
                </c:pt>
                <c:pt idx="5">
                  <c:v>2.9349853074478167</c:v>
                </c:pt>
                <c:pt idx="6">
                  <c:v>2.4303776501256462</c:v>
                </c:pt>
                <c:pt idx="7">
                  <c:v>1.5689275182256754</c:v>
                </c:pt>
                <c:pt idx="8">
                  <c:v>0.10946048851160413</c:v>
                </c:pt>
                <c:pt idx="9">
                  <c:v>-4.6431952351383726E-2</c:v>
                </c:pt>
                <c:pt idx="10">
                  <c:v>-0.14553511942130604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86-4954-B48A-761C4830DD8A}"/>
            </c:ext>
          </c:extLst>
        </c:ser>
        <c:ser>
          <c:idx val="1"/>
          <c:order val="1"/>
          <c:tx>
            <c:strRef>
              <c:f>'conc graphs'!$C$1:$C$2</c:f>
              <c:strCache>
                <c:ptCount val="2"/>
                <c:pt idx="0">
                  <c:v>2</c:v>
                </c:pt>
                <c:pt idx="1">
                  <c:v>Sucrose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'conc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'conc graphs'!$C$3:$C$13</c:f>
              <c:numCache>
                <c:formatCode>0.00E+00</c:formatCode>
                <c:ptCount val="11"/>
                <c:pt idx="0">
                  <c:v>1.830559694684748</c:v>
                </c:pt>
                <c:pt idx="1">
                  <c:v>1.5114805872594679</c:v>
                </c:pt>
                <c:pt idx="5" formatCode="General">
                  <c:v>2.4786750698935807</c:v>
                </c:pt>
                <c:pt idx="7" formatCode="General">
                  <c:v>2.0652048513547143</c:v>
                </c:pt>
                <c:pt idx="8">
                  <c:v>1.3830297572842141</c:v>
                </c:pt>
                <c:pt idx="9">
                  <c:v>1.212696549440446</c:v>
                </c:pt>
                <c:pt idx="10">
                  <c:v>-0.19802996779277562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86-4954-B48A-761C4830DD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TSS!$D$2</c:f>
              <c:strCache>
                <c:ptCount val="1"/>
                <c:pt idx="0">
                  <c:v>VSS 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TSS!$A$3:$A$23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  <c:pt idx="19">
                  <c:v>167</c:v>
                </c:pt>
                <c:pt idx="20">
                  <c:v>171</c:v>
                </c:pt>
              </c:numCache>
            </c:numRef>
          </c:xVal>
          <c:yVal>
            <c:numRef>
              <c:f>TSS!$D$3:$D$23</c:f>
              <c:numCache>
                <c:formatCode>General</c:formatCode>
                <c:ptCount val="21"/>
                <c:pt idx="0">
                  <c:v>11.449999999999998</c:v>
                </c:pt>
                <c:pt idx="1">
                  <c:v>11.433333333333332</c:v>
                </c:pt>
                <c:pt idx="2">
                  <c:v>13.06666666666667</c:v>
                </c:pt>
                <c:pt idx="3">
                  <c:v>10.349999999999998</c:v>
                </c:pt>
                <c:pt idx="4">
                  <c:v>12.233333333333329</c:v>
                </c:pt>
                <c:pt idx="5">
                  <c:v>11.183333333333334</c:v>
                </c:pt>
                <c:pt idx="6">
                  <c:v>11.03333333333333</c:v>
                </c:pt>
                <c:pt idx="7">
                  <c:v>10.28333333333333</c:v>
                </c:pt>
                <c:pt idx="8">
                  <c:v>13.316666666666672</c:v>
                </c:pt>
                <c:pt idx="9">
                  <c:v>11.966666666666663</c:v>
                </c:pt>
                <c:pt idx="10">
                  <c:v>11.933333333333334</c:v>
                </c:pt>
                <c:pt idx="11">
                  <c:v>16.283333333333335</c:v>
                </c:pt>
                <c:pt idx="12">
                  <c:v>12.783333333333331</c:v>
                </c:pt>
                <c:pt idx="13">
                  <c:v>14.883333333333333</c:v>
                </c:pt>
                <c:pt idx="14">
                  <c:v>11.566666666666661</c:v>
                </c:pt>
                <c:pt idx="15">
                  <c:v>13.649999999999995</c:v>
                </c:pt>
                <c:pt idx="16">
                  <c:v>15.533333333333326</c:v>
                </c:pt>
                <c:pt idx="17">
                  <c:v>18.166666666666675</c:v>
                </c:pt>
                <c:pt idx="18">
                  <c:v>16.183333333333337</c:v>
                </c:pt>
                <c:pt idx="19">
                  <c:v>13.649999999999995</c:v>
                </c:pt>
                <c:pt idx="20">
                  <c:v>15.533333333333326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49-4227-B9D8-F1130F6DDDF8}"/>
            </c:ext>
          </c:extLst>
        </c:ser>
        <c:ser>
          <c:idx val="1"/>
          <c:order val="1"/>
          <c:tx>
            <c:strRef>
              <c:f>TSS!$E$2</c:f>
              <c:strCache>
                <c:ptCount val="1"/>
                <c:pt idx="0">
                  <c:v>VSS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TSS!$A$3:$A$23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  <c:pt idx="19">
                  <c:v>167</c:v>
                </c:pt>
                <c:pt idx="20">
                  <c:v>171</c:v>
                </c:pt>
              </c:numCache>
            </c:numRef>
          </c:xVal>
          <c:yVal>
            <c:numRef>
              <c:f>TSS!$E$3:$E$23</c:f>
              <c:numCache>
                <c:formatCode>General</c:formatCode>
                <c:ptCount val="21"/>
                <c:pt idx="0">
                  <c:v>10.366666666666664</c:v>
                </c:pt>
                <c:pt idx="1">
                  <c:v>11.250000000000002</c:v>
                </c:pt>
                <c:pt idx="5">
                  <c:v>11.1</c:v>
                </c:pt>
                <c:pt idx="7">
                  <c:v>8.68333333333333</c:v>
                </c:pt>
                <c:pt idx="8">
                  <c:v>11.966666666666661</c:v>
                </c:pt>
                <c:pt idx="9">
                  <c:v>13.149999999999995</c:v>
                </c:pt>
                <c:pt idx="10">
                  <c:v>12.800000000000004</c:v>
                </c:pt>
                <c:pt idx="11">
                  <c:v>11.866666666666664</c:v>
                </c:pt>
                <c:pt idx="12">
                  <c:v>13.450000000000008</c:v>
                </c:pt>
                <c:pt idx="13">
                  <c:v>14.700000000000001</c:v>
                </c:pt>
                <c:pt idx="14">
                  <c:v>12.899999999999995</c:v>
                </c:pt>
                <c:pt idx="15">
                  <c:v>14.73333333333334</c:v>
                </c:pt>
                <c:pt idx="16">
                  <c:v>15.499999999999996</c:v>
                </c:pt>
                <c:pt idx="17">
                  <c:v>15.733333333333331</c:v>
                </c:pt>
                <c:pt idx="18">
                  <c:v>15.216666666666676</c:v>
                </c:pt>
                <c:pt idx="19">
                  <c:v>16.416666666666664</c:v>
                </c:pt>
                <c:pt idx="20">
                  <c:v>15.499999999999996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49-4227-B9D8-F1130F6DD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9237120"/>
        <c:axId val="1659224064"/>
      </c:scatterChart>
      <c:valAx>
        <c:axId val="1659237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224064"/>
        <c:crosses val="autoZero"/>
        <c:crossBetween val="midCat"/>
      </c:valAx>
      <c:valAx>
        <c:axId val="1659224064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237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'conc graphs'!$D$1:$D$2</c:f>
              <c:strCache>
                <c:ptCount val="2"/>
                <c:pt idx="0">
                  <c:v>1</c:v>
                </c:pt>
                <c:pt idx="1">
                  <c:v>glucose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'conc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'conc graphs'!$D$3:$D$13</c:f>
              <c:numCache>
                <c:formatCode>General</c:formatCode>
                <c:ptCount val="11"/>
                <c:pt idx="0">
                  <c:v>1.0580194869113493</c:v>
                </c:pt>
                <c:pt idx="1">
                  <c:v>0.94642250411499707</c:v>
                </c:pt>
                <c:pt idx="2">
                  <c:v>0.94501467917243498</c:v>
                </c:pt>
                <c:pt idx="3">
                  <c:v>0.96294607196494841</c:v>
                </c:pt>
                <c:pt idx="4">
                  <c:v>1.0045419277979997</c:v>
                </c:pt>
                <c:pt idx="5">
                  <c:v>1.0291703834196892</c:v>
                </c:pt>
                <c:pt idx="6">
                  <c:v>0.89716559287161779</c:v>
                </c:pt>
                <c:pt idx="7">
                  <c:v>1.5899034542082278E-2</c:v>
                </c:pt>
                <c:pt idx="8">
                  <c:v>4.1633484930086707E-2</c:v>
                </c:pt>
                <c:pt idx="9">
                  <c:v>1.5868026915026572E-2</c:v>
                </c:pt>
                <c:pt idx="10">
                  <c:v>3.0666019775138685E-2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4C-4056-A80C-4FD64D62C3D3}"/>
            </c:ext>
          </c:extLst>
        </c:ser>
        <c:ser>
          <c:idx val="1"/>
          <c:order val="1"/>
          <c:tx>
            <c:strRef>
              <c:f>'conc graphs'!$E$1:$E$2</c:f>
              <c:strCache>
                <c:ptCount val="2"/>
                <c:pt idx="0">
                  <c:v>2</c:v>
                </c:pt>
                <c:pt idx="1">
                  <c:v>glucose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'conc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'conc graphs'!$E$3:$E$13</c:f>
              <c:numCache>
                <c:formatCode>0.00E+00</c:formatCode>
                <c:ptCount val="11"/>
                <c:pt idx="0">
                  <c:v>0.75127195906489597</c:v>
                </c:pt>
                <c:pt idx="1">
                  <c:v>0.6352281717812942</c:v>
                </c:pt>
                <c:pt idx="5" formatCode="General">
                  <c:v>0.8993253885666328</c:v>
                </c:pt>
                <c:pt idx="7" formatCode="General">
                  <c:v>1.0762731528834855</c:v>
                </c:pt>
                <c:pt idx="8">
                  <c:v>0.72569081869291829</c:v>
                </c:pt>
                <c:pt idx="9">
                  <c:v>3.5744083920368382E-2</c:v>
                </c:pt>
                <c:pt idx="10">
                  <c:v>3.0452584467581572E-2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4C-4056-A80C-4FD64D62C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'conc graphs'!$F$1:$F$2</c:f>
              <c:strCache>
                <c:ptCount val="2"/>
                <c:pt idx="0">
                  <c:v>1</c:v>
                </c:pt>
                <c:pt idx="1">
                  <c:v>fructose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'conc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'conc graphs'!$F$3:$F$13</c:f>
              <c:numCache>
                <c:formatCode>General</c:formatCode>
                <c:ptCount val="11"/>
                <c:pt idx="0">
                  <c:v>2.9787419234653152</c:v>
                </c:pt>
                <c:pt idx="1">
                  <c:v>2.6573189721621562</c:v>
                </c:pt>
                <c:pt idx="2">
                  <c:v>2.4502661447068128</c:v>
                </c:pt>
                <c:pt idx="3">
                  <c:v>2.4246826418427139</c:v>
                </c:pt>
                <c:pt idx="4">
                  <c:v>2.5235766597126092</c:v>
                </c:pt>
                <c:pt idx="5">
                  <c:v>2.5200902841901107</c:v>
                </c:pt>
                <c:pt idx="6">
                  <c:v>2.0986833395211093</c:v>
                </c:pt>
                <c:pt idx="7">
                  <c:v>2.0641674488161077</c:v>
                </c:pt>
                <c:pt idx="8">
                  <c:v>1.873059184892262</c:v>
                </c:pt>
                <c:pt idx="9">
                  <c:v>1.5929277521111112</c:v>
                </c:pt>
                <c:pt idx="10">
                  <c:v>1.5912603215119916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03-4BC8-A656-76547EB2A899}"/>
            </c:ext>
          </c:extLst>
        </c:ser>
        <c:ser>
          <c:idx val="1"/>
          <c:order val="1"/>
          <c:tx>
            <c:strRef>
              <c:f>'conc graphs'!$G$1:$G$2</c:f>
              <c:strCache>
                <c:ptCount val="2"/>
                <c:pt idx="0">
                  <c:v>2</c:v>
                </c:pt>
                <c:pt idx="1">
                  <c:v>fructose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'conc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'conc graphs'!$G$3:$G$13</c:f>
              <c:numCache>
                <c:formatCode>0.00E+00</c:formatCode>
                <c:ptCount val="11"/>
                <c:pt idx="0">
                  <c:v>2.191358312805971</c:v>
                </c:pt>
                <c:pt idx="1">
                  <c:v>1.7918011251532493</c:v>
                </c:pt>
                <c:pt idx="5" formatCode="General">
                  <c:v>2.1493092226626667</c:v>
                </c:pt>
                <c:pt idx="7" formatCode="General">
                  <c:v>2.1715648216189263</c:v>
                </c:pt>
                <c:pt idx="8">
                  <c:v>1.9346806789943556</c:v>
                </c:pt>
                <c:pt idx="9">
                  <c:v>1.7422420265396403</c:v>
                </c:pt>
                <c:pt idx="10">
                  <c:v>1.6643493627733985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A03-4BC8-A656-76547EB2A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'conc graphs'!$H$1:$H$2</c:f>
              <c:strCache>
                <c:ptCount val="2"/>
                <c:pt idx="0">
                  <c:v>1</c:v>
                </c:pt>
                <c:pt idx="1">
                  <c:v>lactic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'conc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'conc graphs'!$H$3:$H$13</c:f>
              <c:numCache>
                <c:formatCode>General</c:formatCode>
                <c:ptCount val="11"/>
                <c:pt idx="0">
                  <c:v>1.0930850932218072</c:v>
                </c:pt>
                <c:pt idx="1">
                  <c:v>0.8694837916413144</c:v>
                </c:pt>
                <c:pt idx="2">
                  <c:v>0.85546928291000834</c:v>
                </c:pt>
                <c:pt idx="3">
                  <c:v>0.84506728535782405</c:v>
                </c:pt>
                <c:pt idx="4">
                  <c:v>0.84523269873502149</c:v>
                </c:pt>
                <c:pt idx="5">
                  <c:v>0.84183182072975304</c:v>
                </c:pt>
                <c:pt idx="6">
                  <c:v>0.74425449580842706</c:v>
                </c:pt>
                <c:pt idx="7">
                  <c:v>0.99075529805016282</c:v>
                </c:pt>
                <c:pt idx="8">
                  <c:v>1.2185176759834531</c:v>
                </c:pt>
                <c:pt idx="9">
                  <c:v>1.0678626682544685</c:v>
                </c:pt>
                <c:pt idx="10">
                  <c:v>1.0159724326810435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4B-4C36-92DE-9D1CE5BE43C5}"/>
            </c:ext>
          </c:extLst>
        </c:ser>
        <c:ser>
          <c:idx val="1"/>
          <c:order val="1"/>
          <c:tx>
            <c:strRef>
              <c:f>'conc graphs'!$I$1:$I$2</c:f>
              <c:strCache>
                <c:ptCount val="2"/>
                <c:pt idx="0">
                  <c:v>2</c:v>
                </c:pt>
                <c:pt idx="1">
                  <c:v>lactic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'conc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'conc graphs'!$I$3:$I$13</c:f>
              <c:numCache>
                <c:formatCode>#,##0.000</c:formatCode>
                <c:ptCount val="11"/>
                <c:pt idx="0">
                  <c:v>0.77798863839456101</c:v>
                </c:pt>
                <c:pt idx="1">
                  <c:v>0.64526618229309918</c:v>
                </c:pt>
                <c:pt idx="5" formatCode="General">
                  <c:v>0.77049102241403844</c:v>
                </c:pt>
                <c:pt idx="7" formatCode="General">
                  <c:v>0.79401313324382705</c:v>
                </c:pt>
                <c:pt idx="8" formatCode="0.00E+00">
                  <c:v>0.76162545029060214</c:v>
                </c:pt>
                <c:pt idx="9" formatCode="#,##0">
                  <c:v>0.90077764331414678</c:v>
                </c:pt>
                <c:pt idx="10" formatCode="0.00E+00">
                  <c:v>1.2493459911916884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4B-4C36-92DE-9D1CE5BE4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41666666666666"/>
          <c:y val="8.2314814814814813E-2"/>
          <c:w val="0.8157875"/>
          <c:h val="0.66442962962962959"/>
        </c:manualLayout>
      </c:layout>
      <c:scatterChart>
        <c:scatterStyle val="lineMarker"/>
        <c:varyColors val="0"/>
        <c:ser>
          <c:idx val="0"/>
          <c:order val="0"/>
          <c:tx>
            <c:strRef>
              <c:f>'conc graphs'!$J$1:$J$2</c:f>
              <c:strCache>
                <c:ptCount val="2"/>
                <c:pt idx="0">
                  <c:v>1</c:v>
                </c:pt>
                <c:pt idx="1">
                  <c:v>acetic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'conc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'conc graphs'!$J$3:$J$13</c:f>
              <c:numCache>
                <c:formatCode>General</c:formatCode>
                <c:ptCount val="11"/>
                <c:pt idx="0">
                  <c:v>0.67286204790382842</c:v>
                </c:pt>
                <c:pt idx="1">
                  <c:v>0.65999367848109858</c:v>
                </c:pt>
                <c:pt idx="2">
                  <c:v>0.54357421257252825</c:v>
                </c:pt>
                <c:pt idx="3">
                  <c:v>0.53539391841422213</c:v>
                </c:pt>
                <c:pt idx="4">
                  <c:v>0.54526178231505906</c:v>
                </c:pt>
                <c:pt idx="5">
                  <c:v>0.53698831726790974</c:v>
                </c:pt>
                <c:pt idx="6">
                  <c:v>0.48822795754641668</c:v>
                </c:pt>
                <c:pt idx="7">
                  <c:v>0.62814128490356613</c:v>
                </c:pt>
                <c:pt idx="8">
                  <c:v>0.69838597253527301</c:v>
                </c:pt>
                <c:pt idx="9">
                  <c:v>0.6436540410238154</c:v>
                </c:pt>
                <c:pt idx="10">
                  <c:v>0.99274050068762854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3E-446E-83D3-62CBF43149F1}"/>
            </c:ext>
          </c:extLst>
        </c:ser>
        <c:ser>
          <c:idx val="1"/>
          <c:order val="1"/>
          <c:tx>
            <c:strRef>
              <c:f>'conc graphs'!$K$1:$K$2</c:f>
              <c:strCache>
                <c:ptCount val="2"/>
                <c:pt idx="0">
                  <c:v>2</c:v>
                </c:pt>
                <c:pt idx="1">
                  <c:v>acetic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'conc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'conc graphs'!$K$3:$K$13</c:f>
              <c:numCache>
                <c:formatCode>#,##0.000</c:formatCode>
                <c:ptCount val="11"/>
                <c:pt idx="0">
                  <c:v>0.51534086017983438</c:v>
                </c:pt>
                <c:pt idx="1">
                  <c:v>0.43389256316924452</c:v>
                </c:pt>
                <c:pt idx="5" formatCode="General">
                  <c:v>0.507006190786638</c:v>
                </c:pt>
                <c:pt idx="7" formatCode="General">
                  <c:v>0.56651310516998987</c:v>
                </c:pt>
                <c:pt idx="8" formatCode="0.00E+00">
                  <c:v>0.51304913101961425</c:v>
                </c:pt>
                <c:pt idx="9" formatCode="#,##0">
                  <c:v>0.59611468236679621</c:v>
                </c:pt>
                <c:pt idx="10" formatCode="0.00E+00">
                  <c:v>0.77487366828696713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3E-446E-83D3-62CBF4314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'conc graphs'!$N$1:$N$2</c:f>
              <c:strCache>
                <c:ptCount val="2"/>
                <c:pt idx="0">
                  <c:v>1</c:v>
                </c:pt>
                <c:pt idx="1">
                  <c:v>Ethanol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'conc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'conc graphs'!$N$3:$N$13</c:f>
              <c:numCache>
                <c:formatCode>General</c:formatCode>
                <c:ptCount val="11"/>
                <c:pt idx="0">
                  <c:v>0.20169362692260626</c:v>
                </c:pt>
                <c:pt idx="1">
                  <c:v>8.6567119035691031E-2</c:v>
                </c:pt>
                <c:pt idx="2">
                  <c:v>6.5703639401376981E-2</c:v>
                </c:pt>
                <c:pt idx="3">
                  <c:v>5.953948969600717E-2</c:v>
                </c:pt>
                <c:pt idx="4">
                  <c:v>5.4901591578863693E-2</c:v>
                </c:pt>
                <c:pt idx="5">
                  <c:v>5.1163202061143359E-2</c:v>
                </c:pt>
                <c:pt idx="6">
                  <c:v>8.4523583797551108E-2</c:v>
                </c:pt>
                <c:pt idx="7">
                  <c:v>0.58369436133474406</c:v>
                </c:pt>
                <c:pt idx="8">
                  <c:v>0.59749241719105739</c:v>
                </c:pt>
                <c:pt idx="9">
                  <c:v>0.45901840886631801</c:v>
                </c:pt>
                <c:pt idx="10">
                  <c:v>0.41257587065939894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EC-4922-B0BC-B9C02E39F5CB}"/>
            </c:ext>
          </c:extLst>
        </c:ser>
        <c:ser>
          <c:idx val="1"/>
          <c:order val="1"/>
          <c:tx>
            <c:strRef>
              <c:f>'conc graphs'!$O$1:$O$2</c:f>
              <c:strCache>
                <c:ptCount val="2"/>
                <c:pt idx="0">
                  <c:v>2</c:v>
                </c:pt>
                <c:pt idx="1">
                  <c:v>Ethanol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'conc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'conc graphs'!$O$3:$O$13</c:f>
              <c:numCache>
                <c:formatCode>0.00E+00</c:formatCode>
                <c:ptCount val="11"/>
                <c:pt idx="0">
                  <c:v>6.8492204333249124E-2</c:v>
                </c:pt>
                <c:pt idx="1">
                  <c:v>4.4356420108099315E-2</c:v>
                </c:pt>
                <c:pt idx="5" formatCode="General">
                  <c:v>6.0286284862947292E-2</c:v>
                </c:pt>
                <c:pt idx="7" formatCode="General">
                  <c:v>0.12769028646721867</c:v>
                </c:pt>
                <c:pt idx="8">
                  <c:v>0.1514376665866313</c:v>
                </c:pt>
                <c:pt idx="9">
                  <c:v>0.4833051410507429</c:v>
                </c:pt>
                <c:pt idx="10">
                  <c:v>0.56749084823267226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EC-4922-B0BC-B9C02E39F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'Red_increa graphs'!$B$1:$B$2</c:f>
              <c:strCache>
                <c:ptCount val="2"/>
                <c:pt idx="0">
                  <c:v>1</c:v>
                </c:pt>
                <c:pt idx="1">
                  <c:v>Sucrose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'Red_increa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'Red_increa graphs'!$B$3:$B$13</c:f>
              <c:numCache>
                <c:formatCode>General</c:formatCode>
                <c:ptCount val="11"/>
                <c:pt idx="0">
                  <c:v>0</c:v>
                </c:pt>
                <c:pt idx="1">
                  <c:v>9.6816926708962008</c:v>
                </c:pt>
                <c:pt idx="2">
                  <c:v>-8.3845338470285391</c:v>
                </c:pt>
                <c:pt idx="3">
                  <c:v>-6.4763944177159871</c:v>
                </c:pt>
                <c:pt idx="4">
                  <c:v>-6.6156809053908496</c:v>
                </c:pt>
                <c:pt idx="5">
                  <c:v>-8.6857515581045313</c:v>
                </c:pt>
                <c:pt idx="6">
                  <c:v>10.000428007722707</c:v>
                </c:pt>
                <c:pt idx="7">
                  <c:v>41.900879017745787</c:v>
                </c:pt>
                <c:pt idx="8">
                  <c:v>95.946557064660027</c:v>
                </c:pt>
                <c:pt idx="9">
                  <c:v>101.71942654186863</c:v>
                </c:pt>
                <c:pt idx="10">
                  <c:v>105.38932641068574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69-41A8-BA27-3476C8AA955A}"/>
            </c:ext>
          </c:extLst>
        </c:ser>
        <c:ser>
          <c:idx val="1"/>
          <c:order val="1"/>
          <c:tx>
            <c:strRef>
              <c:f>'Red_increa graphs'!$C$1:$C$2</c:f>
              <c:strCache>
                <c:ptCount val="2"/>
                <c:pt idx="0">
                  <c:v>2</c:v>
                </c:pt>
                <c:pt idx="1">
                  <c:v>Sucrose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'Red_increa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'Red_increa graphs'!$C$3:$C$13</c:f>
              <c:numCache>
                <c:formatCode>0.00E+00</c:formatCode>
                <c:ptCount val="11"/>
                <c:pt idx="0">
                  <c:v>0</c:v>
                </c:pt>
                <c:pt idx="1">
                  <c:v>17.430685726980933</c:v>
                </c:pt>
                <c:pt idx="5" formatCode="General">
                  <c:v>-35.405312216297247</c:v>
                </c:pt>
                <c:pt idx="7" formatCode="General">
                  <c:v>-12.818219332113943</c:v>
                </c:pt>
                <c:pt idx="8">
                  <c:v>24.447710648278303</c:v>
                </c:pt>
                <c:pt idx="9">
                  <c:v>33.752690340464859</c:v>
                </c:pt>
                <c:pt idx="10">
                  <c:v>110.81800109375179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69-41A8-BA27-3476C8AA9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'Red_increa graphs'!$D$1:$D$2</c:f>
              <c:strCache>
                <c:ptCount val="2"/>
                <c:pt idx="0">
                  <c:v>1</c:v>
                </c:pt>
                <c:pt idx="1">
                  <c:v>glucose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'Red_increa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'Red_increa graphs'!$D$3:$D$13</c:f>
              <c:numCache>
                <c:formatCode>General</c:formatCode>
                <c:ptCount val="11"/>
                <c:pt idx="1">
                  <c:v>10.547724704214531</c:v>
                </c:pt>
                <c:pt idx="2">
                  <c:v>10.680786992761968</c:v>
                </c:pt>
                <c:pt idx="3">
                  <c:v>8.9859795705603105</c:v>
                </c:pt>
                <c:pt idx="4">
                  <c:v>5.0544966113493208</c:v>
                </c:pt>
                <c:pt idx="5">
                  <c:v>2.7267081418205752</c:v>
                </c:pt>
                <c:pt idx="6">
                  <c:v>15.203301643272033</c:v>
                </c:pt>
                <c:pt idx="7">
                  <c:v>98.497283392341302</c:v>
                </c:pt>
                <c:pt idx="8">
                  <c:v>96.064960480867285</c:v>
                </c:pt>
                <c:pt idx="9">
                  <c:v>98.500214115965875</c:v>
                </c:pt>
                <c:pt idx="10">
                  <c:v>97.101563803454951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BF-4378-8A96-3E7912B5E4AC}"/>
            </c:ext>
          </c:extLst>
        </c:ser>
        <c:ser>
          <c:idx val="1"/>
          <c:order val="1"/>
          <c:tx>
            <c:strRef>
              <c:f>'Red_increa graphs'!$E$1:$E$2</c:f>
              <c:strCache>
                <c:ptCount val="2"/>
                <c:pt idx="0">
                  <c:v>2</c:v>
                </c:pt>
                <c:pt idx="1">
                  <c:v>glucose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'Red_increa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'Red_increa graphs'!$E$3:$E$13</c:f>
              <c:numCache>
                <c:formatCode>0.00E+00</c:formatCode>
                <c:ptCount val="11"/>
                <c:pt idx="1">
                  <c:v>15.446308874357673</c:v>
                </c:pt>
                <c:pt idx="5" formatCode="General">
                  <c:v>-19.707035210793457</c:v>
                </c:pt>
                <c:pt idx="7" formatCode="General">
                  <c:v>-43.260125697106631</c:v>
                </c:pt>
                <c:pt idx="8">
                  <c:v>3.4050439475763716</c:v>
                </c:pt>
                <c:pt idx="9">
                  <c:v>95.242191128115721</c:v>
                </c:pt>
                <c:pt idx="10">
                  <c:v>95.946529868426637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BF-4378-8A96-3E7912B5E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'Red_increa graphs'!$F$1:$F$2</c:f>
              <c:strCache>
                <c:ptCount val="2"/>
                <c:pt idx="0">
                  <c:v>1</c:v>
                </c:pt>
                <c:pt idx="1">
                  <c:v>fructose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'Red_increa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'Red_increa graphs'!$F$3:$F$13</c:f>
              <c:numCache>
                <c:formatCode>General</c:formatCode>
                <c:ptCount val="11"/>
                <c:pt idx="1">
                  <c:v>10.790560564214038</c:v>
                </c:pt>
                <c:pt idx="2">
                  <c:v>17.741576556041512</c:v>
                </c:pt>
                <c:pt idx="3">
                  <c:v>18.600445955319191</c:v>
                </c:pt>
                <c:pt idx="4">
                  <c:v>15.280453139196096</c:v>
                </c:pt>
                <c:pt idx="5">
                  <c:v>15.397495018354352</c:v>
                </c:pt>
                <c:pt idx="6">
                  <c:v>29.544640205701032</c:v>
                </c:pt>
                <c:pt idx="7">
                  <c:v>30.703380761003913</c:v>
                </c:pt>
                <c:pt idx="8">
                  <c:v>37.119118305044665</c:v>
                </c:pt>
                <c:pt idx="9">
                  <c:v>46.523472222864449</c:v>
                </c:pt>
                <c:pt idx="10">
                  <c:v>46.579449902098226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36-4784-9B33-C61EF1E9A11D}"/>
            </c:ext>
          </c:extLst>
        </c:ser>
        <c:ser>
          <c:idx val="1"/>
          <c:order val="1"/>
          <c:tx>
            <c:strRef>
              <c:f>'Red_increa graphs'!$G$1:$G$2</c:f>
              <c:strCache>
                <c:ptCount val="2"/>
                <c:pt idx="0">
                  <c:v>2</c:v>
                </c:pt>
                <c:pt idx="1">
                  <c:v>fructose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'Red_increa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'Red_increa graphs'!$G$3:$G$13</c:f>
              <c:numCache>
                <c:formatCode>0.00E+00</c:formatCode>
                <c:ptCount val="11"/>
                <c:pt idx="1">
                  <c:v>18.233311518146948</c:v>
                </c:pt>
                <c:pt idx="5" formatCode="General">
                  <c:v>1.9188596359425005</c:v>
                </c:pt>
                <c:pt idx="7" formatCode="General">
                  <c:v>0.90325215513020196</c:v>
                </c:pt>
                <c:pt idx="8">
                  <c:v>11.713174988847312</c:v>
                </c:pt>
                <c:pt idx="9">
                  <c:v>20.494881354717855</c:v>
                </c:pt>
                <c:pt idx="10">
                  <c:v>24.049419346567415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36-4784-9B33-C61EF1E9A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'Red_increa graphs'!$H$1:$H$2</c:f>
              <c:strCache>
                <c:ptCount val="2"/>
                <c:pt idx="0">
                  <c:v>1</c:v>
                </c:pt>
                <c:pt idx="1">
                  <c:v>lactic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'Red_increa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'Red_increa graphs'!$H$3:$H$13</c:f>
              <c:numCache>
                <c:formatCode>General</c:formatCode>
                <c:ptCount val="11"/>
                <c:pt idx="1">
                  <c:v>0</c:v>
                </c:pt>
                <c:pt idx="2">
                  <c:v>-20.45598306728715</c:v>
                </c:pt>
                <c:pt idx="3">
                  <c:v>-21.738088990989674</c:v>
                </c:pt>
                <c:pt idx="4">
                  <c:v>-22.689707269995292</c:v>
                </c:pt>
                <c:pt idx="5">
                  <c:v>-22.674574561826166</c:v>
                </c:pt>
                <c:pt idx="6">
                  <c:v>-22.985701117879049</c:v>
                </c:pt>
                <c:pt idx="7">
                  <c:v>-31.912483261959185</c:v>
                </c:pt>
                <c:pt idx="8">
                  <c:v>-9.3615580164974226</c:v>
                </c:pt>
                <c:pt idx="9">
                  <c:v>11.475097733877266</c:v>
                </c:pt>
                <c:pt idx="10">
                  <c:v>-2.3074530174953756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BF-4395-9684-13553443A7EF}"/>
            </c:ext>
          </c:extLst>
        </c:ser>
        <c:ser>
          <c:idx val="1"/>
          <c:order val="1"/>
          <c:tx>
            <c:strRef>
              <c:f>'Red_increa graphs'!$I$1:$I$2</c:f>
              <c:strCache>
                <c:ptCount val="2"/>
                <c:pt idx="0">
                  <c:v>2</c:v>
                </c:pt>
                <c:pt idx="1">
                  <c:v>lactic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'Red_increa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'Red_increa graphs'!$I$3:$I$13</c:f>
              <c:numCache>
                <c:formatCode>#,##0.000</c:formatCode>
                <c:ptCount val="11"/>
                <c:pt idx="1">
                  <c:v>0</c:v>
                </c:pt>
                <c:pt idx="2" formatCode="General">
                  <c:v>-17.059690791287743</c:v>
                </c:pt>
                <c:pt idx="6" formatCode="General">
                  <c:v>-0.96371792729447425</c:v>
                </c:pt>
                <c:pt idx="8" formatCode="0.00E+00">
                  <c:v>2.0597337876725059</c:v>
                </c:pt>
                <c:pt idx="9" formatCode="#,##0">
                  <c:v>-2.1032682607969133</c:v>
                </c:pt>
                <c:pt idx="10" formatCode="0.00E+00">
                  <c:v>15.782878934192441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BF-4395-9684-13553443A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'Red_increa graphs'!$J$1:$J$2</c:f>
              <c:strCache>
                <c:ptCount val="2"/>
                <c:pt idx="0">
                  <c:v>1</c:v>
                </c:pt>
                <c:pt idx="1">
                  <c:v>acetic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'Red_increa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'Red_increa graphs'!$J$3:$J$13</c:f>
              <c:numCache>
                <c:formatCode>General</c:formatCode>
                <c:ptCount val="11"/>
                <c:pt idx="1">
                  <c:v>0</c:v>
                </c:pt>
                <c:pt idx="2">
                  <c:v>-1.9124825754133046</c:v>
                </c:pt>
                <c:pt idx="3">
                  <c:v>-19.214612524821607</c:v>
                </c:pt>
                <c:pt idx="4">
                  <c:v>-20.430358632629328</c:v>
                </c:pt>
                <c:pt idx="5">
                  <c:v>-18.963807809681541</c:v>
                </c:pt>
                <c:pt idx="6">
                  <c:v>-20.193400870090237</c:v>
                </c:pt>
                <c:pt idx="7">
                  <c:v>-27.440110633762675</c:v>
                </c:pt>
                <c:pt idx="8">
                  <c:v>-6.6463494470495359</c:v>
                </c:pt>
                <c:pt idx="9">
                  <c:v>3.7933369419421776</c:v>
                </c:pt>
                <c:pt idx="10">
                  <c:v>-4.3408610979033391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15-4168-8610-F61C10B60D0D}"/>
            </c:ext>
          </c:extLst>
        </c:ser>
        <c:ser>
          <c:idx val="1"/>
          <c:order val="1"/>
          <c:tx>
            <c:strRef>
              <c:f>'Red_increa graphs'!$K$1:$K$2</c:f>
              <c:strCache>
                <c:ptCount val="2"/>
                <c:pt idx="0">
                  <c:v>2</c:v>
                </c:pt>
                <c:pt idx="1">
                  <c:v>acetic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'Red_increa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'Red_increa graphs'!$K$3:$K$13</c:f>
              <c:numCache>
                <c:formatCode>#,##0.000</c:formatCode>
                <c:ptCount val="11"/>
                <c:pt idx="1">
                  <c:v>0</c:v>
                </c:pt>
                <c:pt idx="2" formatCode="General">
                  <c:v>-15.8047427060543</c:v>
                </c:pt>
                <c:pt idx="6" formatCode="General">
                  <c:v>-1.6173119651890011</c:v>
                </c:pt>
                <c:pt idx="8" formatCode="0.00E+00">
                  <c:v>9.9297860783440139</c:v>
                </c:pt>
                <c:pt idx="9" formatCode="#,##0">
                  <c:v>-0.44470162125712459</c:v>
                </c:pt>
                <c:pt idx="10" formatCode="0.00E+00">
                  <c:v>15.673863345276917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15-4168-8610-F61C10B60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COD!$B$3</c:f>
              <c:strCache>
                <c:ptCount val="1"/>
                <c:pt idx="0">
                  <c:v>sCOD1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COD!$A$5:$A$25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  <c:pt idx="19">
                  <c:v>167</c:v>
                </c:pt>
                <c:pt idx="20">
                  <c:v>171</c:v>
                </c:pt>
              </c:numCache>
            </c:numRef>
          </c:xVal>
          <c:yVal>
            <c:numRef>
              <c:f>COD!$B$5:$B$25</c:f>
              <c:numCache>
                <c:formatCode>General</c:formatCode>
                <c:ptCount val="21"/>
                <c:pt idx="0">
                  <c:v>7721.4965000000011</c:v>
                </c:pt>
                <c:pt idx="1">
                  <c:v>7126.3940000000002</c:v>
                </c:pt>
                <c:pt idx="2">
                  <c:v>2722.635499999999</c:v>
                </c:pt>
                <c:pt idx="3">
                  <c:v>7364.4350000000004</c:v>
                </c:pt>
                <c:pt idx="4">
                  <c:v>11411.132000000001</c:v>
                </c:pt>
                <c:pt idx="5">
                  <c:v>6769.3325000000004</c:v>
                </c:pt>
                <c:pt idx="6">
                  <c:v>6769.3325000000004</c:v>
                </c:pt>
                <c:pt idx="7">
                  <c:v>8316.5989999999983</c:v>
                </c:pt>
                <c:pt idx="8">
                  <c:v>7840.5169999999998</c:v>
                </c:pt>
                <c:pt idx="9">
                  <c:v>6055.209499999999</c:v>
                </c:pt>
                <c:pt idx="10">
                  <c:v>7483.4554999999982</c:v>
                </c:pt>
                <c:pt idx="11">
                  <c:v>7602.4759999999987</c:v>
                </c:pt>
                <c:pt idx="12">
                  <c:v>6531.2914999999994</c:v>
                </c:pt>
                <c:pt idx="13">
                  <c:v>3555.7789999999995</c:v>
                </c:pt>
                <c:pt idx="14">
                  <c:v>4984.0249999999987</c:v>
                </c:pt>
                <c:pt idx="15">
                  <c:v>4150.8814999999995</c:v>
                </c:pt>
                <c:pt idx="16">
                  <c:v>6888.3529999999992</c:v>
                </c:pt>
                <c:pt idx="17">
                  <c:v>5936.1889999999985</c:v>
                </c:pt>
                <c:pt idx="18">
                  <c:v>6769.3325000000004</c:v>
                </c:pt>
                <c:pt idx="19">
                  <c:v>5936.1889999999985</c:v>
                </c:pt>
                <c:pt idx="20">
                  <c:v>4150.8814999999995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CC-40B1-AC6F-4683083C9E90}"/>
            </c:ext>
          </c:extLst>
        </c:ser>
        <c:ser>
          <c:idx val="1"/>
          <c:order val="1"/>
          <c:tx>
            <c:strRef>
              <c:f>COD!$C$3</c:f>
              <c:strCache>
                <c:ptCount val="1"/>
                <c:pt idx="0">
                  <c:v>sCOD2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COD!$A$5:$A$25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  <c:pt idx="19">
                  <c:v>167</c:v>
                </c:pt>
                <c:pt idx="20">
                  <c:v>171</c:v>
                </c:pt>
              </c:numCache>
            </c:numRef>
          </c:xVal>
          <c:yVal>
            <c:numRef>
              <c:f>COD!$C$5:$C$25</c:f>
              <c:numCache>
                <c:formatCode>General</c:formatCode>
                <c:ptCount val="21"/>
                <c:pt idx="0">
                  <c:v>6293.2504999999992</c:v>
                </c:pt>
                <c:pt idx="1">
                  <c:v>5579.1274999999996</c:v>
                </c:pt>
                <c:pt idx="5">
                  <c:v>6769.3325000000004</c:v>
                </c:pt>
                <c:pt idx="7">
                  <c:v>6531.2914999999994</c:v>
                </c:pt>
                <c:pt idx="10">
                  <c:v>8197.5784999999996</c:v>
                </c:pt>
                <c:pt idx="11">
                  <c:v>7602.4759999999987</c:v>
                </c:pt>
                <c:pt idx="12">
                  <c:v>5817.1684999999979</c:v>
                </c:pt>
                <c:pt idx="13">
                  <c:v>5103.0454999999993</c:v>
                </c:pt>
                <c:pt idx="14">
                  <c:v>6055.209499999999</c:v>
                </c:pt>
                <c:pt idx="15">
                  <c:v>5222.0659999999998</c:v>
                </c:pt>
                <c:pt idx="16">
                  <c:v>7840.516999999998</c:v>
                </c:pt>
                <c:pt idx="17">
                  <c:v>4865.0045</c:v>
                </c:pt>
                <c:pt idx="19">
                  <c:v>5341.0865000000003</c:v>
                </c:pt>
                <c:pt idx="20">
                  <c:v>5460.1070000000009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6CC-40B1-AC6F-4683083C9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8612272"/>
        <c:axId val="1068609552"/>
      </c:scatterChart>
      <c:valAx>
        <c:axId val="1068612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609552"/>
        <c:crosses val="autoZero"/>
        <c:crossBetween val="midCat"/>
      </c:valAx>
      <c:valAx>
        <c:axId val="106860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8612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'Red_increa graphs'!$N$1:$N$2</c:f>
              <c:strCache>
                <c:ptCount val="2"/>
                <c:pt idx="0">
                  <c:v>1</c:v>
                </c:pt>
                <c:pt idx="1">
                  <c:v>Ethanol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'Red_increa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'Red_increa graphs'!$N$3:$N$13</c:f>
              <c:numCache>
                <c:formatCode>General</c:formatCode>
                <c:ptCount val="11"/>
                <c:pt idx="1">
                  <c:v>0</c:v>
                </c:pt>
                <c:pt idx="2">
                  <c:v>-57.079893719741328</c:v>
                </c:pt>
                <c:pt idx="3">
                  <c:v>-67.42403793125861</c:v>
                </c:pt>
                <c:pt idx="4">
                  <c:v>-70.480232516789627</c:v>
                </c:pt>
                <c:pt idx="5">
                  <c:v>-72.779709296451657</c:v>
                </c:pt>
                <c:pt idx="6">
                  <c:v>-74.633208375604426</c:v>
                </c:pt>
                <c:pt idx="7">
                  <c:v>-58.093081528062143</c:v>
                </c:pt>
                <c:pt idx="8">
                  <c:v>189.39653187887728</c:v>
                </c:pt>
                <c:pt idx="9">
                  <c:v>196.23762848011393</c:v>
                </c:pt>
                <c:pt idx="10">
                  <c:v>127.58200934254222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88-4AEF-ADE8-1EC5429BECE5}"/>
            </c:ext>
          </c:extLst>
        </c:ser>
        <c:ser>
          <c:idx val="1"/>
          <c:order val="1"/>
          <c:tx>
            <c:strRef>
              <c:f>'Red_increa graphs'!$O$1:$O$2</c:f>
              <c:strCache>
                <c:ptCount val="2"/>
                <c:pt idx="0">
                  <c:v>2</c:v>
                </c:pt>
                <c:pt idx="1">
                  <c:v>Ethanol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'Red_increa graphs'!$A$3:$A$13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</c:numCache>
            </c:numRef>
          </c:xVal>
          <c:yVal>
            <c:numRef>
              <c:f>'Red_increa graphs'!$O$3:$O$13</c:f>
              <c:numCache>
                <c:formatCode>0.00E+00</c:formatCode>
                <c:ptCount val="11"/>
                <c:pt idx="1">
                  <c:v>0</c:v>
                </c:pt>
                <c:pt idx="2" formatCode="General">
                  <c:v>-35.23873185292306</c:v>
                </c:pt>
                <c:pt idx="6" formatCode="General">
                  <c:v>-11.980807962284135</c:v>
                </c:pt>
                <c:pt idx="8">
                  <c:v>86.430394101408993</c:v>
                </c:pt>
                <c:pt idx="9">
                  <c:v>121.10204812479193</c:v>
                </c:pt>
                <c:pt idx="10">
                  <c:v>605.63525550910811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688-4AEF-ADE8-1EC5429BE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140528"/>
        <c:axId val="920692320"/>
      </c:scatterChart>
      <c:valAx>
        <c:axId val="100814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92320"/>
        <c:crosses val="autoZero"/>
        <c:crossBetween val="midCat"/>
      </c:valAx>
      <c:valAx>
        <c:axId val="9206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140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1'!$A$3</c:f>
              <c:strCache>
                <c:ptCount val="1"/>
                <c:pt idx="0">
                  <c:v>Unknown 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1'!$C$3:$U$3</c:f>
              <c:numCache>
                <c:formatCode>General</c:formatCode>
                <c:ptCount val="19"/>
                <c:pt idx="0">
                  <c:v>20393.099999999999</c:v>
                </c:pt>
                <c:pt idx="1">
                  <c:v>13146.6</c:v>
                </c:pt>
                <c:pt idx="2">
                  <c:v>18764.099999999999</c:v>
                </c:pt>
                <c:pt idx="3">
                  <c:v>19730.2</c:v>
                </c:pt>
                <c:pt idx="4">
                  <c:v>20462.900000000001</c:v>
                </c:pt>
                <c:pt idx="5">
                  <c:v>21860.3</c:v>
                </c:pt>
                <c:pt idx="6">
                  <c:v>18543.900000000001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71-44CD-9609-1359B2CFE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408400"/>
        <c:axId val="749420368"/>
      </c:scatterChart>
      <c:valAx>
        <c:axId val="749408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20368"/>
        <c:crosses val="autoZero"/>
        <c:crossBetween val="midCat"/>
      </c:valAx>
      <c:valAx>
        <c:axId val="74942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08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1'!$A$4</c:f>
              <c:strCache>
                <c:ptCount val="1"/>
                <c:pt idx="0">
                  <c:v>Unknown 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1'!$C$4:$U$4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30496.6</c:v>
                </c:pt>
                <c:pt idx="8">
                  <c:v>33722.6</c:v>
                </c:pt>
                <c:pt idx="9">
                  <c:v>30382</c:v>
                </c:pt>
                <c:pt idx="10">
                  <c:v>27023.3</c:v>
                </c:pt>
                <c:pt idx="11">
                  <c:v>38598.1</c:v>
                </c:pt>
                <c:pt idx="12">
                  <c:v>36776.1</c:v>
                </c:pt>
                <c:pt idx="13">
                  <c:v>25836.3</c:v>
                </c:pt>
                <c:pt idx="14">
                  <c:v>23936.6</c:v>
                </c:pt>
                <c:pt idx="15">
                  <c:v>36362.699999999997</c:v>
                </c:pt>
                <c:pt idx="16">
                  <c:v>34888.6</c:v>
                </c:pt>
                <c:pt idx="17">
                  <c:v>35701</c:v>
                </c:pt>
                <c:pt idx="18">
                  <c:v>31228.5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29-4EF4-B9DC-AC60749A5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408400"/>
        <c:axId val="749420368"/>
      </c:scatterChart>
      <c:valAx>
        <c:axId val="749408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20368"/>
        <c:crosses val="autoZero"/>
        <c:crossBetween val="midCat"/>
      </c:valAx>
      <c:valAx>
        <c:axId val="74942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08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1'!$A$5</c:f>
              <c:strCache>
                <c:ptCount val="1"/>
                <c:pt idx="0">
                  <c:v>Sucrose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1'!$C$5:$U$5</c:f>
              <c:numCache>
                <c:formatCode>0.00E+00</c:formatCode>
                <c:ptCount val="19"/>
                <c:pt idx="0">
                  <c:v>258889</c:v>
                </c:pt>
                <c:pt idx="1">
                  <c:v>236229</c:v>
                </c:pt>
                <c:pt idx="2">
                  <c:v>278513</c:v>
                </c:pt>
                <c:pt idx="3">
                  <c:v>274047</c:v>
                </c:pt>
                <c:pt idx="4">
                  <c:v>274373</c:v>
                </c:pt>
                <c:pt idx="5">
                  <c:v>279218</c:v>
                </c:pt>
                <c:pt idx="6">
                  <c:v>235483</c:v>
                </c:pt>
                <c:pt idx="7">
                  <c:v>160820</c:v>
                </c:pt>
                <c:pt idx="8">
                  <c:v>34326.1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General">
                  <c:v>0</c:v>
                </c:pt>
                <c:pt idx="17" formatCode="General">
                  <c:v>0</c:v>
                </c:pt>
                <c:pt idx="18" formatCode="General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0B-4E16-9356-0724063F9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418192"/>
        <c:axId val="749418736"/>
      </c:scatterChart>
      <c:valAx>
        <c:axId val="749418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18736"/>
        <c:crosses val="autoZero"/>
        <c:crossBetween val="midCat"/>
      </c:valAx>
      <c:valAx>
        <c:axId val="74941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18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1'!$A$6</c:f>
              <c:strCache>
                <c:ptCount val="1"/>
                <c:pt idx="0">
                  <c:v>Uknown 2 (sucrose)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1'!$C$6:$U$6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 formatCode="0.00E+00">
                  <c:v>20814.7</c:v>
                </c:pt>
                <c:pt idx="10" formatCode="0.00E+00">
                  <c:v>12225.3</c:v>
                </c:pt>
                <c:pt idx="11" formatCode="0.00E+00">
                  <c:v>12174.6</c:v>
                </c:pt>
                <c:pt idx="12" formatCode="0.00E+00">
                  <c:v>14629.7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F3-4CE1-8511-8A5C5D7FF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416560"/>
        <c:axId val="749406768"/>
      </c:scatterChart>
      <c:valAx>
        <c:axId val="749416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06768"/>
        <c:crosses val="autoZero"/>
        <c:crossBetween val="midCat"/>
      </c:valAx>
      <c:valAx>
        <c:axId val="74940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16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1'!$A$7</c:f>
              <c:strCache>
                <c:ptCount val="1"/>
                <c:pt idx="0">
                  <c:v>Unknown 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1'!$C$7:$U$7</c:f>
              <c:numCache>
                <c:formatCode>General</c:formatCode>
                <c:ptCount val="19"/>
                <c:pt idx="0">
                  <c:v>83919.1</c:v>
                </c:pt>
                <c:pt idx="1">
                  <c:v>58214.5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48577.8</c:v>
                </c:pt>
                <c:pt idx="8">
                  <c:v>41661.5</c:v>
                </c:pt>
                <c:pt idx="9">
                  <c:v>36757.599999999999</c:v>
                </c:pt>
                <c:pt idx="10">
                  <c:v>36691.699999999997</c:v>
                </c:pt>
                <c:pt idx="11">
                  <c:v>33878.800000000003</c:v>
                </c:pt>
                <c:pt idx="12">
                  <c:v>38544.400000000001</c:v>
                </c:pt>
                <c:pt idx="13">
                  <c:v>40322.400000000001</c:v>
                </c:pt>
                <c:pt idx="14">
                  <c:v>32117.7</c:v>
                </c:pt>
                <c:pt idx="15">
                  <c:v>38640.800000000003</c:v>
                </c:pt>
                <c:pt idx="16">
                  <c:v>46995.3</c:v>
                </c:pt>
                <c:pt idx="17">
                  <c:v>46802.9</c:v>
                </c:pt>
                <c:pt idx="18">
                  <c:v>45307.5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64-4D1C-8E3F-8A11CA4FA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389904"/>
        <c:axId val="749410032"/>
      </c:scatterChart>
      <c:valAx>
        <c:axId val="749389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10032"/>
        <c:crosses val="autoZero"/>
        <c:crossBetween val="midCat"/>
      </c:valAx>
      <c:valAx>
        <c:axId val="74941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89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1'!$A$8</c:f>
              <c:strCache>
                <c:ptCount val="1"/>
                <c:pt idx="0">
                  <c:v>Unknown 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1'!$C$8:$U$8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12736</c:v>
                </c:pt>
                <c:pt idx="8">
                  <c:v>13270.9</c:v>
                </c:pt>
                <c:pt idx="9">
                  <c:v>19265</c:v>
                </c:pt>
                <c:pt idx="10">
                  <c:v>23950.1</c:v>
                </c:pt>
                <c:pt idx="11">
                  <c:v>25598.7</c:v>
                </c:pt>
                <c:pt idx="12">
                  <c:v>23780.2</c:v>
                </c:pt>
                <c:pt idx="13">
                  <c:v>36463.9</c:v>
                </c:pt>
                <c:pt idx="14">
                  <c:v>31271</c:v>
                </c:pt>
                <c:pt idx="15">
                  <c:v>37943.599999999999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6A-4826-87C7-878FD427F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422000"/>
        <c:axId val="749411664"/>
      </c:scatterChart>
      <c:valAx>
        <c:axId val="74942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11664"/>
        <c:crosses val="autoZero"/>
        <c:crossBetween val="midCat"/>
      </c:valAx>
      <c:valAx>
        <c:axId val="74941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22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1'!$A$9</c:f>
              <c:strCache>
                <c:ptCount val="1"/>
                <c:pt idx="0">
                  <c:v>Glucose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1'!$C$9:$U$9</c:f>
              <c:numCache>
                <c:formatCode>0.00E+00</c:formatCode>
                <c:ptCount val="19"/>
                <c:pt idx="0">
                  <c:v>376900</c:v>
                </c:pt>
                <c:pt idx="1">
                  <c:v>337424</c:v>
                </c:pt>
                <c:pt idx="2">
                  <c:v>336926</c:v>
                </c:pt>
                <c:pt idx="3">
                  <c:v>343269</c:v>
                </c:pt>
                <c:pt idx="4">
                  <c:v>357983</c:v>
                </c:pt>
                <c:pt idx="5">
                  <c:v>366695</c:v>
                </c:pt>
                <c:pt idx="6">
                  <c:v>320000</c:v>
                </c:pt>
                <c:pt idx="7" formatCode="General">
                  <c:v>8263.2685500000007</c:v>
                </c:pt>
                <c:pt idx="8">
                  <c:v>17366.5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General">
                  <c:v>0</c:v>
                </c:pt>
                <c:pt idx="17" formatCode="General">
                  <c:v>0</c:v>
                </c:pt>
                <c:pt idx="18" formatCode="General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F0-4EF1-AAE6-AB632FABC7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412208"/>
        <c:axId val="749419280"/>
      </c:scatterChart>
      <c:valAx>
        <c:axId val="749412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19280"/>
        <c:crosses val="autoZero"/>
        <c:crossBetween val="midCat"/>
      </c:valAx>
      <c:valAx>
        <c:axId val="74941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12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1'!$A$10</c:f>
              <c:strCache>
                <c:ptCount val="1"/>
                <c:pt idx="0">
                  <c:v>Unknown 5 (fructose)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1'!$C$10:$U$10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6448.6</c:v>
                </c:pt>
                <c:pt idx="9">
                  <c:v>8252.2999999999993</c:v>
                </c:pt>
                <c:pt idx="10">
                  <c:v>13486.9</c:v>
                </c:pt>
                <c:pt idx="11">
                  <c:v>14234.9</c:v>
                </c:pt>
                <c:pt idx="12">
                  <c:v>10945.9</c:v>
                </c:pt>
                <c:pt idx="13">
                  <c:v>13065.1</c:v>
                </c:pt>
                <c:pt idx="14">
                  <c:v>12056.3</c:v>
                </c:pt>
                <c:pt idx="15">
                  <c:v>13445.2</c:v>
                </c:pt>
                <c:pt idx="16">
                  <c:v>16765.599999999999</c:v>
                </c:pt>
                <c:pt idx="17">
                  <c:v>17460.5</c:v>
                </c:pt>
                <c:pt idx="18">
                  <c:v>15584.7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76-473E-A9DA-62544C183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401872"/>
        <c:axId val="749394800"/>
      </c:scatterChart>
      <c:valAx>
        <c:axId val="749401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94800"/>
        <c:crosses val="autoZero"/>
        <c:crossBetween val="midCat"/>
      </c:valAx>
      <c:valAx>
        <c:axId val="74939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01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1'!$A$11</c:f>
              <c:strCache>
                <c:ptCount val="1"/>
                <c:pt idx="0">
                  <c:v>Fructose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1'!$C$11:$U$11</c:f>
              <c:numCache>
                <c:formatCode>0.00E+00</c:formatCode>
                <c:ptCount val="19"/>
                <c:pt idx="0">
                  <c:v>783451</c:v>
                </c:pt>
                <c:pt idx="1">
                  <c:v>700292</c:v>
                </c:pt>
                <c:pt idx="2">
                  <c:v>646723</c:v>
                </c:pt>
                <c:pt idx="3">
                  <c:v>640104</c:v>
                </c:pt>
                <c:pt idx="4">
                  <c:v>665690</c:v>
                </c:pt>
                <c:pt idx="5">
                  <c:v>664788</c:v>
                </c:pt>
                <c:pt idx="6">
                  <c:v>555761</c:v>
                </c:pt>
                <c:pt idx="7">
                  <c:v>546831</c:v>
                </c:pt>
                <c:pt idx="8" formatCode="General">
                  <c:v>497387.2</c:v>
                </c:pt>
                <c:pt idx="9" formatCode="General">
                  <c:v>424911.2</c:v>
                </c:pt>
                <c:pt idx="10" formatCode="General">
                  <c:v>424479.8</c:v>
                </c:pt>
                <c:pt idx="11" formatCode="General">
                  <c:v>437426.3</c:v>
                </c:pt>
                <c:pt idx="12" formatCode="General">
                  <c:v>423957.4</c:v>
                </c:pt>
                <c:pt idx="13" formatCode="General">
                  <c:v>378496.3</c:v>
                </c:pt>
                <c:pt idx="14" formatCode="General">
                  <c:v>351582</c:v>
                </c:pt>
                <c:pt idx="15" formatCode="General">
                  <c:v>396411.9</c:v>
                </c:pt>
                <c:pt idx="16" formatCode="General">
                  <c:v>401889.4</c:v>
                </c:pt>
                <c:pt idx="17" formatCode="General">
                  <c:v>422100.1</c:v>
                </c:pt>
                <c:pt idx="18" formatCode="General">
                  <c:v>375159.5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A7-4E6C-9AEF-A31D11D77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407312"/>
        <c:axId val="749390448"/>
      </c:scatterChart>
      <c:valAx>
        <c:axId val="749407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90448"/>
        <c:crosses val="autoZero"/>
        <c:crossBetween val="midCat"/>
      </c:valAx>
      <c:valAx>
        <c:axId val="74939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0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TSS_COD!$S$1</c:f>
              <c:strCache>
                <c:ptCount val="1"/>
                <c:pt idx="0">
                  <c:v>TSS 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TSS_COD!$Q$2:$Q$8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TSS_COD!$S$2:$S$8</c:f>
              <c:numCache>
                <c:formatCode>General</c:formatCode>
                <c:ptCount val="7"/>
                <c:pt idx="0">
                  <c:v>11.583333333333325</c:v>
                </c:pt>
                <c:pt idx="1">
                  <c:v>11.483333333333336</c:v>
                </c:pt>
                <c:pt idx="2">
                  <c:v>13.150000000000004</c:v>
                </c:pt>
                <c:pt idx="3">
                  <c:v>10.5</c:v>
                </c:pt>
                <c:pt idx="4">
                  <c:v>12.333333333333327</c:v>
                </c:pt>
                <c:pt idx="5">
                  <c:v>11.283333333333331</c:v>
                </c:pt>
                <c:pt idx="6">
                  <c:v>11.199999999999996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A0D-4CFC-9289-361FFC496CCB}"/>
            </c:ext>
          </c:extLst>
        </c:ser>
        <c:ser>
          <c:idx val="2"/>
          <c:order val="2"/>
          <c:tx>
            <c:v>TSS1 2d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TSS_COD!$Q$9:$Q$11</c:f>
              <c:numCache>
                <c:formatCode>General</c:formatCode>
                <c:ptCount val="3"/>
                <c:pt idx="0">
                  <c:v>24</c:v>
                </c:pt>
                <c:pt idx="1">
                  <c:v>26</c:v>
                </c:pt>
                <c:pt idx="2">
                  <c:v>28</c:v>
                </c:pt>
              </c:numCache>
            </c:numRef>
          </c:xVal>
          <c:yVal>
            <c:numRef>
              <c:f>TSS_COD!$S$9:$S$11</c:f>
              <c:numCache>
                <c:formatCode>General</c:formatCode>
                <c:ptCount val="3"/>
                <c:pt idx="0">
                  <c:v>10.400000000000002</c:v>
                </c:pt>
                <c:pt idx="1">
                  <c:v>13.566666666666672</c:v>
                </c:pt>
                <c:pt idx="2">
                  <c:v>12.133333333333329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91-4A7D-BD39-6B0BEFD9D829}"/>
            </c:ext>
          </c:extLst>
        </c:ser>
        <c:ser>
          <c:idx val="5"/>
          <c:order val="5"/>
          <c:tx>
            <c:v>TSS1 3d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TSS_COD!$Q$12:$Q$14</c:f>
              <c:numCache>
                <c:formatCode>General</c:formatCode>
                <c:ptCount val="3"/>
                <c:pt idx="0">
                  <c:v>46</c:v>
                </c:pt>
                <c:pt idx="1">
                  <c:v>48</c:v>
                </c:pt>
                <c:pt idx="2">
                  <c:v>50</c:v>
                </c:pt>
              </c:numCache>
            </c:numRef>
          </c:xVal>
          <c:yVal>
            <c:numRef>
              <c:f>TSS_COD!$S$12:$S$14</c:f>
              <c:numCache>
                <c:formatCode>General</c:formatCode>
                <c:ptCount val="3"/>
                <c:pt idx="0">
                  <c:v>12.299999999999997</c:v>
                </c:pt>
                <c:pt idx="1">
                  <c:v>16.450000000000003</c:v>
                </c:pt>
                <c:pt idx="2">
                  <c:v>12.900000000000004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0F7-4CB8-81D3-DB7ABADE6A34}"/>
            </c:ext>
          </c:extLst>
        </c:ser>
        <c:ser>
          <c:idx val="6"/>
          <c:order val="6"/>
          <c:tx>
            <c:v>TSS1 4d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TSS_COD!$Q$15:$Q$17</c:f>
              <c:numCache>
                <c:formatCode>General</c:formatCode>
                <c:ptCount val="3"/>
                <c:pt idx="0">
                  <c:v>70</c:v>
                </c:pt>
                <c:pt idx="1">
                  <c:v>72</c:v>
                </c:pt>
                <c:pt idx="2">
                  <c:v>74</c:v>
                </c:pt>
              </c:numCache>
            </c:numRef>
          </c:xVal>
          <c:yVal>
            <c:numRef>
              <c:f>TSS_COD!$S$15:$S$17</c:f>
              <c:numCache>
                <c:formatCode>General</c:formatCode>
                <c:ptCount val="3"/>
                <c:pt idx="0">
                  <c:v>15.016666666666669</c:v>
                </c:pt>
                <c:pt idx="1">
                  <c:v>11.566666666666661</c:v>
                </c:pt>
                <c:pt idx="2">
                  <c:v>13.766666666666667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0F7-4CB8-81D3-DB7ABADE6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7193296"/>
        <c:axId val="-2107182960"/>
      </c:scatterChart>
      <c:scatterChart>
        <c:scatterStyle val="smoothMarker"/>
        <c:varyColors val="0"/>
        <c:ser>
          <c:idx val="0"/>
          <c:order val="0"/>
          <c:tx>
            <c:strRef>
              <c:f>TSS_COD!$R$1</c:f>
              <c:strCache>
                <c:ptCount val="1"/>
                <c:pt idx="0">
                  <c:v>COD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TSS_COD!$Q$2:$Q$8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TSS_COD!$R$2:$R$8</c:f>
              <c:numCache>
                <c:formatCode>General</c:formatCode>
                <c:ptCount val="7"/>
                <c:pt idx="0">
                  <c:v>7.3000000000000009E-2</c:v>
                </c:pt>
                <c:pt idx="1">
                  <c:v>6.8000000000000005E-2</c:v>
                </c:pt>
                <c:pt idx="2">
                  <c:v>3.0999999999999996E-2</c:v>
                </c:pt>
                <c:pt idx="3">
                  <c:v>7.0000000000000007E-2</c:v>
                </c:pt>
                <c:pt idx="4">
                  <c:v>0.10400000000000001</c:v>
                </c:pt>
                <c:pt idx="5">
                  <c:v>6.5000000000000002E-2</c:v>
                </c:pt>
                <c:pt idx="6">
                  <c:v>6.5000000000000002E-2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A0D-4CFC-9289-361FFC496CCB}"/>
            </c:ext>
          </c:extLst>
        </c:ser>
        <c:ser>
          <c:idx val="3"/>
          <c:order val="3"/>
          <c:tx>
            <c:v>COD1 2d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TSS_COD!$Q$9:$Q$11</c:f>
              <c:numCache>
                <c:formatCode>General</c:formatCode>
                <c:ptCount val="3"/>
                <c:pt idx="0">
                  <c:v>24</c:v>
                </c:pt>
                <c:pt idx="1">
                  <c:v>26</c:v>
                </c:pt>
                <c:pt idx="2">
                  <c:v>28</c:v>
                </c:pt>
              </c:numCache>
            </c:numRef>
          </c:xVal>
          <c:yVal>
            <c:numRef>
              <c:f>TSS_COD!$R$9:$R$11</c:f>
              <c:numCache>
                <c:formatCode>General</c:formatCode>
                <c:ptCount val="3"/>
                <c:pt idx="0">
                  <c:v>7.7999999999999986E-2</c:v>
                </c:pt>
                <c:pt idx="1">
                  <c:v>6.3E-2</c:v>
                </c:pt>
                <c:pt idx="2">
                  <c:v>4.8000000000000001E-2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091-4A7D-BD39-6B0BEFD9D829}"/>
            </c:ext>
          </c:extLst>
        </c:ser>
        <c:ser>
          <c:idx val="4"/>
          <c:order val="4"/>
          <c:tx>
            <c:v>COD1 3d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TSS_COD!$Q$12:$Q$14</c:f>
              <c:numCache>
                <c:formatCode>General</c:formatCode>
                <c:ptCount val="3"/>
                <c:pt idx="0">
                  <c:v>46</c:v>
                </c:pt>
                <c:pt idx="1">
                  <c:v>48</c:v>
                </c:pt>
                <c:pt idx="2">
                  <c:v>50</c:v>
                </c:pt>
              </c:numCache>
            </c:numRef>
          </c:xVal>
          <c:yVal>
            <c:numRef>
              <c:f>TSS_COD!$R$12:$R$14</c:f>
              <c:numCache>
                <c:formatCode>General</c:formatCode>
                <c:ptCount val="3"/>
                <c:pt idx="0">
                  <c:v>7.0999999999999994E-2</c:v>
                </c:pt>
                <c:pt idx="1">
                  <c:v>7.1999999999999995E-2</c:v>
                </c:pt>
                <c:pt idx="2">
                  <c:v>6.3E-2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091-4A7D-BD39-6B0BEFD9D829}"/>
            </c:ext>
          </c:extLst>
        </c:ser>
        <c:ser>
          <c:idx val="7"/>
          <c:order val="7"/>
          <c:tx>
            <c:v>COD1 4d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TSS_COD!$Q$15:$Q$17</c:f>
              <c:numCache>
                <c:formatCode>General</c:formatCode>
                <c:ptCount val="3"/>
                <c:pt idx="0">
                  <c:v>70</c:v>
                </c:pt>
                <c:pt idx="1">
                  <c:v>72</c:v>
                </c:pt>
                <c:pt idx="2">
                  <c:v>74</c:v>
                </c:pt>
              </c:numCache>
            </c:numRef>
          </c:xVal>
          <c:yVal>
            <c:numRef>
              <c:f>TSS_COD!$R$15:$R$17</c:f>
              <c:numCache>
                <c:formatCode>General</c:formatCode>
                <c:ptCount val="3"/>
                <c:pt idx="0">
                  <c:v>3.7999999999999999E-2</c:v>
                </c:pt>
                <c:pt idx="1">
                  <c:v>4.9999999999999996E-2</c:v>
                </c:pt>
                <c:pt idx="2">
                  <c:v>4.3000000000000003E-2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0F7-4CB8-81D3-DB7ABADE6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7185136"/>
        <c:axId val="-2107188400"/>
      </c:scatterChart>
      <c:valAx>
        <c:axId val="-2107193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182960"/>
        <c:crosses val="autoZero"/>
        <c:crossBetween val="midCat"/>
      </c:valAx>
      <c:valAx>
        <c:axId val="-210718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193296"/>
        <c:crosses val="autoZero"/>
        <c:crossBetween val="midCat"/>
      </c:valAx>
      <c:valAx>
        <c:axId val="-21071884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7185136"/>
        <c:crosses val="max"/>
        <c:crossBetween val="midCat"/>
      </c:valAx>
      <c:valAx>
        <c:axId val="-2107185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107188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1'!$A$12</c:f>
              <c:strCache>
                <c:ptCount val="1"/>
                <c:pt idx="0">
                  <c:v>Lactic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1'!$C$12:$U$12</c:f>
              <c:numCache>
                <c:formatCode>General</c:formatCode>
                <c:ptCount val="19"/>
                <c:pt idx="0">
                  <c:v>1664.2302199999999</c:v>
                </c:pt>
                <c:pt idx="1">
                  <c:v>1323.98901</c:v>
                </c:pt>
                <c:pt idx="2">
                  <c:v>1302.6639399999999</c:v>
                </c:pt>
                <c:pt idx="3">
                  <c:v>1286.83582</c:v>
                </c:pt>
                <c:pt idx="4">
                  <c:v>1287.08752</c:v>
                </c:pt>
                <c:pt idx="5">
                  <c:v>1281.9126000000001</c:v>
                </c:pt>
                <c:pt idx="6">
                  <c:v>1133.43481</c:v>
                </c:pt>
                <c:pt idx="7">
                  <c:v>1508.5208700000001</c:v>
                </c:pt>
                <c:pt idx="8">
                  <c:v>1855.09375</c:v>
                </c:pt>
                <c:pt idx="9">
                  <c:v>1625.8507099999999</c:v>
                </c:pt>
                <c:pt idx="10">
                  <c:v>1546.8923299999999</c:v>
                </c:pt>
                <c:pt idx="11">
                  <c:v>1545.3898899999999</c:v>
                </c:pt>
                <c:pt idx="12" formatCode="0.00E+00">
                  <c:v>1468.8315399999999</c:v>
                </c:pt>
                <c:pt idx="13">
                  <c:v>1201.3599899999999</c:v>
                </c:pt>
                <c:pt idx="14">
                  <c:v>1095.5720200000001</c:v>
                </c:pt>
                <c:pt idx="15">
                  <c:v>1191.29431</c:v>
                </c:pt>
                <c:pt idx="16">
                  <c:v>941.83916999999997</c:v>
                </c:pt>
                <c:pt idx="17">
                  <c:v>936.25365999999997</c:v>
                </c:pt>
                <c:pt idx="18">
                  <c:v>799.48657000000003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6E-4CD7-AF01-585CEEDBA6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395344"/>
        <c:axId val="749393712"/>
      </c:scatterChart>
      <c:valAx>
        <c:axId val="749395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93712"/>
        <c:crosses val="autoZero"/>
        <c:crossBetween val="midCat"/>
      </c:valAx>
      <c:valAx>
        <c:axId val="74939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9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1'!$A$13</c:f>
              <c:strCache>
                <c:ptCount val="1"/>
                <c:pt idx="0">
                  <c:v>Acetic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1'!$C$13:$U$13</c:f>
              <c:numCache>
                <c:formatCode>General</c:formatCode>
                <c:ptCount val="19"/>
                <c:pt idx="0">
                  <c:v>734.13500999999997</c:v>
                </c:pt>
                <c:pt idx="1">
                  <c:v>720.08172999999999</c:v>
                </c:pt>
                <c:pt idx="2">
                  <c:v>592.94244000000003</c:v>
                </c:pt>
                <c:pt idx="3">
                  <c:v>584.00891000000001</c:v>
                </c:pt>
                <c:pt idx="4">
                  <c:v>594.78539999999998</c:v>
                </c:pt>
                <c:pt idx="5">
                  <c:v>585.75012000000004</c:v>
                </c:pt>
                <c:pt idx="6">
                  <c:v>532.49994000000004</c:v>
                </c:pt>
                <c:pt idx="7">
                  <c:v>685.29638999999997</c:v>
                </c:pt>
                <c:pt idx="8">
                  <c:v>762.00915999999995</c:v>
                </c:pt>
                <c:pt idx="9">
                  <c:v>702.23755000000006</c:v>
                </c:pt>
                <c:pt idx="10">
                  <c:v>1083.46765</c:v>
                </c:pt>
                <c:pt idx="11">
                  <c:v>1161.0957000000001</c:v>
                </c:pt>
                <c:pt idx="12">
                  <c:v>1200.20569</c:v>
                </c:pt>
                <c:pt idx="13">
                  <c:v>1390.53125</c:v>
                </c:pt>
                <c:pt idx="14">
                  <c:v>1211.87817</c:v>
                </c:pt>
                <c:pt idx="15">
                  <c:v>1480.4362799999999</c:v>
                </c:pt>
                <c:pt idx="16">
                  <c:v>1763.89075</c:v>
                </c:pt>
                <c:pt idx="17">
                  <c:v>1862.5356400000001</c:v>
                </c:pt>
                <c:pt idx="18">
                  <c:v>1708.9229700000001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0F-4195-B0BA-FAA0BB7767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402416"/>
        <c:axId val="749419824"/>
      </c:scatterChart>
      <c:valAx>
        <c:axId val="749402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19824"/>
        <c:crosses val="autoZero"/>
        <c:crossBetween val="midCat"/>
      </c:valAx>
      <c:valAx>
        <c:axId val="74941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02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1'!$A$14</c:f>
              <c:strCache>
                <c:ptCount val="1"/>
                <c:pt idx="0">
                  <c:v>Propionic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1'!$C$14:$U$14</c:f>
              <c:numCache>
                <c:formatCode>General</c:formatCode>
                <c:ptCount val="19"/>
                <c:pt idx="0">
                  <c:v>525.50176999999996</c:v>
                </c:pt>
                <c:pt idx="1">
                  <c:v>474.34052000000003</c:v>
                </c:pt>
                <c:pt idx="2">
                  <c:v>451.06616000000002</c:v>
                </c:pt>
                <c:pt idx="3">
                  <c:v>451.36358999999999</c:v>
                </c:pt>
                <c:pt idx="4">
                  <c:v>458.21854000000002</c:v>
                </c:pt>
                <c:pt idx="5">
                  <c:v>466.42230000000001</c:v>
                </c:pt>
                <c:pt idx="6">
                  <c:v>419.74509</c:v>
                </c:pt>
                <c:pt idx="7">
                  <c:v>599.16265999999996</c:v>
                </c:pt>
                <c:pt idx="8">
                  <c:v>618.21094000000005</c:v>
                </c:pt>
                <c:pt idx="9">
                  <c:v>562.25878999999998</c:v>
                </c:pt>
                <c:pt idx="10">
                  <c:v>679.21783000000005</c:v>
                </c:pt>
                <c:pt idx="11">
                  <c:v>708.01549999999997</c:v>
                </c:pt>
                <c:pt idx="12">
                  <c:v>724.48810000000003</c:v>
                </c:pt>
                <c:pt idx="13">
                  <c:v>752.79210999999998</c:v>
                </c:pt>
                <c:pt idx="14">
                  <c:v>704.30535999999995</c:v>
                </c:pt>
                <c:pt idx="15">
                  <c:v>811.94141000000002</c:v>
                </c:pt>
                <c:pt idx="16">
                  <c:v>917.44592</c:v>
                </c:pt>
                <c:pt idx="17">
                  <c:v>976.53821000000005</c:v>
                </c:pt>
                <c:pt idx="18">
                  <c:v>886.84436000000005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35-460C-BB4E-B81EF7DCE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396976"/>
        <c:axId val="749391536"/>
      </c:scatterChart>
      <c:valAx>
        <c:axId val="74939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91536"/>
        <c:crosses val="autoZero"/>
        <c:crossBetween val="midCat"/>
      </c:valAx>
      <c:valAx>
        <c:axId val="74939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96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1'!$A$15</c:f>
              <c:strCache>
                <c:ptCount val="1"/>
                <c:pt idx="0">
                  <c:v>Ethanol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1'!$C$15:$U$15</c:f>
              <c:numCache>
                <c:formatCode>0.00E+00</c:formatCode>
                <c:ptCount val="19"/>
                <c:pt idx="0">
                  <c:v>31624.1</c:v>
                </c:pt>
                <c:pt idx="1">
                  <c:v>18582.099999999999</c:v>
                </c:pt>
                <c:pt idx="2">
                  <c:v>16218.6</c:v>
                </c:pt>
                <c:pt idx="3">
                  <c:v>15520.3</c:v>
                </c:pt>
                <c:pt idx="4">
                  <c:v>14994.9</c:v>
                </c:pt>
                <c:pt idx="5">
                  <c:v>14571.4</c:v>
                </c:pt>
                <c:pt idx="6">
                  <c:v>18350.599999999999</c:v>
                </c:pt>
                <c:pt idx="7">
                  <c:v>74898.7</c:v>
                </c:pt>
                <c:pt idx="8">
                  <c:v>76461.8</c:v>
                </c:pt>
                <c:pt idx="9">
                  <c:v>60774.9</c:v>
                </c:pt>
                <c:pt idx="10">
                  <c:v>55513.7</c:v>
                </c:pt>
                <c:pt idx="11">
                  <c:v>63099.3</c:v>
                </c:pt>
                <c:pt idx="12">
                  <c:v>54020.3</c:v>
                </c:pt>
                <c:pt idx="13">
                  <c:v>45354.9</c:v>
                </c:pt>
                <c:pt idx="14">
                  <c:v>32821.5</c:v>
                </c:pt>
                <c:pt idx="15">
                  <c:v>43933.2</c:v>
                </c:pt>
                <c:pt idx="16">
                  <c:v>36192.5</c:v>
                </c:pt>
                <c:pt idx="17">
                  <c:v>33870.400000000001</c:v>
                </c:pt>
                <c:pt idx="18">
                  <c:v>31918.799999999999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6B-4AEA-8B14-BC471FE50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409488"/>
        <c:axId val="749390992"/>
      </c:scatterChart>
      <c:valAx>
        <c:axId val="749409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90992"/>
        <c:crosses val="autoZero"/>
        <c:crossBetween val="midCat"/>
      </c:valAx>
      <c:valAx>
        <c:axId val="74939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09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1_corrected'!$A$5</c:f>
              <c:strCache>
                <c:ptCount val="1"/>
                <c:pt idx="0">
                  <c:v>Sucrose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1_corrected'!$C$2:$U$2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1_corrected'!$C$5:$U$5</c:f>
              <c:numCache>
                <c:formatCode>0.00E+00</c:formatCode>
                <c:ptCount val="19"/>
                <c:pt idx="0">
                  <c:v>258889</c:v>
                </c:pt>
                <c:pt idx="1">
                  <c:v>236229</c:v>
                </c:pt>
                <c:pt idx="2">
                  <c:v>278513</c:v>
                </c:pt>
                <c:pt idx="3">
                  <c:v>274047</c:v>
                </c:pt>
                <c:pt idx="4">
                  <c:v>274373</c:v>
                </c:pt>
                <c:pt idx="5">
                  <c:v>279218</c:v>
                </c:pt>
                <c:pt idx="6">
                  <c:v>235483</c:v>
                </c:pt>
                <c:pt idx="7">
                  <c:v>160820</c:v>
                </c:pt>
                <c:pt idx="8">
                  <c:v>34326.1</c:v>
                </c:pt>
                <c:pt idx="9" formatCode="General">
                  <c:v>20814.7</c:v>
                </c:pt>
                <c:pt idx="10" formatCode="General">
                  <c:v>12225.3</c:v>
                </c:pt>
                <c:pt idx="11" formatCode="General">
                  <c:v>12174.6</c:v>
                </c:pt>
                <c:pt idx="12" formatCode="General">
                  <c:v>14629.7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General">
                  <c:v>0</c:v>
                </c:pt>
                <c:pt idx="17" formatCode="General">
                  <c:v>0</c:v>
                </c:pt>
                <c:pt idx="18" formatCode="General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36-4DB8-AAE9-06FA5842B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418192"/>
        <c:axId val="749418736"/>
      </c:scatterChart>
      <c:valAx>
        <c:axId val="749418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18736"/>
        <c:crosses val="autoZero"/>
        <c:crossBetween val="midCat"/>
      </c:valAx>
      <c:valAx>
        <c:axId val="74941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18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'Position 1_corrected'!$A$9</c:f>
              <c:strCache>
                <c:ptCount val="1"/>
                <c:pt idx="0">
                  <c:v>Glucose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'Position 1_corrected'!$C$2:$U$2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26</c:v>
                </c:pt>
                <c:pt idx="9">
                  <c:v>28</c:v>
                </c:pt>
                <c:pt idx="10">
                  <c:v>46</c:v>
                </c:pt>
                <c:pt idx="11">
                  <c:v>48</c:v>
                </c:pt>
                <c:pt idx="12">
                  <c:v>50</c:v>
                </c:pt>
                <c:pt idx="13">
                  <c:v>70</c:v>
                </c:pt>
                <c:pt idx="14">
                  <c:v>72</c:v>
                </c:pt>
                <c:pt idx="15">
                  <c:v>74</c:v>
                </c:pt>
                <c:pt idx="16">
                  <c:v>94</c:v>
                </c:pt>
                <c:pt idx="17">
                  <c:v>96</c:v>
                </c:pt>
                <c:pt idx="18">
                  <c:v>98</c:v>
                </c:pt>
              </c:numCache>
            </c:numRef>
          </c:xVal>
          <c:yVal>
            <c:numRef>
              <c:f>'Position 1_corrected'!$C$9:$U$9</c:f>
              <c:numCache>
                <c:formatCode>0.00E+00</c:formatCode>
                <c:ptCount val="19"/>
                <c:pt idx="0">
                  <c:v>376900</c:v>
                </c:pt>
                <c:pt idx="1">
                  <c:v>337424</c:v>
                </c:pt>
                <c:pt idx="2">
                  <c:v>336926</c:v>
                </c:pt>
                <c:pt idx="3">
                  <c:v>343269</c:v>
                </c:pt>
                <c:pt idx="4">
                  <c:v>357983</c:v>
                </c:pt>
                <c:pt idx="5">
                  <c:v>366695</c:v>
                </c:pt>
                <c:pt idx="6">
                  <c:v>320000</c:v>
                </c:pt>
                <c:pt idx="7" formatCode="General">
                  <c:v>8263.2685500000007</c:v>
                </c:pt>
                <c:pt idx="8">
                  <c:v>17366.5</c:v>
                </c:pt>
                <c:pt idx="9" formatCode="General">
                  <c:v>8252.2999999999993</c:v>
                </c:pt>
                <c:pt idx="10" formatCode="General">
                  <c:v>13486.9</c:v>
                </c:pt>
                <c:pt idx="11" formatCode="General">
                  <c:v>14234.9</c:v>
                </c:pt>
                <c:pt idx="12" formatCode="General">
                  <c:v>10945.9</c:v>
                </c:pt>
                <c:pt idx="13" formatCode="General">
                  <c:v>13065.1</c:v>
                </c:pt>
                <c:pt idx="14" formatCode="General">
                  <c:v>12056.3</c:v>
                </c:pt>
                <c:pt idx="15" formatCode="General">
                  <c:v>13445.2</c:v>
                </c:pt>
                <c:pt idx="16" formatCode="General">
                  <c:v>16765.599999999999</c:v>
                </c:pt>
                <c:pt idx="17" formatCode="General">
                  <c:v>17460.5</c:v>
                </c:pt>
                <c:pt idx="18" formatCode="General">
                  <c:v>15584.7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E4-44DA-919A-6C96D6EF0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412208"/>
        <c:axId val="749419280"/>
      </c:scatterChart>
      <c:valAx>
        <c:axId val="749412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19280"/>
        <c:crosses val="autoZero"/>
        <c:crossBetween val="midCat"/>
      </c:valAx>
      <c:valAx>
        <c:axId val="74941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12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1"/>
          <c:tx>
            <c:strRef>
              <c:f>TSS_COD!$U$1</c:f>
              <c:strCache>
                <c:ptCount val="1"/>
                <c:pt idx="0">
                  <c:v>TSS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TSS_COD!$Q$2:$Q$8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TSS_COD!$U$2:$U$8</c:f>
              <c:numCache>
                <c:formatCode>General</c:formatCode>
                <c:ptCount val="7"/>
                <c:pt idx="0">
                  <c:v>10.366666666666664</c:v>
                </c:pt>
                <c:pt idx="1">
                  <c:v>11.250000000000002</c:v>
                </c:pt>
                <c:pt idx="5">
                  <c:v>11.250000000000002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A0D-4CFC-9289-361FFC496CCB}"/>
            </c:ext>
          </c:extLst>
        </c:ser>
        <c:ser>
          <c:idx val="2"/>
          <c:order val="2"/>
          <c:tx>
            <c:v>TSS2 2d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TSS_COD!$Q$9:$Q$11</c:f>
              <c:numCache>
                <c:formatCode>General</c:formatCode>
                <c:ptCount val="3"/>
                <c:pt idx="0">
                  <c:v>24</c:v>
                </c:pt>
                <c:pt idx="1">
                  <c:v>26</c:v>
                </c:pt>
                <c:pt idx="2">
                  <c:v>28</c:v>
                </c:pt>
              </c:numCache>
            </c:numRef>
          </c:xVal>
          <c:yVal>
            <c:numRef>
              <c:f>TSS_COD!$U$9:$U$11</c:f>
              <c:numCache>
                <c:formatCode>General</c:formatCode>
                <c:ptCount val="3"/>
                <c:pt idx="0">
                  <c:v>8.7333333333333343</c:v>
                </c:pt>
                <c:pt idx="1">
                  <c:v>12.216666666666661</c:v>
                </c:pt>
                <c:pt idx="2">
                  <c:v>13.649999999999995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3D1-4312-A126-377EC9664DAE}"/>
            </c:ext>
          </c:extLst>
        </c:ser>
        <c:ser>
          <c:idx val="5"/>
          <c:order val="5"/>
          <c:tx>
            <c:v>TSS2 3d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TSS_COD!$Q$12:$Q$14</c:f>
              <c:numCache>
                <c:formatCode>General</c:formatCode>
                <c:ptCount val="3"/>
                <c:pt idx="0">
                  <c:v>46</c:v>
                </c:pt>
                <c:pt idx="1">
                  <c:v>48</c:v>
                </c:pt>
                <c:pt idx="2">
                  <c:v>50</c:v>
                </c:pt>
              </c:numCache>
            </c:numRef>
          </c:xVal>
          <c:yVal>
            <c:numRef>
              <c:f>TSS_COD!$U$12:$U$14</c:f>
              <c:numCache>
                <c:formatCode>General</c:formatCode>
                <c:ptCount val="3"/>
                <c:pt idx="0">
                  <c:v>13.199999999999998</c:v>
                </c:pt>
                <c:pt idx="1">
                  <c:v>12.1</c:v>
                </c:pt>
                <c:pt idx="2">
                  <c:v>13.616666666666674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0B-422F-990B-F7FEF7F1D2B3}"/>
            </c:ext>
          </c:extLst>
        </c:ser>
        <c:ser>
          <c:idx val="6"/>
          <c:order val="6"/>
          <c:tx>
            <c:v>TSS2 4d</c:v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TSS_COD!$Q$15:$Q$17</c:f>
              <c:numCache>
                <c:formatCode>General</c:formatCode>
                <c:ptCount val="3"/>
                <c:pt idx="0">
                  <c:v>70</c:v>
                </c:pt>
                <c:pt idx="1">
                  <c:v>72</c:v>
                </c:pt>
                <c:pt idx="2">
                  <c:v>74</c:v>
                </c:pt>
              </c:numCache>
            </c:numRef>
          </c:xVal>
          <c:yVal>
            <c:numRef>
              <c:f>TSS_COD!$U$15:$U$17</c:f>
              <c:numCache>
                <c:formatCode>General</c:formatCode>
                <c:ptCount val="3"/>
                <c:pt idx="0">
                  <c:v>14.766666666666669</c:v>
                </c:pt>
                <c:pt idx="1">
                  <c:v>13.049999999999997</c:v>
                </c:pt>
                <c:pt idx="2">
                  <c:v>15.000000000000005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C0B-422F-990B-F7FEF7F1D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2273440"/>
        <c:axId val="-2055794384"/>
      </c:scatterChart>
      <c:scatterChart>
        <c:scatterStyle val="smoothMarker"/>
        <c:varyColors val="0"/>
        <c:ser>
          <c:idx val="0"/>
          <c:order val="0"/>
          <c:tx>
            <c:strRef>
              <c:f>TSS_COD!$T$1</c:f>
              <c:strCache>
                <c:ptCount val="1"/>
                <c:pt idx="0">
                  <c:v>COD2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TSS_COD!$Q$2:$Q$8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TSS_COD!$T$2:$T$8</c:f>
              <c:numCache>
                <c:formatCode>General</c:formatCode>
                <c:ptCount val="7"/>
                <c:pt idx="0">
                  <c:v>6.0999999999999999E-2</c:v>
                </c:pt>
                <c:pt idx="1">
                  <c:v>5.5000000000000007E-2</c:v>
                </c:pt>
                <c:pt idx="5">
                  <c:v>6.5000000000000002E-2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A0D-4CFC-9289-361FFC496CCB}"/>
            </c:ext>
          </c:extLst>
        </c:ser>
        <c:ser>
          <c:idx val="3"/>
          <c:order val="3"/>
          <c:tx>
            <c:v>COD2 2d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TSS_COD!$Q$9:$Q$11</c:f>
              <c:numCache>
                <c:formatCode>General</c:formatCode>
                <c:ptCount val="3"/>
                <c:pt idx="0">
                  <c:v>24</c:v>
                </c:pt>
                <c:pt idx="1">
                  <c:v>26</c:v>
                </c:pt>
                <c:pt idx="2">
                  <c:v>28</c:v>
                </c:pt>
              </c:numCache>
            </c:numRef>
          </c:xVal>
          <c:yVal>
            <c:numRef>
              <c:f>TSS_COD!$T$9:$T$11</c:f>
              <c:numCache>
                <c:formatCode>General</c:formatCode>
                <c:ptCount val="3"/>
                <c:pt idx="0">
                  <c:v>6.3E-2</c:v>
                </c:pt>
                <c:pt idx="1">
                  <c:v>6.699999999999999E-2</c:v>
                </c:pt>
                <c:pt idx="2">
                  <c:v>5.6999999999999995E-2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3D1-4312-A126-377EC9664DAE}"/>
            </c:ext>
          </c:extLst>
        </c:ser>
        <c:ser>
          <c:idx val="4"/>
          <c:order val="4"/>
          <c:tx>
            <c:v>COD2 3d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TSS_COD!$Q$12:$Q$14</c:f>
              <c:numCache>
                <c:formatCode>General</c:formatCode>
                <c:ptCount val="3"/>
                <c:pt idx="0">
                  <c:v>46</c:v>
                </c:pt>
                <c:pt idx="1">
                  <c:v>48</c:v>
                </c:pt>
                <c:pt idx="2">
                  <c:v>50</c:v>
                </c:pt>
              </c:numCache>
            </c:numRef>
          </c:xVal>
          <c:yVal>
            <c:numRef>
              <c:f>TSS_COD!$T$12:$T$14</c:f>
              <c:numCache>
                <c:formatCode>General</c:formatCode>
                <c:ptCount val="3"/>
                <c:pt idx="0">
                  <c:v>7.6999999999999999E-2</c:v>
                </c:pt>
                <c:pt idx="1">
                  <c:v>7.1999999999999995E-2</c:v>
                </c:pt>
                <c:pt idx="2">
                  <c:v>5.6999999999999995E-2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3D1-4312-A126-377EC9664DAE}"/>
            </c:ext>
          </c:extLst>
        </c:ser>
        <c:ser>
          <c:idx val="7"/>
          <c:order val="7"/>
          <c:tx>
            <c:v>COD2 4d</c:v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TSS_COD!$Q$15:$Q$17</c:f>
              <c:numCache>
                <c:formatCode>General</c:formatCode>
                <c:ptCount val="3"/>
                <c:pt idx="0">
                  <c:v>70</c:v>
                </c:pt>
                <c:pt idx="1">
                  <c:v>72</c:v>
                </c:pt>
                <c:pt idx="2">
                  <c:v>74</c:v>
                </c:pt>
              </c:numCache>
            </c:numRef>
          </c:xVal>
          <c:yVal>
            <c:numRef>
              <c:f>TSS_COD!$T$15:$T$17</c:f>
              <c:numCache>
                <c:formatCode>General</c:formatCode>
                <c:ptCount val="3"/>
                <c:pt idx="0">
                  <c:v>5.0999999999999997E-2</c:v>
                </c:pt>
                <c:pt idx="1">
                  <c:v>5.9000000000000004E-2</c:v>
                </c:pt>
                <c:pt idx="2">
                  <c:v>5.1999999999999998E-2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C0B-422F-990B-F7FEF7F1D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5793840"/>
        <c:axId val="-2055796560"/>
      </c:scatterChart>
      <c:valAx>
        <c:axId val="-2227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5794384"/>
        <c:crosses val="autoZero"/>
        <c:crossBetween val="midCat"/>
      </c:valAx>
      <c:valAx>
        <c:axId val="-2055794384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2273440"/>
        <c:crosses val="autoZero"/>
        <c:crossBetween val="midCat"/>
      </c:valAx>
      <c:valAx>
        <c:axId val="-2055796560"/>
        <c:scaling>
          <c:orientation val="minMax"/>
          <c:max val="0.12000000000000001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5793840"/>
        <c:crosses val="max"/>
        <c:crossBetween val="midCat"/>
      </c:valAx>
      <c:valAx>
        <c:axId val="-205579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55796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FW!$A$9</c:f>
              <c:strCache>
                <c:ptCount val="1"/>
                <c:pt idx="0">
                  <c:v>Glucose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invertIfNegative val="0"/>
          <c:cat>
            <c:strRef>
              <c:f>FW!$D$2:$E$2</c:f>
              <c:strCache>
                <c:ptCount val="2"/>
                <c:pt idx="0">
                  <c:v>FW</c:v>
                </c:pt>
                <c:pt idx="1">
                  <c:v>position 1 (t=0)</c:v>
                </c:pt>
              </c:strCache>
            </c:strRef>
          </c:cat>
          <c:val>
            <c:numRef>
              <c:f>FW!$D$9:$E$9</c:f>
              <c:numCache>
                <c:formatCode>General</c:formatCode>
                <c:ptCount val="2"/>
                <c:pt idx="0">
                  <c:v>0.71397531760676014</c:v>
                </c:pt>
                <c:pt idx="1">
                  <c:v>1.0580194869113493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B2-4B93-95A0-8B3D8C664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9444848"/>
        <c:axId val="749435056"/>
      </c:barChart>
      <c:catAx>
        <c:axId val="74944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35056"/>
        <c:crosses val="autoZero"/>
        <c:auto val="1"/>
        <c:lblAlgn val="ctr"/>
        <c:lblOffset val="100"/>
        <c:tickMarkSkip val="1"/>
        <c:noMultiLvlLbl val="1"/>
      </c:catAx>
      <c:valAx>
        <c:axId val="7494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4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FW!$A$5</c:f>
              <c:strCache>
                <c:ptCount val="1"/>
                <c:pt idx="0">
                  <c:v>Sucrose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FW!$D$2:$E$2</c:f>
              <c:strCache>
                <c:ptCount val="2"/>
                <c:pt idx="0">
                  <c:v>FW</c:v>
                </c:pt>
                <c:pt idx="1">
                  <c:v>position 1 (t=0)</c:v>
                </c:pt>
              </c:strCache>
            </c:strRef>
          </c:cat>
          <c:val>
            <c:numRef>
              <c:f>FW!$D$5:$E$5</c:f>
              <c:numCache>
                <c:formatCode>General</c:formatCode>
                <c:ptCount val="2"/>
                <c:pt idx="0">
                  <c:v>1.800929506180702</c:v>
                </c:pt>
                <c:pt idx="1">
                  <c:v>2.7004324535389932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9-4641-8834-9CA9D94F93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9444848"/>
        <c:axId val="749435056"/>
      </c:barChart>
      <c:catAx>
        <c:axId val="74944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35056"/>
        <c:crosses val="autoZero"/>
        <c:auto val="1"/>
        <c:lblAlgn val="ctr"/>
        <c:lblOffset val="100"/>
        <c:tickMarkSkip val="1"/>
        <c:noMultiLvlLbl val="1"/>
      </c:catAx>
      <c:valAx>
        <c:axId val="7494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4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FW!$A$11</c:f>
              <c:strCache>
                <c:ptCount val="1"/>
                <c:pt idx="0">
                  <c:v>Fructose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FW!$D$2:$E$2</c:f>
              <c:strCache>
                <c:ptCount val="2"/>
                <c:pt idx="0">
                  <c:v>FW</c:v>
                </c:pt>
                <c:pt idx="1">
                  <c:v>position 1 (t=0)</c:v>
                </c:pt>
              </c:strCache>
            </c:strRef>
          </c:cat>
          <c:val>
            <c:numRef>
              <c:f>FW!$D$11:$E$11</c:f>
              <c:numCache>
                <c:formatCode>General</c:formatCode>
                <c:ptCount val="2"/>
                <c:pt idx="0">
                  <c:v>2.0690095736037661</c:v>
                </c:pt>
                <c:pt idx="1">
                  <c:v>2.9787419234653152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A-4A50-92D3-4815AD977A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9444848"/>
        <c:axId val="749435056"/>
      </c:barChart>
      <c:catAx>
        <c:axId val="74944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35056"/>
        <c:crosses val="autoZero"/>
        <c:auto val="1"/>
        <c:lblAlgn val="ctr"/>
        <c:lblOffset val="100"/>
        <c:tickMarkSkip val="1"/>
        <c:noMultiLvlLbl val="1"/>
      </c:catAx>
      <c:valAx>
        <c:axId val="7494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4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FW!$A$12</c:f>
              <c:strCache>
                <c:ptCount val="1"/>
                <c:pt idx="0">
                  <c:v>Lactic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FW!$D$2:$E$2</c:f>
              <c:strCache>
                <c:ptCount val="2"/>
                <c:pt idx="0">
                  <c:v>FW</c:v>
                </c:pt>
                <c:pt idx="1">
                  <c:v>position 1 (t=0)</c:v>
                </c:pt>
              </c:strCache>
            </c:strRef>
          </c:cat>
          <c:val>
            <c:numRef>
              <c:f>FW!$D$12:$E$12</c:f>
              <c:numCache>
                <c:formatCode>General</c:formatCode>
                <c:ptCount val="2"/>
                <c:pt idx="0">
                  <c:v>0.7113095942026062</c:v>
                </c:pt>
                <c:pt idx="1">
                  <c:v>1.0930850932218072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7C-484F-B9AD-1896013340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9444848"/>
        <c:axId val="749435056"/>
      </c:barChart>
      <c:catAx>
        <c:axId val="749444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35056"/>
        <c:crosses val="autoZero"/>
        <c:auto val="1"/>
        <c:lblAlgn val="ctr"/>
        <c:lblOffset val="100"/>
        <c:tickMarkSkip val="1"/>
        <c:noMultiLvlLbl val="1"/>
      </c:catAx>
      <c:valAx>
        <c:axId val="7494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4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16A-6900-47BE-A4BD-747E61C5B766}" type="datetimeFigureOut">
              <a:rPr lang="el-GR" smtClean="0"/>
              <a:t>25/10/2023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B6D-4576-4E48-89CD-6D64A80BAE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031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16A-6900-47BE-A4BD-747E61C5B766}" type="datetimeFigureOut">
              <a:rPr lang="el-GR" smtClean="0"/>
              <a:t>25/10/2023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B6D-4576-4E48-89CD-6D64A80BAE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17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16A-6900-47BE-A4BD-747E61C5B766}" type="datetimeFigureOut">
              <a:rPr lang="el-GR" smtClean="0"/>
              <a:t>25/10/2023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B6D-4576-4E48-89CD-6D64A80BAE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228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16A-6900-47BE-A4BD-747E61C5B766}" type="datetimeFigureOut">
              <a:rPr lang="el-GR" smtClean="0"/>
              <a:t>25/10/2023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B6D-4576-4E48-89CD-6D64A80BAE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731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16A-6900-47BE-A4BD-747E61C5B766}" type="datetimeFigureOut">
              <a:rPr lang="el-GR" smtClean="0"/>
              <a:t>25/10/2023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B6D-4576-4E48-89CD-6D64A80BAE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434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16A-6900-47BE-A4BD-747E61C5B766}" type="datetimeFigureOut">
              <a:rPr lang="el-GR" smtClean="0"/>
              <a:t>25/10/2023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B6D-4576-4E48-89CD-6D64A80BAE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337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16A-6900-47BE-A4BD-747E61C5B766}" type="datetimeFigureOut">
              <a:rPr lang="el-GR" smtClean="0"/>
              <a:t>25/10/2023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B6D-4576-4E48-89CD-6D64A80BAE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05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16A-6900-47BE-A4BD-747E61C5B766}" type="datetimeFigureOut">
              <a:rPr lang="el-GR" smtClean="0"/>
              <a:t>25/10/2023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B6D-4576-4E48-89CD-6D64A80BAE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612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16A-6900-47BE-A4BD-747E61C5B766}" type="datetimeFigureOut">
              <a:rPr lang="el-GR" smtClean="0"/>
              <a:t>25/10/2023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B6D-4576-4E48-89CD-6D64A80BAE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444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16A-6900-47BE-A4BD-747E61C5B766}" type="datetimeFigureOut">
              <a:rPr lang="el-GR" smtClean="0"/>
              <a:t>25/10/2023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B6D-4576-4E48-89CD-6D64A80BAE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370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016A-6900-47BE-A4BD-747E61C5B766}" type="datetimeFigureOut">
              <a:rPr lang="el-GR" smtClean="0"/>
              <a:t>25/10/2023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4B6D-4576-4E48-89CD-6D64A80BAE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54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016A-6900-47BE-A4BD-747E61C5B766}" type="datetimeFigureOut">
              <a:rPr lang="el-GR" smtClean="0"/>
              <a:t>25/10/2023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64B6D-4576-4E48-89CD-6D64A80BAE9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9263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2.xml"/><Relationship Id="rId4" Type="http://schemas.openxmlformats.org/officeDocument/2006/relationships/chart" Target="../charts/char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7" Type="http://schemas.openxmlformats.org/officeDocument/2006/relationships/chart" Target="../charts/chart24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7" Type="http://schemas.openxmlformats.org/officeDocument/2006/relationships/chart" Target="../charts/chart30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scale SSF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Mix Progen (2mL)</a:t>
            </a:r>
          </a:p>
          <a:p>
            <a:r>
              <a:rPr lang="en-US" dirty="0"/>
              <a:t>2 repetitions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2037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BFDD-87CA-18F3-3C80-CCEB1CA3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HPLC</a:t>
            </a:r>
          </a:p>
        </p:txBody>
      </p:sp>
      <p:graphicFrame>
        <p:nvGraphicFramePr>
          <p:cNvPr id="4" name="Γράφημα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023755"/>
              </p:ext>
            </p:extLst>
          </p:nvPr>
        </p:nvGraphicFramePr>
        <p:xfrm>
          <a:off x="414337" y="685800"/>
          <a:ext cx="46577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Γράφημα 10">
            <a:extLst>
              <a:ext uri="{FF2B5EF4-FFF2-40B4-BE49-F238E27FC236}">
                <a16:creationId xmlns:a16="http://schemas.microsoft.com/office/drawing/2014/main" id="{75BC3F91-5822-4DBA-BB42-4192B3800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34531"/>
              </p:ext>
            </p:extLst>
          </p:nvPr>
        </p:nvGraphicFramePr>
        <p:xfrm>
          <a:off x="5257800" y="685800"/>
          <a:ext cx="46577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Γράφημα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758816"/>
              </p:ext>
            </p:extLst>
          </p:nvPr>
        </p:nvGraphicFramePr>
        <p:xfrm>
          <a:off x="409575" y="3433011"/>
          <a:ext cx="4667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Γράφημα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078959"/>
              </p:ext>
            </p:extLst>
          </p:nvPr>
        </p:nvGraphicFramePr>
        <p:xfrm>
          <a:off x="5257800" y="3597442"/>
          <a:ext cx="46577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31BB77-D115-ADB2-80DC-72C2E53E1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15486"/>
              </p:ext>
            </p:extLst>
          </p:nvPr>
        </p:nvGraphicFramePr>
        <p:xfrm>
          <a:off x="9728200" y="762000"/>
          <a:ext cx="2463800" cy="2667000"/>
        </p:xfrm>
        <a:graphic>
          <a:graphicData uri="http://schemas.openxmlformats.org/drawingml/2006/table">
            <a:tbl>
              <a:tblPr/>
              <a:tblGrid>
                <a:gridCol w="1474475">
                  <a:extLst>
                    <a:ext uri="{9D8B030D-6E8A-4147-A177-3AD203B41FA5}">
                      <a16:colId xmlns:a16="http://schemas.microsoft.com/office/drawing/2014/main" val="1361343157"/>
                    </a:ext>
                  </a:extLst>
                </a:gridCol>
                <a:gridCol w="989325">
                  <a:extLst>
                    <a:ext uri="{9D8B030D-6E8A-4147-A177-3AD203B41FA5}">
                      <a16:colId xmlns:a16="http://schemas.microsoft.com/office/drawing/2014/main" val="19827407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Retention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660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058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67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Sucrose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79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Uknown 2 (sucrose)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020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627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29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277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5 (fructose)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079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Fructose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56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699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72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Propionic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01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Ethanol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5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79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BFDD-87CA-18F3-3C80-CCEB1CA3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HPLC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31BB77-D115-ADB2-80DC-72C2E53E14B0}"/>
              </a:ext>
            </a:extLst>
          </p:cNvPr>
          <p:cNvGraphicFramePr>
            <a:graphicFrameLocks noGrp="1"/>
          </p:cNvGraphicFramePr>
          <p:nvPr/>
        </p:nvGraphicFramePr>
        <p:xfrm>
          <a:off x="9728200" y="762000"/>
          <a:ext cx="2463800" cy="2667000"/>
        </p:xfrm>
        <a:graphic>
          <a:graphicData uri="http://schemas.openxmlformats.org/drawingml/2006/table">
            <a:tbl>
              <a:tblPr/>
              <a:tblGrid>
                <a:gridCol w="1474475">
                  <a:extLst>
                    <a:ext uri="{9D8B030D-6E8A-4147-A177-3AD203B41FA5}">
                      <a16:colId xmlns:a16="http://schemas.microsoft.com/office/drawing/2014/main" val="1361343157"/>
                    </a:ext>
                  </a:extLst>
                </a:gridCol>
                <a:gridCol w="989325">
                  <a:extLst>
                    <a:ext uri="{9D8B030D-6E8A-4147-A177-3AD203B41FA5}">
                      <a16:colId xmlns:a16="http://schemas.microsoft.com/office/drawing/2014/main" val="19827407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Retention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660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058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67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Sucrose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79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Uknown 2 (sucrose)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020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627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29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277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5 (fructose)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079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Fructose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56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699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72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Propionic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01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Ethanol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53552"/>
                  </a:ext>
                </a:extLst>
              </a:tr>
            </a:tbl>
          </a:graphicData>
        </a:graphic>
      </p:graphicFrame>
      <p:graphicFrame>
        <p:nvGraphicFramePr>
          <p:cNvPr id="3" name="Γράφημα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001966"/>
              </p:ext>
            </p:extLst>
          </p:nvPr>
        </p:nvGraphicFramePr>
        <p:xfrm>
          <a:off x="120816" y="762000"/>
          <a:ext cx="46672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Γράφημα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633646"/>
              </p:ext>
            </p:extLst>
          </p:nvPr>
        </p:nvGraphicFramePr>
        <p:xfrm>
          <a:off x="4788067" y="842962"/>
          <a:ext cx="46577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Γράφημα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80632"/>
              </p:ext>
            </p:extLst>
          </p:nvPr>
        </p:nvGraphicFramePr>
        <p:xfrm>
          <a:off x="120816" y="3748086"/>
          <a:ext cx="46672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Γράφημα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348940"/>
              </p:ext>
            </p:extLst>
          </p:nvPr>
        </p:nvGraphicFramePr>
        <p:xfrm>
          <a:off x="4788067" y="3774154"/>
          <a:ext cx="46736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1000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BFDD-87CA-18F3-3C80-CCEB1CA3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HPLC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31BB77-D115-ADB2-80DC-72C2E53E14B0}"/>
              </a:ext>
            </a:extLst>
          </p:cNvPr>
          <p:cNvGraphicFramePr>
            <a:graphicFrameLocks noGrp="1"/>
          </p:cNvGraphicFramePr>
          <p:nvPr/>
        </p:nvGraphicFramePr>
        <p:xfrm>
          <a:off x="9728200" y="762000"/>
          <a:ext cx="2463800" cy="2667000"/>
        </p:xfrm>
        <a:graphic>
          <a:graphicData uri="http://schemas.openxmlformats.org/drawingml/2006/table">
            <a:tbl>
              <a:tblPr/>
              <a:tblGrid>
                <a:gridCol w="1474475">
                  <a:extLst>
                    <a:ext uri="{9D8B030D-6E8A-4147-A177-3AD203B41FA5}">
                      <a16:colId xmlns:a16="http://schemas.microsoft.com/office/drawing/2014/main" val="1361343157"/>
                    </a:ext>
                  </a:extLst>
                </a:gridCol>
                <a:gridCol w="989325">
                  <a:extLst>
                    <a:ext uri="{9D8B030D-6E8A-4147-A177-3AD203B41FA5}">
                      <a16:colId xmlns:a16="http://schemas.microsoft.com/office/drawing/2014/main" val="19827407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Retention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660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058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67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Sucrose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79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Uknown 2 (sucrose)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020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627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29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277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5 (fructose)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079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Fructose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56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699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72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Propionic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01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Ethanol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53552"/>
                  </a:ext>
                </a:extLst>
              </a:tr>
            </a:tbl>
          </a:graphicData>
        </a:graphic>
      </p:graphicFrame>
      <p:graphicFrame>
        <p:nvGraphicFramePr>
          <p:cNvPr id="4" name="Γράφημα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509080"/>
              </p:ext>
            </p:extLst>
          </p:nvPr>
        </p:nvGraphicFramePr>
        <p:xfrm>
          <a:off x="169170" y="681038"/>
          <a:ext cx="466679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Γράφημα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237804"/>
              </p:ext>
            </p:extLst>
          </p:nvPr>
        </p:nvGraphicFramePr>
        <p:xfrm>
          <a:off x="4835967" y="762000"/>
          <a:ext cx="46577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Γράφημα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610986"/>
              </p:ext>
            </p:extLst>
          </p:nvPr>
        </p:nvGraphicFramePr>
        <p:xfrm>
          <a:off x="169170" y="3593807"/>
          <a:ext cx="46609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Γράφημα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153283"/>
              </p:ext>
            </p:extLst>
          </p:nvPr>
        </p:nvGraphicFramePr>
        <p:xfrm>
          <a:off x="4830070" y="3609098"/>
          <a:ext cx="46513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120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BFDD-87CA-18F3-3C80-CCEB1CA3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HPLC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31BB77-D115-ADB2-80DC-72C2E53E1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88851"/>
              </p:ext>
            </p:extLst>
          </p:nvPr>
        </p:nvGraphicFramePr>
        <p:xfrm>
          <a:off x="6744368" y="1010653"/>
          <a:ext cx="2463800" cy="2693398"/>
        </p:xfrm>
        <a:graphic>
          <a:graphicData uri="http://schemas.openxmlformats.org/drawingml/2006/table">
            <a:tbl>
              <a:tblPr/>
              <a:tblGrid>
                <a:gridCol w="1474475">
                  <a:extLst>
                    <a:ext uri="{9D8B030D-6E8A-4147-A177-3AD203B41FA5}">
                      <a16:colId xmlns:a16="http://schemas.microsoft.com/office/drawing/2014/main" val="1361343157"/>
                    </a:ext>
                  </a:extLst>
                </a:gridCol>
                <a:gridCol w="989325">
                  <a:extLst>
                    <a:ext uri="{9D8B030D-6E8A-4147-A177-3AD203B41FA5}">
                      <a16:colId xmlns:a16="http://schemas.microsoft.com/office/drawing/2014/main" val="1982740779"/>
                    </a:ext>
                  </a:extLst>
                </a:gridCol>
              </a:tblGrid>
              <a:tr h="216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Retention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660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058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67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Sucrose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79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Uknown 2 (sucrose)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020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627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29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277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5 (fructose)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079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Fructose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56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699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72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Propionic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01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Ethanol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53552"/>
                  </a:ext>
                </a:extLst>
              </a:tr>
            </a:tbl>
          </a:graphicData>
        </a:graphic>
      </p:graphicFrame>
      <p:graphicFrame>
        <p:nvGraphicFramePr>
          <p:cNvPr id="3" name="Γράφημα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954724"/>
              </p:ext>
            </p:extLst>
          </p:nvPr>
        </p:nvGraphicFramePr>
        <p:xfrm>
          <a:off x="353344" y="934453"/>
          <a:ext cx="46513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900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BFDD-87CA-18F3-3C80-CCEB1CA3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HPLC corrected</a:t>
            </a:r>
          </a:p>
        </p:txBody>
      </p:sp>
      <p:graphicFrame>
        <p:nvGraphicFramePr>
          <p:cNvPr id="4" name="Γράφημα 1">
            <a:extLst>
              <a:ext uri="{FF2B5EF4-FFF2-40B4-BE49-F238E27FC236}">
                <a16:creationId xmlns:a16="http://schemas.microsoft.com/office/drawing/2014/main" id="{38FC05CD-1FE2-49C8-A20D-6C22DC16F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699841"/>
              </p:ext>
            </p:extLst>
          </p:nvPr>
        </p:nvGraphicFramePr>
        <p:xfrm>
          <a:off x="319081" y="3433763"/>
          <a:ext cx="461282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Γράφημα 3">
            <a:extLst>
              <a:ext uri="{FF2B5EF4-FFF2-40B4-BE49-F238E27FC236}">
                <a16:creationId xmlns:a16="http://schemas.microsoft.com/office/drawing/2014/main" id="{FB548DF8-D854-4844-9AE2-6F1BE06E49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664666"/>
              </p:ext>
            </p:extLst>
          </p:nvPr>
        </p:nvGraphicFramePr>
        <p:xfrm>
          <a:off x="319080" y="681038"/>
          <a:ext cx="46128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B4C349-12E3-F21B-3195-C0049534A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87253"/>
              </p:ext>
            </p:extLst>
          </p:nvPr>
        </p:nvGraphicFramePr>
        <p:xfrm>
          <a:off x="8252551" y="1085666"/>
          <a:ext cx="2463800" cy="2693398"/>
        </p:xfrm>
        <a:graphic>
          <a:graphicData uri="http://schemas.openxmlformats.org/drawingml/2006/table">
            <a:tbl>
              <a:tblPr/>
              <a:tblGrid>
                <a:gridCol w="1474475">
                  <a:extLst>
                    <a:ext uri="{9D8B030D-6E8A-4147-A177-3AD203B41FA5}">
                      <a16:colId xmlns:a16="http://schemas.microsoft.com/office/drawing/2014/main" val="1361343157"/>
                    </a:ext>
                  </a:extLst>
                </a:gridCol>
                <a:gridCol w="989325">
                  <a:extLst>
                    <a:ext uri="{9D8B030D-6E8A-4147-A177-3AD203B41FA5}">
                      <a16:colId xmlns:a16="http://schemas.microsoft.com/office/drawing/2014/main" val="1982740779"/>
                    </a:ext>
                  </a:extLst>
                </a:gridCol>
              </a:tblGrid>
              <a:tr h="216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Retention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660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058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67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Sucrose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79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Sucrose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020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627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29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277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079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Fructose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56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699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72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Propionic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01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Ethanol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535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852CDD-0946-BF9A-355A-5C53F832C06C}"/>
              </a:ext>
            </a:extLst>
          </p:cNvPr>
          <p:cNvSpPr txBox="1"/>
          <p:nvPr/>
        </p:nvSpPr>
        <p:spPr>
          <a:xfrm>
            <a:off x="5419533" y="4645358"/>
            <a:ext cx="4945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Βαθμονόμηση </a:t>
            </a:r>
            <a:r>
              <a:rPr lang="en-US" dirty="0"/>
              <a:t>glucose, sucrose, fructose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Ταυτοποίηση </a:t>
            </a:r>
            <a:r>
              <a:rPr lang="en-US" dirty="0"/>
              <a:t>Unknown 3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Unknown 4 </a:t>
            </a:r>
            <a:r>
              <a:rPr lang="el-GR" dirty="0"/>
              <a:t>πάντα χαμηλό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00FEEF-A644-776B-82E4-D6B9820D6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990678"/>
              </p:ext>
            </p:extLst>
          </p:nvPr>
        </p:nvGraphicFramePr>
        <p:xfrm>
          <a:off x="5072693" y="1085666"/>
          <a:ext cx="2463800" cy="2693398"/>
        </p:xfrm>
        <a:graphic>
          <a:graphicData uri="http://schemas.openxmlformats.org/drawingml/2006/table">
            <a:tbl>
              <a:tblPr/>
              <a:tblGrid>
                <a:gridCol w="1474475">
                  <a:extLst>
                    <a:ext uri="{9D8B030D-6E8A-4147-A177-3AD203B41FA5}">
                      <a16:colId xmlns:a16="http://schemas.microsoft.com/office/drawing/2014/main" val="1361343157"/>
                    </a:ext>
                  </a:extLst>
                </a:gridCol>
                <a:gridCol w="989325">
                  <a:extLst>
                    <a:ext uri="{9D8B030D-6E8A-4147-A177-3AD203B41FA5}">
                      <a16:colId xmlns:a16="http://schemas.microsoft.com/office/drawing/2014/main" val="1982740779"/>
                    </a:ext>
                  </a:extLst>
                </a:gridCol>
              </a:tblGrid>
              <a:tr h="216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Retention 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6606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058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67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Sucrose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79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Uknown 2 (sucrose)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020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627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29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Glucose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277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 5 (fructose)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079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Fructose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12,569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56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699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72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Propionic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21,756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01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Ethanol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653552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8752CE36-9DDA-9A8C-BDE6-1E2D84026560}"/>
              </a:ext>
            </a:extLst>
          </p:cNvPr>
          <p:cNvSpPr/>
          <p:nvPr/>
        </p:nvSpPr>
        <p:spPr>
          <a:xfrm>
            <a:off x="7766137" y="2204581"/>
            <a:ext cx="486414" cy="4697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74CB-F8FF-CB32-5A41-709724A6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TSS-VSS-sCOD</a:t>
            </a:r>
          </a:p>
        </p:txBody>
      </p:sp>
      <p:graphicFrame>
        <p:nvGraphicFramePr>
          <p:cNvPr id="7" name="Γράφημα 1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102224"/>
              </p:ext>
            </p:extLst>
          </p:nvPr>
        </p:nvGraphicFramePr>
        <p:xfrm>
          <a:off x="472693" y="1108554"/>
          <a:ext cx="45553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Γράφημα 1">
            <a:extLst>
              <a:ext uri="{FF2B5EF4-FFF2-40B4-BE49-F238E27FC236}">
                <a16:creationId xmlns:a16="http://schemas.microsoft.com/office/drawing/2014/main" id="{00000000-0008-0000-02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634932"/>
              </p:ext>
            </p:extLst>
          </p:nvPr>
        </p:nvGraphicFramePr>
        <p:xfrm>
          <a:off x="5257800" y="1108554"/>
          <a:ext cx="45513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Γράφημα 1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012281"/>
              </p:ext>
            </p:extLst>
          </p:nvPr>
        </p:nvGraphicFramePr>
        <p:xfrm>
          <a:off x="242918" y="3851754"/>
          <a:ext cx="45529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3415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TSS-COD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Πείραμα 1						Πείραμα 2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708778"/>
              </p:ext>
            </p:extLst>
          </p:nvPr>
        </p:nvGraphicFramePr>
        <p:xfrm>
          <a:off x="1383701" y="2469439"/>
          <a:ext cx="45184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3">
            <a:extLst>
              <a:ext uri="{FF2B5EF4-FFF2-40B4-BE49-F238E27FC236}">
                <a16:creationId xmlns:a16="http://schemas.microsoft.com/office/drawing/2014/main" id="{00000000-0008-0000-02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868422"/>
              </p:ext>
            </p:extLst>
          </p:nvPr>
        </p:nvGraphicFramePr>
        <p:xfrm>
          <a:off x="6344412" y="2464224"/>
          <a:ext cx="451847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14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DF1A-774A-91D2-CE2E-6D394B6D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27104"/>
          </a:xfrm>
        </p:spPr>
        <p:txBody>
          <a:bodyPr>
            <a:normAutofit/>
          </a:bodyPr>
          <a:lstStyle/>
          <a:p>
            <a:r>
              <a:rPr lang="en-US" sz="2400" dirty="0"/>
              <a:t>HPLC (FW vs Experiment t=0), g/L</a:t>
            </a:r>
          </a:p>
        </p:txBody>
      </p:sp>
      <p:graphicFrame>
        <p:nvGraphicFramePr>
          <p:cNvPr id="3" name="Γράφημα 6">
            <a:extLst>
              <a:ext uri="{FF2B5EF4-FFF2-40B4-BE49-F238E27FC236}">
                <a16:creationId xmlns:a16="http://schemas.microsoft.com/office/drawing/2014/main" id="{00000000-0008-0000-02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770050"/>
              </p:ext>
            </p:extLst>
          </p:nvPr>
        </p:nvGraphicFramePr>
        <p:xfrm>
          <a:off x="3428774" y="570663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Γράφημα 6">
            <a:extLst>
              <a:ext uri="{FF2B5EF4-FFF2-40B4-BE49-F238E27FC236}">
                <a16:creationId xmlns:a16="http://schemas.microsoft.com/office/drawing/2014/main" id="{3EA86212-B3F9-4526-B317-28D06B2F62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107704"/>
              </p:ext>
            </p:extLst>
          </p:nvPr>
        </p:nvGraphicFramePr>
        <p:xfrm>
          <a:off x="390251" y="528972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Γράφημα 6">
            <a:extLst>
              <a:ext uri="{FF2B5EF4-FFF2-40B4-BE49-F238E27FC236}">
                <a16:creationId xmlns:a16="http://schemas.microsoft.com/office/drawing/2014/main" id="{4251A37E-F475-44F4-B1E5-9C9CF4B5EF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328825"/>
              </p:ext>
            </p:extLst>
          </p:nvPr>
        </p:nvGraphicFramePr>
        <p:xfrm>
          <a:off x="6467297" y="66357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Γράφημα 6">
            <a:extLst>
              <a:ext uri="{FF2B5EF4-FFF2-40B4-BE49-F238E27FC236}">
                <a16:creationId xmlns:a16="http://schemas.microsoft.com/office/drawing/2014/main" id="{4C506081-7FBA-4040-82B7-B69E50EC58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60020"/>
              </p:ext>
            </p:extLst>
          </p:nvPr>
        </p:nvGraphicFramePr>
        <p:xfrm>
          <a:off x="539303" y="282357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Γράφημα 6">
            <a:extLst>
              <a:ext uri="{FF2B5EF4-FFF2-40B4-BE49-F238E27FC236}">
                <a16:creationId xmlns:a16="http://schemas.microsoft.com/office/drawing/2014/main" id="{B018097B-D687-4D8F-8A77-FAF5C16ED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525703"/>
              </p:ext>
            </p:extLst>
          </p:nvPr>
        </p:nvGraphicFramePr>
        <p:xfrm>
          <a:off x="3587297" y="282357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Γράφημα 6">
            <a:extLst>
              <a:ext uri="{FF2B5EF4-FFF2-40B4-BE49-F238E27FC236}">
                <a16:creationId xmlns:a16="http://schemas.microsoft.com/office/drawing/2014/main" id="{1B732E22-33AA-4D2E-AED0-AA67C1014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718846"/>
              </p:ext>
            </p:extLst>
          </p:nvPr>
        </p:nvGraphicFramePr>
        <p:xfrm>
          <a:off x="6635291" y="282357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52C0C0-1F32-56F0-C00F-E949CA18DF11}"/>
              </a:ext>
            </a:extLst>
          </p:cNvPr>
          <p:cNvSpPr txBox="1"/>
          <p:nvPr/>
        </p:nvSpPr>
        <p:spPr>
          <a:xfrm>
            <a:off x="444716" y="5694282"/>
            <a:ext cx="362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FW/Water=1/3</a:t>
            </a:r>
          </a:p>
        </p:txBody>
      </p:sp>
    </p:spTree>
    <p:extLst>
      <p:ext uri="{BB962C8B-B14F-4D97-AF65-F5344CB8AC3E}">
        <p14:creationId xmlns:p14="http://schemas.microsoft.com/office/powerpoint/2010/main" val="69745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5DBE-FEDE-409F-8C56-342687D3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49" y="42265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HPLC (Experiment 1 and 2 (area)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45BFDE-9234-62AB-9684-E9346DF485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82101"/>
              </p:ext>
            </p:extLst>
          </p:nvPr>
        </p:nvGraphicFramePr>
        <p:xfrm>
          <a:off x="130349" y="886956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CE68A0A-E612-45DA-829A-C8FD28D252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614607"/>
              </p:ext>
            </p:extLst>
          </p:nvPr>
        </p:nvGraphicFramePr>
        <p:xfrm>
          <a:off x="3242621" y="886956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45D87F-7D7C-4D17-91FE-A7193F1A2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645958"/>
              </p:ext>
            </p:extLst>
          </p:nvPr>
        </p:nvGraphicFramePr>
        <p:xfrm>
          <a:off x="6354893" y="886956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6B7D142-4E90-4A07-B50B-01E5E7CB7A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285910"/>
              </p:ext>
            </p:extLst>
          </p:nvPr>
        </p:nvGraphicFramePr>
        <p:xfrm>
          <a:off x="9234893" y="886956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ECE947C-97B3-4E87-9525-DA93CF97A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938738"/>
              </p:ext>
            </p:extLst>
          </p:nvPr>
        </p:nvGraphicFramePr>
        <p:xfrm>
          <a:off x="362621" y="342900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EC709CA-CB0D-4EB6-B824-891AC8FAC3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477688"/>
              </p:ext>
            </p:extLst>
          </p:nvPr>
        </p:nvGraphicFramePr>
        <p:xfrm>
          <a:off x="3242621" y="342900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528B532-C68D-4BA8-8B1D-3E7D072DF4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944365"/>
              </p:ext>
            </p:extLst>
          </p:nvPr>
        </p:nvGraphicFramePr>
        <p:xfrm>
          <a:off x="6354893" y="3400056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18783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5DBE-FEDE-409F-8C56-342687D3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HPLC (Experiment 1 and 2 (g/L)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C61F0E-FB6F-49F8-9AFA-56BA0BE72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978178"/>
              </p:ext>
            </p:extLst>
          </p:nvPr>
        </p:nvGraphicFramePr>
        <p:xfrm>
          <a:off x="171814" y="954761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3D154EA-3AC4-4A2E-BFAF-D7F9A231E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377464"/>
              </p:ext>
            </p:extLst>
          </p:nvPr>
        </p:nvGraphicFramePr>
        <p:xfrm>
          <a:off x="3051814" y="954761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357E17E-47A5-47F6-BB57-67D80F851B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369327"/>
              </p:ext>
            </p:extLst>
          </p:nvPr>
        </p:nvGraphicFramePr>
        <p:xfrm>
          <a:off x="6096000" y="954761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270F021-AACA-461E-A404-0383C122D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210002"/>
              </p:ext>
            </p:extLst>
          </p:nvPr>
        </p:nvGraphicFramePr>
        <p:xfrm>
          <a:off x="171814" y="3114761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5060915-D6C4-44CB-9C49-B05EF66CE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966215"/>
              </p:ext>
            </p:extLst>
          </p:nvPr>
        </p:nvGraphicFramePr>
        <p:xfrm>
          <a:off x="3051814" y="3052557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CC336C6-5458-4F5B-955C-CEC261F25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387169"/>
              </p:ext>
            </p:extLst>
          </p:nvPr>
        </p:nvGraphicFramePr>
        <p:xfrm>
          <a:off x="6096000" y="3179121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6550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5DBE-FEDE-409F-8C56-342687D3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210795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HPLC (Experiment 1 and 2 (Reduction Increase rates)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2FD0D1-6ECA-43CC-9F85-D73A9D3B7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745480"/>
              </p:ext>
            </p:extLst>
          </p:nvPr>
        </p:nvGraphicFramePr>
        <p:xfrm>
          <a:off x="201750" y="1226691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33D001-1C7F-439A-855C-60DA4595C6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780212"/>
              </p:ext>
            </p:extLst>
          </p:nvPr>
        </p:nvGraphicFramePr>
        <p:xfrm>
          <a:off x="3272366" y="126900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2812D3C-7611-4415-A2F3-7E8795B11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398226"/>
              </p:ext>
            </p:extLst>
          </p:nvPr>
        </p:nvGraphicFramePr>
        <p:xfrm>
          <a:off x="6538325" y="126900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4D24565-88E7-4419-916B-A8F4C7163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905755"/>
              </p:ext>
            </p:extLst>
          </p:nvPr>
        </p:nvGraphicFramePr>
        <p:xfrm>
          <a:off x="201750" y="3386691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81A7DC4-4BB5-46F6-8732-495708CAA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329372"/>
              </p:ext>
            </p:extLst>
          </p:nvPr>
        </p:nvGraphicFramePr>
        <p:xfrm>
          <a:off x="3272366" y="3386691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BB15E5-F844-422A-A876-204E0C0712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54641"/>
              </p:ext>
            </p:extLst>
          </p:nvPr>
        </p:nvGraphicFramePr>
        <p:xfrm>
          <a:off x="6538325" y="3429000"/>
          <a:ext cx="288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64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BFDD-87CA-18F3-3C80-CCEB1CA3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HPLC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4BA87-FFC9-5E73-8C6F-AEDA9DEED85E}"/>
              </a:ext>
            </a:extLst>
          </p:cNvPr>
          <p:cNvSpPr txBox="1"/>
          <p:nvPr/>
        </p:nvSpPr>
        <p:spPr>
          <a:xfrm>
            <a:off x="5067390" y="542240"/>
            <a:ext cx="52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6AA25-45AA-FCC6-F62B-BCAAE850D8A5}"/>
              </a:ext>
            </a:extLst>
          </p:cNvPr>
          <p:cNvSpPr txBox="1"/>
          <p:nvPr/>
        </p:nvSpPr>
        <p:spPr>
          <a:xfrm>
            <a:off x="9315577" y="508142"/>
            <a:ext cx="52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4F6B2-B6CF-B347-8E58-E7EA7E24A24D}"/>
              </a:ext>
            </a:extLst>
          </p:cNvPr>
          <p:cNvSpPr txBox="1"/>
          <p:nvPr/>
        </p:nvSpPr>
        <p:spPr>
          <a:xfrm>
            <a:off x="1651837" y="3628024"/>
            <a:ext cx="62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F3460-7C4E-E312-7683-ACC4C5D0785B}"/>
              </a:ext>
            </a:extLst>
          </p:cNvPr>
          <p:cNvSpPr txBox="1"/>
          <p:nvPr/>
        </p:nvSpPr>
        <p:spPr>
          <a:xfrm>
            <a:off x="5327395" y="3552293"/>
            <a:ext cx="62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 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92171-AFF3-5276-DB7A-69B97BE01A95}"/>
              </a:ext>
            </a:extLst>
          </p:cNvPr>
          <p:cNvSpPr txBox="1"/>
          <p:nvPr/>
        </p:nvSpPr>
        <p:spPr>
          <a:xfrm>
            <a:off x="9120361" y="3519564"/>
            <a:ext cx="146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h blue mix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997931-C701-2317-98B1-0EB11CDB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241" y="3997357"/>
            <a:ext cx="3562898" cy="2021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07DB88-18D3-EFC5-F96D-80EF90489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287" y="943127"/>
            <a:ext cx="4162391" cy="20219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EFF068-FA80-2800-4DD9-7EF6B8DF8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109" y="952553"/>
            <a:ext cx="3677030" cy="20253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4FF8CE8-FFA6-C41E-A648-D6D93C5C7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07" y="4037800"/>
            <a:ext cx="3419952" cy="1981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A2CEC0-FDDB-F2A4-FB02-5141D7216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138" y="4037800"/>
            <a:ext cx="3458058" cy="2038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B04AC-BF7B-B6DB-857C-629B55EC74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290" y="937180"/>
            <a:ext cx="3321566" cy="1909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CB2B9-DD72-3F07-2ADF-E2F8DD95B02E}"/>
              </a:ext>
            </a:extLst>
          </p:cNvPr>
          <p:cNvSpPr txBox="1"/>
          <p:nvPr/>
        </p:nvSpPr>
        <p:spPr>
          <a:xfrm>
            <a:off x="1786073" y="542240"/>
            <a:ext cx="52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FW</a:t>
            </a:r>
          </a:p>
        </p:txBody>
      </p:sp>
    </p:spTree>
    <p:extLst>
      <p:ext uri="{BB962C8B-B14F-4D97-AF65-F5344CB8AC3E}">
        <p14:creationId xmlns:p14="http://schemas.microsoft.com/office/powerpoint/2010/main" val="89821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B862-DFBE-D07F-AAD3-59B65C82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5078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HPLC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C34B6-340F-A485-B244-38A9D0DBE625}"/>
              </a:ext>
            </a:extLst>
          </p:cNvPr>
          <p:cNvSpPr txBox="1"/>
          <p:nvPr/>
        </p:nvSpPr>
        <p:spPr>
          <a:xfrm>
            <a:off x="1610543" y="526094"/>
            <a:ext cx="62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 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F05CA-5AED-B6D2-7EDB-9B0625E6D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52" y="871033"/>
            <a:ext cx="4026996" cy="2354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664D9-8DBA-A25F-DACE-52AC410C1B96}"/>
              </a:ext>
            </a:extLst>
          </p:cNvPr>
          <p:cNvSpPr txBox="1"/>
          <p:nvPr/>
        </p:nvSpPr>
        <p:spPr>
          <a:xfrm>
            <a:off x="6848510" y="526171"/>
            <a:ext cx="62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B16453-301C-5D50-3AEA-05A7864D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104" y="871032"/>
            <a:ext cx="3900937" cy="23548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0D1827-18CE-2B29-1290-3197EE06F32B}"/>
              </a:ext>
            </a:extLst>
          </p:cNvPr>
          <p:cNvSpPr txBox="1"/>
          <p:nvPr/>
        </p:nvSpPr>
        <p:spPr>
          <a:xfrm>
            <a:off x="9993631" y="513897"/>
            <a:ext cx="62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FE229B-3234-223B-9E80-86DDC8260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8" y="3996906"/>
            <a:ext cx="4241185" cy="24565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298A87-0935-1783-B138-CB2847780F6B}"/>
              </a:ext>
            </a:extLst>
          </p:cNvPr>
          <p:cNvSpPr txBox="1"/>
          <p:nvPr/>
        </p:nvSpPr>
        <p:spPr>
          <a:xfrm>
            <a:off x="1921706" y="3595743"/>
            <a:ext cx="62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74 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DFCCFC-F56E-FCF3-F3CB-8270BB30AD6E}"/>
              </a:ext>
            </a:extLst>
          </p:cNvPr>
          <p:cNvSpPr txBox="1"/>
          <p:nvPr/>
        </p:nvSpPr>
        <p:spPr>
          <a:xfrm>
            <a:off x="6513543" y="3595743"/>
            <a:ext cx="62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98 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642D8-5FA9-9973-C3E8-4E69BAC93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1" y="918445"/>
            <a:ext cx="3821875" cy="2253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CC5BC-EEAC-D0B0-8F7C-D97741047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771" y="4036225"/>
            <a:ext cx="4138677" cy="233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2399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394</Words>
  <Application>Microsoft Office PowerPoint</Application>
  <PresentationFormat>Widescreen</PresentationFormat>
  <Paragraphs>224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Θέμα του Office</vt:lpstr>
      <vt:lpstr>Lab scale SSF</vt:lpstr>
      <vt:lpstr>TSS-VSS-sCOD</vt:lpstr>
      <vt:lpstr>TSS-COD</vt:lpstr>
      <vt:lpstr>HPLC (FW vs Experiment t=0), g/L</vt:lpstr>
      <vt:lpstr>HPLC (Experiment 1 and 2 (area)</vt:lpstr>
      <vt:lpstr>HPLC (Experiment 1 and 2 (g/L)</vt:lpstr>
      <vt:lpstr>HPLC (Experiment 1 and 2 (Reduction Increase rates)</vt:lpstr>
      <vt:lpstr>HPLC</vt:lpstr>
      <vt:lpstr>HPLC</vt:lpstr>
      <vt:lpstr>HPLC</vt:lpstr>
      <vt:lpstr>HPLC</vt:lpstr>
      <vt:lpstr>HPLC</vt:lpstr>
      <vt:lpstr>HPLC</vt:lpstr>
      <vt:lpstr>HPLC corrected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scale SSF</dc:title>
  <dc:creator>Χρήστης των Windows</dc:creator>
  <cp:lastModifiedBy>Dimos Tsivas</cp:lastModifiedBy>
  <cp:revision>42</cp:revision>
  <dcterms:created xsi:type="dcterms:W3CDTF">2023-10-20T08:06:42Z</dcterms:created>
  <dcterms:modified xsi:type="dcterms:W3CDTF">2023-10-25T14:32:57Z</dcterms:modified>
</cp:coreProperties>
</file>