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xml.rels" ContentType="application/vnd.openxmlformats-package.relationships+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2.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CCEE0EDE-0D39-4CA9-99C8-F46F20269696}"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l-GR" sz="2800" spc="-1" strike="noStrike">
              <a:solidFill>
                <a:schemeClr val="dk1"/>
              </a:solidFill>
              <a:latin typeface="Calibri"/>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7197DDE-1C05-40D3-8569-099F85A0F319}"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l-GR" sz="2800" spc="-1" strike="noStrike">
              <a:solidFill>
                <a:schemeClr val="dk1"/>
              </a:solidFill>
              <a:latin typeface="Calibri"/>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097C4957-0FD8-4064-9F37-09E86D8505C6}"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l-GR" sz="2800" spc="-1" strike="noStrike">
              <a:solidFill>
                <a:schemeClr val="dk1"/>
              </a:solidFill>
              <a:latin typeface="Calibri"/>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442B2DF5-7CB7-4358-A788-33FBB8FFA3A8}"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2E4EA145-417E-454D-A568-F1A1B547C587}"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l-GR" sz="2800" spc="-1" strike="noStrike">
              <a:solidFill>
                <a:schemeClr val="dk1"/>
              </a:solidFill>
              <a:latin typeface="Calibri"/>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DD21D362-6DB1-44A7-986F-F33A18E83BEC}"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l-GR" sz="2800" spc="-1" strike="noStrike">
              <a:solidFill>
                <a:schemeClr val="dk1"/>
              </a:solidFill>
              <a:latin typeface="Calibri"/>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A6E8EB68-8886-45F4-A962-0293FD84E0E1}"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l-GR" sz="2800" spc="-1" strike="noStrike">
              <a:solidFill>
                <a:schemeClr val="dk1"/>
              </a:solidFill>
              <a:latin typeface="Calibri"/>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7E03ABFF-CF1B-4B91-8D36-C9FCBF4330FB}"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l-GR" sz="2800" spc="-1" strike="noStrike">
              <a:solidFill>
                <a:schemeClr val="dk1"/>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309EB243-517C-4290-B57C-7A973C3FC15A}"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523880" y="1122480"/>
            <a:ext cx="9143640" cy="110667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5B456778-79BE-43F2-8648-AC5C56EC3220}"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l-GR" sz="2800" spc="-1" strike="noStrike">
              <a:solidFill>
                <a:schemeClr val="dk1"/>
              </a:solidFill>
              <a:latin typeface="Calibri"/>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37ECBE2D-E043-49EC-8292-6EB1D0381553}"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l-GR" sz="2800" spc="-1" strike="noStrike">
              <a:solidFill>
                <a:schemeClr val="dk1"/>
              </a:solidFill>
              <a:latin typeface="Calibri"/>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D4960F8-C7D0-4B22-B8DA-FD9B93C63DBF}"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l-GR" sz="2800" spc="-1" strike="noStrike">
              <a:solidFill>
                <a:schemeClr val="dk1"/>
              </a:solidFill>
              <a:latin typeface="Calibri"/>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D0C42707-E9A9-42DF-AF79-B43BA88EF0EE}"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l-GR" sz="2800" spc="-1" strike="noStrike">
              <a:solidFill>
                <a:schemeClr val="dk1"/>
              </a:solidFill>
              <a:latin typeface="Calibri"/>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7E70F2B1-7235-433B-9359-3D91226B64B7}"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l-GR" sz="2800" spc="-1" strike="noStrike">
              <a:solidFill>
                <a:schemeClr val="dk1"/>
              </a:solidFill>
              <a:latin typeface="Calibri"/>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9CF57AE9-2100-45E9-BCEB-FD4F36FEE6A8}"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l-GR" sz="2800" spc="-1" strike="noStrike">
              <a:solidFill>
                <a:schemeClr val="dk1"/>
              </a:solidFill>
              <a:latin typeface="Calibri"/>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4A9C960B-E2B6-472B-8D37-76509154A92B}"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l-GR" sz="2800" spc="-1" strike="noStrike">
              <a:solidFill>
                <a:schemeClr val="dk1"/>
              </a:solidFill>
              <a:latin typeface="Calibri"/>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FE157183-E664-4FFD-8622-587F0A894374}"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l-GR" sz="2800" spc="-1" strike="noStrike">
              <a:solidFill>
                <a:schemeClr val="dk1"/>
              </a:solidFill>
              <a:latin typeface="Calibri"/>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865A3D8-59E6-4EAB-82B6-91239B5B8905}"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l-GR" sz="2800" spc="-1" strike="noStrike">
              <a:solidFill>
                <a:schemeClr val="dk1"/>
              </a:solidFill>
              <a:latin typeface="Calibri"/>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ED8C396B-5A69-4E31-9930-CF520F9C0AB8}"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l-GR" sz="2800" spc="-1" strike="noStrike">
              <a:solidFill>
                <a:schemeClr val="dk1"/>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FF6C8893-F0D6-4E8D-AB3E-F09B8A8C92AE}"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67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4F87FEB-C473-47C3-BBDE-688B8759D19B}"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l-GR" sz="2800" spc="-1" strike="noStrike">
              <a:solidFill>
                <a:schemeClr val="dk1"/>
              </a:solidFill>
              <a:latin typeface="Calibri"/>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BE5A0C3-4FE8-4F94-A8A7-3FAA4E6B0790}"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l-GR" sz="2800" spc="-1" strike="noStrike">
              <a:solidFill>
                <a:schemeClr val="dk1"/>
              </a:solidFill>
              <a:latin typeface="Calibri"/>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F6CCCC9-43DC-4BD1-84C8-A6B6E44264BF}"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l-GR" sz="2800" spc="-1" strike="noStrike">
              <a:solidFill>
                <a:schemeClr val="dk1"/>
              </a:solidFill>
              <a:latin typeface="Calibri"/>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100"/>
              </a:spcBef>
              <a:buNone/>
            </a:pPr>
            <a:endParaRPr b="0" lang="el-GR" sz="2200" spc="-1" strike="noStrike">
              <a:solidFill>
                <a:schemeClr val="dk1"/>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93A731E-56D7-444D-A853-B639965F96D0}"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el-GR" sz="6000" spc="-1" strike="noStrike">
                <a:solidFill>
                  <a:schemeClr val="dk1"/>
                </a:solidFill>
                <a:latin typeface="Calibri Light"/>
              </a:rPr>
              <a:t>Στυλ κύριου τίτλου</a:t>
            </a:r>
            <a:endParaRPr b="0" lang="el-GR" sz="6000" spc="-1" strike="noStrike">
              <a:solidFill>
                <a:schemeClr val="dk1"/>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l-GR" sz="1200" spc="-1" strike="noStrike">
                <a:solidFill>
                  <a:schemeClr val="dk1">
                    <a:tint val="75000"/>
                  </a:schemeClr>
                </a:solidFill>
                <a:latin typeface="Calibri"/>
              </a:defRPr>
            </a:lvl1pPr>
          </a:lstStyle>
          <a:p>
            <a:pPr indent="0" defTabSz="914400">
              <a:lnSpc>
                <a:spcPct val="100000"/>
              </a:lnSpc>
              <a:buNone/>
            </a:pPr>
            <a:r>
              <a:rPr b="0" lang="el-GR"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l-GR" sz="1200" spc="-1" strike="noStrike">
                <a:solidFill>
                  <a:schemeClr val="dk1">
                    <a:tint val="75000"/>
                  </a:schemeClr>
                </a:solidFill>
                <a:latin typeface="Calibri"/>
              </a:defRPr>
            </a:lvl1pPr>
          </a:lstStyle>
          <a:p>
            <a:pPr indent="0" algn="r" defTabSz="914400">
              <a:lnSpc>
                <a:spcPct val="100000"/>
              </a:lnSpc>
              <a:buNone/>
            </a:pPr>
            <a:fld id="{AA2E960A-91A5-4157-8CB8-9D3794C55E8F}" type="slidenum">
              <a:rPr b="0" lang="el-GR"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100"/>
              </a:spcBef>
              <a:buClr>
                <a:srgbClr val="000000"/>
              </a:buClr>
              <a:buSzPct val="45000"/>
              <a:buFont typeface="Wingdings" charset="2"/>
              <a:buChar char=""/>
            </a:pPr>
            <a:r>
              <a:rPr b="0" lang="el-GR" sz="2200" spc="-1" strike="noStrike">
                <a:solidFill>
                  <a:schemeClr val="dk1"/>
                </a:solidFill>
                <a:latin typeface="Calibri"/>
              </a:rPr>
              <a:t>Click to edit the outline text format</a:t>
            </a:r>
            <a:endParaRPr b="0" lang="el-GR" sz="22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l-GR" sz="2000" spc="-1" strike="noStrike">
                <a:solidFill>
                  <a:schemeClr val="dk1"/>
                </a:solidFill>
                <a:latin typeface="Calibri"/>
              </a:rPr>
              <a:t>Second Outline Level</a:t>
            </a:r>
            <a:endParaRPr b="0" lang="el-GR" sz="20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l-GR" sz="1800" spc="-1" strike="noStrike">
                <a:solidFill>
                  <a:schemeClr val="dk1"/>
                </a:solidFill>
                <a:latin typeface="Calibri"/>
              </a:rPr>
              <a:t>Third Outline Level</a:t>
            </a:r>
            <a:endParaRPr b="0" lang="el-GR" sz="18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l-GR" sz="1800" spc="-1" strike="noStrike">
                <a:solidFill>
                  <a:schemeClr val="dk1"/>
                </a:solidFill>
                <a:latin typeface="Calibri"/>
              </a:rPr>
              <a:t>Fourth Outline Level</a:t>
            </a:r>
            <a:endParaRPr b="0" lang="el-GR" sz="18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l-GR" sz="2000" spc="-1" strike="noStrike">
                <a:solidFill>
                  <a:schemeClr val="dk1"/>
                </a:solidFill>
                <a:latin typeface="Calibri"/>
              </a:rPr>
              <a:t>Fifth Outline Level</a:t>
            </a:r>
            <a:endParaRPr b="0" lang="el-GR" sz="20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l-GR" sz="2000" spc="-1" strike="noStrike">
                <a:solidFill>
                  <a:schemeClr val="dk1"/>
                </a:solidFill>
                <a:latin typeface="Calibri"/>
              </a:rPr>
              <a:t>Sixth Outline Level</a:t>
            </a:r>
            <a:endParaRPr b="0" lang="el-GR" sz="20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l-GR" sz="2000" spc="-1" strike="noStrike">
                <a:solidFill>
                  <a:schemeClr val="dk1"/>
                </a:solidFill>
                <a:latin typeface="Calibri"/>
              </a:rPr>
              <a:t>Seventh Outline Level</a:t>
            </a:r>
            <a:endParaRPr b="0" lang="el-GR"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l-GR" sz="4400" spc="-1" strike="noStrike">
                <a:solidFill>
                  <a:schemeClr val="dk1"/>
                </a:solidFill>
                <a:latin typeface="Calibri Light"/>
              </a:rPr>
              <a:t>Στυλ κύριου τίτλου</a:t>
            </a:r>
            <a:endParaRPr b="0" lang="el-GR" sz="4400" spc="-1" strike="noStrike">
              <a:solidFill>
                <a:schemeClr val="dk1"/>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l-GR" sz="2800" spc="-1" strike="noStrike">
                <a:solidFill>
                  <a:schemeClr val="dk1"/>
                </a:solidFill>
                <a:latin typeface="Calibri"/>
              </a:rPr>
              <a:t>Στυλ υποδείγματος κειμένου</a:t>
            </a:r>
            <a:endParaRPr b="0" lang="el-GR"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l-GR" sz="2400" spc="-1" strike="noStrike">
                <a:solidFill>
                  <a:schemeClr val="dk1"/>
                </a:solidFill>
                <a:latin typeface="Calibri"/>
              </a:rPr>
              <a:t>Δεύτερου επιπέδου</a:t>
            </a:r>
            <a:endParaRPr b="0" lang="el-GR"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l-GR" sz="2000" spc="-1" strike="noStrike">
                <a:solidFill>
                  <a:schemeClr val="dk1"/>
                </a:solidFill>
                <a:latin typeface="Calibri"/>
              </a:rPr>
              <a:t>Τρίτου επιπέδου</a:t>
            </a:r>
            <a:endParaRPr b="0" lang="el-GR"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l-GR" sz="1800" spc="-1" strike="noStrike">
                <a:solidFill>
                  <a:schemeClr val="dk1"/>
                </a:solidFill>
                <a:latin typeface="Calibri"/>
              </a:rPr>
              <a:t>Τέταρτου επιπέδου</a:t>
            </a:r>
            <a:endParaRPr b="0" lang="el-GR"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l-GR" sz="1800" spc="-1" strike="noStrike">
                <a:solidFill>
                  <a:schemeClr val="dk1"/>
                </a:solidFill>
                <a:latin typeface="Calibri"/>
              </a:rPr>
              <a:t>Πέμπτου επιπέδου</a:t>
            </a:r>
            <a:endParaRPr b="0" lang="el-GR" sz="1800" spc="-1" strike="noStrike">
              <a:solidFill>
                <a:schemeClr val="dk1"/>
              </a:solidFill>
              <a:latin typeface="Calibri"/>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l-GR" sz="1200" spc="-1" strike="noStrike">
                <a:solidFill>
                  <a:schemeClr val="dk1">
                    <a:tint val="75000"/>
                  </a:schemeClr>
                </a:solidFill>
                <a:latin typeface="Calibri"/>
              </a:defRPr>
            </a:lvl1pPr>
          </a:lstStyle>
          <a:p>
            <a:pPr indent="0" defTabSz="914400">
              <a:lnSpc>
                <a:spcPct val="100000"/>
              </a:lnSpc>
              <a:buNone/>
            </a:pPr>
            <a:r>
              <a:rPr b="0" lang="el-GR"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l-GR" sz="1200" spc="-1" strike="noStrike">
                <a:solidFill>
                  <a:schemeClr val="dk1">
                    <a:tint val="75000"/>
                  </a:schemeClr>
                </a:solidFill>
                <a:latin typeface="Calibri"/>
              </a:defRPr>
            </a:lvl1pPr>
          </a:lstStyle>
          <a:p>
            <a:pPr indent="0" algn="r" defTabSz="914400">
              <a:lnSpc>
                <a:spcPct val="100000"/>
              </a:lnSpc>
              <a:buNone/>
            </a:pPr>
            <a:fld id="{CAFAB50A-85B8-46D9-A868-F09C5ABE7B7B}" type="slidenum">
              <a:rPr b="0" lang="el-GR"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en-US" sz="6000" spc="-1" strike="noStrike">
                <a:solidFill>
                  <a:schemeClr val="dk1"/>
                </a:solidFill>
                <a:latin typeface="Calibri Light"/>
              </a:rPr>
              <a:t>Lab scale SSF</a:t>
            </a:r>
            <a:br>
              <a:rPr sz="6000"/>
            </a:br>
            <a:r>
              <a:rPr b="0" lang="en-US" sz="6000" spc="-1" strike="noStrike">
                <a:solidFill>
                  <a:schemeClr val="dk1"/>
                </a:solidFill>
                <a:latin typeface="Calibri Light"/>
              </a:rPr>
              <a:t>Δοκιμή διαφορετικών ποσοτήτων του mix</a:t>
            </a:r>
            <a:endParaRPr b="0" lang="el-GR" sz="6000" spc="-1" strike="noStrike">
              <a:solidFill>
                <a:schemeClr val="dk1"/>
              </a:solidFill>
              <a:latin typeface="Calibri"/>
            </a:endParaRPr>
          </a:p>
        </p:txBody>
      </p:sp>
      <p:sp>
        <p:nvSpPr>
          <p:cNvPr id="83" name="PlaceHolder 2"/>
          <p:cNvSpPr>
            <a:spLocks noGrp="1"/>
          </p:cNvSpPr>
          <p:nvPr>
            <p:ph type="subTitle"/>
          </p:nvPr>
        </p:nvSpPr>
        <p:spPr>
          <a:xfrm>
            <a:off x="1523880" y="3831120"/>
            <a:ext cx="9143640" cy="1655280"/>
          </a:xfrm>
          <a:prstGeom prst="rect">
            <a:avLst/>
          </a:prstGeom>
          <a:noFill/>
          <a:ln w="0">
            <a:noFill/>
          </a:ln>
        </p:spPr>
        <p:txBody>
          <a:bodyPr lIns="91440" rIns="91440" tIns="45720" bIns="45720" anchor="t">
            <a:noAutofit/>
          </a:bodyPr>
          <a:p>
            <a:pPr indent="0" algn="ctr" defTabSz="914400">
              <a:lnSpc>
                <a:spcPct val="90000"/>
              </a:lnSpc>
              <a:spcBef>
                <a:spcPts val="1001"/>
              </a:spcBef>
              <a:buNone/>
              <a:tabLst>
                <a:tab algn="l" pos="0"/>
              </a:tabLst>
            </a:pPr>
            <a:r>
              <a:rPr b="0" lang="en-US" sz="2800" spc="-1" strike="noStrike">
                <a:solidFill>
                  <a:schemeClr val="dk1"/>
                </a:solidFill>
                <a:latin typeface="Calibri"/>
              </a:rPr>
              <a:t>Mix Progen</a:t>
            </a:r>
            <a:endParaRPr b="0" lang="en-US" sz="2800" spc="-1" strike="noStrike">
              <a:solidFill>
                <a:srgbClr val="000000"/>
              </a:solidFill>
              <a:latin typeface="Arial"/>
            </a:endParaRPr>
          </a:p>
          <a:p>
            <a:pPr indent="0" algn="ctr" defTabSz="914400">
              <a:lnSpc>
                <a:spcPct val="90000"/>
              </a:lnSpc>
              <a:spcBef>
                <a:spcPts val="1001"/>
              </a:spcBef>
              <a:buNone/>
              <a:tabLst>
                <a:tab algn="l" pos="0"/>
              </a:tabLst>
            </a:pPr>
            <a:r>
              <a:rPr b="0" lang="en-US" sz="2800" spc="-1" strike="noStrike">
                <a:solidFill>
                  <a:schemeClr val="dk1"/>
                </a:solidFill>
                <a:latin typeface="Calibri"/>
              </a:rPr>
              <a:t>0, 1, 2, 4, 8 mL</a:t>
            </a:r>
            <a:endParaRPr b="0" lang="en-US" sz="2800" spc="-1" strike="noStrike">
              <a:solidFill>
                <a:srgbClr val="000000"/>
              </a:solidFill>
              <a:latin typeface="Arial"/>
            </a:endParaRPr>
          </a:p>
          <a:p>
            <a:pPr indent="0" algn="ctr" defTabSz="914400">
              <a:lnSpc>
                <a:spcPct val="90000"/>
              </a:lnSpc>
              <a:spcBef>
                <a:spcPts val="1001"/>
              </a:spcBef>
              <a:buNone/>
              <a:tabLst>
                <a:tab algn="l" pos="0"/>
              </a:tabLst>
            </a:pPr>
            <a:endParaRPr b="0" lang="en-US" sz="2400" spc="-1" strike="noStrike">
              <a:solidFill>
                <a:srgbClr val="000000"/>
              </a:solidFill>
              <a:latin typeface="Arial"/>
            </a:endParaRPr>
          </a:p>
          <a:p>
            <a:pPr indent="0" algn="ctr" defTabSz="914400">
              <a:lnSpc>
                <a:spcPct val="90000"/>
              </a:lnSpc>
              <a:spcBef>
                <a:spcPts val="1001"/>
              </a:spcBef>
              <a:buNone/>
              <a:tabLst>
                <a:tab algn="l" pos="0"/>
              </a:tabLst>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1371600" y="0"/>
            <a:ext cx="9600840" cy="826200"/>
          </a:xfrm>
          <a:prstGeom prst="rect">
            <a:avLst/>
          </a:prstGeom>
          <a:noFill/>
          <a:ln w="0">
            <a:noFill/>
          </a:ln>
        </p:spPr>
        <p:txBody>
          <a:bodyPr lIns="0" rIns="0" tIns="0" bIns="0" anchor="ctr">
            <a:noAutofit/>
          </a:bodyPr>
          <a:p>
            <a:pPr indent="0">
              <a:buNone/>
            </a:pPr>
            <a:r>
              <a:rPr b="0" lang="el-GR" sz="2800" spc="-1" strike="noStrike">
                <a:solidFill>
                  <a:schemeClr val="dk1"/>
                </a:solidFill>
                <a:latin typeface="Calibri"/>
              </a:rPr>
              <a:t>Συμπεράσματα – Προιόντα</a:t>
            </a:r>
            <a:endParaRPr b="0" lang="el-GR" sz="2800" spc="-1" strike="noStrike">
              <a:solidFill>
                <a:schemeClr val="dk1"/>
              </a:solidFill>
              <a:latin typeface="Calibri"/>
            </a:endParaRPr>
          </a:p>
        </p:txBody>
      </p:sp>
      <p:sp>
        <p:nvSpPr>
          <p:cNvPr id="102" name="PlaceHolder 2"/>
          <p:cNvSpPr>
            <a:spLocks noGrp="1"/>
          </p:cNvSpPr>
          <p:nvPr>
            <p:ph/>
          </p:nvPr>
        </p:nvSpPr>
        <p:spPr>
          <a:xfrm>
            <a:off x="457560" y="823320"/>
            <a:ext cx="10972440" cy="5806080"/>
          </a:xfrm>
          <a:prstGeom prst="rect">
            <a:avLst/>
          </a:prstGeom>
          <a:noFill/>
          <a:ln w="0">
            <a:noFill/>
          </a:ln>
        </p:spPr>
        <p:txBody>
          <a:bodyPr lIns="0" rIns="0" tIns="0" bIns="0" anchor="t">
            <a:normAutofit fontScale="96628"/>
          </a:bodyPr>
          <a:p>
            <a:pPr marL="432000" indent="-324000">
              <a:lnSpc>
                <a:spcPct val="90000"/>
              </a:lnSpc>
              <a:spcBef>
                <a:spcPts val="1100"/>
              </a:spcBef>
              <a:buClr>
                <a:srgbClr val="000000"/>
              </a:buClr>
              <a:buSzPct val="45000"/>
              <a:buFont typeface="Wingdings" charset="2"/>
              <a:buChar char=""/>
            </a:pPr>
            <a:r>
              <a:rPr b="0" lang="el-GR" sz="2400" spc="-1" strike="noStrike">
                <a:solidFill>
                  <a:schemeClr val="dk1"/>
                </a:solidFill>
                <a:latin typeface="Calibri"/>
              </a:rPr>
              <a:t>Η προσθήκη μιξ μετά τα 2 mL δεν φάνηκε να συνεισφέρει θετικά στα προιόντα και σε κάποιες περιπτώσεις συνείσφερε και αρνητικά. Βέβαια, με βάση το προηγούμενο πείραμα η οξεογένεση αποκτά σημαντικό ρυθμό την 4η μέρα, καταναλώνοντας το γαλακτικό οξύ και την αιθανόλη που παράχθηκαν, οπότε μένει να δούμε αν και εκεί ισχύει αυτή η παρατήρηση.</a:t>
            </a:r>
            <a:endParaRPr b="0" lang="el-GR" sz="2400" spc="-1" strike="noStrike">
              <a:solidFill>
                <a:schemeClr val="dk1"/>
              </a:solidFill>
              <a:latin typeface="Calibri"/>
            </a:endParaRPr>
          </a:p>
          <a:p>
            <a:pPr marL="432000" indent="-324000">
              <a:lnSpc>
                <a:spcPct val="90000"/>
              </a:lnSpc>
              <a:spcBef>
                <a:spcPts val="1100"/>
              </a:spcBef>
              <a:buClr>
                <a:srgbClr val="000000"/>
              </a:buClr>
              <a:buSzPct val="45000"/>
              <a:buFont typeface="Wingdings" charset="2"/>
              <a:buChar char=""/>
            </a:pPr>
            <a:r>
              <a:rPr b="0" lang="el-GR" sz="2400" spc="-1" strike="noStrike">
                <a:solidFill>
                  <a:schemeClr val="dk1"/>
                </a:solidFill>
                <a:latin typeface="Calibri"/>
              </a:rPr>
              <a:t>Βασικότερο προιόν της γλυκόζης αποτελεί η αιθανόλη καθώς παρατηρείται μία μεγάλη αύξηση της στο 24ωρο. Βέβαια, στις 48 ώρες παρατηρείται σημαντική αύξηση και των οξέων χωρίς να μειωθεί σημαντικά κάτι, οπότε η αιθανόλη παράγεται πιθανόν από μικτή ζύμωση μαζί με γαλακτικό ή οξικό οξύ. Οπότε, η αιθανόλη στις 24h αποτελεί μία καλή προσέγγιση του πόση γλυκόζη παράχθηκε (απόκριση υδρόλυσης).</a:t>
            </a:r>
            <a:endParaRPr b="0" lang="el-GR" sz="2400" spc="-1" strike="noStrike">
              <a:solidFill>
                <a:schemeClr val="dk1"/>
              </a:solidFill>
              <a:latin typeface="Calibri"/>
            </a:endParaRPr>
          </a:p>
          <a:p>
            <a:pPr marL="432000" indent="-324000">
              <a:lnSpc>
                <a:spcPct val="90000"/>
              </a:lnSpc>
              <a:spcBef>
                <a:spcPts val="1100"/>
              </a:spcBef>
              <a:buClr>
                <a:srgbClr val="000000"/>
              </a:buClr>
              <a:buSzPct val="45000"/>
              <a:buFont typeface="Wingdings" charset="2"/>
              <a:buChar char=""/>
            </a:pPr>
            <a:r>
              <a:rPr b="0" lang="el-GR" sz="2400" spc="-1" strike="noStrike">
                <a:solidFill>
                  <a:schemeClr val="dk1"/>
                </a:solidFill>
                <a:latin typeface="Calibri"/>
              </a:rPr>
              <a:t>Σε κάποια δείγματα τα οξέα στις 24 ώρες μειώθηκαν. Αυτό μπορεί να σημαίνει ότι οι μικροοργανισμοί τα καταναλώνουν για να αναπτυχθούν.</a:t>
            </a:r>
            <a:endParaRPr b="0" lang="el-GR" sz="2400" spc="-1" strike="noStrike">
              <a:solidFill>
                <a:schemeClr val="dk1"/>
              </a:solidFill>
              <a:latin typeface="Calibri"/>
            </a:endParaRPr>
          </a:p>
          <a:p>
            <a:pPr marL="432000" indent="-324000">
              <a:lnSpc>
                <a:spcPct val="90000"/>
              </a:lnSpc>
              <a:spcBef>
                <a:spcPts val="1100"/>
              </a:spcBef>
              <a:buClr>
                <a:srgbClr val="000000"/>
              </a:buClr>
              <a:buSzPct val="45000"/>
              <a:buFont typeface="Wingdings" charset="2"/>
              <a:buChar char=""/>
            </a:pPr>
            <a:r>
              <a:rPr b="0" lang="el-GR" sz="2400" spc="-1" strike="noStrike">
                <a:solidFill>
                  <a:schemeClr val="dk1"/>
                </a:solidFill>
                <a:latin typeface="Calibri"/>
              </a:rPr>
              <a:t>Οι μικροοργανισμοί που υπάρχουν στα food waste μπορούν να παράξουν κάθε ένα από τα προιόντα που μετράμε, οπότε οι μικροοργανισμοί του μιξ φαίνεται να αλλάζουν μόνο τους ρυθμούς παραγωγής και όχι το προφίλ προιόντων.</a:t>
            </a:r>
            <a:endParaRPr b="0" lang="el-GR"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1523880" y="228600"/>
            <a:ext cx="9143640" cy="914400"/>
          </a:xfrm>
          <a:prstGeom prst="rect">
            <a:avLst/>
          </a:prstGeom>
          <a:noFill/>
          <a:ln w="0">
            <a:noFill/>
          </a:ln>
        </p:spPr>
        <p:txBody>
          <a:bodyPr lIns="0" rIns="0" tIns="0" bIns="0" anchor="ctr">
            <a:noAutofit/>
          </a:bodyPr>
          <a:p>
            <a:pPr indent="0">
              <a:buNone/>
            </a:pPr>
            <a:r>
              <a:rPr b="0" lang="el-GR" sz="2800" spc="-1" strike="noStrike">
                <a:solidFill>
                  <a:schemeClr val="dk1"/>
                </a:solidFill>
                <a:latin typeface="Calibri"/>
              </a:rPr>
              <a:t>Συμπεράσματα – Επίδραση της Θερμοκρασίας</a:t>
            </a:r>
            <a:endParaRPr b="0" lang="el-GR" sz="2800" spc="-1" strike="noStrike">
              <a:solidFill>
                <a:schemeClr val="dk1"/>
              </a:solidFill>
              <a:latin typeface="Calibri"/>
            </a:endParaRPr>
          </a:p>
        </p:txBody>
      </p:sp>
      <p:sp>
        <p:nvSpPr>
          <p:cNvPr id="104" name="PlaceHolder 2"/>
          <p:cNvSpPr>
            <a:spLocks noGrp="1"/>
          </p:cNvSpPr>
          <p:nvPr>
            <p:ph/>
          </p:nvPr>
        </p:nvSpPr>
        <p:spPr>
          <a:xfrm>
            <a:off x="609480" y="1371600"/>
            <a:ext cx="10972440" cy="5029200"/>
          </a:xfrm>
          <a:prstGeom prst="rect">
            <a:avLst/>
          </a:prstGeom>
          <a:noFill/>
          <a:ln w="0">
            <a:noFill/>
          </a:ln>
        </p:spPr>
        <p:txBody>
          <a:bodyPr lIns="0" rIns="0" tIns="0" bIns="0" anchor="t">
            <a:normAutofit/>
          </a:bodyPr>
          <a:p>
            <a:pPr marL="432000" indent="0">
              <a:lnSpc>
                <a:spcPct val="90000"/>
              </a:lnSpc>
              <a:spcBef>
                <a:spcPts val="1100"/>
              </a:spcBef>
              <a:buNone/>
            </a:pPr>
            <a:r>
              <a:rPr b="0" lang="el-GR" sz="2200" spc="-1" strike="noStrike">
                <a:solidFill>
                  <a:schemeClr val="dk1"/>
                </a:solidFill>
                <a:latin typeface="Calibri"/>
              </a:rPr>
              <a:t>Οι μικροοργανισμοί που παράγουν αιθανόλη φαίνεται να είναι μεσόφιλοι καθώς παράγεται σημαντικά περισσότερη αιθανόλη στους 35 C. Η υδρόλυση πρέπει θεωρητικά να είναι χειρότερη στους 35 C καθώς τα τυπικά ένζυμα της υδρόλυσης έχουν βέλτιστο στους 50 C, αλλά δεν υπάρχει κάποιο πειραματικό στοιχείο που να το υποστηρίζει αυτό.</a:t>
            </a:r>
            <a:endParaRPr b="0" lang="el-GR" sz="2200" spc="-1" strike="noStrike">
              <a:solidFill>
                <a:schemeClr val="dk1"/>
              </a:solidFill>
              <a:latin typeface="Calibri"/>
            </a:endParaRPr>
          </a:p>
          <a:p>
            <a:pPr marL="432000" indent="0">
              <a:lnSpc>
                <a:spcPct val="90000"/>
              </a:lnSpc>
              <a:spcBef>
                <a:spcPts val="1100"/>
              </a:spcBef>
              <a:buNone/>
            </a:pPr>
            <a:endParaRPr b="0" lang="el-GR" sz="2200" spc="-1" strike="noStrike">
              <a:solidFill>
                <a:schemeClr val="dk1"/>
              </a:solidFill>
              <a:latin typeface="Calibri"/>
            </a:endParaRPr>
          </a:p>
          <a:p>
            <a:pPr marL="432000" indent="0">
              <a:lnSpc>
                <a:spcPct val="90000"/>
              </a:lnSpc>
              <a:spcBef>
                <a:spcPts val="1100"/>
              </a:spcBef>
              <a:buNone/>
            </a:pPr>
            <a:r>
              <a:rPr b="0" lang="el-GR" sz="2200" spc="-1" strike="noStrike">
                <a:solidFill>
                  <a:schemeClr val="dk1"/>
                </a:solidFill>
                <a:latin typeface="Calibri"/>
              </a:rPr>
              <a:t>Οι οξεογόνοι μικροοργανισμοί φαίνεται να είναι θερμόφιλοι επειδή οι συγκεντρώσεις των οξέων είναι μεγαλύτερες στους 45 C. Πάλι όμως χρειάζονται τα δεδομένα της 4ης μέρας για να επιβεβαιωθεί το συμπέρασμα αυτό καθώς εκεί παράγεται σημαντική ποσότητα οξέων. Επίσης, καθώς οι μικροοργανισμοί αυτοί φαίνεται να χρησιμοποιούν κυρίως την αιθανόλη και το γαλακτικό οξύ ως υποστρώματα, η μεγαλύτερη παραγωγή αυτών μπορεί να οδηγήσει σε περισσότερα οξέα ακόμη και αν είναι λιγότερο αποδοτικοί.</a:t>
            </a:r>
            <a:endParaRPr b="0" lang="el-GR" sz="2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1523880" y="228600"/>
            <a:ext cx="9143640" cy="914400"/>
          </a:xfrm>
          <a:prstGeom prst="rect">
            <a:avLst/>
          </a:prstGeom>
          <a:noFill/>
          <a:ln w="0">
            <a:noFill/>
          </a:ln>
        </p:spPr>
        <p:txBody>
          <a:bodyPr lIns="0" rIns="0" tIns="0" bIns="0" anchor="ctr">
            <a:noAutofit/>
          </a:bodyPr>
          <a:p>
            <a:pPr indent="0">
              <a:buNone/>
            </a:pPr>
            <a:r>
              <a:rPr b="0" lang="el-GR" sz="2800" spc="-1" strike="noStrike">
                <a:solidFill>
                  <a:schemeClr val="dk1"/>
                </a:solidFill>
                <a:latin typeface="Calibri"/>
              </a:rPr>
              <a:t>Πειραματική Διαδικασία</a:t>
            </a:r>
            <a:endParaRPr b="0" lang="el-GR" sz="2800" spc="-1" strike="noStrike">
              <a:solidFill>
                <a:schemeClr val="dk1"/>
              </a:solidFill>
              <a:latin typeface="Calibri"/>
            </a:endParaRPr>
          </a:p>
        </p:txBody>
      </p:sp>
      <p:sp>
        <p:nvSpPr>
          <p:cNvPr id="85" name="PlaceHolder 2"/>
          <p:cNvSpPr>
            <a:spLocks noGrp="1"/>
          </p:cNvSpPr>
          <p:nvPr>
            <p:ph/>
          </p:nvPr>
        </p:nvSpPr>
        <p:spPr>
          <a:xfrm>
            <a:off x="609480" y="1600200"/>
            <a:ext cx="10972440" cy="3977280"/>
          </a:xfrm>
          <a:prstGeom prst="rect">
            <a:avLst/>
          </a:prstGeom>
          <a:noFill/>
          <a:ln w="0">
            <a:noFill/>
          </a:ln>
        </p:spPr>
        <p:txBody>
          <a:bodyPr lIns="0" rIns="0" tIns="0" bIns="0" anchor="t">
            <a:normAutofit/>
          </a:bodyPr>
          <a:p>
            <a:pPr marL="432000" indent="-324000">
              <a:lnSpc>
                <a:spcPct val="90000"/>
              </a:lnSpc>
              <a:spcBef>
                <a:spcPts val="1100"/>
              </a:spcBef>
              <a:buClr>
                <a:srgbClr val="000000"/>
              </a:buClr>
              <a:buSzPct val="45000"/>
              <a:buFont typeface="Wingdings" charset="2"/>
              <a:buChar char=""/>
            </a:pPr>
            <a:r>
              <a:rPr b="0" lang="el-GR" sz="2400" spc="-1" strike="noStrike">
                <a:solidFill>
                  <a:schemeClr val="dk1"/>
                </a:solidFill>
                <a:latin typeface="Calibri"/>
              </a:rPr>
              <a:t>Πειράματα με σταθερή αραίωση 1:3 (200 g FW, 600 g Νερό) και θερμοκρασία 35 C. Δοκιμή διάφορων ποσοτήτων ενζύμου (0, 1, 2, 4, 8 mL).</a:t>
            </a:r>
            <a:endParaRPr b="0" lang="el-GR" sz="2400" spc="-1" strike="noStrike">
              <a:solidFill>
                <a:schemeClr val="dk1"/>
              </a:solidFill>
              <a:latin typeface="Calibri"/>
            </a:endParaRPr>
          </a:p>
          <a:p>
            <a:pPr marL="432000" indent="0">
              <a:lnSpc>
                <a:spcPct val="90000"/>
              </a:lnSpc>
              <a:spcBef>
                <a:spcPts val="1100"/>
              </a:spcBef>
              <a:buNone/>
            </a:pPr>
            <a:endParaRPr b="0" lang="el-GR" sz="2400" spc="-1" strike="noStrike">
              <a:solidFill>
                <a:schemeClr val="dk1"/>
              </a:solidFill>
              <a:latin typeface="Calibri"/>
            </a:endParaRPr>
          </a:p>
          <a:p>
            <a:pPr marL="432000" indent="-324000">
              <a:lnSpc>
                <a:spcPct val="90000"/>
              </a:lnSpc>
              <a:spcBef>
                <a:spcPts val="1100"/>
              </a:spcBef>
              <a:buClr>
                <a:srgbClr val="000000"/>
              </a:buClr>
              <a:buSzPct val="45000"/>
              <a:buFont typeface="Wingdings" charset="2"/>
              <a:buChar char=""/>
            </a:pPr>
            <a:r>
              <a:rPr b="0" lang="el-GR" sz="2400" spc="-1" strike="noStrike">
                <a:solidFill>
                  <a:schemeClr val="dk1"/>
                </a:solidFill>
                <a:latin typeface="Calibri"/>
              </a:rPr>
              <a:t>Δείγματα στις 0, 24, 48 και 72 ώρες</a:t>
            </a:r>
            <a:endParaRPr b="0" lang="el-GR" sz="2400" spc="-1" strike="noStrike">
              <a:solidFill>
                <a:schemeClr val="dk1"/>
              </a:solidFill>
              <a:latin typeface="Calibri"/>
            </a:endParaRPr>
          </a:p>
          <a:p>
            <a:pPr marL="432000" indent="0">
              <a:lnSpc>
                <a:spcPct val="90000"/>
              </a:lnSpc>
              <a:spcBef>
                <a:spcPts val="1100"/>
              </a:spcBef>
              <a:buNone/>
            </a:pPr>
            <a:endParaRPr b="0" lang="el-GR" sz="2400" spc="-1" strike="noStrike">
              <a:solidFill>
                <a:schemeClr val="dk1"/>
              </a:solidFill>
              <a:latin typeface="Calibri"/>
            </a:endParaRPr>
          </a:p>
          <a:p>
            <a:pPr marL="432000" indent="-324000">
              <a:lnSpc>
                <a:spcPct val="90000"/>
              </a:lnSpc>
              <a:spcBef>
                <a:spcPts val="1100"/>
              </a:spcBef>
              <a:buClr>
                <a:srgbClr val="000000"/>
              </a:buClr>
              <a:buSzPct val="45000"/>
              <a:buFont typeface="Wingdings" charset="2"/>
              <a:buChar char=""/>
            </a:pPr>
            <a:r>
              <a:rPr b="0" lang="el-GR" sz="2400" spc="-1" strike="noStrike">
                <a:solidFill>
                  <a:schemeClr val="dk1"/>
                </a:solidFill>
                <a:latin typeface="Calibri"/>
              </a:rPr>
              <a:t>Ανάλυσεις HPLC, pH, EC, sCOD (sCOD έγινε μόνο αρχικό και τελικό)</a:t>
            </a:r>
            <a:endParaRPr b="0" lang="el-GR" sz="2400" spc="-1" strike="noStrike">
              <a:solidFill>
                <a:schemeClr val="dk1"/>
              </a:solidFill>
              <a:latin typeface="Calibri"/>
            </a:endParaRPr>
          </a:p>
          <a:p>
            <a:pPr marL="432000" indent="0">
              <a:lnSpc>
                <a:spcPct val="90000"/>
              </a:lnSpc>
              <a:spcBef>
                <a:spcPts val="1100"/>
              </a:spcBef>
              <a:buNone/>
            </a:pPr>
            <a:endParaRPr b="0" lang="el-GR" sz="2400" spc="-1" strike="noStrike">
              <a:solidFill>
                <a:schemeClr val="dk1"/>
              </a:solidFill>
              <a:latin typeface="Calibri"/>
            </a:endParaRPr>
          </a:p>
          <a:p>
            <a:pPr marL="432000" indent="-324000">
              <a:lnSpc>
                <a:spcPct val="90000"/>
              </a:lnSpc>
              <a:spcBef>
                <a:spcPts val="1100"/>
              </a:spcBef>
              <a:buClr>
                <a:srgbClr val="000000"/>
              </a:buClr>
              <a:buSzPct val="45000"/>
              <a:buFont typeface="Wingdings" charset="2"/>
              <a:buChar char=""/>
            </a:pPr>
            <a:r>
              <a:rPr b="0" lang="el-GR" sz="2400" spc="-1" strike="noStrike">
                <a:solidFill>
                  <a:schemeClr val="dk1"/>
                </a:solidFill>
                <a:latin typeface="Calibri"/>
              </a:rPr>
              <a:t>Σύγκριση των ποσοτήτων μεταξύ τους και σύγκριση των 2 mL με το πείραμα στους 45 C</a:t>
            </a:r>
            <a:endParaRPr b="0" lang="el-GR"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228600" y="-228600"/>
            <a:ext cx="11658600" cy="1244160"/>
          </a:xfrm>
          <a:prstGeom prst="rect">
            <a:avLst/>
          </a:prstGeom>
          <a:noFill/>
          <a:ln w="0">
            <a:noFill/>
          </a:ln>
        </p:spPr>
        <p:txBody>
          <a:bodyPr lIns="0" rIns="0" tIns="0" bIns="0" anchor="ctr">
            <a:noAutofit/>
          </a:bodyPr>
          <a:p>
            <a:pPr indent="0">
              <a:lnSpc>
                <a:spcPct val="100000"/>
              </a:lnSpc>
              <a:buNone/>
            </a:pPr>
            <a:r>
              <a:rPr b="0" lang="el-GR" sz="2800" spc="-1" strike="noStrike">
                <a:solidFill>
                  <a:schemeClr val="dk1"/>
                </a:solidFill>
                <a:latin typeface="Calibri"/>
              </a:rPr>
              <a:t> </a:t>
            </a:r>
            <a:r>
              <a:rPr b="0" lang="el-GR" sz="2800" spc="-1" strike="noStrike">
                <a:solidFill>
                  <a:schemeClr val="dk1"/>
                </a:solidFill>
                <a:latin typeface="Calibri"/>
              </a:rPr>
              <a:t>Συγκριτικά διαγράμματα με βάση την ποσότητα του μιξ – Bar Plots</a:t>
            </a:r>
            <a:endParaRPr b="0" lang="el-GR" sz="2800" spc="-1" strike="noStrike">
              <a:solidFill>
                <a:schemeClr val="dk1"/>
              </a:solidFill>
              <a:latin typeface="Calibri"/>
            </a:endParaRPr>
          </a:p>
        </p:txBody>
      </p:sp>
      <p:pic>
        <p:nvPicPr>
          <p:cNvPr id="87" name="" descr=""/>
          <p:cNvPicPr/>
          <p:nvPr/>
        </p:nvPicPr>
        <p:blipFill>
          <a:blip r:embed="rId1"/>
          <a:stretch/>
        </p:blipFill>
        <p:spPr>
          <a:xfrm>
            <a:off x="1537920" y="720360"/>
            <a:ext cx="9206280" cy="59090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168840"/>
            <a:ext cx="10744200" cy="826200"/>
          </a:xfrm>
          <a:prstGeom prst="rect">
            <a:avLst/>
          </a:prstGeom>
          <a:noFill/>
          <a:ln w="0">
            <a:noFill/>
          </a:ln>
        </p:spPr>
        <p:txBody>
          <a:bodyPr lIns="0" rIns="0" tIns="0" bIns="0" anchor="ctr">
            <a:noAutofit/>
          </a:bodyPr>
          <a:p>
            <a:pPr indent="0">
              <a:buNone/>
            </a:pPr>
            <a:r>
              <a:rPr b="0" lang="el-GR" sz="2800" spc="-1" strike="noStrike">
                <a:solidFill>
                  <a:schemeClr val="dk1"/>
                </a:solidFill>
                <a:latin typeface="Calibri"/>
              </a:rPr>
              <a:t>Διαγράμματα Συγκεντρώσεων ανά ποσότητα μιξ – Bar Plots </a:t>
            </a:r>
            <a:endParaRPr b="0" lang="el-GR" sz="2800" spc="-1" strike="noStrike">
              <a:solidFill>
                <a:schemeClr val="dk1"/>
              </a:solidFill>
              <a:latin typeface="Calibri"/>
            </a:endParaRPr>
          </a:p>
        </p:txBody>
      </p:sp>
      <p:pic>
        <p:nvPicPr>
          <p:cNvPr id="89" name="" descr=""/>
          <p:cNvPicPr/>
          <p:nvPr/>
        </p:nvPicPr>
        <p:blipFill>
          <a:blip r:embed="rId1"/>
          <a:stretch/>
        </p:blipFill>
        <p:spPr>
          <a:xfrm>
            <a:off x="737640" y="914400"/>
            <a:ext cx="10235160" cy="56703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228600" y="88200"/>
            <a:ext cx="11658600" cy="826200"/>
          </a:xfrm>
          <a:prstGeom prst="rect">
            <a:avLst/>
          </a:prstGeom>
          <a:noFill/>
          <a:ln w="0">
            <a:noFill/>
          </a:ln>
        </p:spPr>
        <p:txBody>
          <a:bodyPr lIns="0" rIns="0" tIns="0" bIns="0" anchor="ctr">
            <a:noAutofit/>
          </a:bodyPr>
          <a:p>
            <a:pPr indent="0">
              <a:buNone/>
            </a:pPr>
            <a:r>
              <a:rPr b="0" lang="el-GR" sz="2800" spc="-1" strike="noStrike">
                <a:solidFill>
                  <a:schemeClr val="dk1"/>
                </a:solidFill>
                <a:latin typeface="Calibri"/>
              </a:rPr>
              <a:t> </a:t>
            </a:r>
            <a:r>
              <a:rPr b="0" lang="el-GR" sz="2800" spc="-1" strike="noStrike">
                <a:solidFill>
                  <a:schemeClr val="dk1"/>
                </a:solidFill>
                <a:latin typeface="Calibri"/>
              </a:rPr>
              <a:t>Συγκριτικά διαγράμματα με βάση την ποσότητα του μιξ – Scatter Plots</a:t>
            </a:r>
            <a:endParaRPr b="0" lang="el-GR" sz="2800" spc="-1" strike="noStrike">
              <a:solidFill>
                <a:schemeClr val="dk1"/>
              </a:solidFill>
              <a:latin typeface="Calibri"/>
            </a:endParaRPr>
          </a:p>
        </p:txBody>
      </p:sp>
      <p:pic>
        <p:nvPicPr>
          <p:cNvPr id="91" name="" descr=""/>
          <p:cNvPicPr/>
          <p:nvPr/>
        </p:nvPicPr>
        <p:blipFill>
          <a:blip r:embed="rId1"/>
          <a:stretch/>
        </p:blipFill>
        <p:spPr>
          <a:xfrm>
            <a:off x="1600200" y="914400"/>
            <a:ext cx="8915400" cy="56754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228960" y="228600"/>
            <a:ext cx="11429640" cy="706320"/>
          </a:xfrm>
          <a:prstGeom prst="rect">
            <a:avLst/>
          </a:prstGeom>
          <a:noFill/>
          <a:ln w="0">
            <a:noFill/>
          </a:ln>
        </p:spPr>
        <p:txBody>
          <a:bodyPr lIns="0" rIns="0" tIns="0" bIns="0" anchor="ctr">
            <a:noAutofit/>
          </a:bodyPr>
          <a:p>
            <a:pPr indent="0">
              <a:lnSpc>
                <a:spcPct val="100000"/>
              </a:lnSpc>
              <a:buNone/>
            </a:pPr>
            <a:r>
              <a:rPr b="0" lang="el-GR" sz="2800" spc="-1" strike="noStrike">
                <a:solidFill>
                  <a:schemeClr val="dk1"/>
                </a:solidFill>
                <a:latin typeface="Calibri"/>
              </a:rPr>
              <a:t>Διαγράμματα Συγκεντρώσεων ανά ποσότητα μιξ – Scatter Plots </a:t>
            </a:r>
            <a:endParaRPr b="0" lang="el-GR" sz="2800" spc="-1" strike="noStrike">
              <a:solidFill>
                <a:schemeClr val="dk1"/>
              </a:solidFill>
              <a:latin typeface="Calibri"/>
            </a:endParaRPr>
          </a:p>
        </p:txBody>
      </p:sp>
      <p:pic>
        <p:nvPicPr>
          <p:cNvPr id="93" name="" descr=""/>
          <p:cNvPicPr/>
          <p:nvPr/>
        </p:nvPicPr>
        <p:blipFill>
          <a:blip r:embed="rId1"/>
          <a:stretch/>
        </p:blipFill>
        <p:spPr>
          <a:xfrm>
            <a:off x="914400" y="867600"/>
            <a:ext cx="10287000" cy="55332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914760" y="168840"/>
            <a:ext cx="9143640" cy="826200"/>
          </a:xfrm>
          <a:prstGeom prst="rect">
            <a:avLst/>
          </a:prstGeom>
          <a:noFill/>
          <a:ln w="0">
            <a:noFill/>
          </a:ln>
        </p:spPr>
        <p:txBody>
          <a:bodyPr lIns="0" rIns="0" tIns="0" bIns="0" anchor="ctr">
            <a:noAutofit/>
          </a:bodyPr>
          <a:p>
            <a:pPr indent="0">
              <a:buNone/>
            </a:pPr>
            <a:r>
              <a:rPr b="0" lang="el-GR" sz="2800" spc="-1" strike="noStrike">
                <a:solidFill>
                  <a:schemeClr val="dk1"/>
                </a:solidFill>
                <a:latin typeface="Calibri"/>
              </a:rPr>
              <a:t>Υπενθύμιση αποτελεσμάτων του κινητικού πειράματος</a:t>
            </a:r>
            <a:br>
              <a:rPr sz="2800"/>
            </a:br>
            <a:r>
              <a:rPr b="0" lang="el-GR" sz="2800" spc="-1" strike="noStrike">
                <a:solidFill>
                  <a:schemeClr val="dk1"/>
                </a:solidFill>
                <a:latin typeface="Calibri"/>
              </a:rPr>
              <a:t>(45 C θερμοκρασία, 2 mL mix, 2 επαναλήψεις)</a:t>
            </a:r>
            <a:endParaRPr b="0" lang="el-GR" sz="2800" spc="-1" strike="noStrike">
              <a:solidFill>
                <a:schemeClr val="dk1"/>
              </a:solidFill>
              <a:latin typeface="Calibri"/>
            </a:endParaRPr>
          </a:p>
        </p:txBody>
      </p:sp>
      <p:pic>
        <p:nvPicPr>
          <p:cNvPr id="95" name="" descr=""/>
          <p:cNvPicPr/>
          <p:nvPr/>
        </p:nvPicPr>
        <p:blipFill>
          <a:blip r:embed="rId1"/>
          <a:stretch/>
        </p:blipFill>
        <p:spPr>
          <a:xfrm>
            <a:off x="457200" y="1143000"/>
            <a:ext cx="9372600" cy="5486400"/>
          </a:xfrm>
          <a:prstGeom prst="rect">
            <a:avLst/>
          </a:prstGeom>
          <a:ln w="0">
            <a:noFill/>
          </a:ln>
        </p:spPr>
      </p:pic>
      <p:sp>
        <p:nvSpPr>
          <p:cNvPr id="96" name=""/>
          <p:cNvSpPr txBox="1"/>
          <p:nvPr/>
        </p:nvSpPr>
        <p:spPr>
          <a:xfrm>
            <a:off x="10287000" y="1143000"/>
            <a:ext cx="1371600" cy="5257800"/>
          </a:xfrm>
          <a:prstGeom prst="rect">
            <a:avLst/>
          </a:prstGeom>
          <a:noFill/>
          <a:ln w="0">
            <a:noFill/>
          </a:ln>
        </p:spPr>
        <p:txBody>
          <a:bodyPr lIns="90000" rIns="90000" tIns="45000" bIns="45000" anchor="t">
            <a:noAutofit/>
          </a:bodyPr>
          <a:p>
            <a:r>
              <a:rPr b="0" lang="en-US" sz="1400" spc="-1" strike="noStrike">
                <a:solidFill>
                  <a:srgbClr val="000000"/>
                </a:solidFill>
                <a:latin typeface="Arial"/>
              </a:rPr>
              <a:t>Σημείωση: Η συγκέντρωση της φρουκτόζης στο 2 μετά την 3η μέρα δεν είναι σωστή, αλλά στο pdf δεν έχει το σωστό νούμερο και δεν θυμάμαι να σημειώσαμε το σωστό, οπότε για τώρα πέταξα απλώς την τελευταία σωστή τιμή σε όλα και το διορθώνουμε.</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28600"/>
            <a:ext cx="9143640" cy="706320"/>
          </a:xfrm>
          <a:prstGeom prst="rect">
            <a:avLst/>
          </a:prstGeom>
          <a:noFill/>
          <a:ln w="0">
            <a:noFill/>
          </a:ln>
        </p:spPr>
        <p:txBody>
          <a:bodyPr lIns="0" rIns="0" tIns="0" bIns="0" anchor="ctr">
            <a:noAutofit/>
          </a:bodyPr>
          <a:p>
            <a:pPr indent="0">
              <a:buNone/>
            </a:pPr>
            <a:r>
              <a:rPr b="0" lang="el-GR" sz="2800" spc="-1" strike="noStrike">
                <a:solidFill>
                  <a:schemeClr val="dk1"/>
                </a:solidFill>
                <a:latin typeface="Calibri"/>
              </a:rPr>
              <a:t>Συγκριτικά Διαγράμματα Θερμοκρασίας</a:t>
            </a:r>
            <a:endParaRPr b="0" lang="el-GR" sz="2800" spc="-1" strike="noStrike">
              <a:solidFill>
                <a:schemeClr val="dk1"/>
              </a:solidFill>
              <a:latin typeface="Calibri"/>
            </a:endParaRPr>
          </a:p>
        </p:txBody>
      </p:sp>
      <p:pic>
        <p:nvPicPr>
          <p:cNvPr id="98" name="" descr=""/>
          <p:cNvPicPr/>
          <p:nvPr/>
        </p:nvPicPr>
        <p:blipFill>
          <a:blip r:embed="rId1"/>
          <a:stretch/>
        </p:blipFill>
        <p:spPr>
          <a:xfrm>
            <a:off x="1371600" y="914400"/>
            <a:ext cx="8749080" cy="58327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1371960" y="108000"/>
            <a:ext cx="9600840" cy="826200"/>
          </a:xfrm>
          <a:prstGeom prst="rect">
            <a:avLst/>
          </a:prstGeom>
          <a:noFill/>
          <a:ln w="0">
            <a:noFill/>
          </a:ln>
        </p:spPr>
        <p:txBody>
          <a:bodyPr lIns="0" rIns="0" tIns="0" bIns="0" anchor="ctr">
            <a:noAutofit/>
          </a:bodyPr>
          <a:p>
            <a:pPr indent="0">
              <a:buNone/>
            </a:pPr>
            <a:r>
              <a:rPr b="0" lang="el-GR" sz="2800" spc="-1" strike="noStrike">
                <a:solidFill>
                  <a:schemeClr val="dk1"/>
                </a:solidFill>
                <a:latin typeface="Calibri"/>
              </a:rPr>
              <a:t>Συμπεράσματα – Κατανάλωση σακχάρων, pH, Αγωγιμότητα</a:t>
            </a:r>
            <a:endParaRPr b="0" lang="el-GR" sz="2800" spc="-1" strike="noStrike">
              <a:solidFill>
                <a:schemeClr val="dk1"/>
              </a:solidFill>
              <a:latin typeface="Calibri"/>
            </a:endParaRPr>
          </a:p>
        </p:txBody>
      </p:sp>
      <p:sp>
        <p:nvSpPr>
          <p:cNvPr id="100" name="PlaceHolder 2"/>
          <p:cNvSpPr>
            <a:spLocks noGrp="1"/>
          </p:cNvSpPr>
          <p:nvPr>
            <p:ph/>
          </p:nvPr>
        </p:nvSpPr>
        <p:spPr>
          <a:xfrm>
            <a:off x="457560" y="1051920"/>
            <a:ext cx="10972440" cy="5120280"/>
          </a:xfrm>
          <a:prstGeom prst="rect">
            <a:avLst/>
          </a:prstGeom>
          <a:noFill/>
          <a:ln w="0">
            <a:noFill/>
          </a:ln>
        </p:spPr>
        <p:txBody>
          <a:bodyPr lIns="0" rIns="0" tIns="0" bIns="0" anchor="t">
            <a:normAutofit/>
          </a:bodyPr>
          <a:p>
            <a:pPr marL="432000" indent="-324000">
              <a:lnSpc>
                <a:spcPct val="90000"/>
              </a:lnSpc>
              <a:spcBef>
                <a:spcPts val="1100"/>
              </a:spcBef>
              <a:buClr>
                <a:srgbClr val="000000"/>
              </a:buClr>
              <a:buSzPct val="45000"/>
              <a:buFont typeface="Wingdings" charset="2"/>
              <a:buChar char=""/>
            </a:pPr>
            <a:r>
              <a:rPr b="0" lang="el-GR" sz="2400" spc="-1" strike="noStrike">
                <a:solidFill>
                  <a:schemeClr val="dk1"/>
                </a:solidFill>
                <a:latin typeface="Calibri"/>
              </a:rPr>
              <a:t>Η γλυκόζη τελειώνει πολύ κοντά στις 24 ώρες πειράματος για θερμοκρασία 35 C καθώς το όργανο μετράει γλυκόζη σε όλα τα πειράματα στις 24 ώρες, αλλά η καμπύλη μας βγάζει ότι αυτή η συγκέντρωση είναι αρνητική (άρα είναι πολύ κοντά στο 0). Μόνη εξαίρεση αποτελεί το πείραμα με 8 mL, όπου το οργάνο δεν μπορεί να ανιχνεύσει γλυκόζη στις 24 ώρες άρα τελείωσε νωρίτερα.</a:t>
            </a:r>
            <a:endParaRPr b="0" lang="el-GR" sz="2400" spc="-1" strike="noStrike">
              <a:solidFill>
                <a:schemeClr val="dk1"/>
              </a:solidFill>
              <a:latin typeface="Calibri"/>
            </a:endParaRPr>
          </a:p>
          <a:p>
            <a:pPr marL="432000" indent="-324000">
              <a:lnSpc>
                <a:spcPct val="90000"/>
              </a:lnSpc>
              <a:spcBef>
                <a:spcPts val="1100"/>
              </a:spcBef>
              <a:buClr>
                <a:srgbClr val="000000"/>
              </a:buClr>
              <a:buSzPct val="45000"/>
              <a:buFont typeface="Wingdings" charset="2"/>
              <a:buChar char=""/>
            </a:pPr>
            <a:r>
              <a:rPr b="0" lang="el-GR" sz="2400" spc="-1" strike="noStrike">
                <a:solidFill>
                  <a:schemeClr val="dk1"/>
                </a:solidFill>
                <a:latin typeface="Calibri"/>
              </a:rPr>
              <a:t>Η σακχαρόζη τελειώνει μετά τις 24 ώρες, αλλά μέχρι τότε έχει καταναλωθεί ένα σημαντικό ποσόστο.</a:t>
            </a:r>
            <a:endParaRPr b="0" lang="el-GR" sz="2400" spc="-1" strike="noStrike">
              <a:solidFill>
                <a:schemeClr val="dk1"/>
              </a:solidFill>
              <a:latin typeface="Calibri"/>
            </a:endParaRPr>
          </a:p>
          <a:p>
            <a:pPr marL="432000" indent="-324000">
              <a:lnSpc>
                <a:spcPct val="90000"/>
              </a:lnSpc>
              <a:spcBef>
                <a:spcPts val="1100"/>
              </a:spcBef>
              <a:buClr>
                <a:srgbClr val="000000"/>
              </a:buClr>
              <a:buSzPct val="45000"/>
              <a:buFont typeface="Wingdings" charset="2"/>
              <a:buChar char=""/>
            </a:pPr>
            <a:r>
              <a:rPr b="0" lang="el-GR" sz="2400" spc="-1" strike="noStrike">
                <a:solidFill>
                  <a:schemeClr val="dk1"/>
                </a:solidFill>
                <a:latin typeface="Calibri"/>
              </a:rPr>
              <a:t>Η φρουκτόζη δεν μπορεί να καταναλωθεί πλήρως αλλά μέχρι περίπου 50% της αρχικής της συγκέντρωσης.</a:t>
            </a:r>
            <a:endParaRPr b="0" lang="el-GR" sz="2400" spc="-1" strike="noStrike">
              <a:solidFill>
                <a:schemeClr val="dk1"/>
              </a:solidFill>
              <a:latin typeface="Calibri"/>
            </a:endParaRPr>
          </a:p>
          <a:p>
            <a:pPr marL="432000" indent="-324000">
              <a:lnSpc>
                <a:spcPct val="90000"/>
              </a:lnSpc>
              <a:spcBef>
                <a:spcPts val="1100"/>
              </a:spcBef>
              <a:buClr>
                <a:srgbClr val="000000"/>
              </a:buClr>
              <a:buSzPct val="45000"/>
              <a:buFont typeface="Wingdings" charset="2"/>
              <a:buChar char=""/>
            </a:pPr>
            <a:r>
              <a:rPr b="0" lang="el-GR" sz="2400" spc="-1" strike="noStrike">
                <a:solidFill>
                  <a:schemeClr val="dk1"/>
                </a:solidFill>
                <a:latin typeface="Calibri"/>
              </a:rPr>
              <a:t>Το pH έχει μία μικρή μείωση κατά τις πρώτες 48 ώρες, αλλά μετά αρχίζουν να παράγονται περισσότερα οξέα και μειώνεται σημαντικά.</a:t>
            </a:r>
            <a:endParaRPr b="0" lang="el-GR" sz="2400" spc="-1" strike="noStrike">
              <a:solidFill>
                <a:schemeClr val="dk1"/>
              </a:solidFill>
              <a:latin typeface="Calibri"/>
            </a:endParaRPr>
          </a:p>
          <a:p>
            <a:pPr marL="432000" indent="-324000">
              <a:lnSpc>
                <a:spcPct val="90000"/>
              </a:lnSpc>
              <a:spcBef>
                <a:spcPts val="1100"/>
              </a:spcBef>
              <a:buClr>
                <a:srgbClr val="000000"/>
              </a:buClr>
              <a:buSzPct val="45000"/>
              <a:buFont typeface="Wingdings" charset="2"/>
              <a:buChar char=""/>
            </a:pPr>
            <a:r>
              <a:rPr b="0" lang="el-GR" sz="2400" spc="-1" strike="noStrike">
                <a:solidFill>
                  <a:schemeClr val="dk1"/>
                </a:solidFill>
                <a:latin typeface="Calibri"/>
              </a:rPr>
              <a:t>Η ηλεκτρική αγωγιμότητα έχει μία μικρή αύξηση κατά την διάρκεια του πειράματος</a:t>
            </a:r>
            <a:endParaRPr b="0" lang="el-GR"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Θέμα του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Θέμα του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206</TotalTime>
  <Application>LibreOffice/7.6.2.1$Linux_X86_64 LibreOffice_project/60$Build-1</Application>
  <AppVersion>15.0000</AppVersion>
  <Words>394</Words>
  <Paragraphs>224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2023-10-20T08:06:42Z</dcterms:created>
  <dc:creator>Χρήστης των Windows</dc:creator>
  <dc:description/>
  <dc:language>en-US</dc:language>
  <cp:lastModifiedBy/>
  <dcterms:modified xsi:type="dcterms:W3CDTF">2023-11-11T19:20:07Z</dcterms:modified>
  <cp:revision>47</cp:revision>
  <dc:subject/>
  <dc:title>Lab scale SSF</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14</vt:i4>
  </property>
</Properties>
</file>