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29.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9.png" ContentType="image/png"/>
  <Override PartName="/ppt/media/image10.png" ContentType="image/png"/>
  <Override PartName="/ppt/media/image13.png" ContentType="image/png"/>
  <Override PartName="/ppt/media/image21.png" ContentType="image/png"/>
  <Override PartName="/ppt/media/image8.png" ContentType="image/png"/>
  <Override PartName="/ppt/media/image12.png" ContentType="image/png"/>
  <Override PartName="/ppt/media/image20.png" ContentType="image/png"/>
  <Override PartName="/ppt/media/image7.png" ContentType="image/png"/>
  <Override PartName="/ppt/media/image11.png" ContentType="image/png"/>
  <Override PartName="/ppt/media/image6.png" ContentType="image/png"/>
  <Override PartName="/ppt/media/image5.png" ContentType="image/png"/>
  <Override PartName="/ppt/media/image4.png" ContentType="image/png"/>
  <Override PartName="/ppt/media/image3.png" ContentType="image/png"/>
  <Override PartName="/ppt/media/image19.png" ContentType="image/png"/>
  <Override PartName="/ppt/media/image1.png" ContentType="image/png"/>
  <Override PartName="/ppt/media/image26.png" ContentType="image/png"/>
  <Override PartName="/ppt/media/image18.png" ContentType="image/png"/>
  <Override PartName="/ppt/media/image2.png" ContentType="image/png"/>
  <Override PartName="/ppt/media/image25.png" ContentType="image/png"/>
  <Override PartName="/ppt/media/image17.png" ContentType="image/png"/>
  <Override PartName="/ppt/media/image24.png" ContentType="image/png"/>
  <Override PartName="/ppt/media/image16.png" ContentType="image/png"/>
  <Override PartName="/ppt/media/image23.png" ContentType="image/png"/>
  <Override PartName="/ppt/media/image15.png" ContentType="image/png"/>
  <Override PartName="/ppt/media/image22.png" ContentType="image/png"/>
  <Override PartName="/ppt/media/image1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F129EF3-5C12-459A-8A9E-F0C74D68D62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4469689-2592-4F8E-BC1B-D51BF0F4D41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FB634D7-DD49-4124-9417-A2A49411504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A9871CF-226D-4060-9E82-FD6B43B5122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2F0AEAC-AE74-4DD7-8A7E-24C8236E869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F220CF5-D8F8-4A2E-A463-D5D02B182CF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8139478-8C99-4CE5-AE62-5A85094614A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C1CDDE0-AA96-4A5B-97A6-C0D24ECF53A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D26F00B-9FA6-4639-ADB8-BBA71E9C682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734D298-9F66-450E-8FE0-4DDE273EFB7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B7BB154-6392-4C82-82E1-B184298C5C6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F4B245F-8209-4E03-BCAF-13D44E835C5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7A6031B-9DFD-4EDB-850C-A393765A23D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2954BAA-E251-466E-A934-7237F48102D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67B7E5C-5D3C-4778-9968-4665AFAA2EA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7287791-6673-4C1B-B1C2-E3987BAB7347}"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D829FD2-8A09-4A58-9FF1-4249D7C6B3DB}"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E6BE5F1-A9FB-40A1-914B-5FBA8147CDE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F14F83F-BAAB-4029-8E46-9C6A0631705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B7FF4BE-A615-44BC-BD25-D7C09CA869B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EC573E1-B9FC-4F9B-9496-C5F145207EBB}"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A387FC2-4833-49D8-BCC4-917E60F4D733}"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7BC063A-9EAB-4234-9AA5-E7F826B81CC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11677E2-5C17-4605-993E-6FF11F46682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EACB552-6A70-4AC2-BE73-660CFC59E49B}"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895FA0E-F4D2-4A15-A598-AE3F2E28A6E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CE0D939-12A6-4C77-8AB5-105901E08BC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CFCB549-327E-431E-A1FA-FC65353FB1C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1F33379D-0EF1-4486-8A75-F346A67047C7}"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FB344AE-9CDA-4F13-9C10-7884DC066E33}"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BDBBBA0-83A1-4DB6-9D87-BD352494E91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F32803A-48F5-49CB-AA35-0BA73160ADA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8CBFB55-17A8-42AD-8062-A7788965239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EB9A889-39F2-4B6E-9723-184264DBA36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44BB338-D86E-4F11-878B-1DDD8687B1B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2F9B2A1-2A8F-4F96-947F-8B99E325D5F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5267F46C-EC3A-4385-950C-0AD3AC6D410D}"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 name="PlaceHolder 3"/>
          <p:cNvSpPr>
            <a:spLocks noGrp="1"/>
          </p:cNvSpPr>
          <p:nvPr>
            <p:ph type="dt" idx="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a:t>
            </a:r>
            <a:r>
              <a:rPr b="0" lang="en-US" sz="4400" spc="-1" strike="noStrike">
                <a:solidFill>
                  <a:srgbClr val="000000"/>
                </a:solidFill>
                <a:latin typeface="Arial"/>
              </a:rPr>
              <a:t>li</a:t>
            </a:r>
            <a:r>
              <a:rPr b="0" lang="en-US" sz="4400" spc="-1" strike="noStrike">
                <a:solidFill>
                  <a:srgbClr val="000000"/>
                </a:solidFill>
                <a:latin typeface="Arial"/>
              </a:rPr>
              <a:t>c</a:t>
            </a:r>
            <a:r>
              <a:rPr b="0" lang="en-US" sz="4400" spc="-1" strike="noStrike">
                <a:solidFill>
                  <a:srgbClr val="000000"/>
                </a:solidFill>
                <a:latin typeface="Arial"/>
              </a:rPr>
              <a:t>k </a:t>
            </a:r>
            <a:r>
              <a:rPr b="0" lang="en-US" sz="4400" spc="-1" strike="noStrike">
                <a:solidFill>
                  <a:srgbClr val="000000"/>
                </a:solidFill>
                <a:latin typeface="Arial"/>
              </a:rPr>
              <a:t>to </a:t>
            </a:r>
            <a:r>
              <a:rPr b="0" lang="en-US" sz="4400" spc="-1" strike="noStrike">
                <a:solidFill>
                  <a:srgbClr val="000000"/>
                </a:solidFill>
                <a:latin typeface="Arial"/>
              </a:rPr>
              <a:t>e</a:t>
            </a:r>
            <a:r>
              <a:rPr b="0" lang="en-US" sz="4400" spc="-1" strike="noStrike">
                <a:solidFill>
                  <a:srgbClr val="000000"/>
                </a:solidFill>
                <a:latin typeface="Arial"/>
              </a:rPr>
              <a:t>di</a:t>
            </a:r>
            <a:r>
              <a:rPr b="0" lang="en-US" sz="4400" spc="-1" strike="noStrike">
                <a:solidFill>
                  <a:srgbClr val="000000"/>
                </a:solidFill>
                <a:latin typeface="Arial"/>
              </a:rPr>
              <a:t>t </a:t>
            </a:r>
            <a:r>
              <a:rPr b="0" lang="en-US" sz="4400" spc="-1" strike="noStrike">
                <a:solidFill>
                  <a:srgbClr val="000000"/>
                </a:solidFill>
                <a:latin typeface="Arial"/>
              </a:rPr>
              <a:t>th</a:t>
            </a:r>
            <a:r>
              <a:rPr b="0" lang="en-US" sz="4400" spc="-1" strike="noStrike">
                <a:solidFill>
                  <a:srgbClr val="000000"/>
                </a:solidFill>
                <a:latin typeface="Arial"/>
              </a:rPr>
              <a:t>e </a:t>
            </a:r>
            <a:r>
              <a:rPr b="0" lang="en-US" sz="4400" spc="-1" strike="noStrike">
                <a:solidFill>
                  <a:srgbClr val="000000"/>
                </a:solidFill>
                <a:latin typeface="Arial"/>
              </a:rPr>
              <a:t>tit</a:t>
            </a:r>
            <a:r>
              <a:rPr b="0" lang="en-US" sz="4400" spc="-1" strike="noStrike">
                <a:solidFill>
                  <a:srgbClr val="000000"/>
                </a:solidFill>
                <a:latin typeface="Arial"/>
              </a:rPr>
              <a:t>le </a:t>
            </a:r>
            <a:r>
              <a:rPr b="0" lang="en-US" sz="4400" spc="-1" strike="noStrike">
                <a:solidFill>
                  <a:srgbClr val="000000"/>
                </a:solidFill>
                <a:latin typeface="Arial"/>
              </a:rPr>
              <a:t>te</a:t>
            </a:r>
            <a:r>
              <a:rPr b="0" lang="en-US" sz="4400" spc="-1" strike="noStrike">
                <a:solidFill>
                  <a:srgbClr val="000000"/>
                </a:solidFill>
                <a:latin typeface="Arial"/>
              </a:rPr>
              <a:t>xt </a:t>
            </a:r>
            <a:r>
              <a:rPr b="0" lang="en-US" sz="4400" spc="-1" strike="noStrike">
                <a:solidFill>
                  <a:srgbClr val="000000"/>
                </a:solidFill>
                <a:latin typeface="Arial"/>
              </a:rPr>
              <a:t>fo</a:t>
            </a:r>
            <a:r>
              <a:rPr b="0" lang="en-US" sz="4400" spc="-1" strike="noStrike">
                <a:solidFill>
                  <a:srgbClr val="000000"/>
                </a:solidFill>
                <a:latin typeface="Arial"/>
              </a:rPr>
              <a:t>r</a:t>
            </a:r>
            <a:r>
              <a:rPr b="0" lang="en-US" sz="4400" spc="-1" strike="noStrike">
                <a:solidFill>
                  <a:srgbClr val="000000"/>
                </a:solidFill>
                <a:latin typeface="Arial"/>
              </a:rPr>
              <a:t>m</a:t>
            </a:r>
            <a:r>
              <a:rPr b="0" lang="en-US" sz="4400" spc="-1" strike="noStrike">
                <a:solidFill>
                  <a:srgbClr val="000000"/>
                </a:solidFill>
                <a:latin typeface="Arial"/>
              </a:rPr>
              <a:t>at</a:t>
            </a:r>
            <a:endParaRPr b="0" lang="en-US" sz="44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55053A8B-9ECE-4FF8-A021-0084CDCC525B}"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3" name="PlaceHolder 3"/>
          <p:cNvSpPr>
            <a:spLocks noGrp="1"/>
          </p:cNvSpPr>
          <p:nvPr>
            <p:ph type="dt" idx="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5" name="PlaceHolder 4"/>
          <p:cNvSpPr>
            <a:spLocks noGrp="1"/>
          </p:cNvSpPr>
          <p:nvPr>
            <p:ph type="ftr" idx="7"/>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6" name="PlaceHolder 5"/>
          <p:cNvSpPr>
            <a:spLocks noGrp="1"/>
          </p:cNvSpPr>
          <p:nvPr>
            <p:ph type="sldNum" idx="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l-GR" sz="1200" spc="-1" strike="noStrike">
                <a:solidFill>
                  <a:schemeClr val="dk1">
                    <a:tint val="75000"/>
                  </a:schemeClr>
                </a:solidFill>
                <a:latin typeface="Calibri"/>
              </a:defRPr>
            </a:lvl1pPr>
          </a:lstStyle>
          <a:p>
            <a:pPr indent="0" algn="r" defTabSz="914400">
              <a:lnSpc>
                <a:spcPct val="100000"/>
              </a:lnSpc>
              <a:buNone/>
              <a:tabLst>
                <a:tab algn="l" pos="0"/>
              </a:tabLst>
            </a:pPr>
            <a:fld id="{34551F5C-AECF-4EDB-863F-1D74C9349C75}"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87" name="PlaceHolder 6"/>
          <p:cNvSpPr>
            <a:spLocks noGrp="1"/>
          </p:cNvSpPr>
          <p:nvPr>
            <p:ph type="dt" idx="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523880" y="1122480"/>
            <a:ext cx="9142560" cy="2386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Calibri Light"/>
              </a:rPr>
              <a:t>Lab scale SSF</a:t>
            </a:r>
            <a:br>
              <a:rPr sz="6000"/>
            </a:br>
            <a:r>
              <a:rPr b="0" lang="en-US" sz="6000" spc="-1" strike="noStrike">
                <a:solidFill>
                  <a:schemeClr val="dk1"/>
                </a:solidFill>
                <a:latin typeface="Calibri Light"/>
              </a:rPr>
              <a:t>Δοκιμή διαφορετικών ποσοτήτων του mix</a:t>
            </a:r>
            <a:endParaRPr b="0" lang="en-US" sz="6000" spc="-1" strike="noStrike">
              <a:solidFill>
                <a:srgbClr val="000000"/>
              </a:solidFill>
              <a:latin typeface="Arial"/>
            </a:endParaRPr>
          </a:p>
        </p:txBody>
      </p:sp>
      <p:sp>
        <p:nvSpPr>
          <p:cNvPr id="125" name="PlaceHolder 2"/>
          <p:cNvSpPr>
            <a:spLocks noGrp="1"/>
          </p:cNvSpPr>
          <p:nvPr>
            <p:ph type="subTitle"/>
          </p:nvPr>
        </p:nvSpPr>
        <p:spPr>
          <a:xfrm>
            <a:off x="1523880" y="3831120"/>
            <a:ext cx="9142560" cy="165420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800" spc="-1" strike="noStrike">
                <a:solidFill>
                  <a:schemeClr val="dk1"/>
                </a:solidFill>
                <a:latin typeface="Calibri"/>
              </a:rPr>
              <a:t>Mix Progen</a:t>
            </a:r>
            <a:endParaRPr b="0" lang="en-US" sz="2800" spc="-1" strike="noStrike">
              <a:solidFill>
                <a:srgbClr val="000000"/>
              </a:solidFill>
              <a:latin typeface="Arial"/>
            </a:endParaRPr>
          </a:p>
          <a:p>
            <a:pPr indent="0" algn="ctr" defTabSz="914400">
              <a:lnSpc>
                <a:spcPct val="90000"/>
              </a:lnSpc>
              <a:spcBef>
                <a:spcPts val="1001"/>
              </a:spcBef>
              <a:buNone/>
              <a:tabLst>
                <a:tab algn="l" pos="0"/>
              </a:tabLst>
            </a:pPr>
            <a:r>
              <a:rPr b="0" lang="en-US" sz="2800" spc="-1" strike="noStrike">
                <a:solidFill>
                  <a:schemeClr val="dk1"/>
                </a:solidFill>
                <a:latin typeface="Calibri"/>
              </a:rPr>
              <a:t>0, 1, 2, 4, 8 mL</a:t>
            </a:r>
            <a:endParaRPr b="0" lang="en-US" sz="2800" spc="-1" strike="noStrike">
              <a:solidFill>
                <a:srgbClr val="000000"/>
              </a:solidFill>
              <a:latin typeface="Arial"/>
            </a:endParaRPr>
          </a:p>
          <a:p>
            <a:pPr indent="0" algn="ctr" defTabSz="914400">
              <a:lnSpc>
                <a:spcPct val="90000"/>
              </a:lnSpc>
              <a:spcBef>
                <a:spcPts val="1001"/>
              </a:spcBef>
              <a:buNone/>
              <a:tabLst>
                <a:tab algn="l" pos="0"/>
              </a:tabLst>
            </a:pPr>
            <a:endParaRPr b="0" lang="en-US" sz="2400" spc="-1" strike="noStrike">
              <a:solidFill>
                <a:srgbClr val="000000"/>
              </a:solidFill>
              <a:latin typeface="Arial"/>
            </a:endParaRPr>
          </a:p>
          <a:p>
            <a:pPr indent="0" algn="ctr" defTabSz="914400">
              <a:lnSpc>
                <a:spcPct val="90000"/>
              </a:lnSpc>
              <a:spcBef>
                <a:spcPts val="1001"/>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625320" y="54720"/>
            <a:ext cx="10972080" cy="80388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a:solidFill>
                  <a:srgbClr val="000000"/>
                </a:solidFill>
                <a:latin typeface="Arial"/>
              </a:rPr>
              <a:t>Μεταβολικά μονοπάτια που ακολουθούνται III</a:t>
            </a:r>
            <a:endParaRPr b="0" lang="en-US" sz="2800" spc="-1" strike="noStrike">
              <a:solidFill>
                <a:srgbClr val="000000"/>
              </a:solidFill>
              <a:latin typeface="Arial"/>
            </a:endParaRPr>
          </a:p>
        </p:txBody>
      </p:sp>
      <p:pic>
        <p:nvPicPr>
          <p:cNvPr id="154" name="" descr=""/>
          <p:cNvPicPr/>
          <p:nvPr/>
        </p:nvPicPr>
        <p:blipFill>
          <a:blip r:embed="rId1"/>
          <a:stretch/>
        </p:blipFill>
        <p:spPr>
          <a:xfrm>
            <a:off x="531000" y="643320"/>
            <a:ext cx="10600560" cy="5962680"/>
          </a:xfrm>
          <a:prstGeom prst="rect">
            <a:avLst/>
          </a:prstGeom>
          <a:ln w="0">
            <a:noFill/>
          </a:ln>
        </p:spPr>
      </p:pic>
      <p:sp>
        <p:nvSpPr>
          <p:cNvPr id="155" name=""/>
          <p:cNvSpPr/>
          <p:nvPr/>
        </p:nvSpPr>
        <p:spPr>
          <a:xfrm>
            <a:off x="7963560" y="3903840"/>
            <a:ext cx="3247200" cy="268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Το ότι αυτά τα ισοζύγια βγαίνουν χωρίς να υποεκτιμάται καμία τιμή σημαίνει και ότι τα συνολικά σάκχαρα δεν αυξάνονται</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(άρα πιθανόν δεν γίνεται καν υδρόλυση πέρα από αυτήν της σακχαρόζης).</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914760" y="168840"/>
            <a:ext cx="914256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Υπενθύμιση αποτελεσμάτων του κινητικού πειράματος</a:t>
            </a:r>
            <a:br>
              <a:rPr sz="2800"/>
            </a:br>
            <a:r>
              <a:rPr b="0" lang="el-GR" sz="2800" spc="-1" strike="noStrike">
                <a:solidFill>
                  <a:schemeClr val="dk1"/>
                </a:solidFill>
                <a:latin typeface="Calibri"/>
              </a:rPr>
              <a:t>(45 C θερμοκρασία, 2 mL mix, 2 επαναλήψεις)</a:t>
            </a:r>
            <a:endParaRPr b="0" lang="en-US" sz="2800" spc="-1" strike="noStrike">
              <a:solidFill>
                <a:srgbClr val="000000"/>
              </a:solidFill>
              <a:latin typeface="Arial"/>
            </a:endParaRPr>
          </a:p>
        </p:txBody>
      </p:sp>
      <p:pic>
        <p:nvPicPr>
          <p:cNvPr id="157" name="" descr=""/>
          <p:cNvPicPr/>
          <p:nvPr/>
        </p:nvPicPr>
        <p:blipFill>
          <a:blip r:embed="rId1"/>
          <a:stretch/>
        </p:blipFill>
        <p:spPr>
          <a:xfrm>
            <a:off x="1766520" y="1143000"/>
            <a:ext cx="8291160" cy="55270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914760" y="168840"/>
            <a:ext cx="914256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στο κινητικό πείραμα</a:t>
            </a:r>
            <a:endParaRPr b="0" lang="en-US" sz="2800" spc="-1" strike="noStrike">
              <a:solidFill>
                <a:srgbClr val="000000"/>
              </a:solidFill>
              <a:latin typeface="Arial"/>
            </a:endParaRPr>
          </a:p>
        </p:txBody>
      </p:sp>
      <p:pic>
        <p:nvPicPr>
          <p:cNvPr id="159" name="" descr=""/>
          <p:cNvPicPr/>
          <p:nvPr/>
        </p:nvPicPr>
        <p:blipFill>
          <a:blip r:embed="rId1"/>
          <a:stretch/>
        </p:blipFill>
        <p:spPr>
          <a:xfrm>
            <a:off x="2514600" y="994680"/>
            <a:ext cx="7891560" cy="5260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914760" y="168840"/>
            <a:ext cx="914256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Συσχέτιση COD-HPLC</a:t>
            </a:r>
            <a:endParaRPr b="0" lang="en-US" sz="2800" spc="-1" strike="noStrike">
              <a:solidFill>
                <a:srgbClr val="000000"/>
              </a:solidFill>
              <a:latin typeface="Arial"/>
            </a:endParaRPr>
          </a:p>
        </p:txBody>
      </p:sp>
      <p:pic>
        <p:nvPicPr>
          <p:cNvPr id="161" name="" descr=""/>
          <p:cNvPicPr/>
          <p:nvPr/>
        </p:nvPicPr>
        <p:blipFill>
          <a:blip r:embed="rId1"/>
          <a:stretch/>
        </p:blipFill>
        <p:spPr>
          <a:xfrm>
            <a:off x="273240" y="936720"/>
            <a:ext cx="7272000" cy="4847760"/>
          </a:xfrm>
          <a:prstGeom prst="rect">
            <a:avLst/>
          </a:prstGeom>
          <a:ln w="0">
            <a:noFill/>
          </a:ln>
        </p:spPr>
      </p:pic>
      <p:sp>
        <p:nvSpPr>
          <p:cNvPr id="162" name=""/>
          <p:cNvSpPr/>
          <p:nvPr/>
        </p:nvSpPr>
        <p:spPr>
          <a:xfrm>
            <a:off x="7760520" y="1748880"/>
            <a:ext cx="4215600" cy="2943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Αξίζει να σημειωθεί πως στο πείραμα αυτό είχε γίνει αραίωση 1:50 και κάποιες τιμές απορρόφησης ήταν σχετικά κοντά σε αυτήν του blank, οπότε αναμενόταν πως το σφάλμα είναι αρκετά μεγάλο και το βασικό συμπέρασμα αυτών των διαγραμμάτων είναι ακριβώς αυτό. Το COD δεν θεωρείται αρκετά αξιόπιστο για να βγούν συμπεράσματα όπως του άλλου πειράματος.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28600"/>
            <a:ext cx="9142560" cy="7052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Συγκριτικά Διαγράμματα με βάση την θερμοκρασία</a:t>
            </a:r>
            <a:endParaRPr b="0" lang="en-US" sz="2800" spc="-1" strike="noStrike">
              <a:solidFill>
                <a:srgbClr val="000000"/>
              </a:solidFill>
              <a:latin typeface="Arial"/>
            </a:endParaRPr>
          </a:p>
        </p:txBody>
      </p:sp>
      <p:pic>
        <p:nvPicPr>
          <p:cNvPr id="164" name="" descr=""/>
          <p:cNvPicPr/>
          <p:nvPr/>
        </p:nvPicPr>
        <p:blipFill>
          <a:blip r:embed="rId1"/>
          <a:stretch/>
        </p:blipFill>
        <p:spPr>
          <a:xfrm>
            <a:off x="1600200" y="914400"/>
            <a:ext cx="8748360" cy="5832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28600"/>
            <a:ext cx="9142560" cy="70524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 Σύγκριση Θερμοκρασιών</a:t>
            </a:r>
            <a:endParaRPr b="0" lang="en-US" sz="2800" spc="-1" strike="noStrike">
              <a:solidFill>
                <a:srgbClr val="000000"/>
              </a:solidFill>
              <a:latin typeface="Arial"/>
            </a:endParaRPr>
          </a:p>
        </p:txBody>
      </p:sp>
      <p:pic>
        <p:nvPicPr>
          <p:cNvPr id="166" name="" descr=""/>
          <p:cNvPicPr/>
          <p:nvPr/>
        </p:nvPicPr>
        <p:blipFill>
          <a:blip r:embed="rId1"/>
          <a:stretch/>
        </p:blipFill>
        <p:spPr>
          <a:xfrm>
            <a:off x="2293920" y="934560"/>
            <a:ext cx="8120160" cy="54129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914760" y="168840"/>
            <a:ext cx="914256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Μεταβολικά Μονοπάτια @45 C</a:t>
            </a:r>
            <a:endParaRPr b="0" lang="en-US" sz="2800" spc="-1" strike="noStrike">
              <a:solidFill>
                <a:srgbClr val="000000"/>
              </a:solidFill>
              <a:latin typeface="Arial"/>
            </a:endParaRPr>
          </a:p>
        </p:txBody>
      </p:sp>
      <p:sp>
        <p:nvSpPr>
          <p:cNvPr id="168" name=""/>
          <p:cNvSpPr/>
          <p:nvPr/>
        </p:nvSpPr>
        <p:spPr>
          <a:xfrm>
            <a:off x="538560" y="905760"/>
            <a:ext cx="11437560" cy="575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Όπως φαίνεται στα προηγούμενα διαγράμματα, τα τελικά προιόντα στις 2 θερμοκρασίες είναι αρκετά διαφορετικά. Παράγεται αρκετά λιγότερη αιθανόλη και αρκετά περισσότερο οξικό. Οπότε, μπορεί να θεωρηθεί ένα διαφορετικό μεταβολικό μονοπάτι. Σε αυτό συμπεριλαμβάνουμε την πιθανότητα της μετατροπής των σακχάρων μόνο σε οξικό οξύ και την πιθανότητα να μην πάει όλη η γλυκόζη σε heterolactate. Επίσης μπορούν να συμπεριληφθούν και οι αντιδράσεις κατανάλωσης αιθανόλης προς οξικό και γαλακτικού προς προπιονικό καθώς οι μειώσεις τους είναι σημαντικές.</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rPr>
              <a:t>Για τις συγκεντρώσεις του πρώτου δοχείου, μπορούν να εξηγηθούν εύκολα αν το 90% της γλυκόζης πάει σε heterolactate και τα υπόλοιπα σάκχαρα πάνε κατά 30% σε παραγωγή οξικού και προπιονικού και το 70% μόνο σε οξικό. Έτσι, βλέπουμε το peak αιθανόλης και γαλακτικού, με overestimation των οξέων την ίδια ώρα, αλλά σε εύλογο βαθμό καθώς τα βλέπουμε σε πολύ μεγάλες τιμές την τελική στιγμή του πειράματος (171 h). Μαζί με τις αντιδράσεις κατανάλωσης τους, το προπιονικό και το οξικό γίνονται αρκετά overestimated, αλλά είχαν αρκετή τάση αύξησης, οπότε αν το πείραμα αφηνόταν περισσότερες μέρες ίσως βλέπαμε αυτές τις τιμές.</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rPr>
              <a:t>Για το 2ο δοχείο, παράχθηκε περισσότερη αιθανόλη, οπότε θεωρήθηκε όλη η γλυκόζη και το 18% της φρουκτόζης δώσαν ένα mol αιθανόλης κατά τον μεταβολισμό τους. Απτην υπόλοιπη φρουκτόζη, το 38% πήγε μόνο σε οξικό και το 44% σε μίγμα οξέων. Με αυτά, έχουμε παρόμοιο αποτέλεσμα του σωστού prediction αιθανόλης και γαλακτικού αλλά μικρή υπερεκτίμηση των οξέων που αναμένεται να αυξηθούν περαιτέρω μέχρι την μόνιμη κατάσταση.</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914760" y="168840"/>
            <a:ext cx="914256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Μεταβολικά Μονοπάτια @45 C</a:t>
            </a:r>
            <a:endParaRPr b="0" lang="en-US" sz="2800" spc="-1" strike="noStrike">
              <a:solidFill>
                <a:srgbClr val="000000"/>
              </a:solidFill>
              <a:latin typeface="Arial"/>
            </a:endParaRPr>
          </a:p>
        </p:txBody>
      </p:sp>
      <p:pic>
        <p:nvPicPr>
          <p:cNvPr id="170" name="" descr=""/>
          <p:cNvPicPr/>
          <p:nvPr/>
        </p:nvPicPr>
        <p:blipFill>
          <a:blip r:embed="rId1"/>
          <a:stretch/>
        </p:blipFill>
        <p:spPr>
          <a:xfrm>
            <a:off x="561960" y="1192320"/>
            <a:ext cx="11116800" cy="46314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1523880" y="228600"/>
            <a:ext cx="9142560" cy="9133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Πειραματική Διαδικασία II – Πείραμα 21-24/11</a:t>
            </a:r>
            <a:endParaRPr b="0" lang="en-US" sz="2800" spc="-1" strike="noStrike">
              <a:solidFill>
                <a:srgbClr val="000000"/>
              </a:solidFill>
              <a:latin typeface="Arial"/>
            </a:endParaRPr>
          </a:p>
        </p:txBody>
      </p:sp>
      <p:sp>
        <p:nvSpPr>
          <p:cNvPr id="172" name="PlaceHolder 2"/>
          <p:cNvSpPr>
            <a:spLocks noGrp="1"/>
          </p:cNvSpPr>
          <p:nvPr>
            <p:ph/>
          </p:nvPr>
        </p:nvSpPr>
        <p:spPr>
          <a:xfrm>
            <a:off x="609480" y="1600200"/>
            <a:ext cx="10971360" cy="3976200"/>
          </a:xfrm>
          <a:prstGeom prst="rect">
            <a:avLst/>
          </a:prstGeom>
          <a:noFill/>
          <a:ln w="0">
            <a:noFill/>
          </a:ln>
        </p:spPr>
        <p:txBody>
          <a:bodyPr lIns="0" rIns="0" tIns="0" bIns="0" anchor="t">
            <a:normAutofit/>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Πειράματα με σταθερή αραίωση 1:3 (200 g FW, 600 g Νερό) και θερμοκρασία 40 C. Δοκιμή διάφορων ποσοτήτων ενζύμου (0, 1, 2, 4, 8 mL).</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Δείγματα στις 0, 24, 48 και 72 ώρες</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Ανάλυσεις HPLC, pH, EC, sCOD (sCOD έγινε μόνο αρχικό και τελικό)</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Σύγκριση των ποσοτήτων μεταξύ τους και σύγκριση των 2 mL με το πείραμα στους 45 C</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46400" y="16884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 </a:t>
            </a:r>
            <a:r>
              <a:rPr b="0" lang="el-GR" sz="2800" spc="-1" strike="noStrike">
                <a:solidFill>
                  <a:schemeClr val="dk1"/>
                </a:solidFill>
                <a:latin typeface="Calibri"/>
              </a:rPr>
              <a:t>Συγκριτικά διαγράμματα με βάση την ποσότητα του μιξ</a:t>
            </a:r>
            <a:endParaRPr b="0" lang="en-US" sz="2800" spc="-1" strike="noStrike">
              <a:solidFill>
                <a:srgbClr val="000000"/>
              </a:solidFill>
              <a:latin typeface="Arial"/>
            </a:endParaRPr>
          </a:p>
        </p:txBody>
      </p:sp>
      <p:pic>
        <p:nvPicPr>
          <p:cNvPr id="174" name="" descr=""/>
          <p:cNvPicPr/>
          <p:nvPr/>
        </p:nvPicPr>
        <p:blipFill>
          <a:blip r:embed="rId1"/>
          <a:stretch/>
        </p:blipFill>
        <p:spPr>
          <a:xfrm>
            <a:off x="1108800" y="887400"/>
            <a:ext cx="8947080" cy="5793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523880" y="228600"/>
            <a:ext cx="9142560" cy="9133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Πειραματική Διαδικασία</a:t>
            </a:r>
            <a:endParaRPr b="0" lang="en-US" sz="2800" spc="-1" strike="noStrike">
              <a:solidFill>
                <a:srgbClr val="000000"/>
              </a:solidFill>
              <a:latin typeface="Arial"/>
            </a:endParaRPr>
          </a:p>
        </p:txBody>
      </p:sp>
      <p:sp>
        <p:nvSpPr>
          <p:cNvPr id="127" name="PlaceHolder 2"/>
          <p:cNvSpPr>
            <a:spLocks noGrp="1"/>
          </p:cNvSpPr>
          <p:nvPr>
            <p:ph/>
          </p:nvPr>
        </p:nvSpPr>
        <p:spPr>
          <a:xfrm>
            <a:off x="609480" y="1600200"/>
            <a:ext cx="10971360" cy="3976200"/>
          </a:xfrm>
          <a:prstGeom prst="rect">
            <a:avLst/>
          </a:prstGeom>
          <a:noFill/>
          <a:ln w="0">
            <a:noFill/>
          </a:ln>
        </p:spPr>
        <p:txBody>
          <a:bodyPr lIns="0" rIns="0" tIns="0" bIns="0" anchor="t">
            <a:normAutofit/>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Πειράματα με σταθερή αραίωση 1:3 (200 g FW, 600 g Νερό) και θερμοκρασία 35 C. Δοκιμή διάφορων ποσοτήτων ενζύμου (0, 1, 2, 4, 8 mL).</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Δείγματα στις 0, 24, 48 και 72 ώρες</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Ανάλυσεις HPLC, pH, EC, sCOD (sCOD έγινε μόνο αρχικό και τελικό)</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Σύγκριση των ποσοτήτων μεταξύ τους και σύγκριση των 2 mL με το πείραμα στους 45 C</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46400" y="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Διαγράμματα Συγκεντρώσεων ανά ποσότητα μιξ </a:t>
            </a:r>
            <a:endParaRPr b="0" lang="en-US" sz="2800" spc="-1" strike="noStrike">
              <a:solidFill>
                <a:srgbClr val="000000"/>
              </a:solidFill>
              <a:latin typeface="Arial"/>
            </a:endParaRPr>
          </a:p>
        </p:txBody>
      </p:sp>
      <p:pic>
        <p:nvPicPr>
          <p:cNvPr id="176" name="" descr=""/>
          <p:cNvPicPr/>
          <p:nvPr/>
        </p:nvPicPr>
        <p:blipFill>
          <a:blip r:embed="rId1"/>
          <a:stretch/>
        </p:blipFill>
        <p:spPr>
          <a:xfrm>
            <a:off x="1077120" y="993960"/>
            <a:ext cx="9743040" cy="58460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46400" y="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a:t>
            </a:r>
            <a:endParaRPr b="0" lang="en-US" sz="2800" spc="-1" strike="noStrike">
              <a:solidFill>
                <a:srgbClr val="000000"/>
              </a:solidFill>
              <a:latin typeface="Arial"/>
            </a:endParaRPr>
          </a:p>
        </p:txBody>
      </p:sp>
      <p:pic>
        <p:nvPicPr>
          <p:cNvPr id="178" name="" descr=""/>
          <p:cNvPicPr/>
          <p:nvPr/>
        </p:nvPicPr>
        <p:blipFill>
          <a:blip r:embed="rId1"/>
          <a:stretch/>
        </p:blipFill>
        <p:spPr>
          <a:xfrm>
            <a:off x="1795320" y="898200"/>
            <a:ext cx="8572320" cy="5714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46400" y="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Πόση απτην οργανική ύλη μετράμε με την HPLC </a:t>
            </a:r>
            <a:endParaRPr b="0" lang="en-US" sz="2800" spc="-1" strike="noStrike">
              <a:solidFill>
                <a:srgbClr val="000000"/>
              </a:solidFill>
              <a:latin typeface="Arial"/>
            </a:endParaRPr>
          </a:p>
        </p:txBody>
      </p:sp>
      <p:pic>
        <p:nvPicPr>
          <p:cNvPr id="180" name="" descr=""/>
          <p:cNvPicPr/>
          <p:nvPr/>
        </p:nvPicPr>
        <p:blipFill>
          <a:blip r:embed="rId1"/>
          <a:stretch/>
        </p:blipFill>
        <p:spPr>
          <a:xfrm>
            <a:off x="358920" y="762840"/>
            <a:ext cx="8057160" cy="5553000"/>
          </a:xfrm>
          <a:prstGeom prst="rect">
            <a:avLst/>
          </a:prstGeom>
          <a:ln w="0">
            <a:noFill/>
          </a:ln>
        </p:spPr>
      </p:pic>
      <p:sp>
        <p:nvSpPr>
          <p:cNvPr id="181" name=""/>
          <p:cNvSpPr txBox="1"/>
          <p:nvPr/>
        </p:nvSpPr>
        <p:spPr>
          <a:xfrm>
            <a:off x="8627040" y="1077480"/>
            <a:ext cx="3154320" cy="51451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Την στιγμή 0, στο πείραμα αυτό βγαίνει το COD υποεκτιμημένο σε όλες τις μετρήσεις, το οποίο είναι αρκετά περίεργο.</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Όμως, στις 72 h, φαίνεται να συμφωνεί με το προηγούμενο πείραμα.</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46400" y="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Συγκριτικά Διαγράμματα Θερμοκρασίας για 0 ml mix</a:t>
            </a:r>
            <a:endParaRPr b="0" lang="en-US" sz="2800" spc="-1" strike="noStrike">
              <a:solidFill>
                <a:srgbClr val="000000"/>
              </a:solidFill>
              <a:latin typeface="Arial"/>
            </a:endParaRPr>
          </a:p>
        </p:txBody>
      </p:sp>
      <p:pic>
        <p:nvPicPr>
          <p:cNvPr id="183" name="" descr=""/>
          <p:cNvPicPr/>
          <p:nvPr/>
        </p:nvPicPr>
        <p:blipFill>
          <a:blip r:embed="rId1"/>
          <a:stretch/>
        </p:blipFill>
        <p:spPr>
          <a:xfrm>
            <a:off x="1382040" y="779400"/>
            <a:ext cx="9455400" cy="60786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46400" y="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Συγκριτικά Διαγράμματα Θερμοκρασίας για 1 ml mix</a:t>
            </a:r>
            <a:endParaRPr b="0" lang="en-US" sz="2800" spc="-1" strike="noStrike">
              <a:solidFill>
                <a:srgbClr val="000000"/>
              </a:solidFill>
              <a:latin typeface="Arial"/>
            </a:endParaRPr>
          </a:p>
        </p:txBody>
      </p:sp>
      <p:pic>
        <p:nvPicPr>
          <p:cNvPr id="185" name="" descr=""/>
          <p:cNvPicPr/>
          <p:nvPr/>
        </p:nvPicPr>
        <p:blipFill>
          <a:blip r:embed="rId1"/>
          <a:stretch/>
        </p:blipFill>
        <p:spPr>
          <a:xfrm>
            <a:off x="1483560" y="794520"/>
            <a:ext cx="9432000" cy="60634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446400" y="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Συγκριτικά Διαγράμματα Θερμοκρασίας για 2 ml mix</a:t>
            </a:r>
            <a:endParaRPr b="0" lang="en-US" sz="2800" spc="-1" strike="noStrike">
              <a:solidFill>
                <a:srgbClr val="000000"/>
              </a:solidFill>
              <a:latin typeface="Arial"/>
            </a:endParaRPr>
          </a:p>
        </p:txBody>
      </p:sp>
      <p:pic>
        <p:nvPicPr>
          <p:cNvPr id="187" name="" descr=""/>
          <p:cNvPicPr/>
          <p:nvPr/>
        </p:nvPicPr>
        <p:blipFill>
          <a:blip r:embed="rId1"/>
          <a:stretch/>
        </p:blipFill>
        <p:spPr>
          <a:xfrm>
            <a:off x="1748520" y="757800"/>
            <a:ext cx="9401040" cy="60436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46400" y="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Συγκριτικά Διαγράμματα Θερμοκρασίας για 4 ml mix</a:t>
            </a:r>
            <a:endParaRPr b="0" lang="en-US" sz="2800" spc="-1" strike="noStrike">
              <a:solidFill>
                <a:srgbClr val="000000"/>
              </a:solidFill>
              <a:latin typeface="Arial"/>
            </a:endParaRPr>
          </a:p>
        </p:txBody>
      </p:sp>
      <p:pic>
        <p:nvPicPr>
          <p:cNvPr id="189" name="" descr=""/>
          <p:cNvPicPr/>
          <p:nvPr/>
        </p:nvPicPr>
        <p:blipFill>
          <a:blip r:embed="rId1"/>
          <a:stretch/>
        </p:blipFill>
        <p:spPr>
          <a:xfrm>
            <a:off x="1553400" y="693720"/>
            <a:ext cx="9479160" cy="60940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446400" y="0"/>
            <a:ext cx="1109268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Συγκριτικά Διαγράμματα Θερμοκρασίας για 8 ml mix</a:t>
            </a:r>
            <a:endParaRPr b="0" lang="en-US" sz="2800" spc="-1" strike="noStrike">
              <a:solidFill>
                <a:srgbClr val="000000"/>
              </a:solidFill>
              <a:latin typeface="Arial"/>
            </a:endParaRPr>
          </a:p>
        </p:txBody>
      </p:sp>
      <p:pic>
        <p:nvPicPr>
          <p:cNvPr id="191" name="" descr=""/>
          <p:cNvPicPr/>
          <p:nvPr/>
        </p:nvPicPr>
        <p:blipFill>
          <a:blip r:embed="rId1"/>
          <a:stretch/>
        </p:blipFill>
        <p:spPr>
          <a:xfrm>
            <a:off x="1733400" y="677880"/>
            <a:ext cx="9330480" cy="59983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371960" y="108000"/>
            <a:ext cx="959976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Κατανάλωση σακχάρων, pH, Αγωγιμότητα</a:t>
            </a:r>
            <a:endParaRPr b="0" lang="en-US" sz="2800" spc="-1" strike="noStrike">
              <a:solidFill>
                <a:srgbClr val="000000"/>
              </a:solidFill>
              <a:latin typeface="Arial"/>
            </a:endParaRPr>
          </a:p>
        </p:txBody>
      </p:sp>
      <p:sp>
        <p:nvSpPr>
          <p:cNvPr id="193" name="PlaceHolder 2"/>
          <p:cNvSpPr>
            <a:spLocks noGrp="1"/>
          </p:cNvSpPr>
          <p:nvPr>
            <p:ph/>
          </p:nvPr>
        </p:nvSpPr>
        <p:spPr>
          <a:xfrm>
            <a:off x="457560" y="1051920"/>
            <a:ext cx="10971360" cy="5553000"/>
          </a:xfrm>
          <a:prstGeom prst="rect">
            <a:avLst/>
          </a:prstGeom>
          <a:noFill/>
          <a:ln w="0">
            <a:noFill/>
          </a:ln>
        </p:spPr>
        <p:txBody>
          <a:bodyPr lIns="0" rIns="0" tIns="0" bIns="0" anchor="t">
            <a:normAutofit fontScale="83888"/>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γλυκόζη τελειώνει πολύ κοντά στις 24 ώρες πειράματος και στις τρείς θερμοκρασίες. Για θερμοκρασία 35 C το όργανο μετράει γλυκόζη σε όλα τα πειράματα στις 24 ώρες, αλλά η καμπύλη μας βγάζει ότι αυτή η συγκέντρωση είναι αρνητική (άρα είναι πολύ κοντά στο 0). Μόνη εξαίρεση αποτελεί το πείραμα με 8 mL, όπου το οργάνο δεν μπορεί καν να ανιχνεύσει γλυκόζη στις 24 ώρες άρα τελείωσε νωρίτερα. Στους 45 C, στη μία επανάληψη η γλυκόζη έχει τελειώσει στις 24 ώρες και στην άλλη στις 26 ώρες περίπου. Στους 40 C, έχει τελειώσει πριν τις 24 h.</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σακχαρόζη τελειώνει μετά τις 24 ώρες, αλλά μέχρι τότε έχει καταναλωθεί ένα σημαντικό ποσόστο.</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φρουκτόζη μπορεί να καταναλωθεί πλήρως στους 35 C και στους 40 C αλλά πιο αργά από τα άλλα σάκχαρα (στις 72 h η συγκέντρωση ήταν κοντά στο 0). Στους 45 C, καταναλώνεται και πάλι με αργό ρυθμό, αλλά ακόμη και σε 171 h δεν καταναλώθηκε πλήρως αλλά μόνο περίπου κατά τα 2/3. Αυτό ίσως σημαίνει ότι οι μικροοργανισμοί που μπορούν να την μεταβολίσουν είναι μεσόφιλοι. </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Το pH έχει μία μικρή μείωση κατά τις πρώτες 48 ώρες, αλλά μετά αρχίζουν να παράγονται περισσότερα οξέα και μειώνεται σημαντικά.</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ηλεκτρική αγωγιμότητα έχει μία μικρή αύξηση κατά την διάρκεια του πειράματος στους 35 C ενώ στους 40 C, μένει σχεδόν σταθερή μετά τις 24 ώρες.</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72320" y="-140040"/>
            <a:ext cx="959976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Προιόντα</a:t>
            </a:r>
            <a:endParaRPr b="0" lang="en-US" sz="2800" spc="-1" strike="noStrike">
              <a:solidFill>
                <a:srgbClr val="000000"/>
              </a:solidFill>
              <a:latin typeface="Arial"/>
            </a:endParaRPr>
          </a:p>
        </p:txBody>
      </p:sp>
      <p:sp>
        <p:nvSpPr>
          <p:cNvPr id="195" name="PlaceHolder 2"/>
          <p:cNvSpPr>
            <a:spLocks noGrp="1"/>
          </p:cNvSpPr>
          <p:nvPr>
            <p:ph/>
          </p:nvPr>
        </p:nvSpPr>
        <p:spPr>
          <a:xfrm>
            <a:off x="457920" y="334440"/>
            <a:ext cx="10971360" cy="5942880"/>
          </a:xfrm>
          <a:prstGeom prst="rect">
            <a:avLst/>
          </a:prstGeom>
          <a:noFill/>
          <a:ln w="0">
            <a:noFill/>
          </a:ln>
        </p:spPr>
        <p:txBody>
          <a:bodyPr lIns="0" rIns="0" tIns="0" bIns="0" anchor="t">
            <a:normAutofit/>
          </a:bodyPr>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Βασικότερο προιόν της γλυκόζης αποτελεί η αιθανόλη καθώς παρατηρείται μία μεγάλη αύξηση της στο 24ωρο. Οι μικροοργανισμοί που κάνουν την μετατροπή αυτή είναι μεσόφιλοι καθώς στους 35 C παράγεται περισσότερη αιθανόλη. Βέβαια, στις 48 ώρες παρατηρείται αύξηση και των οξέων χωρίς να μειωθεί σημαντικά κάποια ένωση, οπότε το μονοπάτι που ακολουθείται παράγει αιθανόλη με ένα συμπροιόν (είτε γαλακτικό ή οξικό οξύ)</a:t>
            </a:r>
            <a:endParaRPr b="0" lang="en-US" sz="2400" spc="-1" strike="noStrike">
              <a:solidFill>
                <a:srgbClr val="000000"/>
              </a:solidFill>
              <a:latin typeface="Arial"/>
            </a:endParaRPr>
          </a:p>
          <a:p>
            <a:pPr marL="432000" indent="-324000">
              <a:lnSpc>
                <a:spcPct val="90000"/>
              </a:lnSpc>
              <a:spcBef>
                <a:spcPts val="1100"/>
              </a:spcBef>
              <a:buClr>
                <a:srgbClr val="000000"/>
              </a:buClr>
              <a:buSzPct val="45000"/>
              <a:buFont typeface="Wingdings" charset="2"/>
              <a:buChar char=""/>
              <a:tabLst>
                <a:tab algn="l" pos="0"/>
              </a:tabLst>
            </a:pPr>
            <a:r>
              <a:rPr b="0" lang="el-GR" sz="2400" spc="-1" strike="noStrike">
                <a:solidFill>
                  <a:schemeClr val="dk1"/>
                </a:solidFill>
                <a:latin typeface="Calibri"/>
              </a:rPr>
              <a:t>Σε μικρή ποσότητα μιξ, στους 35 C, το οξικό οξύ φαίνεται να είναι το κύριο συμπροιόν της αιθανόλης. Αν η ποσότητα όμως αυξηθεί, το γαλακτικό οξύ αρχίζει να υπερισχύει ως βασικό μεταβολικό προιόν. Στους 45 C, το οξικό υπερισχύει ακόμη και σε μεγάλη ποσότητα μιξ. Συμπέρασμα είναι πως τα food waste δεν έχουν τόσους μικροοργανισμούς που παράγουν γαλακτικό οξύ και ότι οι οξικογόνοι είναι θερμόφιλοι ενώ οι μικροοργανισμοί που παράγουν γαλακτικό είναι μεσόφιλοι. Στους 40 C, παράγονται και τα δύο σε μεγάλη ποσότητα, δείχνοντας ότι το μεταβολικό μονοπάτι είναι μάλλον κάτι ενδιάμεσο των άλλων δύο.</a:t>
            </a:r>
            <a:endParaRPr b="0" lang="en-US" sz="2400" spc="-1" strike="noStrike">
              <a:solidFill>
                <a:srgbClr val="000000"/>
              </a:solidFill>
              <a:latin typeface="Arial"/>
            </a:endParaRPr>
          </a:p>
          <a:p>
            <a:pPr marL="432000" indent="0">
              <a:lnSpc>
                <a:spcPct val="90000"/>
              </a:lnSpc>
              <a:spcBef>
                <a:spcPts val="1100"/>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228600" y="-228600"/>
            <a:ext cx="11657520" cy="124308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 </a:t>
            </a:r>
            <a:r>
              <a:rPr b="0" lang="el-GR" sz="2800" spc="-1" strike="noStrike">
                <a:solidFill>
                  <a:schemeClr val="dk1"/>
                </a:solidFill>
                <a:latin typeface="Calibri"/>
              </a:rPr>
              <a:t>Συγκριτικά διαγράμματα με βάση την ποσότητα του μιξ</a:t>
            </a:r>
            <a:endParaRPr b="0" lang="en-US" sz="2800" spc="-1" strike="noStrike">
              <a:solidFill>
                <a:srgbClr val="000000"/>
              </a:solidFill>
              <a:latin typeface="Arial"/>
            </a:endParaRPr>
          </a:p>
        </p:txBody>
      </p:sp>
      <p:pic>
        <p:nvPicPr>
          <p:cNvPr id="129" name="" descr=""/>
          <p:cNvPicPr/>
          <p:nvPr/>
        </p:nvPicPr>
        <p:blipFill>
          <a:blip r:embed="rId1"/>
          <a:stretch/>
        </p:blipFill>
        <p:spPr>
          <a:xfrm>
            <a:off x="1766520" y="685800"/>
            <a:ext cx="8976960" cy="59842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371600" y="0"/>
            <a:ext cx="959976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Συμπεράσματα – Προιόντα ΙΙ</a:t>
            </a:r>
            <a:endParaRPr b="0" lang="en-US" sz="2800" spc="-1" strike="noStrike">
              <a:solidFill>
                <a:srgbClr val="000000"/>
              </a:solidFill>
              <a:latin typeface="Arial"/>
            </a:endParaRPr>
          </a:p>
        </p:txBody>
      </p:sp>
      <p:sp>
        <p:nvSpPr>
          <p:cNvPr id="197" name="PlaceHolder 2"/>
          <p:cNvSpPr>
            <a:spLocks noGrp="1"/>
          </p:cNvSpPr>
          <p:nvPr>
            <p:ph/>
          </p:nvPr>
        </p:nvSpPr>
        <p:spPr>
          <a:xfrm>
            <a:off x="457920" y="779400"/>
            <a:ext cx="10971360" cy="5802480"/>
          </a:xfrm>
          <a:prstGeom prst="rect">
            <a:avLst/>
          </a:prstGeom>
          <a:noFill/>
          <a:ln w="0">
            <a:noFill/>
          </a:ln>
        </p:spPr>
        <p:txBody>
          <a:bodyPr lIns="0" rIns="0" tIns="0" bIns="0" anchor="t">
            <a:normAutofit fontScale="82222"/>
          </a:bodyPr>
          <a:p>
            <a:pPr marL="432000" indent="0">
              <a:lnSpc>
                <a:spcPct val="90000"/>
              </a:lnSpc>
              <a:spcBef>
                <a:spcPts val="1100"/>
              </a:spcBef>
              <a:buNone/>
              <a:tabLst>
                <a:tab algn="l" pos="0"/>
              </a:tabLst>
            </a:pPr>
            <a:endParaRPr b="0" lang="en-US"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3200" spc="-1" strike="noStrike">
                <a:solidFill>
                  <a:srgbClr val="000000"/>
                </a:solidFill>
                <a:latin typeface="Arial"/>
              </a:rPr>
              <a:t>Το προπιονικό οξύ είναι το λιγότερο ευαίσθητο προιόν στις μεταβολές της ποσότητας του μιξ αλλά και της θερμοκρασίας. Παράγεται μάλλον από αναγωγή μίας ποσότητας του γαλακτικού οξέος που παράγεται.</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3200" spc="-1" strike="noStrike">
                <a:solidFill>
                  <a:srgbClr val="000000"/>
                </a:solidFill>
                <a:latin typeface="Arial"/>
              </a:rPr>
              <a:t>Oι ποσότητες 4 και 8 mL του μιξ μοιάζουν αρκετά μεταξύ τους (το οποίο φαίνεται και από τα διαγράμματα και δοκιμάζοντας το “optimal” μεταβολικό μονοπάτι της μίας στην άλλη) και φάνηκε να έχουν αμελητέα ή και αρνητική επίδραση στο σύστημα σε σχέση με το 2 ml.</a:t>
            </a:r>
            <a:r>
              <a:rPr b="0" lang="en-US" sz="3200" spc="-1" strike="noStrike">
                <a:solidFill>
                  <a:srgbClr val="000000"/>
                </a:solidFill>
                <a:latin typeface="Arial"/>
              </a:rPr>
              <a:t>	</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3200" spc="-1" strike="noStrike">
                <a:solidFill>
                  <a:srgbClr val="000000"/>
                </a:solidFill>
                <a:latin typeface="Arial"/>
              </a:rPr>
              <a:t>Οι μικροοργανισμοί που υπάρχουν στα food waste μπορούν να παράξουν κάθε ένα από τα προιόντα που μετράμε, οπότε οι μικροοργανισμοί του μιξ φαίνεται να αλλάζουν μόνο τους ρυθμούς παραγωγής και όχι το προφίλ προιόντων.</a:t>
            </a:r>
            <a:endParaRPr b="0" lang="en-US" sz="3200" spc="-1" strike="noStrike">
              <a:solidFill>
                <a:srgbClr val="000000"/>
              </a:solidFill>
              <a:latin typeface="Arial"/>
            </a:endParaRPr>
          </a:p>
          <a:p>
            <a:pPr marL="432000" indent="0">
              <a:lnSpc>
                <a:spcPct val="90000"/>
              </a:lnSpc>
              <a:spcBef>
                <a:spcPts val="1100"/>
              </a:spcBef>
              <a:buNone/>
              <a:tabLst>
                <a:tab algn="l" pos="0"/>
              </a:tabLst>
            </a:pPr>
            <a:r>
              <a:rPr b="0" lang="el-GR" sz="2400" spc="-1" strike="noStrike">
                <a:solidFill>
                  <a:schemeClr val="dk1"/>
                </a:solidFill>
                <a:latin typeface="Calibri"/>
              </a:rPr>
              <a:t>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168840"/>
            <a:ext cx="1074312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Διαγράμματα Συγκεντρώσεων ανά ποσότητα μιξ </a:t>
            </a:r>
            <a:endParaRPr b="0" lang="en-US" sz="2800" spc="-1" strike="noStrike">
              <a:solidFill>
                <a:srgbClr val="000000"/>
              </a:solidFill>
              <a:latin typeface="Arial"/>
            </a:endParaRPr>
          </a:p>
        </p:txBody>
      </p:sp>
      <p:pic>
        <p:nvPicPr>
          <p:cNvPr id="131" name="" descr=""/>
          <p:cNvPicPr/>
          <p:nvPr/>
        </p:nvPicPr>
        <p:blipFill>
          <a:blip r:embed="rId1"/>
          <a:stretch/>
        </p:blipFill>
        <p:spPr>
          <a:xfrm>
            <a:off x="1233720" y="859680"/>
            <a:ext cx="9777240" cy="59428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168840"/>
            <a:ext cx="1074312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Reduction Rate Σακχάρων </a:t>
            </a:r>
            <a:endParaRPr b="0" lang="en-US" sz="2800" spc="-1" strike="noStrike">
              <a:solidFill>
                <a:srgbClr val="000000"/>
              </a:solidFill>
              <a:latin typeface="Arial"/>
            </a:endParaRPr>
          </a:p>
        </p:txBody>
      </p:sp>
      <p:pic>
        <p:nvPicPr>
          <p:cNvPr id="133" name="" descr=""/>
          <p:cNvPicPr/>
          <p:nvPr/>
        </p:nvPicPr>
        <p:blipFill>
          <a:blip r:embed="rId1"/>
          <a:stretch/>
        </p:blipFill>
        <p:spPr>
          <a:xfrm>
            <a:off x="2057400" y="914400"/>
            <a:ext cx="8120160" cy="5412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168840"/>
            <a:ext cx="1074312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Πόση απτην οργανική ύλη μετράμε με την HPLC </a:t>
            </a:r>
            <a:endParaRPr b="0" lang="en-US" sz="2800" spc="-1" strike="noStrike">
              <a:solidFill>
                <a:srgbClr val="000000"/>
              </a:solidFill>
              <a:latin typeface="Arial"/>
            </a:endParaRPr>
          </a:p>
        </p:txBody>
      </p:sp>
      <p:pic>
        <p:nvPicPr>
          <p:cNvPr id="135" name="" descr=""/>
          <p:cNvPicPr/>
          <p:nvPr/>
        </p:nvPicPr>
        <p:blipFill>
          <a:blip r:embed="rId1"/>
          <a:stretch/>
        </p:blipFill>
        <p:spPr>
          <a:xfrm>
            <a:off x="457200" y="1143000"/>
            <a:ext cx="7891920" cy="5261040"/>
          </a:xfrm>
          <a:prstGeom prst="rect">
            <a:avLst/>
          </a:prstGeom>
          <a:ln w="0">
            <a:noFill/>
          </a:ln>
        </p:spPr>
      </p:pic>
      <p:sp>
        <p:nvSpPr>
          <p:cNvPr id="136" name=""/>
          <p:cNvSpPr/>
          <p:nvPr/>
        </p:nvSpPr>
        <p:spPr>
          <a:xfrm>
            <a:off x="8686800" y="994320"/>
            <a:ext cx="2971440" cy="517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Την στιγμή 0, εκτός από το 4 (στο οποίο ίσως έγινε κάποιο σφάλμα στην μέτρηση του COD) όλα δείχνουν την HPLC και το COD πολύ κοντά μεταξύ τους άρα μετράμε μάλλον όλη την οργανική ύλη.</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Στο τέλος του πειράματος (t=72h), υπάρχει ένα λίγο πιο σημαντικό σφάλμα άρα μάλλον έχει παραχθεί κάτι που δεν μετράμε.</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139680"/>
            <a:ext cx="4571640" cy="825120"/>
          </a:xfrm>
          <a:prstGeom prst="rect">
            <a:avLst/>
          </a:prstGeom>
          <a:noFill/>
          <a:ln w="0">
            <a:noFill/>
          </a:ln>
        </p:spPr>
        <p:txBody>
          <a:bodyPr lIns="0" rIns="0" tIns="0" bIns="0" anchor="ctr">
            <a:noAutofit/>
          </a:bodyPr>
          <a:p>
            <a:pPr indent="0">
              <a:lnSpc>
                <a:spcPct val="100000"/>
              </a:lnSpc>
              <a:buNone/>
              <a:tabLst>
                <a:tab algn="l" pos="0"/>
              </a:tabLst>
            </a:pPr>
            <a:r>
              <a:rPr b="0" lang="el-GR" sz="2800" spc="-1" strike="noStrike">
                <a:solidFill>
                  <a:schemeClr val="dk1"/>
                </a:solidFill>
                <a:latin typeface="Calibri"/>
              </a:rPr>
              <a:t>Χρωματογραφήματα t = 72h</a:t>
            </a:r>
            <a:endParaRPr b="0" lang="en-US" sz="2800" spc="-1" strike="noStrike">
              <a:solidFill>
                <a:srgbClr val="000000"/>
              </a:solidFill>
              <a:latin typeface="Arial"/>
            </a:endParaRPr>
          </a:p>
        </p:txBody>
      </p:sp>
      <p:pic>
        <p:nvPicPr>
          <p:cNvPr id="138" name="" descr=""/>
          <p:cNvPicPr/>
          <p:nvPr/>
        </p:nvPicPr>
        <p:blipFill>
          <a:blip r:embed="rId1"/>
          <a:stretch/>
        </p:blipFill>
        <p:spPr>
          <a:xfrm>
            <a:off x="124560" y="457200"/>
            <a:ext cx="3907800" cy="2971440"/>
          </a:xfrm>
          <a:prstGeom prst="rect">
            <a:avLst/>
          </a:prstGeom>
          <a:ln w="0">
            <a:noFill/>
          </a:ln>
        </p:spPr>
      </p:pic>
      <p:pic>
        <p:nvPicPr>
          <p:cNvPr id="139" name="" descr=""/>
          <p:cNvPicPr/>
          <p:nvPr/>
        </p:nvPicPr>
        <p:blipFill>
          <a:blip r:embed="rId2"/>
          <a:stretch/>
        </p:blipFill>
        <p:spPr>
          <a:xfrm>
            <a:off x="124560" y="3429000"/>
            <a:ext cx="3989880" cy="3200040"/>
          </a:xfrm>
          <a:prstGeom prst="rect">
            <a:avLst/>
          </a:prstGeom>
          <a:ln w="0">
            <a:noFill/>
          </a:ln>
        </p:spPr>
      </p:pic>
      <p:pic>
        <p:nvPicPr>
          <p:cNvPr id="140" name="" descr=""/>
          <p:cNvPicPr/>
          <p:nvPr/>
        </p:nvPicPr>
        <p:blipFill>
          <a:blip r:embed="rId3"/>
          <a:stretch/>
        </p:blipFill>
        <p:spPr>
          <a:xfrm>
            <a:off x="4114800" y="457200"/>
            <a:ext cx="3885840" cy="2976480"/>
          </a:xfrm>
          <a:prstGeom prst="rect">
            <a:avLst/>
          </a:prstGeom>
          <a:ln w="0">
            <a:noFill/>
          </a:ln>
        </p:spPr>
      </p:pic>
      <p:pic>
        <p:nvPicPr>
          <p:cNvPr id="141" name="" descr=""/>
          <p:cNvPicPr/>
          <p:nvPr/>
        </p:nvPicPr>
        <p:blipFill>
          <a:blip r:embed="rId4"/>
          <a:stretch/>
        </p:blipFill>
        <p:spPr>
          <a:xfrm>
            <a:off x="4114800" y="3429000"/>
            <a:ext cx="3885840" cy="3200040"/>
          </a:xfrm>
          <a:prstGeom prst="rect">
            <a:avLst/>
          </a:prstGeom>
          <a:ln w="0">
            <a:noFill/>
          </a:ln>
        </p:spPr>
      </p:pic>
      <p:pic>
        <p:nvPicPr>
          <p:cNvPr id="142" name="" descr=""/>
          <p:cNvPicPr/>
          <p:nvPr/>
        </p:nvPicPr>
        <p:blipFill>
          <a:blip r:embed="rId5"/>
          <a:stretch/>
        </p:blipFill>
        <p:spPr>
          <a:xfrm>
            <a:off x="8001000" y="2057400"/>
            <a:ext cx="3885840" cy="2971440"/>
          </a:xfrm>
          <a:prstGeom prst="rect">
            <a:avLst/>
          </a:prstGeom>
          <a:ln w="0">
            <a:noFill/>
          </a:ln>
        </p:spPr>
      </p:pic>
      <p:sp>
        <p:nvSpPr>
          <p:cNvPr id="143" name=""/>
          <p:cNvSpPr/>
          <p:nvPr/>
        </p:nvSpPr>
        <p:spPr>
          <a:xfrm>
            <a:off x="2971800" y="457200"/>
            <a:ext cx="6854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0 ml</a:t>
            </a:r>
            <a:endParaRPr b="0" lang="en-US" sz="1800" spc="-1" strike="noStrike">
              <a:solidFill>
                <a:srgbClr val="000000"/>
              </a:solidFill>
              <a:latin typeface="Arial"/>
            </a:endParaRPr>
          </a:p>
        </p:txBody>
      </p:sp>
      <p:sp>
        <p:nvSpPr>
          <p:cNvPr id="144" name=""/>
          <p:cNvSpPr/>
          <p:nvPr/>
        </p:nvSpPr>
        <p:spPr>
          <a:xfrm>
            <a:off x="3200400" y="3657600"/>
            <a:ext cx="6854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1 ml</a:t>
            </a:r>
            <a:endParaRPr b="0" lang="en-US" sz="1800" spc="-1" strike="noStrike">
              <a:solidFill>
                <a:srgbClr val="000000"/>
              </a:solidFill>
              <a:latin typeface="Arial"/>
            </a:endParaRPr>
          </a:p>
        </p:txBody>
      </p:sp>
      <p:sp>
        <p:nvSpPr>
          <p:cNvPr id="145" name=""/>
          <p:cNvSpPr/>
          <p:nvPr/>
        </p:nvSpPr>
        <p:spPr>
          <a:xfrm>
            <a:off x="7086600" y="457200"/>
            <a:ext cx="6854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2 ml</a:t>
            </a:r>
            <a:endParaRPr b="0" lang="en-US" sz="1800" spc="-1" strike="noStrike">
              <a:solidFill>
                <a:srgbClr val="000000"/>
              </a:solidFill>
              <a:latin typeface="Arial"/>
            </a:endParaRPr>
          </a:p>
        </p:txBody>
      </p:sp>
      <p:sp>
        <p:nvSpPr>
          <p:cNvPr id="146" name=""/>
          <p:cNvSpPr/>
          <p:nvPr/>
        </p:nvSpPr>
        <p:spPr>
          <a:xfrm>
            <a:off x="7086600" y="3657600"/>
            <a:ext cx="6854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4 ml</a:t>
            </a:r>
            <a:endParaRPr b="0" lang="en-US" sz="1800" spc="-1" strike="noStrike">
              <a:solidFill>
                <a:srgbClr val="000000"/>
              </a:solidFill>
              <a:latin typeface="Arial"/>
            </a:endParaRPr>
          </a:p>
        </p:txBody>
      </p:sp>
      <p:sp>
        <p:nvSpPr>
          <p:cNvPr id="147" name=""/>
          <p:cNvSpPr/>
          <p:nvPr/>
        </p:nvSpPr>
        <p:spPr>
          <a:xfrm>
            <a:off x="10972800" y="2286000"/>
            <a:ext cx="685440" cy="4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8 ml</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25320" y="54720"/>
            <a:ext cx="10972080" cy="80388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a:solidFill>
                  <a:srgbClr val="000000"/>
                </a:solidFill>
                <a:latin typeface="Arial"/>
              </a:rPr>
              <a:t>Μεταβολικά μονοπάτια που ακολουθούνται</a:t>
            </a:r>
            <a:endParaRPr b="0" lang="en-US" sz="2800" spc="-1" strike="noStrike">
              <a:solidFill>
                <a:srgbClr val="000000"/>
              </a:solidFill>
              <a:latin typeface="Arial"/>
            </a:endParaRPr>
          </a:p>
        </p:txBody>
      </p:sp>
      <p:sp>
        <p:nvSpPr>
          <p:cNvPr id="149" name="PlaceHolder 2"/>
          <p:cNvSpPr>
            <a:spLocks noGrp="1"/>
          </p:cNvSpPr>
          <p:nvPr>
            <p:ph/>
          </p:nvPr>
        </p:nvSpPr>
        <p:spPr>
          <a:xfrm>
            <a:off x="6302160" y="929160"/>
            <a:ext cx="5353920" cy="57067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2000" spc="-1" strike="noStrike">
                <a:solidFill>
                  <a:srgbClr val="000000"/>
                </a:solidFill>
                <a:latin typeface="Arial"/>
              </a:rPr>
              <a:t>Το αρχικό απόβλητο αποτελείται κυρίως από σακχαρόζη, γλυκόζη και φρουκτόζη. Για να ερμηνευθούν τα αποτελέσματα όπου παράγεται αιθανόλη και γαλακτικό οξύ, υποτέθηκε πως η γλυκόζη μετατρέπεται κατά 100% με heterolactic fermentation σε αιθανόλη και γαλακτικό ενώ η φρουκτόζη μπορεί να δώσει ως προιόντα οξικό και αιθανόλη, οξικό και προπιονικό ή αιθανόλη και προπιονικό, όπου το προπιονικό χρησιμοποιεί ως ενδιάμεσο το γαλακτικό και είναι πιθανόν να σταματήσει και εκεί.</a:t>
            </a:r>
            <a:endParaRPr b="0" lang="en-US" sz="2000" spc="-1" strike="noStrike">
              <a:solidFill>
                <a:srgbClr val="000000"/>
              </a:solidFill>
              <a:latin typeface="Arial"/>
            </a:endParaRPr>
          </a:p>
          <a:p>
            <a:pPr marL="432000" indent="0">
              <a:lnSpc>
                <a:spcPct val="100000"/>
              </a:lnSpc>
              <a:spcBef>
                <a:spcPts val="1417"/>
              </a:spcBef>
              <a:buNone/>
              <a:tabLst>
                <a:tab algn="l" pos="0"/>
              </a:tabLst>
            </a:pPr>
            <a:r>
              <a:rPr b="0" lang="en-US" sz="2000" spc="-1" strike="noStrike">
                <a:solidFill>
                  <a:srgbClr val="000000"/>
                </a:solidFill>
                <a:latin typeface="Arial"/>
              </a:rPr>
              <a:t>Επίσης, επειδή υπάρχει μία καθυστέρηση πριν εμφανιστούν τα προιόντα, έχει αγνοηθεί η φρουκτόζη που καταναλώνεται μεταξύ 48 και 72 ώρες.</a:t>
            </a:r>
            <a:endParaRPr b="0" lang="en-US" sz="2000" spc="-1" strike="noStrike">
              <a:solidFill>
                <a:srgbClr val="000000"/>
              </a:solidFill>
              <a:latin typeface="Arial"/>
            </a:endParaRPr>
          </a:p>
        </p:txBody>
      </p:sp>
      <p:pic>
        <p:nvPicPr>
          <p:cNvPr id="150" name="" descr=""/>
          <p:cNvPicPr/>
          <p:nvPr/>
        </p:nvPicPr>
        <p:blipFill>
          <a:blip r:embed="rId1"/>
          <a:stretch/>
        </p:blipFill>
        <p:spPr>
          <a:xfrm>
            <a:off x="187200" y="1100520"/>
            <a:ext cx="5646600" cy="4660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25320" y="54720"/>
            <a:ext cx="10972080" cy="80388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a:solidFill>
                  <a:srgbClr val="000000"/>
                </a:solidFill>
                <a:latin typeface="Arial"/>
              </a:rPr>
              <a:t>Μεταβολικά μονοπάτια που ακολουθούνται II</a:t>
            </a:r>
            <a:endParaRPr b="0" lang="en-US" sz="2800" spc="-1" strike="noStrike">
              <a:solidFill>
                <a:srgbClr val="000000"/>
              </a:solidFill>
              <a:latin typeface="Arial"/>
            </a:endParaRPr>
          </a:p>
        </p:txBody>
      </p:sp>
      <p:sp>
        <p:nvSpPr>
          <p:cNvPr id="152" name=""/>
          <p:cNvSpPr/>
          <p:nvPr/>
        </p:nvSpPr>
        <p:spPr>
          <a:xfrm>
            <a:off x="390240" y="843120"/>
            <a:ext cx="11125080" cy="526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Arial"/>
              </a:rPr>
              <a:t>Τα δύο βασικά προβλήματα που παρουσιάζονται είναι: Επειδή κάνουμε ένα batch πείραμα σε μη μόνιμη κατάσταση, οι στοιχειομετρίες που έχουν υποτεθεί δεν είναι σίγουρο ότι ισχύουν. Έχουμε υποθέσει πως όλα τα σάκχαρα πάνε προς μεταβολικά προιόντα και τα προιόντα δεν καταναλώνονται, ενώ στην πράξη, όλα αυτά καταναλώνονται και για ανάπτυξη της βιομάζας σε ένα βαθμό.</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Όμως, παρόλα αυτά, προκύπτουν κάποιες πολύ καλές προσεγγίσεις της κατάστασης στις 72 ώρες με τις εξής επιλογές:</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- 0 ml: 68% σε acetate-ethanol (AE), 25% σε acetate-propionate (AP) με αναλογία 1:2, 7% σε propionate-ethanol (PE)</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- 1 ml: 21% σε AE, 79% σε AP με το 54% αυτού να είναι οξικό</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- 2 ml: 33% σε AE, 3% σε AP και 64% σε PE</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- 4 ml: 37% σε AE, 18% σε AP, 45% σε PE</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rPr>
              <a:t>- 8 ml: 45% σε AE, 7% σε AP, 48% σε PE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448</TotalTime>
  <Application>LibreOffice/7.6.2.1$Linux_X86_64 LibreOffice_project/60$Build-1</Application>
  <AppVersion>15.0000</AppVersion>
  <Words>394</Words>
  <Paragraphs>224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2023-10-20T08:06:42Z</dcterms:created>
  <dc:creator>Χρήστης των Windows</dc:creator>
  <dc:description/>
  <dc:language>en-US</dc:language>
  <cp:lastModifiedBy/>
  <dcterms:modified xsi:type="dcterms:W3CDTF">2023-11-28T18:20:28Z</dcterms:modified>
  <cp:revision>51</cp:revision>
  <dc:subject/>
  <dc:title>Lab scale SSF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14</vt:i4>
  </property>
</Properties>
</file>