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4.png" ContentType="image/png"/>
  <Override PartName="/ppt/media/image3.png" ContentType="image/png"/>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Lst>
  <p:sldSz cx="30275213" cy="428037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191864764923402"/>
          <c:y val="0.199945924023253"/>
          <c:w val="0.756365557316429"/>
          <c:h val="0.547654454508585"/>
        </c:manualLayout>
      </c:layout>
      <c:barChart>
        <c:barDir val="col"/>
        <c:grouping val="clustered"/>
        <c:varyColors val="0"/>
        <c:ser>
          <c:idx val="0"/>
          <c:order val="0"/>
          <c:tx>
            <c:strRef>
              <c:f>label 0</c:f>
              <c:strCache>
                <c:ptCount val="1"/>
                <c:pt idx="0">
                  <c:v>TSS%</c:v>
                </c:pt>
              </c:strCache>
            </c:strRef>
          </c:tx>
          <c:spPr>
            <a:solidFill>
              <a:srgbClr val="e27522"/>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errBars>
            <c:errDir val="y"/>
            <c:errBarType val="both"/>
            <c:errValType val="cust"/>
            <c:noEndCap val="0"/>
            <c:plus>
              <c:numRef>
                <c:f>1</c:f>
                <c:numCache>
                  <c:formatCode>General</c:formatCode>
                  <c:ptCount val="10"/>
                  <c:pt idx="0">
                    <c:v>0.883680301820458</c:v>
                  </c:pt>
                  <c:pt idx="1">
                    <c:v>0.560407741605618</c:v>
                  </c:pt>
                  <c:pt idx="2">
                    <c:v>0.983756321715968</c:v>
                  </c:pt>
                  <c:pt idx="3">
                    <c:v>0.270237232421683</c:v>
                  </c:pt>
                  <c:pt idx="4">
                    <c:v>0.652566087344856</c:v>
                  </c:pt>
                  <c:pt idx="5">
                    <c:v>1.74189079824138</c:v>
                  </c:pt>
                  <c:pt idx="6">
                    <c:v>0.550284064768979</c:v>
                  </c:pt>
                  <c:pt idx="7">
                    <c:v>3.89521200913242</c:v>
                  </c:pt>
                  <c:pt idx="8">
                    <c:v>0.175793714984209</c:v>
                  </c:pt>
                  <c:pt idx="9">
                    <c:v>2.5066976513874</c:v>
                  </c:pt>
                </c:numCache>
              </c:numRef>
            </c:plus>
            <c:minus>
              <c:numRef>
                <c:f>2</c:f>
                <c:numCache>
                  <c:formatCode>General</c:formatCode>
                  <c:ptCount val="10"/>
                  <c:pt idx="0">
                    <c:v>0.883680301820458</c:v>
                  </c:pt>
                  <c:pt idx="1">
                    <c:v>0.560407741605618</c:v>
                  </c:pt>
                  <c:pt idx="2">
                    <c:v>0.983756321715968</c:v>
                  </c:pt>
                  <c:pt idx="3">
                    <c:v>0.270237232421683</c:v>
                  </c:pt>
                  <c:pt idx="4">
                    <c:v>0.652566087344856</c:v>
                  </c:pt>
                  <c:pt idx="5">
                    <c:v>1.74189079824138</c:v>
                  </c:pt>
                  <c:pt idx="6">
                    <c:v>0.550284064768979</c:v>
                  </c:pt>
                  <c:pt idx="7">
                    <c:v>3.89521200913242</c:v>
                  </c:pt>
                  <c:pt idx="8">
                    <c:v>0.175793714984209</c:v>
                  </c:pt>
                  <c:pt idx="9">
                    <c:v>2.5066976513874</c:v>
                  </c:pt>
                </c:numCache>
              </c:numRef>
            </c:minus>
            <c:spPr>
              <a:ln w="9360">
                <a:solidFill>
                  <a:srgbClr val="595959"/>
                </a:solidFill>
                <a:round/>
              </a:ln>
            </c:spPr>
          </c:errBars>
          <c:cat>
            <c:strRef>
              <c:f>categories</c:f>
              <c:strCache>
                <c:ptCount val="10"/>
                <c:pt idx="0">
                  <c:v>1.8</c:v>
                </c:pt>
                <c:pt idx="1">
                  <c:v>2.2</c:v>
                </c:pt>
                <c:pt idx="2">
                  <c:v>3.4</c:v>
                </c:pt>
                <c:pt idx="3">
                  <c:v>5.1</c:v>
                </c:pt>
                <c:pt idx="4">
                  <c:v>10.7</c:v>
                </c:pt>
                <c:pt idx="5">
                  <c:v>16.8</c:v>
                </c:pt>
                <c:pt idx="6">
                  <c:v>21.1</c:v>
                </c:pt>
                <c:pt idx="7">
                  <c:v>30.9</c:v>
                </c:pt>
                <c:pt idx="8">
                  <c:v>46.6</c:v>
                </c:pt>
                <c:pt idx="9">
                  <c:v>99.6</c:v>
                </c:pt>
              </c:strCache>
            </c:strRef>
          </c:cat>
          <c:val>
            <c:numRef>
              <c:f>0</c:f>
              <c:numCache>
                <c:formatCode>General</c:formatCode>
                <c:ptCount val="10"/>
                <c:pt idx="0">
                  <c:v>0.922605566643825</c:v>
                </c:pt>
                <c:pt idx="1">
                  <c:v>0.701062974379646</c:v>
                </c:pt>
                <c:pt idx="2">
                  <c:v>1.06141970865834</c:v>
                </c:pt>
                <c:pt idx="3">
                  <c:v>2.86651883968779</c:v>
                </c:pt>
                <c:pt idx="4">
                  <c:v>8.17377251083914</c:v>
                </c:pt>
                <c:pt idx="5">
                  <c:v>9.82606817792501</c:v>
                </c:pt>
                <c:pt idx="6">
                  <c:v>12.9681100179991</c:v>
                </c:pt>
                <c:pt idx="7">
                  <c:v>22.2269220290862</c:v>
                </c:pt>
                <c:pt idx="8">
                  <c:v>14.9860159484194</c:v>
                </c:pt>
                <c:pt idx="9">
                  <c:v>26.2675042263615</c:v>
                </c:pt>
              </c:numCache>
            </c:numRef>
          </c:val>
        </c:ser>
        <c:ser>
          <c:idx val="1"/>
          <c:order val="1"/>
          <c:spPr>
            <a:solidFill>
              <a:srgbClr val="ffab89"/>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errBars>
            <c:errDir val="y"/>
            <c:errBarType val="both"/>
            <c:errValType val="stdDev"/>
            <c:noEndCap val="0"/>
            <c:val val="1"/>
            <c:spPr>
              <a:ln w="9360">
                <a:solidFill>
                  <a:srgbClr val="595959"/>
                </a:solidFill>
                <a:round/>
              </a:ln>
            </c:spPr>
          </c:errBars>
          <c:cat>
            <c:strRef>
              <c:f>categories</c:f>
              <c:strCache>
                <c:ptCount val="10"/>
                <c:pt idx="0">
                  <c:v>1.8</c:v>
                </c:pt>
                <c:pt idx="1">
                  <c:v>2.2</c:v>
                </c:pt>
                <c:pt idx="2">
                  <c:v>3.4</c:v>
                </c:pt>
                <c:pt idx="3">
                  <c:v>5.1</c:v>
                </c:pt>
                <c:pt idx="4">
                  <c:v>10.7</c:v>
                </c:pt>
                <c:pt idx="5">
                  <c:v>16.8</c:v>
                </c:pt>
                <c:pt idx="6">
                  <c:v>21.1</c:v>
                </c:pt>
                <c:pt idx="7">
                  <c:v>30.9</c:v>
                </c:pt>
                <c:pt idx="8">
                  <c:v>46.6</c:v>
                </c:pt>
                <c:pt idx="9">
                  <c:v>99.6</c:v>
                </c:pt>
              </c:strCache>
            </c:strRef>
          </c:cat>
          <c:val>
            <c:numRef>
              <c:f>3</c:f>
              <c:numCache>
                <c:formatCode>General</c:formatCode>
                <c:ptCount val="10"/>
                <c:pt idx="0">
                  <c:v>0</c:v>
                </c:pt>
              </c:numCache>
            </c:numRef>
          </c:val>
        </c:ser>
        <c:gapWidth val="0"/>
        <c:overlap val="-27"/>
        <c:axId val="62808954"/>
        <c:axId val="90816436"/>
      </c:barChart>
      <c:catAx>
        <c:axId val="62808954"/>
        <c:scaling>
          <c:orientation val="minMax"/>
        </c:scaling>
        <c:delete val="0"/>
        <c:axPos val="b"/>
        <c:title>
          <c:tx>
            <c:rich>
              <a:bodyPr rot="0"/>
              <a:lstStyle/>
              <a:p>
                <a:pPr>
                  <a:defRPr b="0" lang="en-US" sz="2000" spc="-1" strike="noStrike">
                    <a:solidFill>
                      <a:srgbClr val="595959"/>
                    </a:solidFill>
                    <a:latin typeface="Calibri"/>
                  </a:defRPr>
                </a:pPr>
                <a:r>
                  <a:rPr b="0" lang="en-US" sz="2000" spc="-1" strike="noStrike">
                    <a:solidFill>
                      <a:srgbClr val="595959"/>
                    </a:solidFill>
                    <a:latin typeface="Calibri"/>
                  </a:rPr>
                  <a:t>velocity (m/h) </a:t>
                </a:r>
              </a:p>
            </c:rich>
          </c:tx>
          <c:overlay val="0"/>
          <c:spPr>
            <a:noFill/>
            <a:ln w="0">
              <a:noFill/>
            </a:ln>
          </c:spPr>
        </c:title>
        <c:numFmt formatCode="General" sourceLinked="0"/>
        <c:majorTickMark val="none"/>
        <c:minorTickMark val="none"/>
        <c:tickLblPos val="nextTo"/>
        <c:spPr>
          <a:ln w="9360">
            <a:solidFill>
              <a:srgbClr val="d9d9d9"/>
            </a:solidFill>
            <a:round/>
          </a:ln>
        </c:spPr>
        <c:txPr>
          <a:bodyPr/>
          <a:lstStyle/>
          <a:p>
            <a:pPr>
              <a:defRPr b="0" sz="2000" spc="-1" strike="noStrike">
                <a:solidFill>
                  <a:srgbClr val="595959"/>
                </a:solidFill>
                <a:latin typeface="Calibri"/>
              </a:defRPr>
            </a:pPr>
          </a:p>
        </c:txPr>
        <c:crossAx val="90816436"/>
        <c:crosses val="autoZero"/>
        <c:auto val="1"/>
        <c:lblAlgn val="ctr"/>
        <c:lblOffset val="100"/>
        <c:noMultiLvlLbl val="0"/>
      </c:catAx>
      <c:valAx>
        <c:axId val="90816436"/>
        <c:scaling>
          <c:orientation val="minMax"/>
        </c:scaling>
        <c:delete val="0"/>
        <c:axPos val="l"/>
        <c:majorGridlines>
          <c:spPr>
            <a:ln w="9360">
              <a:solidFill>
                <a:srgbClr val="d9d9d9"/>
              </a:solidFill>
              <a:round/>
            </a:ln>
          </c:spPr>
        </c:majorGridlines>
        <c:title>
          <c:tx>
            <c:rich>
              <a:bodyPr rot="-5400000"/>
              <a:lstStyle/>
              <a:p>
                <a:pPr>
                  <a:defRPr b="0" lang="en-US" sz="2000" spc="-1" strike="noStrike">
                    <a:solidFill>
                      <a:srgbClr val="595959"/>
                    </a:solidFill>
                    <a:latin typeface="Calibri"/>
                  </a:defRPr>
                </a:pPr>
                <a:r>
                  <a:rPr b="0" lang="en-US" sz="2000" spc="-1" strike="noStrike">
                    <a:solidFill>
                      <a:srgbClr val="595959"/>
                    </a:solidFill>
                    <a:latin typeface="Calibri"/>
                  </a:rPr>
                  <a:t>TSS%</a:t>
                </a:r>
              </a:p>
            </c:rich>
          </c:tx>
          <c:layout>
            <c:manualLayout>
              <c:xMode val="edge"/>
              <c:yMode val="edge"/>
              <c:x val="0.00126782884310618"/>
              <c:y val="0.41766932540219"/>
            </c:manualLayout>
          </c:layout>
          <c:overlay val="0"/>
          <c:spPr>
            <a:noFill/>
            <a:ln w="0">
              <a:noFill/>
            </a:ln>
          </c:spPr>
        </c:title>
        <c:numFmt formatCode="General" sourceLinked="0"/>
        <c:majorTickMark val="none"/>
        <c:minorTickMark val="none"/>
        <c:tickLblPos val="nextTo"/>
        <c:spPr>
          <a:ln w="12600">
            <a:noFill/>
          </a:ln>
        </c:spPr>
        <c:txPr>
          <a:bodyPr/>
          <a:lstStyle/>
          <a:p>
            <a:pPr>
              <a:defRPr b="0" sz="1600" spc="-1" strike="noStrike">
                <a:solidFill>
                  <a:srgbClr val="595959"/>
                </a:solidFill>
                <a:latin typeface="Calibri"/>
              </a:defRPr>
            </a:pPr>
          </a:p>
        </c:txPr>
        <c:crossAx val="62808954"/>
        <c:crosses val="autoZero"/>
        <c:crossBetween val="between"/>
      </c:valAx>
      <c:spPr>
        <a:noFill/>
        <a:ln w="0">
          <a:noFill/>
        </a:ln>
      </c:spPr>
    </c:plotArea>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177950899492594"/>
          <c:y val="0.158628081457663"/>
          <c:w val="0.772999846240582"/>
          <c:h val="0.580778849589139"/>
        </c:manualLayout>
      </c:layout>
      <c:barChart>
        <c:barDir val="col"/>
        <c:grouping val="clustered"/>
        <c:varyColors val="0"/>
        <c:ser>
          <c:idx val="0"/>
          <c:order val="0"/>
          <c:spPr>
            <a:solidFill>
              <a:srgbClr val="cc9900"/>
            </a:solidFill>
            <a:ln w="0">
              <a:noFill/>
            </a:ln>
          </c:spPr>
          <c:invertIfNegative val="0"/>
          <c:dLbls>
            <c:txPr>
              <a:bodyPr wrap="square"/>
              <a:lstStyle/>
              <a:p>
                <a:pPr>
                  <a:defRPr b="0" sz="1000" spc="-1" strike="noStrike">
                    <a:solidFill>
                      <a:srgbClr val="000000"/>
                    </a:solidFill>
                    <a:latin typeface="Calibri"/>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errBars>
            <c:errDir val="y"/>
            <c:errBarType val="both"/>
            <c:errValType val="cust"/>
            <c:noEndCap val="0"/>
            <c:plus>
              <c:numRef>
                <c:f>1</c:f>
                <c:numCache>
                  <c:formatCode>General</c:formatCode>
                  <c:ptCount val="10"/>
                  <c:pt idx="0">
                    <c:v>0.181136792840812</c:v>
                  </c:pt>
                  <c:pt idx="1">
                    <c:v>0.284132473406561</c:v>
                  </c:pt>
                  <c:pt idx="2">
                    <c:v>0.385097418571797</c:v>
                  </c:pt>
                  <c:pt idx="3">
                    <c:v>0.932870548652947</c:v>
                  </c:pt>
                  <c:pt idx="4">
                    <c:v>0.928358555629372</c:v>
                  </c:pt>
                  <c:pt idx="5">
                    <c:v>1.38846336951618</c:v>
                  </c:pt>
                  <c:pt idx="6">
                    <c:v>2.6044981490496</c:v>
                  </c:pt>
                  <c:pt idx="7">
                    <c:v>3.79951041553695</c:v>
                  </c:pt>
                  <c:pt idx="8">
                    <c:v>3.58124209118574</c:v>
                  </c:pt>
                  <c:pt idx="9">
                    <c:v>1.72690594098675</c:v>
                  </c:pt>
                </c:numCache>
              </c:numRef>
            </c:plus>
            <c:minus>
              <c:numRef>
                <c:f>2</c:f>
                <c:numCache>
                  <c:formatCode>General</c:formatCode>
                  <c:ptCount val="10"/>
                  <c:pt idx="0">
                    <c:v>0.181136792840812</c:v>
                  </c:pt>
                  <c:pt idx="1">
                    <c:v>0.284132473406561</c:v>
                  </c:pt>
                  <c:pt idx="2">
                    <c:v>0.385097418571797</c:v>
                  </c:pt>
                  <c:pt idx="3">
                    <c:v>0.932870548652947</c:v>
                  </c:pt>
                  <c:pt idx="4">
                    <c:v>0.928358555629372</c:v>
                  </c:pt>
                  <c:pt idx="5">
                    <c:v>1.38846336951618</c:v>
                  </c:pt>
                  <c:pt idx="6">
                    <c:v>2.6044981490496</c:v>
                  </c:pt>
                  <c:pt idx="7">
                    <c:v>3.79951041553695</c:v>
                  </c:pt>
                  <c:pt idx="8">
                    <c:v>3.58124209118574</c:v>
                  </c:pt>
                  <c:pt idx="9">
                    <c:v>1.72690594098675</c:v>
                  </c:pt>
                </c:numCache>
              </c:numRef>
            </c:minus>
            <c:spPr>
              <a:ln w="9360">
                <a:solidFill>
                  <a:srgbClr val="595959"/>
                </a:solidFill>
                <a:round/>
              </a:ln>
            </c:spPr>
          </c:errBars>
          <c:cat>
            <c:strRef>
              <c:f>categories</c:f>
              <c:strCache>
                <c:ptCount val="10"/>
                <c:pt idx="0">
                  <c:v>1.8</c:v>
                </c:pt>
                <c:pt idx="1">
                  <c:v>2.2</c:v>
                </c:pt>
                <c:pt idx="2">
                  <c:v>3.4</c:v>
                </c:pt>
                <c:pt idx="3">
                  <c:v>5.1</c:v>
                </c:pt>
                <c:pt idx="4">
                  <c:v>10.7</c:v>
                </c:pt>
                <c:pt idx="5">
                  <c:v>16.8</c:v>
                </c:pt>
                <c:pt idx="6">
                  <c:v>21.1</c:v>
                </c:pt>
                <c:pt idx="7">
                  <c:v>30.9</c:v>
                </c:pt>
                <c:pt idx="8">
                  <c:v>46.6</c:v>
                </c:pt>
                <c:pt idx="9">
                  <c:v>99.6</c:v>
                </c:pt>
              </c:strCache>
            </c:strRef>
          </c:cat>
          <c:val>
            <c:numRef>
              <c:f>0</c:f>
              <c:numCache>
                <c:formatCode>General</c:formatCode>
                <c:ptCount val="10"/>
                <c:pt idx="0">
                  <c:v>0.556338165606383</c:v>
                </c:pt>
                <c:pt idx="1">
                  <c:v>0.695971563362516</c:v>
                </c:pt>
                <c:pt idx="2">
                  <c:v>2.24402754459744</c:v>
                </c:pt>
                <c:pt idx="3">
                  <c:v>3.81188048581277</c:v>
                </c:pt>
                <c:pt idx="4">
                  <c:v>4.12260951590699</c:v>
                </c:pt>
                <c:pt idx="5">
                  <c:v>10.9268818656463</c:v>
                </c:pt>
                <c:pt idx="6">
                  <c:v>26.2226671228215</c:v>
                </c:pt>
                <c:pt idx="7">
                  <c:v>21.0699652020293</c:v>
                </c:pt>
                <c:pt idx="8">
                  <c:v>11.4301706080082</c:v>
                </c:pt>
                <c:pt idx="9">
                  <c:v>18.9194879262086</c:v>
                </c:pt>
              </c:numCache>
            </c:numRef>
          </c:val>
        </c:ser>
        <c:gapWidth val="135"/>
        <c:overlap val="-27"/>
        <c:axId val="73111371"/>
        <c:axId val="29008602"/>
      </c:barChart>
      <c:catAx>
        <c:axId val="73111371"/>
        <c:scaling>
          <c:orientation val="minMax"/>
        </c:scaling>
        <c:delete val="0"/>
        <c:axPos val="b"/>
        <c:title>
          <c:tx>
            <c:rich>
              <a:bodyPr rot="0"/>
              <a:lstStyle/>
              <a:p>
                <a:pPr>
                  <a:defRPr b="0" lang="en-US" sz="2000" spc="-1" strike="noStrike">
                    <a:solidFill>
                      <a:srgbClr val="595959"/>
                    </a:solidFill>
                    <a:latin typeface="Calibri"/>
                  </a:defRPr>
                </a:pPr>
                <a:r>
                  <a:rPr b="0" lang="en-US" sz="2000" spc="-1" strike="noStrike">
                    <a:solidFill>
                      <a:srgbClr val="595959"/>
                    </a:solidFill>
                    <a:latin typeface="Calibri"/>
                  </a:rPr>
                  <a:t>velocity m/h</a:t>
                </a:r>
              </a:p>
            </c:rich>
          </c:tx>
          <c:overlay val="0"/>
          <c:spPr>
            <a:noFill/>
            <a:ln w="0">
              <a:noFill/>
            </a:ln>
          </c:spPr>
        </c:title>
        <c:numFmt formatCode="General" sourceLinked="0"/>
        <c:majorTickMark val="none"/>
        <c:minorTickMark val="none"/>
        <c:tickLblPos val="nextTo"/>
        <c:spPr>
          <a:ln w="9360">
            <a:solidFill>
              <a:srgbClr val="d9d9d9"/>
            </a:solidFill>
            <a:round/>
          </a:ln>
        </c:spPr>
        <c:txPr>
          <a:bodyPr/>
          <a:lstStyle/>
          <a:p>
            <a:pPr>
              <a:defRPr b="0" sz="2000" spc="-1" strike="noStrike">
                <a:solidFill>
                  <a:srgbClr val="595959"/>
                </a:solidFill>
                <a:latin typeface="Calibri"/>
              </a:defRPr>
            </a:pPr>
          </a:p>
        </c:txPr>
        <c:crossAx val="29008602"/>
        <c:crosses val="autoZero"/>
        <c:auto val="1"/>
        <c:lblAlgn val="ctr"/>
        <c:lblOffset val="100"/>
        <c:noMultiLvlLbl val="0"/>
      </c:catAx>
      <c:valAx>
        <c:axId val="29008602"/>
        <c:scaling>
          <c:orientation val="minMax"/>
        </c:scaling>
        <c:delete val="0"/>
        <c:axPos val="l"/>
        <c:majorGridlines>
          <c:spPr>
            <a:ln w="9360">
              <a:solidFill>
                <a:srgbClr val="d9d9d9"/>
              </a:solidFill>
              <a:round/>
            </a:ln>
          </c:spPr>
        </c:majorGridlines>
        <c:title>
          <c:tx>
            <c:rich>
              <a:bodyPr rot="-5400000"/>
              <a:lstStyle/>
              <a:p>
                <a:pPr>
                  <a:defRPr b="0" lang="en-US" sz="2000" spc="-1" strike="noStrike">
                    <a:solidFill>
                      <a:srgbClr val="595959"/>
                    </a:solidFill>
                    <a:latin typeface="Calibri"/>
                  </a:defRPr>
                </a:pPr>
                <a:r>
                  <a:rPr b="0" lang="en-US" sz="2000" spc="-1" strike="noStrike">
                    <a:solidFill>
                      <a:srgbClr val="595959"/>
                    </a:solidFill>
                    <a:latin typeface="Calibri"/>
                  </a:rPr>
                  <a:t>TSS%</a:t>
                </a:r>
              </a:p>
            </c:rich>
          </c:tx>
          <c:layout>
            <c:manualLayout>
              <c:xMode val="edge"/>
              <c:yMode val="edge"/>
              <c:x val="0.0147096509661217"/>
              <c:y val="0.39199714183637"/>
            </c:manualLayout>
          </c:layout>
          <c:overlay val="0"/>
          <c:spPr>
            <a:noFill/>
            <a:ln w="0">
              <a:noFill/>
            </a:ln>
          </c:spPr>
        </c:title>
        <c:numFmt formatCode="General" sourceLinked="0"/>
        <c:majorTickMark val="none"/>
        <c:minorTickMark val="none"/>
        <c:tickLblPos val="nextTo"/>
        <c:spPr>
          <a:ln w="12600">
            <a:noFill/>
          </a:ln>
        </c:spPr>
        <c:txPr>
          <a:bodyPr/>
          <a:lstStyle/>
          <a:p>
            <a:pPr>
              <a:defRPr b="0" sz="1400" spc="-1" strike="noStrike">
                <a:solidFill>
                  <a:srgbClr val="595959"/>
                </a:solidFill>
                <a:latin typeface="Calibri"/>
              </a:defRPr>
            </a:pPr>
          </a:p>
        </c:txPr>
        <c:crossAx val="73111371"/>
        <c:crosses val="autoZero"/>
        <c:crossBetween val="between"/>
      </c:valAx>
      <c:spPr>
        <a:noFill/>
        <a:ln w="0">
          <a:noFill/>
        </a:ln>
      </c:spPr>
    </c:plotArea>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Διαφάνεια τίτλου">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EC4A63-F4DA-4897-BC33-49254ADD97A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Περιεχόμενο με λεζάντα">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A16D37D-1CE1-4560-A6CA-B23653966A28}"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Εικόνα με λεζάντα">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84E47034-6D70-4217-9C99-F4A60D483507}"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Τίτλος και Κατακόρυφο κείμενο">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96DD87C-09E4-4933-8C2F-E3B31BC702A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Κατακόρυφος τίτλος και Κείμενο">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52DAB6A-11B0-4627-A101-5B5981EF9CC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Τίτλος και περιεχόμενο">
    <p:spTree>
      <p:nvGrpSpPr>
        <p:cNvPr id="1" name=""/>
        <p:cNvGrpSpPr/>
        <p:nvPr/>
      </p:nvGrpSpPr>
      <p:grpSpPr>
        <a:xfrm>
          <a:off x="0" y="0"/>
          <a:ext cx="0" cy="0"/>
          <a:chOff x="0" y="0"/>
          <a:chExt cx="0" cy="0"/>
        </a:xfrm>
      </p:grpSpPr>
      <p:sp>
        <p:nvSpPr>
          <p:cNvPr id="3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A13F5A0-37CB-4FE9-A826-488F68D7725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Κεφαλίδα ενότητας">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7A72F6A-3FA8-46A8-8A14-E431A934DF45}"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Δύο περιεχόμενα">
    <p:spTree>
      <p:nvGrpSpPr>
        <p:cNvPr id="1" name=""/>
        <p:cNvGrpSpPr/>
        <p:nvPr/>
      </p:nvGrpSpPr>
      <p:grpSpPr>
        <a:xfrm>
          <a:off x="0" y="0"/>
          <a:ext cx="0" cy="0"/>
          <a:chOff x="0" y="0"/>
          <a:chExt cx="0" cy="0"/>
        </a:xfrm>
      </p:grpSpPr>
      <p:sp>
        <p:nvSpPr>
          <p:cNvPr id="5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EDA17AD-45D1-4410-93C6-B26346B48470}"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Σύγκριση">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875E9958-40F4-43B0-9DAF-8DAB8B2F6BA1}"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Μόνο τίτλος">
    <p:spTree>
      <p:nvGrpSpPr>
        <p:cNvPr id="1" name=""/>
        <p:cNvGrpSpPr/>
        <p:nvPr/>
      </p:nvGrpSpPr>
      <p:grpSpPr>
        <a:xfrm>
          <a:off x="0" y="0"/>
          <a:ext cx="0" cy="0"/>
          <a:chOff x="0" y="0"/>
          <a:chExt cx="0" cy="0"/>
        </a:xfrm>
      </p:grpSpPr>
      <p:sp>
        <p:nvSpPr>
          <p:cNvPr id="7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5AB781A3-941A-4281-99A4-B4915ED65BA0}"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Κενό">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FC651486-42D5-427C-9506-F0E251FABD85}"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2" name="Straight Connector 9"/>
          <p:cNvCxnSpPr/>
          <p:nvPr/>
        </p:nvCxnSpPr>
        <p:spPr>
          <a:xfrm>
            <a:off x="2963520" y="10846440"/>
            <a:ext cx="24750720" cy="720"/>
          </a:xfrm>
          <a:prstGeom prst="straightConnector1">
            <a:avLst/>
          </a:prstGeom>
          <a:ln w="6350">
            <a:solidFill>
              <a:srgbClr val="808080"/>
            </a:solidFill>
            <a:round/>
          </a:ln>
        </p:spPr>
      </p:cxnSp>
      <p:sp>
        <p:nvSpPr>
          <p:cNvPr id="3" name="Rectangle 6"/>
          <p:cNvSpPr/>
          <p:nvPr/>
        </p:nvSpPr>
        <p:spPr>
          <a:xfrm>
            <a:off x="7920" y="39950280"/>
            <a:ext cx="3026664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 name="Rectangle 7"/>
          <p:cNvSpPr/>
          <p:nvPr/>
        </p:nvSpPr>
        <p:spPr>
          <a:xfrm>
            <a:off x="0" y="39535200"/>
            <a:ext cx="30266640" cy="39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5" name="Straight Connector 8"/>
          <p:cNvCxnSpPr/>
          <p:nvPr/>
        </p:nvCxnSpPr>
        <p:spPr>
          <a:xfrm>
            <a:off x="2998800" y="27108720"/>
            <a:ext cx="24523560" cy="720"/>
          </a:xfrm>
          <a:prstGeom prst="straightConnector1">
            <a:avLst/>
          </a:prstGeom>
          <a:ln w="6350">
            <a:solidFill>
              <a:srgbClr val="808080"/>
            </a:solidFill>
            <a:round/>
          </a:ln>
        </p:spPr>
      </p:cxnSp>
      <p:sp>
        <p:nvSpPr>
          <p:cNvPr id="6" name="PlaceHolder 1"/>
          <p:cNvSpPr>
            <a:spLocks noGrp="1"/>
          </p:cNvSpPr>
          <p:nvPr>
            <p:ph type="title"/>
          </p:nvPr>
        </p:nvSpPr>
        <p:spPr>
          <a:xfrm>
            <a:off x="1513440" y="1707840"/>
            <a:ext cx="27246960" cy="714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 name="PlaceHolder 2"/>
          <p:cNvSpPr>
            <a:spLocks noGrp="1"/>
          </p:cNvSpPr>
          <p:nvPr>
            <p:ph type="ftr" idx="1"/>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3"/>
          <p:cNvSpPr>
            <a:spLocks noGrp="1"/>
          </p:cNvSpPr>
          <p:nvPr>
            <p:ph type="sldNum" idx="2"/>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80A89743-3420-45D7-8445-3BF9076D441C}"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9" name="PlaceHolder 4"/>
          <p:cNvSpPr>
            <a:spLocks noGrp="1"/>
          </p:cNvSpPr>
          <p:nvPr>
            <p:ph type="dt" idx="3"/>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2"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83" name="Straight Connector 9"/>
          <p:cNvCxnSpPr/>
          <p:nvPr/>
        </p:nvCxnSpPr>
        <p:spPr>
          <a:xfrm>
            <a:off x="2963520" y="10846440"/>
            <a:ext cx="24750720" cy="720"/>
          </a:xfrm>
          <a:prstGeom prst="straightConnector1">
            <a:avLst/>
          </a:prstGeom>
          <a:ln w="6350">
            <a:solidFill>
              <a:srgbClr val="808080"/>
            </a:solidFill>
            <a:round/>
          </a:ln>
        </p:spPr>
      </p:cxnSp>
      <p:sp>
        <p:nvSpPr>
          <p:cNvPr id="84" name="Rectangle 7"/>
          <p:cNvSpPr/>
          <p:nvPr/>
        </p:nvSpPr>
        <p:spPr>
          <a:xfrm>
            <a:off x="0" y="0"/>
            <a:ext cx="10058040" cy="42802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5" name="Rectangle 8"/>
          <p:cNvSpPr/>
          <p:nvPr/>
        </p:nvSpPr>
        <p:spPr>
          <a:xfrm>
            <a:off x="10032480" y="0"/>
            <a:ext cx="158400" cy="428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6" name="PlaceHolder 1"/>
          <p:cNvSpPr>
            <a:spLocks noGrp="1"/>
          </p:cNvSpPr>
          <p:nvPr>
            <p:ph type="ftr" idx="28"/>
          </p:nvPr>
        </p:nvSpPr>
        <p:spPr>
          <a:xfrm>
            <a:off x="11921040" y="40318200"/>
            <a:ext cx="115416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2"/>
          <p:cNvSpPr>
            <a:spLocks noGrp="1"/>
          </p:cNvSpPr>
          <p:nvPr>
            <p:ph type="sldNum" idx="29"/>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chemeClr val="dk2"/>
                </a:solidFill>
                <a:latin typeface="Calibri"/>
              </a:defRPr>
            </a:lvl1pPr>
          </a:lstStyle>
          <a:p>
            <a:pPr indent="0" algn="r" defTabSz="3507840">
              <a:lnSpc>
                <a:spcPct val="100000"/>
              </a:lnSpc>
              <a:buNone/>
              <a:tabLst>
                <a:tab algn="l" pos="0"/>
              </a:tabLst>
            </a:pPr>
            <a:fld id="{F5E9713E-8720-4B04-888A-3718EC2E9957}" type="slidenum">
              <a:rPr b="0" lang="el-GR" sz="3480" spc="-1" strike="noStrike">
                <a:solidFill>
                  <a:schemeClr val="dk2"/>
                </a:solidFill>
                <a:latin typeface="Calibri"/>
              </a:rPr>
              <a:t>&lt;number&gt;</a:t>
            </a:fld>
            <a:endParaRPr b="0" lang="en-US" sz="3480" spc="-1" strike="noStrike">
              <a:solidFill>
                <a:srgbClr val="000000"/>
              </a:solidFill>
              <a:latin typeface="Times New Roman"/>
            </a:endParaRPr>
          </a:p>
        </p:txBody>
      </p:sp>
      <p:sp>
        <p:nvSpPr>
          <p:cNvPr id="88" name="PlaceHolder 3"/>
          <p:cNvSpPr>
            <a:spLocks noGrp="1"/>
          </p:cNvSpPr>
          <p:nvPr>
            <p:ph type="dt" idx="30"/>
          </p:nvPr>
        </p:nvSpPr>
        <p:spPr>
          <a:xfrm>
            <a:off x="1155960" y="40318200"/>
            <a:ext cx="650160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0"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91" name="Straight Connector 9"/>
          <p:cNvCxnSpPr/>
          <p:nvPr/>
        </p:nvCxnSpPr>
        <p:spPr>
          <a:xfrm>
            <a:off x="2963520" y="10846440"/>
            <a:ext cx="24750720" cy="720"/>
          </a:xfrm>
          <a:prstGeom prst="straightConnector1">
            <a:avLst/>
          </a:prstGeom>
          <a:ln w="6350">
            <a:solidFill>
              <a:srgbClr val="808080"/>
            </a:solidFill>
            <a:round/>
          </a:ln>
        </p:spPr>
      </p:cxnSp>
      <p:sp>
        <p:nvSpPr>
          <p:cNvPr id="92" name="Rectangle 7"/>
          <p:cNvSpPr/>
          <p:nvPr/>
        </p:nvSpPr>
        <p:spPr>
          <a:xfrm>
            <a:off x="0" y="30913920"/>
            <a:ext cx="30266640" cy="11889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3" name="Rectangle 8"/>
          <p:cNvSpPr/>
          <p:nvPr/>
        </p:nvSpPr>
        <p:spPr>
          <a:xfrm>
            <a:off x="0" y="30677040"/>
            <a:ext cx="30266640" cy="39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94" name="PlaceHolder 1"/>
          <p:cNvSpPr>
            <a:spLocks noGrp="1"/>
          </p:cNvSpPr>
          <p:nvPr>
            <p:ph type="ftr" idx="31"/>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5" name="PlaceHolder 2"/>
          <p:cNvSpPr>
            <a:spLocks noGrp="1"/>
          </p:cNvSpPr>
          <p:nvPr>
            <p:ph type="sldNum" idx="32"/>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CE9CF449-47D7-45EB-BE64-93C78095E5DA}"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96" name="PlaceHolder 3"/>
          <p:cNvSpPr>
            <a:spLocks noGrp="1"/>
          </p:cNvSpPr>
          <p:nvPr>
            <p:ph type="dt" idx="33"/>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6"/>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 name="Rectangle 8"/>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14" name="Straight Connector 9"/>
          <p:cNvCxnSpPr/>
          <p:nvPr/>
        </p:nvCxnSpPr>
        <p:spPr>
          <a:xfrm>
            <a:off x="2963520" y="10846440"/>
            <a:ext cx="24750720" cy="720"/>
          </a:xfrm>
          <a:prstGeom prst="straightConnector1">
            <a:avLst/>
          </a:prstGeom>
          <a:ln w="6350">
            <a:solidFill>
              <a:srgbClr val="808080"/>
            </a:solidFill>
            <a:round/>
          </a:ln>
        </p:spPr>
      </p:cxnSp>
      <p:sp>
        <p:nvSpPr>
          <p:cNvPr id="15" name="PlaceHolder 1"/>
          <p:cNvSpPr>
            <a:spLocks noGrp="1"/>
          </p:cNvSpPr>
          <p:nvPr>
            <p:ph type="ftr" idx="4"/>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2"/>
          <p:cNvSpPr>
            <a:spLocks noGrp="1"/>
          </p:cNvSpPr>
          <p:nvPr>
            <p:ph type="sldNum" idx="5"/>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E20194E1-5FAD-4712-B207-1C072E574D8B}"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17" name="PlaceHolder 3"/>
          <p:cNvSpPr>
            <a:spLocks noGrp="1"/>
          </p:cNvSpPr>
          <p:nvPr>
            <p:ph type="dt" idx="6"/>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20" name="Straight Connector 9"/>
          <p:cNvCxnSpPr/>
          <p:nvPr/>
        </p:nvCxnSpPr>
        <p:spPr>
          <a:xfrm>
            <a:off x="2963520" y="10846440"/>
            <a:ext cx="24750720" cy="720"/>
          </a:xfrm>
          <a:prstGeom prst="straightConnector1">
            <a:avLst/>
          </a:prstGeom>
          <a:ln w="6350">
            <a:solidFill>
              <a:srgbClr val="808080"/>
            </a:solidFill>
            <a:round/>
          </a:ln>
        </p:spPr>
      </p:cxnSp>
      <p:sp>
        <p:nvSpPr>
          <p:cNvPr id="21" name="Rectangle 6"/>
          <p:cNvSpPr/>
          <p:nvPr/>
        </p:nvSpPr>
        <p:spPr>
          <a:xfrm>
            <a:off x="7920" y="39950280"/>
            <a:ext cx="3026664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 name="Rectangle 7"/>
          <p:cNvSpPr/>
          <p:nvPr/>
        </p:nvSpPr>
        <p:spPr>
          <a:xfrm>
            <a:off x="0" y="39535200"/>
            <a:ext cx="30266640" cy="39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3" name="PlaceHolder 1"/>
          <p:cNvSpPr>
            <a:spLocks noGrp="1"/>
          </p:cNvSpPr>
          <p:nvPr>
            <p:ph type="ftr" idx="7"/>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4" name="PlaceHolder 2"/>
          <p:cNvSpPr>
            <a:spLocks noGrp="1"/>
          </p:cNvSpPr>
          <p:nvPr>
            <p:ph type="sldNum" idx="8"/>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0877F0F5-784B-49C4-AB9C-68DCB38A6010}"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25" name="PlaceHolder 3"/>
          <p:cNvSpPr>
            <a:spLocks noGrp="1"/>
          </p:cNvSpPr>
          <p:nvPr>
            <p:ph type="dt" idx="9"/>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Rectangle 6"/>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 name="Rectangle 8"/>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28" name="Straight Connector 9"/>
          <p:cNvCxnSpPr/>
          <p:nvPr/>
        </p:nvCxnSpPr>
        <p:spPr>
          <a:xfrm>
            <a:off x="2963520" y="10846440"/>
            <a:ext cx="24750720" cy="720"/>
          </a:xfrm>
          <a:prstGeom prst="straightConnector1">
            <a:avLst/>
          </a:prstGeom>
          <a:ln w="6350">
            <a:solidFill>
              <a:srgbClr val="808080"/>
            </a:solidFill>
            <a:round/>
          </a:ln>
        </p:spPr>
      </p:cxnSp>
      <p:sp>
        <p:nvSpPr>
          <p:cNvPr id="29" name="PlaceHolder 1"/>
          <p:cNvSpPr>
            <a:spLocks noGrp="1"/>
          </p:cNvSpPr>
          <p:nvPr>
            <p:ph type="title"/>
          </p:nvPr>
        </p:nvSpPr>
        <p:spPr>
          <a:xfrm>
            <a:off x="1513440" y="1707840"/>
            <a:ext cx="27246960" cy="714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body"/>
          </p:nvPr>
        </p:nvSpPr>
        <p:spPr>
          <a:xfrm>
            <a:off x="1513440" y="10015920"/>
            <a:ext cx="27246960" cy="24825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3"/>
          <p:cNvSpPr>
            <a:spLocks noGrp="1"/>
          </p:cNvSpPr>
          <p:nvPr>
            <p:ph type="ftr" idx="10"/>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4"/>
          <p:cNvSpPr>
            <a:spLocks noGrp="1"/>
          </p:cNvSpPr>
          <p:nvPr>
            <p:ph type="sldNum" idx="11"/>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166D671C-4E36-4993-8460-1F8F681375C6}"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33" name="PlaceHolder 5"/>
          <p:cNvSpPr>
            <a:spLocks noGrp="1"/>
          </p:cNvSpPr>
          <p:nvPr>
            <p:ph type="dt" idx="12"/>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7"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38" name="Straight Connector 9"/>
          <p:cNvCxnSpPr/>
          <p:nvPr/>
        </p:nvCxnSpPr>
        <p:spPr>
          <a:xfrm>
            <a:off x="2963520" y="10846440"/>
            <a:ext cx="24750720" cy="720"/>
          </a:xfrm>
          <a:prstGeom prst="straightConnector1">
            <a:avLst/>
          </a:prstGeom>
          <a:ln w="6350">
            <a:solidFill>
              <a:srgbClr val="808080"/>
            </a:solidFill>
            <a:round/>
          </a:ln>
        </p:spPr>
      </p:cxnSp>
      <p:sp>
        <p:nvSpPr>
          <p:cNvPr id="39" name="Rectangle 6"/>
          <p:cNvSpPr/>
          <p:nvPr/>
        </p:nvSpPr>
        <p:spPr>
          <a:xfrm>
            <a:off x="7920" y="39950280"/>
            <a:ext cx="3026664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0" name="Rectangle 7"/>
          <p:cNvSpPr/>
          <p:nvPr/>
        </p:nvSpPr>
        <p:spPr>
          <a:xfrm>
            <a:off x="0" y="39535200"/>
            <a:ext cx="30266640" cy="39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41" name="Straight Connector 8"/>
          <p:cNvCxnSpPr/>
          <p:nvPr/>
        </p:nvCxnSpPr>
        <p:spPr>
          <a:xfrm>
            <a:off x="2998800" y="27108720"/>
            <a:ext cx="24523560" cy="720"/>
          </a:xfrm>
          <a:prstGeom prst="straightConnector1">
            <a:avLst/>
          </a:prstGeom>
          <a:ln w="6350">
            <a:solidFill>
              <a:srgbClr val="808080"/>
            </a:solidFill>
            <a:round/>
          </a:ln>
        </p:spPr>
      </p:cxnSp>
      <p:sp>
        <p:nvSpPr>
          <p:cNvPr id="42" name="PlaceHolder 1"/>
          <p:cNvSpPr>
            <a:spLocks noGrp="1"/>
          </p:cNvSpPr>
          <p:nvPr>
            <p:ph type="ftr" idx="13"/>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2"/>
          <p:cNvSpPr>
            <a:spLocks noGrp="1"/>
          </p:cNvSpPr>
          <p:nvPr>
            <p:ph type="sldNum" idx="14"/>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E80A3651-4193-47ED-8AFF-755A00BA14B2}"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44" name="PlaceHolder 3"/>
          <p:cNvSpPr>
            <a:spLocks noGrp="1"/>
          </p:cNvSpPr>
          <p:nvPr>
            <p:ph type="dt" idx="15"/>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6" name="Rectangle 8"/>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47" name="Straight Connector 9"/>
          <p:cNvCxnSpPr/>
          <p:nvPr/>
        </p:nvCxnSpPr>
        <p:spPr>
          <a:xfrm>
            <a:off x="2963520" y="10846440"/>
            <a:ext cx="24750720" cy="720"/>
          </a:xfrm>
          <a:prstGeom prst="straightConnector1">
            <a:avLst/>
          </a:prstGeom>
          <a:ln w="6350">
            <a:solidFill>
              <a:srgbClr val="808080"/>
            </a:solidFill>
            <a:round/>
          </a:ln>
        </p:spPr>
      </p:cxnSp>
      <p:sp>
        <p:nvSpPr>
          <p:cNvPr id="48" name="PlaceHolder 1"/>
          <p:cNvSpPr>
            <a:spLocks noGrp="1"/>
          </p:cNvSpPr>
          <p:nvPr>
            <p:ph type="title"/>
          </p:nvPr>
        </p:nvSpPr>
        <p:spPr>
          <a:xfrm>
            <a:off x="1513440" y="1707840"/>
            <a:ext cx="27246960" cy="714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9" name="PlaceHolder 2"/>
          <p:cNvSpPr>
            <a:spLocks noGrp="1"/>
          </p:cNvSpPr>
          <p:nvPr>
            <p:ph type="body"/>
          </p:nvPr>
        </p:nvSpPr>
        <p:spPr>
          <a:xfrm>
            <a:off x="1513440" y="10015920"/>
            <a:ext cx="13296240" cy="24825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3"/>
          <p:cNvSpPr>
            <a:spLocks noGrp="1"/>
          </p:cNvSpPr>
          <p:nvPr>
            <p:ph type="body"/>
          </p:nvPr>
        </p:nvSpPr>
        <p:spPr>
          <a:xfrm>
            <a:off x="15475320" y="10015920"/>
            <a:ext cx="13296240" cy="24825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1" name="PlaceHolder 4"/>
          <p:cNvSpPr>
            <a:spLocks noGrp="1"/>
          </p:cNvSpPr>
          <p:nvPr>
            <p:ph type="ftr" idx="16"/>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5"/>
          <p:cNvSpPr>
            <a:spLocks noGrp="1"/>
          </p:cNvSpPr>
          <p:nvPr>
            <p:ph type="sldNum" idx="17"/>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5158A156-1A22-42B3-9684-A374E48E65E6}"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53" name="PlaceHolder 6"/>
          <p:cNvSpPr>
            <a:spLocks noGrp="1"/>
          </p:cNvSpPr>
          <p:nvPr>
            <p:ph type="dt" idx="18"/>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Rectangle 6"/>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8" name="Rectangle 8"/>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59" name="Straight Connector 9"/>
          <p:cNvCxnSpPr/>
          <p:nvPr/>
        </p:nvCxnSpPr>
        <p:spPr>
          <a:xfrm>
            <a:off x="2963520" y="10846440"/>
            <a:ext cx="24750720" cy="720"/>
          </a:xfrm>
          <a:prstGeom prst="straightConnector1">
            <a:avLst/>
          </a:prstGeom>
          <a:ln w="6350">
            <a:solidFill>
              <a:srgbClr val="808080"/>
            </a:solidFill>
            <a:round/>
          </a:ln>
        </p:spPr>
      </p:cxnSp>
      <p:sp>
        <p:nvSpPr>
          <p:cNvPr id="60" name="PlaceHolder 1"/>
          <p:cNvSpPr>
            <a:spLocks noGrp="1"/>
          </p:cNvSpPr>
          <p:nvPr>
            <p:ph type="ftr" idx="19"/>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2"/>
          <p:cNvSpPr>
            <a:spLocks noGrp="1"/>
          </p:cNvSpPr>
          <p:nvPr>
            <p:ph type="sldNum" idx="20"/>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2D901BF9-895D-4EDE-8C6D-43299E827C9B}"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62" name="PlaceHolder 3"/>
          <p:cNvSpPr>
            <a:spLocks noGrp="1"/>
          </p:cNvSpPr>
          <p:nvPr>
            <p:ph type="dt" idx="21"/>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Rectangle 6"/>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4" name="Rectangle 8"/>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65" name="Straight Connector 9"/>
          <p:cNvCxnSpPr/>
          <p:nvPr/>
        </p:nvCxnSpPr>
        <p:spPr>
          <a:xfrm>
            <a:off x="2963520" y="10846440"/>
            <a:ext cx="24750720" cy="720"/>
          </a:xfrm>
          <a:prstGeom prst="straightConnector1">
            <a:avLst/>
          </a:prstGeom>
          <a:ln w="6350">
            <a:solidFill>
              <a:srgbClr val="808080"/>
            </a:solidFill>
            <a:round/>
          </a:ln>
        </p:spPr>
      </p:cxnSp>
      <p:sp>
        <p:nvSpPr>
          <p:cNvPr id="66" name="PlaceHolder 1"/>
          <p:cNvSpPr>
            <a:spLocks noGrp="1"/>
          </p:cNvSpPr>
          <p:nvPr>
            <p:ph type="title"/>
          </p:nvPr>
        </p:nvSpPr>
        <p:spPr>
          <a:xfrm>
            <a:off x="1513440" y="1707840"/>
            <a:ext cx="27246960" cy="7147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7" name="PlaceHolder 2"/>
          <p:cNvSpPr>
            <a:spLocks noGrp="1"/>
          </p:cNvSpPr>
          <p:nvPr>
            <p:ph type="ftr" idx="22"/>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8" name="PlaceHolder 3"/>
          <p:cNvSpPr>
            <a:spLocks noGrp="1"/>
          </p:cNvSpPr>
          <p:nvPr>
            <p:ph type="sldNum" idx="23"/>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194726EC-B4DB-4A7A-A468-14AB647B5DBE}"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69" name="PlaceHolder 4"/>
          <p:cNvSpPr>
            <a:spLocks noGrp="1"/>
          </p:cNvSpPr>
          <p:nvPr>
            <p:ph type="dt" idx="24"/>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Rectangle 6" hidden="1"/>
          <p:cNvSpPr/>
          <p:nvPr/>
        </p:nvSpPr>
        <p:spPr>
          <a:xfrm>
            <a:off x="0" y="39950280"/>
            <a:ext cx="3027456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2" name="Rectangle 8" hidden="1"/>
          <p:cNvSpPr/>
          <p:nvPr/>
        </p:nvSpPr>
        <p:spPr>
          <a:xfrm>
            <a:off x="0" y="39535200"/>
            <a:ext cx="30274560" cy="41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cxnSp>
        <p:nvCxnSpPr>
          <p:cNvPr id="73" name="Straight Connector 9"/>
          <p:cNvCxnSpPr/>
          <p:nvPr/>
        </p:nvCxnSpPr>
        <p:spPr>
          <a:xfrm>
            <a:off x="2963520" y="10846440"/>
            <a:ext cx="24750720" cy="720"/>
          </a:xfrm>
          <a:prstGeom prst="straightConnector1">
            <a:avLst/>
          </a:prstGeom>
          <a:ln w="6350">
            <a:solidFill>
              <a:srgbClr val="808080"/>
            </a:solidFill>
            <a:round/>
          </a:ln>
        </p:spPr>
      </p:cxnSp>
      <p:sp>
        <p:nvSpPr>
          <p:cNvPr id="74" name="Rectangle 4"/>
          <p:cNvSpPr/>
          <p:nvPr/>
        </p:nvSpPr>
        <p:spPr>
          <a:xfrm>
            <a:off x="7920" y="39950280"/>
            <a:ext cx="30266640" cy="285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5" name="Rectangle 5"/>
          <p:cNvSpPr/>
          <p:nvPr/>
        </p:nvSpPr>
        <p:spPr>
          <a:xfrm>
            <a:off x="0" y="39535200"/>
            <a:ext cx="30266640" cy="39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6" name="PlaceHolder 1"/>
          <p:cNvSpPr>
            <a:spLocks noGrp="1"/>
          </p:cNvSpPr>
          <p:nvPr>
            <p:ph type="ftr" idx="25"/>
          </p:nvPr>
        </p:nvSpPr>
        <p:spPr>
          <a:xfrm>
            <a:off x="9153720" y="40318200"/>
            <a:ext cx="11975400" cy="22780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7" name="PlaceHolder 2"/>
          <p:cNvSpPr>
            <a:spLocks noGrp="1"/>
          </p:cNvSpPr>
          <p:nvPr>
            <p:ph type="sldNum" idx="26"/>
          </p:nvPr>
        </p:nvSpPr>
        <p:spPr>
          <a:xfrm>
            <a:off x="24584760" y="40318200"/>
            <a:ext cx="3257280" cy="2278080"/>
          </a:xfrm>
          <a:prstGeom prst="rect">
            <a:avLst/>
          </a:prstGeom>
          <a:noFill/>
          <a:ln w="0">
            <a:noFill/>
          </a:ln>
        </p:spPr>
        <p:txBody>
          <a:bodyPr lIns="91440" rIns="91440" tIns="45720" bIns="45720" anchor="ctr">
            <a:noAutofit/>
          </a:bodyPr>
          <a:lstStyle>
            <a:lvl1pPr indent="0" algn="r" defTabSz="3507840">
              <a:lnSpc>
                <a:spcPct val="100000"/>
              </a:lnSpc>
              <a:buNone/>
              <a:tabLst>
                <a:tab algn="l" pos="0"/>
              </a:tabLst>
              <a:defRPr b="0" lang="el-GR" sz="3480" spc="-1" strike="noStrike">
                <a:solidFill>
                  <a:srgbClr val="ffffff"/>
                </a:solidFill>
                <a:latin typeface="Calibri"/>
              </a:defRPr>
            </a:lvl1pPr>
          </a:lstStyle>
          <a:p>
            <a:pPr indent="0" algn="r" defTabSz="3507840">
              <a:lnSpc>
                <a:spcPct val="100000"/>
              </a:lnSpc>
              <a:buNone/>
              <a:tabLst>
                <a:tab algn="l" pos="0"/>
              </a:tabLst>
            </a:pPr>
            <a:fld id="{543762B3-19F5-4401-B705-71C109CEE937}" type="slidenum">
              <a:rPr b="0" lang="el-GR" sz="3480" spc="-1" strike="noStrike">
                <a:solidFill>
                  <a:srgbClr val="ffffff"/>
                </a:solidFill>
                <a:latin typeface="Calibri"/>
              </a:rPr>
              <a:t>&lt;number&gt;</a:t>
            </a:fld>
            <a:endParaRPr b="0" lang="en-US" sz="3480" spc="-1" strike="noStrike">
              <a:solidFill>
                <a:srgbClr val="000000"/>
              </a:solidFill>
              <a:latin typeface="Times New Roman"/>
            </a:endParaRPr>
          </a:p>
        </p:txBody>
      </p:sp>
      <p:sp>
        <p:nvSpPr>
          <p:cNvPr id="78" name="PlaceHolder 3"/>
          <p:cNvSpPr>
            <a:spLocks noGrp="1"/>
          </p:cNvSpPr>
          <p:nvPr>
            <p:ph type="dt" idx="27"/>
          </p:nvPr>
        </p:nvSpPr>
        <p:spPr>
          <a:xfrm>
            <a:off x="2724840" y="40318200"/>
            <a:ext cx="6138360" cy="22780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9" name="PlaceHolder 4"/>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0" name="PlaceHolder 5"/>
          <p:cNvSpPr>
            <a:spLocks noGrp="1"/>
          </p:cNvSpPr>
          <p:nvPr>
            <p:ph type="body"/>
          </p:nvPr>
        </p:nvSpPr>
        <p:spPr>
          <a:xfrm>
            <a:off x="1513440" y="10015920"/>
            <a:ext cx="27247320" cy="2482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Ορθογώνιο 43"/>
          <p:cNvSpPr/>
          <p:nvPr/>
        </p:nvSpPr>
        <p:spPr>
          <a:xfrm>
            <a:off x="14683320" y="33197760"/>
            <a:ext cx="14472720" cy="672480"/>
          </a:xfrm>
          <a:prstGeom prst="rect">
            <a:avLst/>
          </a:prstGeom>
          <a:solidFill>
            <a:srgbClr val="e84c22"/>
          </a:solidFill>
          <a:ln>
            <a:solidFill>
              <a:srgbClr val="ab381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98" name="Ορθογώνιο 41"/>
          <p:cNvSpPr/>
          <p:nvPr/>
        </p:nvSpPr>
        <p:spPr>
          <a:xfrm>
            <a:off x="14683320" y="28558440"/>
            <a:ext cx="14472720" cy="672480"/>
          </a:xfrm>
          <a:prstGeom prst="rect">
            <a:avLst/>
          </a:prstGeom>
          <a:solidFill>
            <a:srgbClr val="008000"/>
          </a:solidFill>
          <a:ln>
            <a:solidFill>
              <a:srgbClr val="008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99" name="Ορθογώνιο 39"/>
          <p:cNvSpPr/>
          <p:nvPr/>
        </p:nvSpPr>
        <p:spPr>
          <a:xfrm>
            <a:off x="408600" y="35217000"/>
            <a:ext cx="13517280" cy="672840"/>
          </a:xfrm>
          <a:prstGeom prst="rect">
            <a:avLst/>
          </a:prstGeom>
          <a:solidFill>
            <a:srgbClr val="c00000"/>
          </a:solidFill>
          <a:ln>
            <a:solidFill>
              <a:srgbClr val="c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100" name="Ορθογώνιο 37"/>
          <p:cNvSpPr/>
          <p:nvPr/>
        </p:nvSpPr>
        <p:spPr>
          <a:xfrm>
            <a:off x="408600" y="10687680"/>
            <a:ext cx="13517280" cy="672840"/>
          </a:xfrm>
          <a:prstGeom prst="rect">
            <a:avLst/>
          </a:prstGeom>
          <a:solidFill>
            <a:schemeClr val="bg2">
              <a:lumMod val="25000"/>
            </a:schemeClr>
          </a:solidFill>
          <a:ln>
            <a:solidFill>
              <a:srgbClr val="4a452a"/>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101" name="Ορθογώνιο 11"/>
          <p:cNvSpPr/>
          <p:nvPr/>
        </p:nvSpPr>
        <p:spPr>
          <a:xfrm>
            <a:off x="408600" y="5221440"/>
            <a:ext cx="13517280" cy="672840"/>
          </a:xfrm>
          <a:prstGeom prst="rect">
            <a:avLst/>
          </a:prstGeom>
          <a:solidFill>
            <a:srgbClr val="ffc000"/>
          </a:solidFill>
          <a:ln>
            <a:solidFill>
              <a:srgbClr val="ffc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102" name="Ορθογώνιο 8"/>
          <p:cNvSpPr/>
          <p:nvPr/>
        </p:nvSpPr>
        <p:spPr>
          <a:xfrm>
            <a:off x="0" y="0"/>
            <a:ext cx="30274560" cy="2882880"/>
          </a:xfrm>
          <a:prstGeom prst="rect">
            <a:avLst/>
          </a:prstGeom>
          <a:solidFill>
            <a:schemeClr val="accent4">
              <a:lumMod val="50000"/>
            </a:schemeClr>
          </a:solidFill>
          <a:ln>
            <a:solidFill>
              <a:srgbClr val="933f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3507840">
              <a:lnSpc>
                <a:spcPct val="100000"/>
              </a:lnSpc>
            </a:pPr>
            <a:endParaRPr b="0" lang="el-GR" sz="6910" spc="-1" strike="noStrike">
              <a:solidFill>
                <a:schemeClr val="lt1"/>
              </a:solidFill>
              <a:latin typeface="Calibri"/>
            </a:endParaRPr>
          </a:p>
        </p:txBody>
      </p:sp>
      <p:sp>
        <p:nvSpPr>
          <p:cNvPr id="103" name="TextBox 1"/>
          <p:cNvSpPr/>
          <p:nvPr/>
        </p:nvSpPr>
        <p:spPr>
          <a:xfrm>
            <a:off x="1392480" y="180720"/>
            <a:ext cx="27489600" cy="581940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1" lang="en-US" sz="7200" spc="-1" strike="noStrike">
                <a:ln>
                  <a:solidFill>
                    <a:schemeClr val="lt1"/>
                  </a:solidFill>
                </a:ln>
                <a:solidFill>
                  <a:srgbClr val="ffffff"/>
                </a:solidFill>
                <a:latin typeface="Calibri"/>
              </a:rPr>
              <a:t>LEACHATE DETOXIFICATION USING FENTON REAGENTS AND STUDY OF ITS BIODEGRADABILITY THROUGH ANAEROBIC DIGESTION</a:t>
            </a:r>
            <a:endParaRPr b="0" lang="en-US" sz="7200" spc="-1" strike="noStrike">
              <a:solidFill>
                <a:srgbClr val="000000"/>
              </a:solidFill>
              <a:latin typeface="Arial"/>
            </a:endParaRPr>
          </a:p>
          <a:p>
            <a:pPr algn="ctr" defTabSz="3507840">
              <a:lnSpc>
                <a:spcPct val="100000"/>
              </a:lnSpc>
            </a:pPr>
            <a:endParaRPr b="0" lang="en-US" sz="4400" spc="-1" strike="noStrike">
              <a:solidFill>
                <a:srgbClr val="000000"/>
              </a:solidFill>
              <a:latin typeface="Arial"/>
            </a:endParaRPr>
          </a:p>
          <a:p>
            <a:pPr algn="ctr" defTabSz="3507840">
              <a:lnSpc>
                <a:spcPct val="100000"/>
              </a:lnSpc>
            </a:pPr>
            <a:r>
              <a:rPr b="1" lang="en-US" sz="4400" spc="-1" strike="noStrike">
                <a:solidFill>
                  <a:schemeClr val="dk1"/>
                </a:solidFill>
                <a:latin typeface="Calibri"/>
              </a:rPr>
              <a:t>D. Theodosi-Palimeri</a:t>
            </a:r>
            <a:r>
              <a:rPr b="1" lang="el-GR" sz="4400" spc="-1" strike="noStrike" baseline="30000">
                <a:solidFill>
                  <a:schemeClr val="dk1"/>
                </a:solidFill>
                <a:latin typeface="Calibri"/>
              </a:rPr>
              <a:t>1</a:t>
            </a:r>
            <a:r>
              <a:rPr b="1" lang="el-GR" sz="4400" spc="-1" strike="noStrike">
                <a:solidFill>
                  <a:schemeClr val="dk1"/>
                </a:solidFill>
                <a:latin typeface="Calibri"/>
              </a:rPr>
              <a:t>, </a:t>
            </a:r>
            <a:r>
              <a:rPr b="1" lang="en-US" sz="4400" spc="-1" strike="noStrike">
                <a:solidFill>
                  <a:schemeClr val="dk1"/>
                </a:solidFill>
                <a:latin typeface="Calibri"/>
              </a:rPr>
              <a:t>L. Maragoudaki</a:t>
            </a:r>
            <a:r>
              <a:rPr b="1" lang="el-GR" sz="4400" spc="-1" strike="noStrike" baseline="30000">
                <a:solidFill>
                  <a:schemeClr val="dk1"/>
                </a:solidFill>
                <a:latin typeface="Calibri"/>
              </a:rPr>
              <a:t>1</a:t>
            </a:r>
            <a:r>
              <a:rPr b="1" lang="el-GR" sz="4400" spc="-1" strike="noStrike">
                <a:solidFill>
                  <a:schemeClr val="dk1"/>
                </a:solidFill>
                <a:latin typeface="Calibri"/>
              </a:rPr>
              <a:t>, </a:t>
            </a:r>
            <a:r>
              <a:rPr b="1" lang="en-US" sz="4400" spc="-1" strike="noStrike">
                <a:solidFill>
                  <a:schemeClr val="dk1"/>
                </a:solidFill>
                <a:latin typeface="Calibri"/>
              </a:rPr>
              <a:t>A</a:t>
            </a:r>
            <a:r>
              <a:rPr b="1" lang="el-GR" sz="4400" spc="-1" strike="noStrike">
                <a:solidFill>
                  <a:schemeClr val="dk1"/>
                </a:solidFill>
                <a:latin typeface="Calibri"/>
              </a:rPr>
              <a:t>. </a:t>
            </a:r>
            <a:r>
              <a:rPr b="1" lang="en-US" sz="4400" spc="-1" strike="noStrike">
                <a:solidFill>
                  <a:schemeClr val="dk1"/>
                </a:solidFill>
                <a:latin typeface="Calibri"/>
              </a:rPr>
              <a:t>G</a:t>
            </a:r>
            <a:r>
              <a:rPr b="1" lang="el-GR" sz="4400" spc="-1" strike="noStrike">
                <a:solidFill>
                  <a:schemeClr val="dk1"/>
                </a:solidFill>
                <a:latin typeface="Calibri"/>
              </a:rPr>
              <a:t>. </a:t>
            </a:r>
            <a:r>
              <a:rPr b="1" lang="en-US" sz="4400" spc="-1" strike="noStrike">
                <a:solidFill>
                  <a:schemeClr val="dk1"/>
                </a:solidFill>
                <a:latin typeface="Calibri"/>
              </a:rPr>
              <a:t>Vlyssides</a:t>
            </a:r>
            <a:r>
              <a:rPr b="1" lang="el-GR" sz="4400" spc="-1" strike="noStrike" baseline="30000">
                <a:solidFill>
                  <a:schemeClr val="dk1"/>
                </a:solidFill>
                <a:latin typeface="Calibri"/>
              </a:rPr>
              <a:t> 1</a:t>
            </a:r>
            <a:r>
              <a:rPr b="1" lang="el-GR" sz="4400" spc="-1" strike="noStrike">
                <a:solidFill>
                  <a:schemeClr val="dk1"/>
                </a:solidFill>
                <a:latin typeface="Calibri"/>
              </a:rPr>
              <a:t>, </a:t>
            </a:r>
            <a:r>
              <a:rPr b="1" lang="en-GB" sz="4400" spc="-1" strike="noStrike">
                <a:solidFill>
                  <a:schemeClr val="dk1"/>
                </a:solidFill>
                <a:latin typeface="Calibri"/>
              </a:rPr>
              <a:t>A</a:t>
            </a:r>
            <a:r>
              <a:rPr b="1" lang="el-GR" sz="4400" spc="-1" strike="noStrike">
                <a:solidFill>
                  <a:schemeClr val="dk1"/>
                </a:solidFill>
                <a:latin typeface="Calibri"/>
              </a:rPr>
              <a:t>. </a:t>
            </a:r>
            <a:r>
              <a:rPr b="1" lang="en-US" sz="4400" spc="-1" strike="noStrike">
                <a:solidFill>
                  <a:schemeClr val="dk1"/>
                </a:solidFill>
                <a:latin typeface="Calibri"/>
              </a:rPr>
              <a:t>A</a:t>
            </a:r>
            <a:r>
              <a:rPr b="1" lang="el-GR" sz="4400" spc="-1" strike="noStrike">
                <a:solidFill>
                  <a:schemeClr val="dk1"/>
                </a:solidFill>
                <a:latin typeface="Calibri"/>
              </a:rPr>
              <a:t>. </a:t>
            </a:r>
            <a:r>
              <a:rPr b="1" lang="en-US" sz="4400" spc="-1" strike="noStrike">
                <a:solidFill>
                  <a:schemeClr val="dk1"/>
                </a:solidFill>
                <a:latin typeface="Calibri"/>
              </a:rPr>
              <a:t>Vlysidis</a:t>
            </a:r>
            <a:r>
              <a:rPr b="1" lang="el-GR" sz="4400" spc="-1" strike="noStrike" baseline="30000">
                <a:solidFill>
                  <a:schemeClr val="dk1"/>
                </a:solidFill>
                <a:latin typeface="Calibri"/>
              </a:rPr>
              <a:t>1,2,</a:t>
            </a:r>
            <a:endParaRPr b="0" lang="en-US" sz="4400" spc="-1" strike="noStrike">
              <a:solidFill>
                <a:srgbClr val="000000"/>
              </a:solidFill>
              <a:latin typeface="Arial"/>
            </a:endParaRPr>
          </a:p>
          <a:p>
            <a:pPr algn="ctr" defTabSz="3507840">
              <a:lnSpc>
                <a:spcPct val="100000"/>
              </a:lnSpc>
            </a:pPr>
            <a:r>
              <a:rPr b="0" lang="en-US" sz="3600" spc="-1" strike="noStrike" baseline="30000">
                <a:solidFill>
                  <a:schemeClr val="dk1"/>
                </a:solidFill>
                <a:latin typeface="Calibri"/>
              </a:rPr>
              <a:t>1 </a:t>
            </a:r>
            <a:r>
              <a:rPr b="0" lang="en-US" sz="3600" spc="-1" strike="noStrike">
                <a:solidFill>
                  <a:schemeClr val="dk1"/>
                </a:solidFill>
                <a:latin typeface="Calibri"/>
              </a:rPr>
              <a:t>School of Chemical Engineering, National Technical University of Athens, Athens, 15780, Greece</a:t>
            </a:r>
            <a:endParaRPr b="0" lang="en-US" sz="3600" spc="-1" strike="noStrike">
              <a:solidFill>
                <a:srgbClr val="000000"/>
              </a:solidFill>
              <a:latin typeface="Arial"/>
            </a:endParaRPr>
          </a:p>
          <a:p>
            <a:pPr algn="ctr" defTabSz="3507840">
              <a:lnSpc>
                <a:spcPct val="100000"/>
              </a:lnSpc>
            </a:pPr>
            <a:r>
              <a:rPr b="0" lang="en-US" sz="3600" spc="-1" strike="noStrike" baseline="30000">
                <a:solidFill>
                  <a:schemeClr val="dk1"/>
                </a:solidFill>
                <a:latin typeface="Calibri"/>
              </a:rPr>
              <a:t>2 </a:t>
            </a:r>
            <a:r>
              <a:rPr b="0" lang="en-US" sz="3600" spc="-1" strike="noStrike">
                <a:solidFill>
                  <a:schemeClr val="dk1"/>
                </a:solidFill>
                <a:latin typeface="Calibri"/>
              </a:rPr>
              <a:t>School of Chemical and Environmental Engineering, Technical University of Crete, Chania, 73100, Greece</a:t>
            </a:r>
            <a:endParaRPr b="0" lang="en-US" sz="3600" spc="-1" strike="noStrike">
              <a:solidFill>
                <a:srgbClr val="000000"/>
              </a:solidFill>
              <a:latin typeface="Arial"/>
            </a:endParaRPr>
          </a:p>
        </p:txBody>
      </p:sp>
      <p:sp>
        <p:nvSpPr>
          <p:cNvPr id="104" name="Ορθογώνιο 2"/>
          <p:cNvSpPr/>
          <p:nvPr/>
        </p:nvSpPr>
        <p:spPr>
          <a:xfrm>
            <a:off x="280800" y="4368240"/>
            <a:ext cx="13795920" cy="6064200"/>
          </a:xfrm>
          <a:prstGeom prst="rect">
            <a:avLst/>
          </a:prstGeom>
          <a:noFill/>
          <a:ln w="0">
            <a:noFill/>
          </a:ln>
        </p:spPr>
        <p:style>
          <a:lnRef idx="0"/>
          <a:fillRef idx="0"/>
          <a:effectRef idx="0"/>
          <a:fontRef idx="minor"/>
        </p:style>
        <p:txBody>
          <a:bodyPr lIns="90000" rIns="90000" tIns="45000" bIns="45000" anchor="t">
            <a:spAutoFit/>
          </a:bodyPr>
          <a:p>
            <a:pPr algn="just" defTabSz="3507840">
              <a:lnSpc>
                <a:spcPct val="100000"/>
              </a:lnSpc>
            </a:pPr>
            <a:endParaRPr b="0" lang="en-US" sz="5400" spc="-1" strike="noStrike">
              <a:solidFill>
                <a:srgbClr val="000000"/>
              </a:solidFill>
              <a:latin typeface="Arial"/>
            </a:endParaRPr>
          </a:p>
          <a:p>
            <a:pPr algn="just" defTabSz="3507840">
              <a:lnSpc>
                <a:spcPct val="100000"/>
              </a:lnSpc>
            </a:pPr>
            <a:r>
              <a:rPr b="0" lang="en-US" sz="4400" spc="-1" strike="noStrike">
                <a:solidFill>
                  <a:schemeClr val="dk1"/>
                </a:solidFill>
                <a:latin typeface="Calibri"/>
              </a:rPr>
              <a:t>	</a:t>
            </a:r>
            <a:r>
              <a:rPr b="0" lang="en-US" sz="4400" spc="-1" strike="noStrike">
                <a:solidFill>
                  <a:schemeClr val="dk1"/>
                </a:solidFill>
                <a:latin typeface="Calibri"/>
              </a:rPr>
              <a:t>               </a:t>
            </a:r>
            <a:r>
              <a:rPr b="1" lang="en-US" sz="4400" spc="-1" strike="noStrike">
                <a:solidFill>
                  <a:schemeClr val="lt1"/>
                </a:solidFill>
                <a:latin typeface="Calibri"/>
              </a:rPr>
              <a:t>SUMMARY</a:t>
            </a:r>
            <a:endParaRPr b="0" lang="en-US" sz="4400" spc="-1" strike="noStrike">
              <a:solidFill>
                <a:srgbClr val="000000"/>
              </a:solidFill>
              <a:latin typeface="Arial"/>
            </a:endParaRPr>
          </a:p>
          <a:p>
            <a:pPr marL="425880" indent="-425880" algn="just" defTabSz="3507840">
              <a:lnSpc>
                <a:spcPct val="100000"/>
              </a:lnSpc>
              <a:spcAft>
                <a:spcPts val="247"/>
              </a:spcAft>
              <a:buClr>
                <a:srgbClr val="f49d00"/>
              </a:buClr>
              <a:buFont typeface="Wingdings" charset="2"/>
              <a:buChar char=""/>
            </a:pPr>
            <a:r>
              <a:rPr b="0" lang="en-US" sz="3600" spc="-1" strike="noStrike">
                <a:solidFill>
                  <a:schemeClr val="dk1"/>
                </a:solidFill>
                <a:latin typeface="Calibri"/>
              </a:rPr>
              <a:t>The leachate produced from municipal solid waste contains high concentrations of BOD and COD, as well as high content of ammonia and heavy metals. This pollutant load must be reduced before its rejection to the environment</a:t>
            </a:r>
            <a:r>
              <a:rPr b="0" lang="el-GR" sz="3600" spc="-1" strike="noStrike">
                <a:solidFill>
                  <a:schemeClr val="dk1"/>
                </a:solidFill>
                <a:latin typeface="Calibri"/>
              </a:rPr>
              <a:t>.</a:t>
            </a:r>
            <a:endParaRPr b="0" lang="en-US" sz="3600" spc="-1" strike="noStrike">
              <a:solidFill>
                <a:srgbClr val="000000"/>
              </a:solidFill>
              <a:latin typeface="Arial"/>
            </a:endParaRPr>
          </a:p>
          <a:p>
            <a:pPr marL="425880" indent="-425880" algn="just" defTabSz="3507840">
              <a:lnSpc>
                <a:spcPct val="100000"/>
              </a:lnSpc>
              <a:spcAft>
                <a:spcPts val="247"/>
              </a:spcAft>
              <a:buClr>
                <a:srgbClr val="f49d00"/>
              </a:buClr>
              <a:buFont typeface="Wingdings" charset="2"/>
              <a:buChar char=""/>
            </a:pPr>
            <a:r>
              <a:rPr b="0" lang="en-US" sz="3600" spc="-1" strike="noStrike">
                <a:solidFill>
                  <a:schemeClr val="dk1"/>
                </a:solidFill>
                <a:latin typeface="Calibri"/>
              </a:rPr>
              <a:t>Fenton process is proposed for leachate detoxification and aims not only to minimize the organic load as much as possible but also to make the leachate bio-digestible for anaerobic microorganisms in order to maximize biogas production</a:t>
            </a:r>
            <a:r>
              <a:rPr b="0" lang="en-US" sz="4000" spc="-1" strike="noStrike">
                <a:solidFill>
                  <a:schemeClr val="dk1"/>
                </a:solidFill>
                <a:latin typeface="Calibri"/>
              </a:rPr>
              <a:t>.</a:t>
            </a:r>
            <a:endParaRPr b="0" lang="en-US" sz="4000" spc="-1" strike="noStrike">
              <a:solidFill>
                <a:srgbClr val="000000"/>
              </a:solidFill>
              <a:latin typeface="Arial"/>
            </a:endParaRPr>
          </a:p>
        </p:txBody>
      </p:sp>
      <p:sp>
        <p:nvSpPr>
          <p:cNvPr id="105" name="TextBox 10"/>
          <p:cNvSpPr/>
          <p:nvPr/>
        </p:nvSpPr>
        <p:spPr>
          <a:xfrm>
            <a:off x="14966640" y="5253120"/>
            <a:ext cx="14171400" cy="18787680"/>
          </a:xfrm>
          <a:prstGeom prst="rect">
            <a:avLst/>
          </a:prstGeom>
          <a:noFill/>
          <a:ln w="0">
            <a:noFill/>
          </a:ln>
        </p:spPr>
        <p:style>
          <a:lnRef idx="0"/>
          <a:fillRef idx="0"/>
          <a:effectRef idx="0"/>
          <a:fontRef idx="minor"/>
        </p:style>
        <p:txBody>
          <a:bodyPr lIns="90000" rIns="90000" tIns="45000" bIns="45000" anchor="t">
            <a:spAutoFit/>
          </a:bodyPr>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algn="just" defTabSz="3507840">
              <a:lnSpc>
                <a:spcPct val="107000"/>
              </a:lnSpc>
              <a:spcAft>
                <a:spcPts val="99"/>
              </a:spcAft>
            </a:pPr>
            <a:endParaRPr b="0" lang="en-US" sz="3600" spc="-1" strike="noStrike">
              <a:solidFill>
                <a:srgbClr val="000000"/>
              </a:solidFill>
              <a:latin typeface="Arial"/>
            </a:endParaRPr>
          </a:p>
          <a:p>
            <a:pPr algn="just" defTabSz="3507840">
              <a:lnSpc>
                <a:spcPct val="107000"/>
              </a:lnSpc>
              <a:spcAft>
                <a:spcPts val="99"/>
              </a:spcAft>
            </a:pPr>
            <a:endParaRPr b="0" lang="en-US" sz="3600" spc="-1" strike="noStrike">
              <a:solidFill>
                <a:srgbClr val="000000"/>
              </a:solidFill>
              <a:latin typeface="Arial"/>
            </a:endParaRPr>
          </a:p>
          <a:p>
            <a:pPr algn="just" defTabSz="3507840">
              <a:lnSpc>
                <a:spcPct val="107000"/>
              </a:lnSpc>
              <a:spcAft>
                <a:spcPts val="99"/>
              </a:spcAft>
            </a:pPr>
            <a:endParaRPr b="0" lang="en-US" sz="3600" spc="-1" strike="noStrike">
              <a:solidFill>
                <a:srgbClr val="000000"/>
              </a:solidFill>
              <a:latin typeface="Arial"/>
            </a:endParaRPr>
          </a:p>
          <a:p>
            <a:pPr marL="571680" indent="-571680" algn="just" defTabSz="3507840">
              <a:lnSpc>
                <a:spcPct val="100000"/>
              </a:lnSpc>
              <a:spcAft>
                <a:spcPts val="99"/>
              </a:spcAft>
              <a:buClr>
                <a:srgbClr val="c00000"/>
              </a:buClr>
              <a:buFont typeface="Wingdings" charset="2"/>
              <a:buChar char=""/>
            </a:pPr>
            <a:r>
              <a:rPr b="0" lang="en-US" sz="3600" spc="-1" strike="noStrike">
                <a:solidFill>
                  <a:schemeClr val="dk1"/>
                </a:solidFill>
                <a:latin typeface="Calibri"/>
                <a:ea typeface="Calibri"/>
              </a:rPr>
              <a:t>The implementation of the regression analysis computes the parameters of linear model for efficiency of  COD reduction:</a:t>
            </a:r>
            <a:endParaRPr b="0" lang="en-US" sz="3600" spc="-1" strike="noStrike">
              <a:solidFill>
                <a:srgbClr val="000000"/>
              </a:solidFill>
              <a:latin typeface="Arial"/>
            </a:endParaRPr>
          </a:p>
          <a:p>
            <a:pPr algn="just" defTabSz="3507840">
              <a:lnSpc>
                <a:spcPct val="100000"/>
              </a:lnSpc>
              <a:spcAft>
                <a:spcPts val="99"/>
              </a:spcAft>
            </a:pPr>
            <a:r>
              <a:rPr b="0" lang="en-US" sz="3600" spc="-1" strike="noStrike">
                <a:solidFill>
                  <a:schemeClr val="dk1"/>
                </a:solidFill>
                <a:latin typeface="Calibri"/>
                <a:ea typeface="Calibri"/>
              </a:rPr>
              <a:t>      </a:t>
            </a:r>
            <a:r>
              <a:rPr b="0" lang="en-US" sz="3600" spc="-1" strike="noStrike">
                <a:solidFill>
                  <a:schemeClr val="dk1"/>
                </a:solidFill>
                <a:latin typeface="Calibri"/>
                <a:ea typeface="Calibri"/>
              </a:rPr>
              <a:t>.</a:t>
            </a:r>
            <a:endParaRPr b="0" lang="en-US" sz="3600" spc="-1" strike="noStrike">
              <a:solidFill>
                <a:srgbClr val="000000"/>
              </a:solidFill>
              <a:latin typeface="Arial"/>
            </a:endParaRPr>
          </a:p>
          <a:p>
            <a:pPr marL="571680" indent="-571680" defTabSz="3507840">
              <a:lnSpc>
                <a:spcPct val="100000"/>
              </a:lnSpc>
              <a:spcBef>
                <a:spcPts val="99"/>
              </a:spcBef>
              <a:buClr>
                <a:srgbClr val="c00000"/>
              </a:buClr>
              <a:buFont typeface="Wingdings" charset="2"/>
              <a:buChar char=""/>
            </a:pPr>
            <a:r>
              <a:rPr b="0" lang="en-US" sz="3600" spc="-1" strike="noStrike">
                <a:solidFill>
                  <a:srgbClr val="000000"/>
                </a:solidFill>
                <a:latin typeface="Calibri"/>
                <a:ea typeface="Times New Roman"/>
              </a:rPr>
              <a:t>The prediction expression after regression analysis for sludge activity becomes:</a:t>
            </a:r>
            <a:endParaRPr b="0" lang="en-US" sz="3600" spc="-1" strike="noStrike">
              <a:solidFill>
                <a:srgbClr val="000000"/>
              </a:solidFill>
              <a:latin typeface="Arial"/>
            </a:endParaRPr>
          </a:p>
          <a:p>
            <a:pPr defTabSz="3507840">
              <a:lnSpc>
                <a:spcPct val="100000"/>
              </a:lnSpc>
              <a:spcBef>
                <a:spcPts val="99"/>
              </a:spcBef>
            </a:pPr>
            <a:r>
              <a:rPr b="0" lang="en-US" sz="3600" spc="-1" strike="noStrike">
                <a:solidFill>
                  <a:srgbClr val="000000"/>
                </a:solidFill>
                <a:latin typeface="Calibri"/>
                <a:ea typeface="Times New Roman"/>
              </a:rPr>
              <a:t>      </a:t>
            </a:r>
            <a:r>
              <a:rPr b="0" lang="en-US" sz="3600" spc="-1" strike="noStrike">
                <a:solidFill>
                  <a:schemeClr val="dk1"/>
                </a:solidFill>
                <a:latin typeface="Calibri"/>
                <a:ea typeface="Calibri"/>
              </a:rPr>
              <a:t>,</a:t>
            </a:r>
            <a:endParaRPr b="0" lang="en-US" sz="3600" spc="-1" strike="noStrike">
              <a:solidFill>
                <a:srgbClr val="000000"/>
              </a:solidFill>
              <a:latin typeface="Arial"/>
            </a:endParaRPr>
          </a:p>
          <a:p>
            <a:pPr defTabSz="3507840">
              <a:lnSpc>
                <a:spcPct val="100000"/>
              </a:lnSpc>
              <a:spcBef>
                <a:spcPts val="99"/>
              </a:spcBef>
            </a:pPr>
            <a:r>
              <a:rPr b="0" lang="en-US" sz="3600" spc="-1" strike="noStrike">
                <a:solidFill>
                  <a:schemeClr val="dk1"/>
                </a:solidFill>
                <a:latin typeface="Calibri"/>
                <a:ea typeface="Calibri"/>
              </a:rPr>
              <a:t>       </a:t>
            </a:r>
            <a:r>
              <a:rPr b="0" lang="en-US" sz="3600" spc="-1" strike="noStrike">
                <a:solidFill>
                  <a:schemeClr val="dk1"/>
                </a:solidFill>
                <a:latin typeface="Calibri"/>
                <a:ea typeface="Calibri"/>
              </a:rPr>
              <a:t>where X1 is H</a:t>
            </a:r>
            <a:r>
              <a:rPr b="0" lang="en-US" sz="3600" spc="-1" strike="noStrike" baseline="-25000">
                <a:solidFill>
                  <a:schemeClr val="dk1"/>
                </a:solidFill>
                <a:latin typeface="Calibri"/>
                <a:ea typeface="Calibri"/>
              </a:rPr>
              <a:t>2</a:t>
            </a:r>
            <a:r>
              <a:rPr b="0" lang="en-US" sz="3600" spc="-1" strike="noStrike">
                <a:solidFill>
                  <a:schemeClr val="dk1"/>
                </a:solidFill>
                <a:latin typeface="Calibri"/>
                <a:ea typeface="Calibri"/>
              </a:rPr>
              <a:t>SO</a:t>
            </a:r>
            <a:r>
              <a:rPr b="0" lang="en-US" sz="3600" spc="-1" strike="noStrike" baseline="-25000">
                <a:solidFill>
                  <a:schemeClr val="dk1"/>
                </a:solidFill>
                <a:latin typeface="Calibri"/>
                <a:ea typeface="Calibri"/>
              </a:rPr>
              <a:t>4</a:t>
            </a:r>
            <a:r>
              <a:rPr b="0" lang="en-US" sz="3600" spc="-1" strike="noStrike">
                <a:solidFill>
                  <a:schemeClr val="dk1"/>
                </a:solidFill>
                <a:latin typeface="Calibri"/>
                <a:ea typeface="Calibri"/>
              </a:rPr>
              <a:t>, X2 FeSO</a:t>
            </a:r>
            <a:r>
              <a:rPr b="0" lang="en-US" sz="3600" spc="-1" strike="noStrike" baseline="-25000">
                <a:solidFill>
                  <a:schemeClr val="dk1"/>
                </a:solidFill>
                <a:latin typeface="Calibri"/>
                <a:ea typeface="Calibri"/>
              </a:rPr>
              <a:t>4</a:t>
            </a:r>
            <a:r>
              <a:rPr b="0" lang="en-US" sz="3600" spc="-1" strike="noStrike">
                <a:solidFill>
                  <a:schemeClr val="dk1"/>
                </a:solidFill>
                <a:latin typeface="Calibri"/>
                <a:ea typeface="Calibri"/>
              </a:rPr>
              <a:t>, and X3 H</a:t>
            </a:r>
            <a:r>
              <a:rPr b="0" lang="en-US" sz="3600" spc="-1" strike="noStrike" baseline="-25000">
                <a:solidFill>
                  <a:schemeClr val="dk1"/>
                </a:solidFill>
                <a:latin typeface="Calibri"/>
                <a:ea typeface="Calibri"/>
              </a:rPr>
              <a:t>2</a:t>
            </a:r>
            <a:r>
              <a:rPr b="0" lang="en-US" sz="3600" spc="-1" strike="noStrike">
                <a:solidFill>
                  <a:schemeClr val="dk1"/>
                </a:solidFill>
                <a:latin typeface="Calibri"/>
                <a:ea typeface="Calibri"/>
              </a:rPr>
              <a:t>O</a:t>
            </a:r>
            <a:r>
              <a:rPr b="0" lang="en-US" sz="3600" spc="-1" strike="noStrike" baseline="-25000">
                <a:solidFill>
                  <a:schemeClr val="dk1"/>
                </a:solidFill>
                <a:latin typeface="Calibri"/>
                <a:ea typeface="Calibri"/>
              </a:rPr>
              <a:t>2</a:t>
            </a:r>
            <a:endParaRPr b="0" lang="en-US" sz="3600" spc="-1" strike="noStrike">
              <a:solidFill>
                <a:srgbClr val="000000"/>
              </a:solidFill>
              <a:latin typeface="Arial"/>
            </a:endParaRPr>
          </a:p>
          <a:p>
            <a:pPr marL="571680" indent="-571680" algn="just" defTabSz="3507840">
              <a:lnSpc>
                <a:spcPct val="107000"/>
              </a:lnSpc>
              <a:spcAft>
                <a:spcPts val="799"/>
              </a:spcAft>
              <a:buClr>
                <a:srgbClr val="c00000"/>
              </a:buClr>
              <a:buFont typeface="Wingdings" charset="2"/>
              <a:buChar char=""/>
            </a:pPr>
            <a:r>
              <a:rPr b="0" lang="en-US" sz="3600" spc="-1" strike="noStrike">
                <a:solidFill>
                  <a:schemeClr val="dk1"/>
                </a:solidFill>
                <a:latin typeface="Calibri"/>
                <a:ea typeface="Calibri"/>
              </a:rPr>
              <a:t>Larger sludge granules are observed after feeding with the pretreated leachate (Figure 2A), with 26.3% of the TSS appearing at the highest velocity. On the contrary, after treatment with untreated leachate (Figure 2B), the majority of TSS (26.2%) appears in the 7th velocity. Large granules indicate more active sludge, while the iron added during oxidation contributes on sludge granulation [4].</a:t>
            </a:r>
            <a:endParaRPr b="0" lang="en-US" sz="36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a:p>
            <a:pPr defTabSz="3507840">
              <a:lnSpc>
                <a:spcPct val="100000"/>
              </a:lnSpc>
            </a:pPr>
            <a:endParaRPr b="0" lang="en-US" sz="4800" spc="-1" strike="noStrike">
              <a:solidFill>
                <a:srgbClr val="000000"/>
              </a:solidFill>
              <a:latin typeface="Arial"/>
            </a:endParaRPr>
          </a:p>
        </p:txBody>
      </p:sp>
      <p:sp>
        <p:nvSpPr>
          <p:cNvPr id="106" name="Ορθογώνιο 12"/>
          <p:cNvSpPr/>
          <p:nvPr/>
        </p:nvSpPr>
        <p:spPr>
          <a:xfrm>
            <a:off x="426960" y="10617840"/>
            <a:ext cx="13517280" cy="20604240"/>
          </a:xfrm>
          <a:prstGeom prst="rect">
            <a:avLst/>
          </a:prstGeom>
          <a:noFill/>
          <a:ln w="0">
            <a:noFill/>
          </a:ln>
        </p:spPr>
        <p:style>
          <a:lnRef idx="0"/>
          <a:fillRef idx="0"/>
          <a:effectRef idx="0"/>
          <a:fontRef idx="minor"/>
        </p:style>
        <p:txBody>
          <a:bodyPr lIns="90000" rIns="90000" tIns="45000" bIns="45000" anchor="t">
            <a:spAutoFit/>
          </a:bodyPr>
          <a:p>
            <a:pPr algn="just" defTabSz="3507840">
              <a:lnSpc>
                <a:spcPct val="107000"/>
              </a:lnSpc>
              <a:spcAft>
                <a:spcPts val="99"/>
              </a:spcAft>
            </a:pPr>
            <a:r>
              <a:rPr b="0" lang="en-US" sz="4400" spc="-1" strike="noStrike">
                <a:solidFill>
                  <a:schemeClr val="dk1"/>
                </a:solidFill>
                <a:latin typeface="Calibri"/>
                <a:ea typeface="Calibri"/>
              </a:rPr>
              <a:t>	</a:t>
            </a:r>
            <a:r>
              <a:rPr b="0" lang="en-US" sz="4400" spc="-1" strike="noStrike">
                <a:solidFill>
                  <a:schemeClr val="lt1"/>
                </a:solidFill>
                <a:latin typeface="Calibri"/>
                <a:ea typeface="Calibri"/>
              </a:rPr>
              <a:t>               </a:t>
            </a:r>
            <a:r>
              <a:rPr b="1" lang="en-US" sz="4400" spc="-1" strike="noStrike">
                <a:solidFill>
                  <a:schemeClr val="lt1"/>
                </a:solidFill>
                <a:latin typeface="Calibri"/>
                <a:ea typeface="Calibri"/>
              </a:rPr>
              <a:t>METHODS</a:t>
            </a:r>
            <a:endParaRPr b="0" lang="en-US" sz="4400" spc="-1" strike="noStrike">
              <a:solidFill>
                <a:srgbClr val="000000"/>
              </a:solidFill>
              <a:latin typeface="Arial"/>
            </a:endParaRPr>
          </a:p>
          <a:p>
            <a:pPr marL="571680" indent="-571680" algn="just" defTabSz="3507840">
              <a:lnSpc>
                <a:spcPct val="107000"/>
              </a:lnSpc>
              <a:spcAft>
                <a:spcPts val="99"/>
              </a:spcAft>
              <a:buClr>
                <a:srgbClr val="4a452a"/>
              </a:buClr>
              <a:buFont typeface="Wingdings" charset="2"/>
              <a:buChar char=""/>
            </a:pPr>
            <a:r>
              <a:rPr b="0" lang="en-US" sz="3600" spc="-1" strike="noStrike">
                <a:solidFill>
                  <a:schemeClr val="dk1"/>
                </a:solidFill>
                <a:latin typeface="Calibri"/>
                <a:ea typeface="Calibri"/>
              </a:rPr>
              <a:t>The effect of Fenton reagents on both organic load reduction and biodegratability was quantified and performed by 2</a:t>
            </a:r>
            <a:r>
              <a:rPr b="0" lang="en-US" sz="3600" spc="-1" strike="noStrike" baseline="30000">
                <a:solidFill>
                  <a:schemeClr val="dk1"/>
                </a:solidFill>
                <a:latin typeface="Calibri"/>
                <a:ea typeface="Calibri"/>
              </a:rPr>
              <a:t>3</a:t>
            </a:r>
            <a:r>
              <a:rPr b="0" lang="en-US" sz="3600" spc="-1" strike="noStrike">
                <a:solidFill>
                  <a:schemeClr val="dk1"/>
                </a:solidFill>
                <a:latin typeface="Calibri"/>
                <a:ea typeface="Calibri"/>
              </a:rPr>
              <a:t> factorial experimental design.</a:t>
            </a:r>
            <a:endParaRPr b="0" lang="en-US" sz="3600" spc="-1" strike="noStrike">
              <a:solidFill>
                <a:srgbClr val="000000"/>
              </a:solidFill>
              <a:latin typeface="Arial"/>
            </a:endParaRPr>
          </a:p>
          <a:p>
            <a:pPr marL="571680" indent="-571680" algn="just" defTabSz="3507840">
              <a:lnSpc>
                <a:spcPct val="107000"/>
              </a:lnSpc>
              <a:spcAft>
                <a:spcPts val="99"/>
              </a:spcAft>
              <a:buClr>
                <a:srgbClr val="4a452a"/>
              </a:buClr>
              <a:buFont typeface="Wingdings" charset="2"/>
              <a:buChar char=""/>
            </a:pPr>
            <a:r>
              <a:rPr b="0" lang="en-US" sz="3600" spc="-1" strike="noStrike">
                <a:solidFill>
                  <a:schemeClr val="dk1"/>
                </a:solidFill>
                <a:latin typeface="Calibri"/>
                <a:ea typeface="Calibri"/>
              </a:rPr>
              <a:t>For each experiment, a portion of 500 mL of leachate oxidized using Fenton reagents. The oxidation was carried out at room temperature, under stirring for one hour. As Fenton’s reagents were used H</a:t>
            </a:r>
            <a:r>
              <a:rPr b="0" lang="en-US" sz="3600" spc="-1" strike="noStrike" baseline="-25000">
                <a:solidFill>
                  <a:schemeClr val="dk1"/>
                </a:solidFill>
                <a:latin typeface="Calibri"/>
                <a:ea typeface="Calibri"/>
              </a:rPr>
              <a:t>2</a:t>
            </a:r>
            <a:r>
              <a:rPr b="0" lang="en-US" sz="3600" spc="-1" strike="noStrike">
                <a:solidFill>
                  <a:schemeClr val="dk1"/>
                </a:solidFill>
                <a:latin typeface="Calibri"/>
                <a:ea typeface="Calibri"/>
              </a:rPr>
              <a:t>SO</a:t>
            </a:r>
            <a:r>
              <a:rPr b="0" lang="en-US" sz="3600" spc="-1" strike="noStrike" baseline="-25000">
                <a:solidFill>
                  <a:schemeClr val="dk1"/>
                </a:solidFill>
                <a:latin typeface="Calibri"/>
                <a:ea typeface="Calibri"/>
              </a:rPr>
              <a:t>4 </a:t>
            </a:r>
            <a:r>
              <a:rPr b="0" lang="en-US" sz="3600" spc="-1" strike="noStrike">
                <a:solidFill>
                  <a:schemeClr val="dk1"/>
                </a:solidFill>
                <a:latin typeface="Calibri"/>
                <a:ea typeface="Calibri"/>
              </a:rPr>
              <a:t>conc. for pH adjustment, ferrous salt FeSO</a:t>
            </a:r>
            <a:r>
              <a:rPr b="0" lang="en-US" sz="3600" spc="-1" strike="noStrike" baseline="-25000">
                <a:solidFill>
                  <a:schemeClr val="dk1"/>
                </a:solidFill>
                <a:latin typeface="Calibri"/>
                <a:ea typeface="Calibri"/>
              </a:rPr>
              <a:t>4</a:t>
            </a:r>
            <a:r>
              <a:rPr b="0" lang="en-US" sz="3600" spc="-1" strike="noStrike">
                <a:solidFill>
                  <a:schemeClr val="dk1"/>
                </a:solidFill>
                <a:latin typeface="Calibri"/>
                <a:ea typeface="Calibri"/>
              </a:rPr>
              <a:t>·7H</a:t>
            </a:r>
            <a:r>
              <a:rPr b="0" lang="en-US" sz="3600" spc="-1" strike="noStrike" baseline="-25000">
                <a:solidFill>
                  <a:schemeClr val="dk1"/>
                </a:solidFill>
                <a:latin typeface="Calibri"/>
                <a:ea typeface="Calibri"/>
              </a:rPr>
              <a:t>2</a:t>
            </a:r>
            <a:r>
              <a:rPr b="0" lang="en-US" sz="3600" spc="-1" strike="noStrike">
                <a:solidFill>
                  <a:schemeClr val="dk1"/>
                </a:solidFill>
                <a:latin typeface="Calibri"/>
                <a:ea typeface="Calibri"/>
              </a:rPr>
              <a:t>O and hydrogen peroxide 50% v/v. The reagents were added at various concentrations in each experiment indicated by the experimental design. After oxidation, the samples were filtered and the liquid supernatants were analysed in terms of COD.</a:t>
            </a:r>
            <a:endParaRPr b="0" lang="en-US" sz="3600" spc="-1" strike="noStrike">
              <a:solidFill>
                <a:srgbClr val="000000"/>
              </a:solidFill>
              <a:latin typeface="Arial"/>
            </a:endParaRPr>
          </a:p>
          <a:p>
            <a:pPr marL="571680" indent="-571680" algn="just" defTabSz="3507840">
              <a:lnSpc>
                <a:spcPct val="107000"/>
              </a:lnSpc>
              <a:spcAft>
                <a:spcPts val="99"/>
              </a:spcAft>
              <a:buClr>
                <a:srgbClr val="4a452a"/>
              </a:buClr>
              <a:buFont typeface="Wingdings" charset="2"/>
              <a:buChar char=""/>
            </a:pPr>
            <a:r>
              <a:rPr b="0" lang="en-US" sz="3600" spc="-1" strike="noStrike">
                <a:solidFill>
                  <a:schemeClr val="dk1"/>
                </a:solidFill>
                <a:latin typeface="Calibri"/>
                <a:ea typeface="Calibri"/>
              </a:rPr>
              <a:t>For the anaerobic treatment, 13 batch reactors based on Hungate's Technique were set up [1] and used to determine the sludge activity and consequently the biodegratability of each pretreated run as well as initial leachate. All batch reactors were placed in a water bath which was set at 35 </a:t>
            </a:r>
            <a:r>
              <a:rPr b="0" lang="en-US" sz="3600" spc="-1" strike="noStrike" baseline="30000">
                <a:solidFill>
                  <a:schemeClr val="dk1"/>
                </a:solidFill>
                <a:latin typeface="Calibri"/>
                <a:ea typeface="Calibri"/>
              </a:rPr>
              <a:t>0</a:t>
            </a:r>
            <a:r>
              <a:rPr b="0" lang="en-US" sz="3600" spc="-1" strike="noStrike">
                <a:solidFill>
                  <a:schemeClr val="dk1"/>
                </a:solidFill>
                <a:latin typeface="Calibri"/>
                <a:ea typeface="Calibri"/>
              </a:rPr>
              <a:t>C and 195 rpm, and inoculated with 100 ml of anaerobic sludge (4,7g VSS). Each reactor was charged with acetic acid three times to achieve the maximum activity of sludge [2]. After that, an appropriate amount of pretreated wastewater (50 mg COD) was added to each reactor. Biogas production was measured using the liquid displacement technique. Calculation of sludge activity was based on the slope of cumulative gas production versus time divided by grams of VSS. Figure 1 shows the whole process.</a:t>
            </a:r>
            <a:endParaRPr b="0" lang="en-US" sz="3600" spc="-1" strike="noStrike">
              <a:solidFill>
                <a:srgbClr val="000000"/>
              </a:solidFill>
              <a:latin typeface="Arial"/>
            </a:endParaRPr>
          </a:p>
          <a:p>
            <a:pPr marL="571680" indent="-571680" algn="just" defTabSz="3507840">
              <a:lnSpc>
                <a:spcPct val="107000"/>
              </a:lnSpc>
              <a:spcAft>
                <a:spcPts val="99"/>
              </a:spcAft>
              <a:buClr>
                <a:srgbClr val="4a452a"/>
              </a:buClr>
              <a:buFont typeface="Wingdings" charset="2"/>
              <a:buChar char=""/>
            </a:pPr>
            <a:r>
              <a:rPr b="0" lang="en-US" sz="3600" spc="-1" strike="noStrike">
                <a:solidFill>
                  <a:srgbClr val="000000"/>
                </a:solidFill>
                <a:latin typeface="Calibri"/>
                <a:ea typeface="Calibri"/>
              </a:rPr>
              <a:t>Granulometric analysis was performed according to Andras E. </a:t>
            </a:r>
            <a:r>
              <a:rPr b="0" i="1" lang="en-US" sz="3600" spc="-1" strike="noStrike">
                <a:solidFill>
                  <a:srgbClr val="000000"/>
                </a:solidFill>
                <a:latin typeface="Calibri"/>
                <a:ea typeface="Calibri"/>
              </a:rPr>
              <a:t>et al </a:t>
            </a:r>
            <a:r>
              <a:rPr b="0" lang="en-US" sz="3600" spc="-1" strike="noStrike">
                <a:solidFill>
                  <a:srgbClr val="000000"/>
                </a:solidFill>
                <a:latin typeface="Calibri"/>
                <a:ea typeface="Calibri"/>
              </a:rPr>
              <a:t>[3]. The sample was taken from a batch reactor which was fed with the untreated leachate and then with the pretreated leachate from run 8. The procedure was repeated 3 times for both substrates.</a:t>
            </a:r>
            <a:endParaRPr b="0" lang="en-US" sz="3600" spc="-1" strike="noStrike">
              <a:solidFill>
                <a:srgbClr val="000000"/>
              </a:solidFill>
              <a:latin typeface="Arial"/>
            </a:endParaRPr>
          </a:p>
          <a:p>
            <a:pPr algn="just" defTabSz="3507840">
              <a:lnSpc>
                <a:spcPct val="107000"/>
              </a:lnSpc>
              <a:spcAft>
                <a:spcPts val="99"/>
              </a:spcAft>
            </a:pPr>
            <a:endParaRPr b="0" lang="en-US" sz="4000" spc="-1" strike="noStrike">
              <a:solidFill>
                <a:srgbClr val="000000"/>
              </a:solidFill>
              <a:latin typeface="Arial"/>
            </a:endParaRPr>
          </a:p>
          <a:p>
            <a:pPr algn="just" defTabSz="3507840">
              <a:lnSpc>
                <a:spcPct val="107000"/>
              </a:lnSpc>
              <a:spcAft>
                <a:spcPts val="99"/>
              </a:spcAft>
            </a:pPr>
            <a:endParaRPr b="0" lang="en-US" sz="4400" spc="-1" strike="noStrike">
              <a:solidFill>
                <a:srgbClr val="000000"/>
              </a:solidFill>
              <a:latin typeface="Arial"/>
            </a:endParaRPr>
          </a:p>
        </p:txBody>
      </p:sp>
      <p:pic>
        <p:nvPicPr>
          <p:cNvPr id="107" name="Εικόνα 15" descr=""/>
          <p:cNvPicPr/>
          <p:nvPr/>
        </p:nvPicPr>
        <p:blipFill>
          <a:blip r:embed="rId1"/>
          <a:stretch/>
        </p:blipFill>
        <p:spPr>
          <a:xfrm>
            <a:off x="1060920" y="27311040"/>
            <a:ext cx="12760560" cy="7142040"/>
          </a:xfrm>
          <a:prstGeom prst="rect">
            <a:avLst/>
          </a:prstGeom>
          <a:ln w="0">
            <a:noFill/>
          </a:ln>
        </p:spPr>
      </p:pic>
      <p:pic>
        <p:nvPicPr>
          <p:cNvPr id="108" name="Picture 1" descr=""/>
          <p:cNvPicPr/>
          <p:nvPr/>
        </p:nvPicPr>
        <p:blipFill>
          <a:blip r:embed="rId2"/>
          <a:stretch/>
        </p:blipFill>
        <p:spPr>
          <a:xfrm>
            <a:off x="13944960" y="40069080"/>
            <a:ext cx="15672600" cy="2545560"/>
          </a:xfrm>
          <a:prstGeom prst="rect">
            <a:avLst/>
          </a:prstGeom>
          <a:ln w="0">
            <a:noFill/>
          </a:ln>
        </p:spPr>
      </p:pic>
      <p:sp>
        <p:nvSpPr>
          <p:cNvPr id="109" name="Rectangle 3"/>
          <p:cNvSpPr/>
          <p:nvPr/>
        </p:nvSpPr>
        <p:spPr>
          <a:xfrm>
            <a:off x="0" y="1314360"/>
            <a:ext cx="30274560" cy="456480"/>
          </a:xfrm>
          <a:prstGeom prst="rect">
            <a:avLst/>
          </a:prstGeom>
          <a:noFill/>
          <a:ln w="0">
            <a:noFill/>
          </a:ln>
        </p:spPr>
        <p:style>
          <a:lnRef idx="0"/>
          <a:fillRef idx="0"/>
          <a:effectRef idx="0"/>
          <a:fontRef idx="minor"/>
        </p:style>
        <p:txBody>
          <a:bodyPr numCol="1" spcCol="0" wrap="none" lIns="90000" rIns="90000" tIns="45000" bIns="45000" anchor="ctr">
            <a:spAutoFit/>
          </a:bodyPr>
          <a:p>
            <a:pPr defTabSz="3507840">
              <a:lnSpc>
                <a:spcPct val="100000"/>
              </a:lnSpc>
            </a:pPr>
            <a:endParaRPr b="0" lang="el-GR" sz="6910" spc="-1" strike="noStrike">
              <a:solidFill>
                <a:schemeClr val="dk1"/>
              </a:solidFill>
              <a:latin typeface="Calibri"/>
            </a:endParaRPr>
          </a:p>
        </p:txBody>
      </p:sp>
      <p:graphicFrame>
        <p:nvGraphicFramePr>
          <p:cNvPr id="110" name="Πίνακας 23"/>
          <p:cNvGraphicFramePr/>
          <p:nvPr/>
        </p:nvGraphicFramePr>
        <p:xfrm>
          <a:off x="15043320" y="6389280"/>
          <a:ext cx="14093280" cy="7553520"/>
        </p:xfrm>
        <a:graphic>
          <a:graphicData uri="http://schemas.openxmlformats.org/drawingml/2006/table">
            <a:tbl>
              <a:tblPr/>
              <a:tblGrid>
                <a:gridCol w="1329480"/>
                <a:gridCol w="1474920"/>
                <a:gridCol w="2208240"/>
                <a:gridCol w="2473200"/>
                <a:gridCol w="1059840"/>
                <a:gridCol w="1639440"/>
                <a:gridCol w="1545840"/>
                <a:gridCol w="2362680"/>
              </a:tblGrid>
              <a:tr h="760320">
                <a:tc>
                  <a:txBody>
                    <a:bodyPr lIns="9360" rIns="9360" anchor="ctr">
                      <a:noAutofit/>
                    </a:bodyPr>
                    <a:p>
                      <a:pPr algn="ctr" defTabSz="3027600">
                        <a:lnSpc>
                          <a:spcPct val="100000"/>
                        </a:lnSpc>
                      </a:pPr>
                      <a:r>
                        <a:rPr b="0" lang="en-US" sz="2400" spc="-1" strike="noStrike">
                          <a:solidFill>
                            <a:srgbClr val="000000"/>
                          </a:solidFill>
                          <a:latin typeface="Calibri"/>
                        </a:rPr>
                        <a:t>Runs</a:t>
                      </a:r>
                      <a:endParaRPr b="0" lang="en-US" sz="2400" spc="-1" strike="noStrike">
                        <a:solidFill>
                          <a:srgbClr val="ffffff"/>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H</a:t>
                      </a:r>
                      <a:r>
                        <a:rPr b="0" lang="en-US" sz="2400" spc="-1" strike="noStrike" baseline="-25000">
                          <a:solidFill>
                            <a:srgbClr val="000000"/>
                          </a:solidFill>
                          <a:latin typeface="Calibri"/>
                        </a:rPr>
                        <a:t>2</a:t>
                      </a:r>
                      <a:r>
                        <a:rPr b="0" lang="en-US" sz="2400" spc="-1" strike="noStrike">
                          <a:solidFill>
                            <a:srgbClr val="000000"/>
                          </a:solidFill>
                          <a:latin typeface="Calibri"/>
                        </a:rPr>
                        <a:t>SO</a:t>
                      </a:r>
                      <a:r>
                        <a:rPr b="0" lang="en-US" sz="2400" spc="-1" strike="noStrike" baseline="-25000">
                          <a:solidFill>
                            <a:srgbClr val="000000"/>
                          </a:solidFill>
                          <a:latin typeface="Calibri"/>
                        </a:rPr>
                        <a:t>4</a:t>
                      </a:r>
                      <a:r>
                        <a:rPr b="0" lang="en-US" sz="2400" spc="-1" strike="noStrike">
                          <a:solidFill>
                            <a:srgbClr val="000000"/>
                          </a:solidFill>
                          <a:latin typeface="Calibri"/>
                        </a:rPr>
                        <a:t> (mL/L)</a:t>
                      </a:r>
                      <a:endParaRPr b="0" lang="en-US" sz="2400" spc="-1" strike="noStrike">
                        <a:solidFill>
                          <a:srgbClr val="ffffff"/>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FeSO</a:t>
                      </a:r>
                      <a:r>
                        <a:rPr b="0" lang="en-US" sz="2400" spc="-1" strike="noStrike" baseline="-25000">
                          <a:solidFill>
                            <a:srgbClr val="000000"/>
                          </a:solidFill>
                          <a:latin typeface="Calibri"/>
                        </a:rPr>
                        <a:t>4</a:t>
                      </a:r>
                      <a:r>
                        <a:rPr b="0" lang="en-US" sz="2400" spc="-1" strike="noStrike">
                          <a:solidFill>
                            <a:srgbClr val="000000"/>
                          </a:solidFill>
                          <a:latin typeface="Calibri"/>
                        </a:rPr>
                        <a:t>*7H</a:t>
                      </a:r>
                      <a:r>
                        <a:rPr b="0" lang="en-US" sz="2400" spc="-1" strike="noStrike" baseline="-25000">
                          <a:solidFill>
                            <a:srgbClr val="000000"/>
                          </a:solidFill>
                          <a:latin typeface="Calibri"/>
                        </a:rPr>
                        <a:t>2</a:t>
                      </a:r>
                      <a:r>
                        <a:rPr b="0" lang="en-US" sz="2400" spc="-1" strike="noStrike">
                          <a:solidFill>
                            <a:srgbClr val="000000"/>
                          </a:solidFill>
                          <a:latin typeface="Calibri"/>
                        </a:rPr>
                        <a:t>O (g/L)</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H</a:t>
                      </a:r>
                      <a:r>
                        <a:rPr b="0" lang="en-US" sz="2400" spc="-1" strike="noStrike" baseline="-25000">
                          <a:solidFill>
                            <a:srgbClr val="000000"/>
                          </a:solidFill>
                          <a:latin typeface="Calibri"/>
                        </a:rPr>
                        <a:t>2</a:t>
                      </a:r>
                      <a:r>
                        <a:rPr b="0" lang="en-US" sz="2400" spc="-1" strike="noStrike">
                          <a:solidFill>
                            <a:srgbClr val="000000"/>
                          </a:solidFill>
                          <a:latin typeface="Calibri"/>
                        </a:rPr>
                        <a:t>O</a:t>
                      </a:r>
                      <a:r>
                        <a:rPr b="0" lang="en-US" sz="2400" spc="-1" strike="noStrike" baseline="-25000">
                          <a:solidFill>
                            <a:srgbClr val="000000"/>
                          </a:solidFill>
                          <a:latin typeface="Calibri"/>
                        </a:rPr>
                        <a:t>2</a:t>
                      </a:r>
                      <a:r>
                        <a:rPr b="0" lang="en-US" sz="2400" spc="-1" strike="noStrike">
                          <a:solidFill>
                            <a:srgbClr val="000000"/>
                          </a:solidFill>
                          <a:latin typeface="Calibri"/>
                        </a:rPr>
                        <a:t> 50% v/v (mL/L)</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pH</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sCOD (mg/L)</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Efficiency%*</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c>
                  <a:txBody>
                    <a:bodyPr lIns="9360" rIns="9360" anchor="ctr">
                      <a:noAutofit/>
                    </a:bodyPr>
                    <a:p>
                      <a:pPr algn="ctr" defTabSz="3027600">
                        <a:lnSpc>
                          <a:spcPct val="100000"/>
                        </a:lnSpc>
                      </a:pPr>
                      <a:r>
                        <a:rPr b="0" lang="en-US" sz="2400" spc="-1" strike="noStrike">
                          <a:solidFill>
                            <a:srgbClr val="000000"/>
                          </a:solidFill>
                          <a:latin typeface="Calibri"/>
                        </a:rPr>
                        <a:t>Normalized Activity**</a:t>
                      </a:r>
                      <a:endParaRPr b="0" lang="en-US" sz="2400" spc="-1" strike="noStrike">
                        <a:solidFill>
                          <a:srgbClr val="ffffff"/>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bf8f00"/>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1</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2,22</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7,57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9151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11,8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0,378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2</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2,22</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7,51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8258,5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20,4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0,439</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3</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2,22</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7428,5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28,4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1" lang="el-GR" sz="2400" spc="-1" strike="noStrike">
                          <a:solidFill>
                            <a:srgbClr val="000000"/>
                          </a:solidFill>
                          <a:latin typeface="Calibri"/>
                        </a:rPr>
                        <a:t>0,872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4</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2,22</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6,98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7895,5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23,9</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0,264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5</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2,58</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3,42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5467,5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1" lang="el-GR" sz="2400" spc="-1" strike="noStrike">
                          <a:solidFill>
                            <a:srgbClr val="000000"/>
                          </a:solidFill>
                          <a:latin typeface="Calibri"/>
                        </a:rPr>
                        <a:t>47,3</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0,288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6</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2,58</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3,36</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7605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26,7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0,241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7</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2,58</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3,07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6536,5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37,0</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0,111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8</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2,58</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2,98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5945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42,7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0,207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9</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2,4</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6,06</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7864,25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24,2</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0,228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39560">
                <a:tc>
                  <a:txBody>
                    <a:bodyPr lIns="9360" rIns="9360" anchor="ctr">
                      <a:noAutofit/>
                    </a:bodyPr>
                    <a:p>
                      <a:pPr algn="ctr" defTabSz="3027600">
                        <a:lnSpc>
                          <a:spcPct val="100000"/>
                        </a:lnSpc>
                      </a:pPr>
                      <a:r>
                        <a:rPr b="0" lang="el-GR" sz="2400" spc="-1" strike="noStrike">
                          <a:solidFill>
                            <a:srgbClr val="000000"/>
                          </a:solidFill>
                          <a:latin typeface="Calibri"/>
                        </a:rPr>
                        <a:t>10</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2,4</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5,96</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7926,5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23,6</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0,273</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11</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2,4</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5,7</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7895,375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23,9</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0,279</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r h="453600">
                <a:tc>
                  <a:txBody>
                    <a:bodyPr lIns="9360" rIns="9360" anchor="ctr">
                      <a:noAutofit/>
                    </a:bodyPr>
                    <a:p>
                      <a:pPr algn="ctr" defTabSz="3027600">
                        <a:lnSpc>
                          <a:spcPct val="100000"/>
                        </a:lnSpc>
                      </a:pPr>
                      <a:r>
                        <a:rPr b="0" lang="el-GR" sz="2400" spc="-1" strike="noStrike">
                          <a:solidFill>
                            <a:srgbClr val="000000"/>
                          </a:solidFill>
                          <a:latin typeface="Calibri"/>
                        </a:rPr>
                        <a:t>12</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2,4</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6,1</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7833,125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24,5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c>
                  <a:txBody>
                    <a:bodyPr lIns="9360" rIns="9360" anchor="ctr">
                      <a:noAutofit/>
                    </a:bodyPr>
                    <a:p>
                      <a:pPr algn="ctr" defTabSz="3027600">
                        <a:lnSpc>
                          <a:spcPct val="100000"/>
                        </a:lnSpc>
                      </a:pPr>
                      <a:r>
                        <a:rPr b="0" lang="el-GR" sz="2400" spc="-1" strike="noStrike">
                          <a:solidFill>
                            <a:srgbClr val="000000"/>
                          </a:solidFill>
                          <a:latin typeface="Calibri"/>
                        </a:rPr>
                        <a:t>0,256</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noFill/>
                  </a:tcPr>
                </a:tc>
              </a:tr>
              <a:tr h="932400">
                <a:tc>
                  <a:txBody>
                    <a:bodyPr lIns="9360" rIns="9360" anchor="ctr">
                      <a:noAutofit/>
                    </a:bodyPr>
                    <a:p>
                      <a:pPr algn="ctr" defTabSz="3027600">
                        <a:lnSpc>
                          <a:spcPct val="100000"/>
                        </a:lnSpc>
                      </a:pPr>
                      <a:r>
                        <a:rPr b="0" lang="en-US" sz="2400" spc="-1" strike="noStrike">
                          <a:solidFill>
                            <a:srgbClr val="000000"/>
                          </a:solidFill>
                          <a:latin typeface="Calibri"/>
                        </a:rPr>
                        <a:t>Untreated leachate</a:t>
                      </a:r>
                      <a:endParaRPr b="0" lang="en-US" sz="2400" spc="-1" strike="noStrike">
                        <a:solidFill>
                          <a:srgbClr val="000000"/>
                        </a:solidFill>
                        <a:latin typeface="Arial"/>
                      </a:endParaRPr>
                    </a:p>
                  </a:txBody>
                  <a:tcPr anchor="ctr" marL="9360" marR="9360">
                    <a:lnL w="12240">
                      <a:noFill/>
                      <a:prstDash val="solid"/>
                    </a:lnL>
                    <a:lnR w="6480">
                      <a:solidFill>
                        <a:srgbClr val="000000"/>
                      </a:solid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a:t>
                      </a:r>
                      <a:endParaRPr b="0" lang="en-US" sz="2400" spc="-1" strike="noStrike">
                        <a:solidFill>
                          <a:srgbClr val="000000"/>
                        </a:solidFill>
                        <a:latin typeface="Arial"/>
                      </a:endParaRPr>
                    </a:p>
                  </a:txBody>
                  <a:tcPr anchor="ctr" marL="9360" marR="9360">
                    <a:lnL w="6480">
                      <a:solidFill>
                        <a:srgbClr val="000000"/>
                      </a:solidFill>
                      <a:prstDash val="solid"/>
                    </a:lnL>
                    <a:lnR w="648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7,8</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10375</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c>
                  <a:txBody>
                    <a:bodyPr lIns="9360" rIns="9360" anchor="ctr">
                      <a:noAutofit/>
                    </a:bodyPr>
                    <a:p>
                      <a:pPr algn="ctr" defTabSz="3027600">
                        <a:lnSpc>
                          <a:spcPct val="100000"/>
                        </a:lnSpc>
                      </a:pPr>
                      <a:r>
                        <a:rPr b="0" lang="el-GR" sz="2400" spc="-1" strike="noStrike">
                          <a:solidFill>
                            <a:srgbClr val="000000"/>
                          </a:solidFill>
                          <a:latin typeface="Calibri"/>
                        </a:rPr>
                        <a:t>0,194</a:t>
                      </a:r>
                      <a:endParaRPr b="0" lang="en-US" sz="2400" spc="-1" strike="noStrike">
                        <a:solidFill>
                          <a:srgbClr val="000000"/>
                        </a:solidFill>
                        <a:latin typeface="Arial"/>
                      </a:endParaRPr>
                    </a:p>
                  </a:txBody>
                  <a:tcPr anchor="ctr" marL="9360" marR="9360">
                    <a:lnL w="12240">
                      <a:noFill/>
                      <a:prstDash val="solid"/>
                    </a:lnL>
                    <a:lnR w="12240">
                      <a:noFill/>
                      <a:prstDash val="solid"/>
                    </a:lnR>
                    <a:lnT w="12240">
                      <a:noFill/>
                      <a:prstDash val="solid"/>
                    </a:lnT>
                    <a:lnB w="12240">
                      <a:noFill/>
                      <a:prstDash val="solid"/>
                    </a:lnB>
                    <a:solidFill>
                      <a:srgbClr val="ccffcc"/>
                    </a:solidFill>
                  </a:tcPr>
                </a:tc>
              </a:tr>
            </a:tbl>
          </a:graphicData>
        </a:graphic>
      </p:graphicFrame>
      <p:sp>
        <p:nvSpPr>
          <p:cNvPr id="111" name="TextBox 35"/>
          <p:cNvSpPr/>
          <p:nvPr/>
        </p:nvSpPr>
        <p:spPr>
          <a:xfrm>
            <a:off x="14683320" y="28528920"/>
            <a:ext cx="14472720" cy="530100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4400" spc="-1" strike="noStrike">
                <a:ln>
                  <a:solidFill>
                    <a:schemeClr val="lt1"/>
                  </a:solidFill>
                </a:ln>
                <a:solidFill>
                  <a:srgbClr val="ffffff"/>
                </a:solidFill>
                <a:latin typeface="Calibri"/>
              </a:rPr>
              <a:t>                                            </a:t>
            </a:r>
            <a:r>
              <a:rPr b="1" lang="en-US" sz="4400" spc="-1" strike="noStrike">
                <a:solidFill>
                  <a:schemeClr val="lt1"/>
                </a:solidFill>
                <a:latin typeface="Calibri"/>
              </a:rPr>
              <a:t>CONCLUSIONS</a:t>
            </a:r>
            <a:endParaRPr b="0" lang="en-US" sz="4400" spc="-1" strike="noStrike">
              <a:solidFill>
                <a:srgbClr val="000000"/>
              </a:solidFill>
              <a:latin typeface="Arial"/>
            </a:endParaRPr>
          </a:p>
          <a:p>
            <a:pPr marL="571680" indent="-571680" algn="just" defTabSz="3507840">
              <a:lnSpc>
                <a:spcPct val="100000"/>
              </a:lnSpc>
              <a:buClr>
                <a:srgbClr val="008000"/>
              </a:buClr>
              <a:buFont typeface="Wingdings" charset="2"/>
              <a:buChar char=""/>
            </a:pPr>
            <a:r>
              <a:rPr b="0" lang="en-US" sz="3600" spc="-1" strike="noStrike">
                <a:solidFill>
                  <a:srgbClr val="000000"/>
                </a:solidFill>
                <a:latin typeface="Calibri"/>
                <a:ea typeface="Times New Roman"/>
              </a:rPr>
              <a:t>In the design area, the most important factor for COD reduction is H</a:t>
            </a:r>
            <a:r>
              <a:rPr b="0" lang="en-US" sz="3600" spc="-1" strike="noStrike" baseline="-25000">
                <a:solidFill>
                  <a:srgbClr val="000000"/>
                </a:solidFill>
                <a:latin typeface="Calibri"/>
                <a:ea typeface="Times New Roman"/>
              </a:rPr>
              <a:t>2</a:t>
            </a:r>
            <a:r>
              <a:rPr b="0" lang="en-US" sz="3600" spc="-1" strike="noStrike">
                <a:solidFill>
                  <a:srgbClr val="000000"/>
                </a:solidFill>
                <a:latin typeface="Calibri"/>
                <a:ea typeface="Times New Roman"/>
              </a:rPr>
              <a:t>SO</a:t>
            </a:r>
            <a:r>
              <a:rPr b="0" lang="en-US" sz="3600" spc="-1" strike="noStrike" baseline="-25000">
                <a:solidFill>
                  <a:srgbClr val="000000"/>
                </a:solidFill>
                <a:latin typeface="Calibri"/>
                <a:ea typeface="Times New Roman"/>
              </a:rPr>
              <a:t>4</a:t>
            </a:r>
            <a:r>
              <a:rPr b="0" lang="en-US" sz="3600" spc="-1" strike="noStrike">
                <a:solidFill>
                  <a:srgbClr val="000000"/>
                </a:solidFill>
                <a:latin typeface="Calibri"/>
                <a:ea typeface="Times New Roman"/>
              </a:rPr>
              <a:t>, however it has a negative effect on sludge activity. Low pH seems to inhibit anaerobic microorganisms.</a:t>
            </a:r>
            <a:r>
              <a:rPr b="0" lang="en-US" sz="3600" spc="-1" strike="noStrike">
                <a:solidFill>
                  <a:srgbClr val="000000"/>
                </a:solidFill>
                <a:latin typeface="Calibri"/>
                <a:ea typeface="Calibri"/>
              </a:rPr>
              <a:t> </a:t>
            </a:r>
            <a:r>
              <a:rPr b="0" lang="en-US" sz="3600" spc="-1" strike="noStrike">
                <a:solidFill>
                  <a:srgbClr val="000000"/>
                </a:solidFill>
                <a:latin typeface="Calibri"/>
                <a:ea typeface="Times New Roman"/>
              </a:rPr>
              <a:t>The interaction of the three factors is also statistically important, and plays a positive role in the rate of biogas production, sludge activity and leachate biodegradability.</a:t>
            </a:r>
            <a:endParaRPr b="0" lang="en-US" sz="3600" spc="-1" strike="noStrike">
              <a:solidFill>
                <a:srgbClr val="000000"/>
              </a:solidFill>
              <a:latin typeface="Arial"/>
            </a:endParaRPr>
          </a:p>
          <a:p>
            <a:pPr marL="685800" indent="-685800" algn="just" defTabSz="3507840">
              <a:lnSpc>
                <a:spcPct val="107000"/>
              </a:lnSpc>
              <a:spcAft>
                <a:spcPts val="99"/>
              </a:spcAft>
              <a:buClr>
                <a:srgbClr val="008000"/>
              </a:buClr>
              <a:buFont typeface="Wingdings" charset="2"/>
              <a:buChar char=""/>
            </a:pPr>
            <a:r>
              <a:rPr b="0" lang="en-US" sz="3600" spc="-1" strike="noStrike">
                <a:solidFill>
                  <a:schemeClr val="dk1"/>
                </a:solidFill>
                <a:latin typeface="Calibri"/>
                <a:ea typeface="Calibri"/>
              </a:rPr>
              <a:t>Chemical oxidation with Fenton reagents is fairly efficient on leachate detoxification.</a:t>
            </a:r>
            <a:endParaRPr b="0" lang="en-US" sz="3600" spc="-1" strike="noStrike">
              <a:solidFill>
                <a:srgbClr val="000000"/>
              </a:solidFill>
              <a:latin typeface="Arial"/>
            </a:endParaRPr>
          </a:p>
        </p:txBody>
      </p:sp>
      <p:sp>
        <p:nvSpPr>
          <p:cNvPr id="112" name="TextBox 36"/>
          <p:cNvSpPr/>
          <p:nvPr/>
        </p:nvSpPr>
        <p:spPr>
          <a:xfrm>
            <a:off x="15227280" y="33186600"/>
            <a:ext cx="13928760" cy="4174560"/>
          </a:xfrm>
          <a:prstGeom prst="rect">
            <a:avLst/>
          </a:prstGeom>
          <a:noFill/>
          <a:ln w="0">
            <a:noFill/>
          </a:ln>
        </p:spPr>
        <p:style>
          <a:lnRef idx="0"/>
          <a:fillRef idx="0"/>
          <a:effectRef idx="0"/>
          <a:fontRef idx="minor"/>
        </p:style>
        <p:txBody>
          <a:bodyPr lIns="90000" rIns="90000" tIns="45000" bIns="45000" anchor="t">
            <a:spAutoFit/>
          </a:bodyPr>
          <a:p>
            <a:pPr algn="just" defTabSz="3507840">
              <a:lnSpc>
                <a:spcPct val="100000"/>
              </a:lnSpc>
            </a:pPr>
            <a:r>
              <a:rPr b="0" lang="en-US" sz="4400" spc="-1" strike="noStrike">
                <a:solidFill>
                  <a:schemeClr val="dk1"/>
                </a:solidFill>
                <a:latin typeface="Calibri"/>
              </a:rPr>
              <a:t>                                          </a:t>
            </a:r>
            <a:r>
              <a:rPr b="1" lang="en-US" sz="4400" spc="-1" strike="noStrike">
                <a:solidFill>
                  <a:schemeClr val="lt1"/>
                </a:solidFill>
                <a:latin typeface="Calibri"/>
              </a:rPr>
              <a:t>REFERENCES</a:t>
            </a:r>
            <a:endParaRPr b="0" lang="en-US" sz="4400" spc="-1" strike="noStrike">
              <a:solidFill>
                <a:srgbClr val="000000"/>
              </a:solidFill>
              <a:latin typeface="Arial"/>
            </a:endParaRPr>
          </a:p>
          <a:p>
            <a:pPr marL="514440" indent="-514440" algn="just" defTabSz="3507840">
              <a:lnSpc>
                <a:spcPct val="100000"/>
              </a:lnSpc>
              <a:buClr>
                <a:srgbClr val="ff6238"/>
              </a:buClr>
              <a:buFont typeface="Calibri Light"/>
              <a:buAutoNum type="arabicPeriod"/>
            </a:pPr>
            <a:r>
              <a:rPr b="0" lang="en-GB" sz="3200" spc="-1" strike="noStrike">
                <a:solidFill>
                  <a:srgbClr val="000000"/>
                </a:solidFill>
                <a:latin typeface="Calibri"/>
                <a:ea typeface="Calibri"/>
              </a:rPr>
              <a:t>Miller, T. L., &amp; Wolin, M. J. (1974). </a:t>
            </a:r>
            <a:r>
              <a:rPr b="0" i="1" lang="en-GB" sz="3200" spc="-1" strike="noStrike">
                <a:solidFill>
                  <a:srgbClr val="000000"/>
                </a:solidFill>
                <a:latin typeface="Calibri"/>
                <a:ea typeface="Calibri"/>
              </a:rPr>
              <a:t>Applied Microbiology</a:t>
            </a:r>
            <a:r>
              <a:rPr b="0" lang="en-GB" sz="3200" spc="-1" strike="noStrike">
                <a:solidFill>
                  <a:srgbClr val="000000"/>
                </a:solidFill>
                <a:latin typeface="Calibri"/>
                <a:ea typeface="Calibri"/>
              </a:rPr>
              <a:t>, </a:t>
            </a:r>
            <a:r>
              <a:rPr b="0" i="1" lang="en-GB" sz="3200" spc="-1" strike="noStrike">
                <a:solidFill>
                  <a:srgbClr val="000000"/>
                </a:solidFill>
                <a:latin typeface="Calibri"/>
                <a:ea typeface="Calibri"/>
              </a:rPr>
              <a:t>27</a:t>
            </a:r>
            <a:r>
              <a:rPr b="0" lang="en-GB" sz="3200" spc="-1" strike="noStrike">
                <a:solidFill>
                  <a:srgbClr val="000000"/>
                </a:solidFill>
                <a:latin typeface="Calibri"/>
                <a:ea typeface="Calibri"/>
              </a:rPr>
              <a:t>(5)</a:t>
            </a:r>
            <a:r>
              <a:rPr b="0" lang="en-US" sz="3200" spc="-1" strike="noStrike">
                <a:solidFill>
                  <a:srgbClr val="000000"/>
                </a:solidFill>
                <a:latin typeface="Calibri"/>
                <a:ea typeface="Calibri"/>
              </a:rPr>
              <a:t>:</a:t>
            </a:r>
            <a:r>
              <a:rPr b="0" lang="en-GB" sz="3200" spc="-1" strike="noStrike">
                <a:solidFill>
                  <a:srgbClr val="000000"/>
                </a:solidFill>
                <a:latin typeface="Calibri"/>
                <a:ea typeface="Calibri"/>
              </a:rPr>
              <a:t> 985–987.</a:t>
            </a:r>
            <a:endParaRPr b="0" lang="en-US" sz="3200" spc="-1" strike="noStrike">
              <a:solidFill>
                <a:srgbClr val="000000"/>
              </a:solidFill>
              <a:latin typeface="Arial"/>
            </a:endParaRPr>
          </a:p>
          <a:p>
            <a:pPr marL="514440" indent="-514440" algn="just" defTabSz="3507840">
              <a:lnSpc>
                <a:spcPct val="100000"/>
              </a:lnSpc>
              <a:buClr>
                <a:srgbClr val="ff6238"/>
              </a:buClr>
              <a:buFont typeface="Calibri Light"/>
              <a:buAutoNum type="arabicPeriod"/>
            </a:pPr>
            <a:r>
              <a:rPr b="0" lang="en-US" sz="3200" spc="-1" strike="noStrike">
                <a:solidFill>
                  <a:schemeClr val="dk1"/>
                </a:solidFill>
                <a:latin typeface="Calibri"/>
                <a:ea typeface="Calibri"/>
              </a:rPr>
              <a:t>Jigura R. M., Kamusoko R. (2017).  </a:t>
            </a:r>
            <a:r>
              <a:rPr b="0" i="1" lang="en-US" sz="3200" spc="-1" strike="noStrike">
                <a:solidFill>
                  <a:schemeClr val="dk1"/>
                </a:solidFill>
                <a:latin typeface="Calibri"/>
                <a:ea typeface="Calibri"/>
              </a:rPr>
              <a:t>Biofuel Research Journal. </a:t>
            </a:r>
            <a:r>
              <a:rPr b="0" lang="en-US" sz="3200" spc="-1" strike="noStrike">
                <a:solidFill>
                  <a:schemeClr val="dk1"/>
                </a:solidFill>
                <a:latin typeface="Calibri"/>
                <a:ea typeface="Calibri"/>
              </a:rPr>
              <a:t>4(2): 573-586.</a:t>
            </a:r>
            <a:endParaRPr b="0" lang="en-US" sz="3200" spc="-1" strike="noStrike">
              <a:solidFill>
                <a:srgbClr val="000000"/>
              </a:solidFill>
              <a:latin typeface="Arial"/>
            </a:endParaRPr>
          </a:p>
          <a:p>
            <a:pPr marL="514440" indent="-514440" algn="just" defTabSz="3507840">
              <a:lnSpc>
                <a:spcPct val="100000"/>
              </a:lnSpc>
              <a:buClr>
                <a:srgbClr val="ff6238"/>
              </a:buClr>
              <a:buFont typeface="Calibri Light"/>
              <a:buAutoNum type="arabicPeriod"/>
            </a:pPr>
            <a:r>
              <a:rPr b="0" lang="en-GB" sz="3200" spc="-1" strike="noStrike">
                <a:solidFill>
                  <a:srgbClr val="000000"/>
                </a:solidFill>
                <a:latin typeface="Calibri"/>
                <a:ea typeface="Calibri"/>
              </a:rPr>
              <a:t>Andras E., Kennedy K. J., Richardson D. A. (1989). </a:t>
            </a:r>
            <a:r>
              <a:rPr b="0" i="1" lang="en-GB" sz="3200" spc="-1" strike="noStrike">
                <a:solidFill>
                  <a:srgbClr val="000000"/>
                </a:solidFill>
                <a:latin typeface="Calibri"/>
                <a:ea typeface="Calibri"/>
              </a:rPr>
              <a:t>Environ. Technol. Lett.</a:t>
            </a:r>
            <a:r>
              <a:rPr b="0" lang="en-GB" sz="3200" spc="-1" strike="noStrike">
                <a:solidFill>
                  <a:srgbClr val="000000"/>
                </a:solidFill>
                <a:latin typeface="Calibri"/>
                <a:ea typeface="Calibri"/>
              </a:rPr>
              <a:t>, 10(5): 463-470</a:t>
            </a:r>
            <a:endParaRPr b="0" lang="en-US" sz="3200" spc="-1" strike="noStrike">
              <a:solidFill>
                <a:srgbClr val="000000"/>
              </a:solidFill>
              <a:latin typeface="Arial"/>
            </a:endParaRPr>
          </a:p>
          <a:p>
            <a:pPr marL="514440" indent="-514440" algn="just" defTabSz="3507840">
              <a:lnSpc>
                <a:spcPct val="100000"/>
              </a:lnSpc>
              <a:buClr>
                <a:srgbClr val="ff6238"/>
              </a:buClr>
              <a:buFont typeface="Calibri Light"/>
              <a:buAutoNum type="arabicPeriod"/>
            </a:pPr>
            <a:r>
              <a:rPr b="0" lang="en-GB" sz="3200" spc="-1" strike="noStrike">
                <a:solidFill>
                  <a:srgbClr val="000000"/>
                </a:solidFill>
                <a:latin typeface="Calibri"/>
                <a:ea typeface="Calibri"/>
              </a:rPr>
              <a:t>Vlyssides A., Barampouti, E. M., &amp; Mai, S. (2009). </a:t>
            </a:r>
            <a:r>
              <a:rPr b="0" i="1" lang="en-GB" sz="3200" spc="-1" strike="noStrike">
                <a:solidFill>
                  <a:srgbClr val="000000"/>
                </a:solidFill>
                <a:latin typeface="Calibri"/>
                <a:ea typeface="Calibri"/>
              </a:rPr>
              <a:t>Chemical Engineering Journal</a:t>
            </a:r>
            <a:r>
              <a:rPr b="0" lang="en-GB" sz="3200" spc="-1" strike="noStrike">
                <a:solidFill>
                  <a:srgbClr val="000000"/>
                </a:solidFill>
                <a:latin typeface="Calibri"/>
                <a:ea typeface="Calibri"/>
              </a:rPr>
              <a:t>, </a:t>
            </a:r>
            <a:r>
              <a:rPr b="0" i="1" lang="en-GB" sz="3200" spc="-1" strike="noStrike">
                <a:solidFill>
                  <a:srgbClr val="000000"/>
                </a:solidFill>
                <a:latin typeface="Calibri"/>
                <a:ea typeface="Calibri"/>
              </a:rPr>
              <a:t>146</a:t>
            </a:r>
            <a:r>
              <a:rPr b="0" lang="en-GB" sz="3200" spc="-1" strike="noStrike">
                <a:solidFill>
                  <a:srgbClr val="000000"/>
                </a:solidFill>
                <a:latin typeface="Calibri"/>
                <a:ea typeface="Calibri"/>
              </a:rPr>
              <a:t>(1)</a:t>
            </a:r>
            <a:r>
              <a:rPr b="0" lang="en-US" sz="3200" spc="-1" strike="noStrike">
                <a:solidFill>
                  <a:srgbClr val="000000"/>
                </a:solidFill>
                <a:latin typeface="Calibri"/>
                <a:ea typeface="Calibri"/>
              </a:rPr>
              <a:t>:</a:t>
            </a:r>
            <a:r>
              <a:rPr b="0" lang="en-GB" sz="3200" spc="-1" strike="noStrike">
                <a:solidFill>
                  <a:srgbClr val="000000"/>
                </a:solidFill>
                <a:latin typeface="Calibri"/>
                <a:ea typeface="Calibri"/>
              </a:rPr>
              <a:t> 49–56</a:t>
            </a:r>
            <a:endParaRPr b="0" lang="en-US" sz="3200" spc="-1" strike="noStrike">
              <a:solidFill>
                <a:srgbClr val="000000"/>
              </a:solidFill>
              <a:latin typeface="Arial"/>
            </a:endParaRPr>
          </a:p>
        </p:txBody>
      </p:sp>
      <p:sp>
        <p:nvSpPr>
          <p:cNvPr id="113" name="Ορθογώνιο 38"/>
          <p:cNvSpPr/>
          <p:nvPr/>
        </p:nvSpPr>
        <p:spPr>
          <a:xfrm>
            <a:off x="280800" y="35193240"/>
            <a:ext cx="13795920" cy="526932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4400" spc="-1" strike="noStrike">
                <a:solidFill>
                  <a:srgbClr val="000000"/>
                </a:solidFill>
                <a:latin typeface="Calibri"/>
              </a:rPr>
              <a:t>	</a:t>
            </a:r>
            <a:r>
              <a:rPr b="1" lang="en-US" sz="4400" spc="-1" strike="noStrike">
                <a:ln>
                  <a:solidFill>
                    <a:schemeClr val="lt1"/>
                  </a:solidFill>
                </a:ln>
                <a:solidFill>
                  <a:srgbClr val="ffffff"/>
                </a:solidFill>
                <a:latin typeface="Calibri"/>
              </a:rPr>
              <a:t>                  </a:t>
            </a:r>
            <a:r>
              <a:rPr b="1" lang="en-US" sz="4400" spc="-1" strike="noStrike">
                <a:solidFill>
                  <a:schemeClr val="lt1"/>
                </a:solidFill>
                <a:latin typeface="Calibri"/>
              </a:rPr>
              <a:t>RESULTS</a:t>
            </a:r>
            <a:endParaRPr b="0" lang="en-US" sz="4400" spc="-1" strike="noStrike">
              <a:solidFill>
                <a:srgbClr val="000000"/>
              </a:solidFill>
              <a:latin typeface="Arial"/>
            </a:endParaRPr>
          </a:p>
          <a:p>
            <a:pPr marL="571680" indent="-571680" algn="just" defTabSz="3507840">
              <a:lnSpc>
                <a:spcPct val="107000"/>
              </a:lnSpc>
              <a:spcAft>
                <a:spcPts val="99"/>
              </a:spcAft>
              <a:buClr>
                <a:srgbClr val="c00000"/>
              </a:buClr>
              <a:buFont typeface="Wingdings" charset="2"/>
              <a:buChar char=""/>
            </a:pPr>
            <a:r>
              <a:rPr b="0" lang="en-US" sz="3600" spc="-1" strike="noStrike">
                <a:solidFill>
                  <a:srgbClr val="000000"/>
                </a:solidFill>
                <a:latin typeface="Calibri"/>
                <a:ea typeface="Calibri"/>
              </a:rPr>
              <a:t>The results of the factorial experiments are shown in Table 1. Maximum efficiency % is 47,3% in the run 5, where H</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SO</a:t>
            </a:r>
            <a:r>
              <a:rPr b="0" lang="en-US" sz="3600" spc="-1" strike="noStrike" baseline="-25000">
                <a:solidFill>
                  <a:srgbClr val="000000"/>
                </a:solidFill>
                <a:latin typeface="Calibri"/>
                <a:ea typeface="Calibri"/>
              </a:rPr>
              <a:t>4</a:t>
            </a:r>
            <a:r>
              <a:rPr b="0" lang="en-US" sz="3600" spc="-1" strike="noStrike">
                <a:solidFill>
                  <a:srgbClr val="000000"/>
                </a:solidFill>
                <a:latin typeface="Calibri"/>
                <a:ea typeface="Calibri"/>
              </a:rPr>
              <a:t> is at the highest level (low pH) while FeSO</a:t>
            </a:r>
            <a:r>
              <a:rPr b="0" lang="en-US" sz="3600" spc="-1" strike="noStrike" baseline="-25000">
                <a:solidFill>
                  <a:srgbClr val="000000"/>
                </a:solidFill>
                <a:latin typeface="Calibri"/>
                <a:ea typeface="Calibri"/>
              </a:rPr>
              <a:t>4</a:t>
            </a:r>
            <a:r>
              <a:rPr b="0" lang="en-US" sz="3600" spc="-1" strike="noStrike">
                <a:solidFill>
                  <a:srgbClr val="000000"/>
                </a:solidFill>
                <a:latin typeface="Calibri"/>
                <a:ea typeface="Calibri"/>
              </a:rPr>
              <a:t> and H</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O</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 are at the minimum level.</a:t>
            </a:r>
            <a:endParaRPr b="0" lang="en-US" sz="3600" spc="-1" strike="noStrike">
              <a:solidFill>
                <a:srgbClr val="000000"/>
              </a:solidFill>
              <a:latin typeface="Arial"/>
            </a:endParaRPr>
          </a:p>
          <a:p>
            <a:pPr marL="571680" indent="-571680" algn="just" defTabSz="3507840">
              <a:lnSpc>
                <a:spcPct val="107000"/>
              </a:lnSpc>
              <a:spcAft>
                <a:spcPts val="99"/>
              </a:spcAft>
              <a:buClr>
                <a:srgbClr val="c00000"/>
              </a:buClr>
              <a:buFont typeface="Wingdings" charset="2"/>
              <a:buChar char=""/>
            </a:pPr>
            <a:r>
              <a:rPr b="0" lang="en-US" sz="3600" spc="-1" strike="noStrike">
                <a:solidFill>
                  <a:srgbClr val="000000"/>
                </a:solidFill>
                <a:latin typeface="Calibri"/>
                <a:ea typeface="Calibri"/>
              </a:rPr>
              <a:t>The highest normalized activity is in the run 3 where H</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SO</a:t>
            </a:r>
            <a:r>
              <a:rPr b="0" lang="en-US" sz="3600" spc="-1" strike="noStrike" baseline="-25000">
                <a:solidFill>
                  <a:srgbClr val="000000"/>
                </a:solidFill>
                <a:latin typeface="Calibri"/>
                <a:ea typeface="Calibri"/>
              </a:rPr>
              <a:t>4</a:t>
            </a:r>
            <a:r>
              <a:rPr b="0" lang="en-US" sz="3600" spc="-1" strike="noStrike">
                <a:solidFill>
                  <a:srgbClr val="000000"/>
                </a:solidFill>
                <a:latin typeface="Calibri"/>
                <a:ea typeface="Calibri"/>
              </a:rPr>
              <a:t> and H</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O</a:t>
            </a:r>
            <a:r>
              <a:rPr b="0" lang="en-US" sz="3600" spc="-1" strike="noStrike" baseline="-25000">
                <a:solidFill>
                  <a:srgbClr val="000000"/>
                </a:solidFill>
                <a:latin typeface="Calibri"/>
                <a:ea typeface="Calibri"/>
              </a:rPr>
              <a:t>2</a:t>
            </a:r>
            <a:r>
              <a:rPr b="0" lang="en-US" sz="3600" spc="-1" strike="noStrike">
                <a:solidFill>
                  <a:srgbClr val="000000"/>
                </a:solidFill>
                <a:latin typeface="Calibri"/>
                <a:ea typeface="Calibri"/>
              </a:rPr>
              <a:t> are 2.22mL/L and 0.4 mL/L respectively, and FeSO</a:t>
            </a:r>
            <a:r>
              <a:rPr b="0" lang="en-US" sz="3600" spc="-1" strike="noStrike" baseline="-25000">
                <a:solidFill>
                  <a:srgbClr val="000000"/>
                </a:solidFill>
                <a:latin typeface="Calibri"/>
                <a:ea typeface="Calibri"/>
              </a:rPr>
              <a:t>4</a:t>
            </a:r>
            <a:r>
              <a:rPr b="0" lang="en-US" sz="3600" spc="-1" strike="noStrike">
                <a:solidFill>
                  <a:srgbClr val="000000"/>
                </a:solidFill>
                <a:latin typeface="Calibri"/>
                <a:ea typeface="Calibri"/>
              </a:rPr>
              <a:t> is 1.5 g/L</a:t>
            </a:r>
            <a:r>
              <a:rPr b="0" lang="en-US" sz="4000" spc="-1" strike="noStrike">
                <a:solidFill>
                  <a:srgbClr val="000000"/>
                </a:solidFill>
                <a:latin typeface="Calibri"/>
                <a:ea typeface="Calibri"/>
              </a:rPr>
              <a:t>. </a:t>
            </a:r>
            <a:endParaRPr b="0" lang="en-US" sz="4000" spc="-1" strike="noStrike">
              <a:solidFill>
                <a:srgbClr val="000000"/>
              </a:solidFill>
              <a:latin typeface="Arial"/>
            </a:endParaRPr>
          </a:p>
        </p:txBody>
      </p:sp>
      <p:sp>
        <p:nvSpPr>
          <p:cNvPr id="114" name="Rectangle 2"/>
          <p:cNvSpPr/>
          <p:nvPr/>
        </p:nvSpPr>
        <p:spPr>
          <a:xfrm>
            <a:off x="15229440" y="36717120"/>
            <a:ext cx="13926960" cy="2955600"/>
          </a:xfrm>
          <a:prstGeom prst="rect">
            <a:avLst/>
          </a:prstGeom>
          <a:noFill/>
          <a:ln w="0">
            <a:noFill/>
          </a:ln>
        </p:spPr>
        <p:style>
          <a:lnRef idx="0"/>
          <a:fillRef idx="0"/>
          <a:effectRef idx="0"/>
          <a:fontRef idx="minor"/>
        </p:style>
        <p:txBody>
          <a:bodyPr numCol="1" spcCol="0" lIns="90000" rIns="90000" tIns="45000" bIns="45000" anchor="ctr">
            <a:spAutoFit/>
          </a:bodyPr>
          <a:p>
            <a:pPr defTabSz="914400">
              <a:lnSpc>
                <a:spcPct val="100000"/>
              </a:lnSpc>
              <a:tabLst>
                <a:tab algn="l" pos="0"/>
              </a:tabLst>
            </a:pPr>
            <a:r>
              <a:rPr b="1" lang="en-US" sz="4400" spc="-1" strike="noStrike">
                <a:solidFill>
                  <a:srgbClr val="000000"/>
                </a:solidFill>
                <a:latin typeface="Calibri"/>
                <a:ea typeface="Times New Roman"/>
              </a:rPr>
              <a:t>Acknowledgements</a:t>
            </a:r>
            <a:r>
              <a:rPr b="1" lang="en-US" sz="4800" spc="-1" strike="noStrike">
                <a:solidFill>
                  <a:srgbClr val="000000"/>
                </a:solidFill>
                <a:latin typeface="Calibri"/>
                <a:ea typeface="Times New Roman"/>
              </a:rPr>
              <a:t> </a:t>
            </a:r>
            <a:endParaRPr b="0" lang="en-US" sz="4800" spc="-1" strike="noStrike">
              <a:solidFill>
                <a:srgbClr val="000000"/>
              </a:solidFill>
              <a:latin typeface="Arial"/>
            </a:endParaRPr>
          </a:p>
          <a:p>
            <a:pPr algn="just" defTabSz="914400">
              <a:lnSpc>
                <a:spcPct val="100000"/>
              </a:lnSpc>
              <a:tabLst>
                <a:tab algn="l" pos="0"/>
              </a:tabLst>
            </a:pPr>
            <a:r>
              <a:rPr b="0" lang="en-US" sz="2800" spc="-1" strike="noStrike">
                <a:solidFill>
                  <a:srgbClr val="000000"/>
                </a:solidFill>
                <a:latin typeface="Calibri"/>
                <a:ea typeface="Times New Roman"/>
              </a:rPr>
              <a:t>This research is co-financed by Greece and the European Union (European Social Fund-ESF) through the Operational Programme «Human Resources Development, Education and Lifelong Learning» in the context of the project “Strengthening Human Resources Research Potential via Doctorate Research” (MIS-5000432), implemented by the State Scholarships Foundation (</a:t>
            </a:r>
            <a:r>
              <a:rPr b="0" lang="el-GR" sz="2800" spc="-1" strike="noStrike">
                <a:solidFill>
                  <a:srgbClr val="000000"/>
                </a:solidFill>
                <a:latin typeface="Calibri"/>
                <a:ea typeface="Times New Roman"/>
              </a:rPr>
              <a:t>ΙΚΥ</a:t>
            </a:r>
            <a:r>
              <a:rPr b="0" lang="en-US" sz="2800" spc="-1" strike="noStrike">
                <a:solidFill>
                  <a:srgbClr val="000000"/>
                </a:solidFill>
                <a:latin typeface="Calibri"/>
                <a:ea typeface="Times New Roman"/>
              </a:rPr>
              <a:t>).</a:t>
            </a:r>
            <a:endParaRPr b="0" lang="en-US" sz="2800" spc="-1" strike="noStrike">
              <a:solidFill>
                <a:srgbClr val="000000"/>
              </a:solidFill>
              <a:latin typeface="Arial"/>
            </a:endParaRPr>
          </a:p>
        </p:txBody>
      </p:sp>
      <p:sp>
        <p:nvSpPr>
          <p:cNvPr id="115" name="TextBox 3"/>
          <p:cNvSpPr/>
          <p:nvPr/>
        </p:nvSpPr>
        <p:spPr>
          <a:xfrm>
            <a:off x="1060920" y="34363800"/>
            <a:ext cx="11283840" cy="57816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3200" spc="-1" strike="noStrike">
                <a:solidFill>
                  <a:schemeClr val="dk1"/>
                </a:solidFill>
                <a:latin typeface="Calibri"/>
              </a:rPr>
              <a:t>Figure 1. Schematic representa bntal methodology.</a:t>
            </a:r>
            <a:endParaRPr b="0" lang="en-US" sz="3200" spc="-1" strike="noStrike">
              <a:solidFill>
                <a:srgbClr val="000000"/>
              </a:solidFill>
              <a:latin typeface="Arial"/>
            </a:endParaRPr>
          </a:p>
        </p:txBody>
      </p:sp>
      <p:sp>
        <p:nvSpPr>
          <p:cNvPr id="116" name="TextBox 19"/>
          <p:cNvSpPr/>
          <p:nvPr/>
        </p:nvSpPr>
        <p:spPr>
          <a:xfrm>
            <a:off x="14966640" y="13409280"/>
            <a:ext cx="14524920" cy="155268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endParaRPr b="0" lang="en-US" sz="2400" spc="-1" strike="noStrike">
              <a:solidFill>
                <a:srgbClr val="000000"/>
              </a:solidFill>
              <a:latin typeface="Arial"/>
            </a:endParaRPr>
          </a:p>
          <a:p>
            <a:pPr defTabSz="3507840">
              <a:lnSpc>
                <a:spcPct val="100000"/>
              </a:lnSpc>
            </a:pPr>
            <a:r>
              <a:rPr b="0" lang="en-US" sz="2400" spc="-1" strike="noStrike">
                <a:solidFill>
                  <a:schemeClr val="dk1"/>
                </a:solidFill>
                <a:latin typeface="Calibri"/>
                <a:ea typeface="Calibri"/>
              </a:rPr>
              <a:t>** normalized activity =  sludge activity after feeding with leachate/sludge activity after feeding with acetic acid</a:t>
            </a:r>
            <a:endParaRPr b="0" lang="en-US" sz="2400" spc="-1" strike="noStrike">
              <a:solidFill>
                <a:srgbClr val="000000"/>
              </a:solidFill>
              <a:latin typeface="Arial"/>
            </a:endParaRPr>
          </a:p>
          <a:p>
            <a:pPr defTabSz="3507840">
              <a:lnSpc>
                <a:spcPct val="100000"/>
              </a:lnSpc>
            </a:pPr>
            <a:endParaRPr b="0" lang="en-US" sz="2400" spc="-1" strike="noStrike">
              <a:solidFill>
                <a:srgbClr val="000000"/>
              </a:solidFill>
              <a:latin typeface="Arial"/>
            </a:endParaRPr>
          </a:p>
        </p:txBody>
      </p:sp>
      <p:grpSp>
        <p:nvGrpSpPr>
          <p:cNvPr id="117" name="Ομάδα 20"/>
          <p:cNvGrpSpPr/>
          <p:nvPr/>
        </p:nvGrpSpPr>
        <p:grpSpPr>
          <a:xfrm>
            <a:off x="15298920" y="22338360"/>
            <a:ext cx="13839120" cy="5359680"/>
            <a:chOff x="15298920" y="22338360"/>
            <a:chExt cx="13839120" cy="5359680"/>
          </a:xfrm>
        </p:grpSpPr>
        <p:graphicFrame>
          <p:nvGraphicFramePr>
            <p:cNvPr id="118" name="Γράφημα 21"/>
            <p:cNvGraphicFramePr/>
            <p:nvPr/>
          </p:nvGraphicFramePr>
          <p:xfrm>
            <a:off x="15298920" y="22338360"/>
            <a:ext cx="6814440" cy="5325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9" name="Γράφημα 22"/>
            <p:cNvGraphicFramePr/>
            <p:nvPr/>
          </p:nvGraphicFramePr>
          <p:xfrm>
            <a:off x="22114440" y="22660200"/>
            <a:ext cx="7023600" cy="5037840"/>
          </p:xfrm>
          <a:graphic>
            <a:graphicData uri="http://schemas.openxmlformats.org/drawingml/2006/chart">
              <c:chart xmlns:c="http://schemas.openxmlformats.org/drawingml/2006/chart" xmlns:r="http://schemas.openxmlformats.org/officeDocument/2006/relationships" r:id="rId4"/>
            </a:graphicData>
          </a:graphic>
        </p:graphicFrame>
        <p:sp>
          <p:nvSpPr>
            <p:cNvPr id="120" name="TextBox 24"/>
            <p:cNvSpPr/>
            <p:nvPr/>
          </p:nvSpPr>
          <p:spPr>
            <a:xfrm>
              <a:off x="16744320" y="22934520"/>
              <a:ext cx="624960" cy="51660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2800" spc="-1" strike="noStrike">
                  <a:solidFill>
                    <a:schemeClr val="dk1"/>
                  </a:solidFill>
                  <a:latin typeface="Calibri"/>
                </a:rPr>
                <a:t>A</a:t>
              </a:r>
              <a:endParaRPr b="0" lang="en-US" sz="2800" spc="-1" strike="noStrike">
                <a:solidFill>
                  <a:srgbClr val="000000"/>
                </a:solidFill>
                <a:latin typeface="Arial"/>
              </a:endParaRPr>
            </a:p>
          </p:txBody>
        </p:sp>
        <p:sp>
          <p:nvSpPr>
            <p:cNvPr id="121" name="TextBox 25"/>
            <p:cNvSpPr/>
            <p:nvPr/>
          </p:nvSpPr>
          <p:spPr>
            <a:xfrm>
              <a:off x="23366160" y="22952880"/>
              <a:ext cx="714240" cy="51660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2800" spc="-1" strike="noStrike">
                  <a:solidFill>
                    <a:schemeClr val="dk1"/>
                  </a:solidFill>
                  <a:latin typeface="Calibri"/>
                </a:rPr>
                <a:t>B</a:t>
              </a:r>
              <a:endParaRPr b="0" lang="en-US" sz="2800" spc="-1" strike="noStrike">
                <a:solidFill>
                  <a:srgbClr val="000000"/>
                </a:solidFill>
                <a:latin typeface="Arial"/>
              </a:endParaRPr>
            </a:p>
          </p:txBody>
        </p:sp>
      </p:grpSp>
      <p:sp>
        <p:nvSpPr>
          <p:cNvPr id="122" name="TextBox 4"/>
          <p:cNvSpPr/>
          <p:nvPr/>
        </p:nvSpPr>
        <p:spPr>
          <a:xfrm>
            <a:off x="15667200" y="27233640"/>
            <a:ext cx="13490280" cy="106524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3200" spc="-1" strike="noStrike">
                <a:solidFill>
                  <a:schemeClr val="dk1"/>
                </a:solidFill>
                <a:latin typeface="Calibri"/>
              </a:rPr>
              <a:t>Figure 2. Granulometric analysis of sludge after feeding with A) pretreated leachate of 8</a:t>
            </a:r>
            <a:r>
              <a:rPr b="0" lang="en-US" sz="3200" spc="-1" strike="noStrike" baseline="30000">
                <a:solidFill>
                  <a:schemeClr val="dk1"/>
                </a:solidFill>
                <a:latin typeface="Calibri"/>
              </a:rPr>
              <a:t>th</a:t>
            </a:r>
            <a:r>
              <a:rPr b="0" lang="en-US" sz="3200" spc="-1" strike="noStrike">
                <a:solidFill>
                  <a:schemeClr val="dk1"/>
                </a:solidFill>
                <a:latin typeface="Calibri"/>
              </a:rPr>
              <a:t> run. B) untreated leachate.</a:t>
            </a:r>
            <a:endParaRPr b="0" lang="en-US" sz="3200" spc="-1" strike="noStrike">
              <a:solidFill>
                <a:srgbClr val="000000"/>
              </a:solidFill>
              <a:latin typeface="Arial"/>
            </a:endParaRPr>
          </a:p>
        </p:txBody>
      </p:sp>
      <p:pic>
        <p:nvPicPr>
          <p:cNvPr id="123" name="Εικόνα 5" descr=""/>
          <p:cNvPicPr/>
          <p:nvPr/>
        </p:nvPicPr>
        <p:blipFill>
          <a:blip r:embed="rId5"/>
          <a:stretch/>
        </p:blipFill>
        <p:spPr>
          <a:xfrm>
            <a:off x="9336600" y="40113720"/>
            <a:ext cx="2512440" cy="2507760"/>
          </a:xfrm>
          <a:prstGeom prst="rect">
            <a:avLst/>
          </a:prstGeom>
          <a:ln w="0">
            <a:noFill/>
          </a:ln>
        </p:spPr>
      </p:pic>
      <p:pic>
        <p:nvPicPr>
          <p:cNvPr id="124" name="Εικόνα 6" descr=""/>
          <p:cNvPicPr/>
          <p:nvPr/>
        </p:nvPicPr>
        <p:blipFill>
          <a:blip r:embed="rId6"/>
          <a:stretch/>
        </p:blipFill>
        <p:spPr>
          <a:xfrm>
            <a:off x="1609920" y="40130640"/>
            <a:ext cx="5641560" cy="2421720"/>
          </a:xfrm>
          <a:prstGeom prst="rect">
            <a:avLst/>
          </a:prstGeom>
          <a:ln w="0">
            <a:noFill/>
          </a:ln>
        </p:spPr>
      </p:pic>
      <p:sp>
        <p:nvSpPr>
          <p:cNvPr id="125" name="TextBox 7"/>
          <p:cNvSpPr/>
          <p:nvPr/>
        </p:nvSpPr>
        <p:spPr>
          <a:xfrm>
            <a:off x="14966640" y="5882400"/>
            <a:ext cx="14524920" cy="1065240"/>
          </a:xfrm>
          <a:prstGeom prst="rect">
            <a:avLst/>
          </a:prstGeom>
          <a:noFill/>
          <a:ln w="0">
            <a:noFill/>
          </a:ln>
        </p:spPr>
        <p:style>
          <a:lnRef idx="0"/>
          <a:fillRef idx="0"/>
          <a:effectRef idx="0"/>
          <a:fontRef idx="minor"/>
        </p:style>
        <p:txBody>
          <a:bodyPr lIns="90000" rIns="90000" tIns="45000" bIns="45000" anchor="t">
            <a:spAutoFit/>
          </a:bodyPr>
          <a:p>
            <a:pPr defTabSz="3507840">
              <a:lnSpc>
                <a:spcPct val="100000"/>
              </a:lnSpc>
            </a:pPr>
            <a:r>
              <a:rPr b="0" lang="en-US" sz="3200" spc="-1" strike="noStrike">
                <a:solidFill>
                  <a:srgbClr val="000000"/>
                </a:solidFill>
                <a:latin typeface="Calibri"/>
              </a:rPr>
              <a:t>Table 1. Experimental results from chemical oxidation and anaerobic treatment</a:t>
            </a:r>
            <a:r>
              <a:rPr b="0" lang="en-US" sz="2800" spc="-1" strike="noStrike">
                <a:solidFill>
                  <a:srgbClr val="000000"/>
                </a:solidFill>
                <a:latin typeface="Calibri"/>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Ανασκόπηση">
  <a:themeElements>
    <a:clrScheme name="Κόκκινο πορτοκαλί">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Ανασκόπηση">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584</TotalTime>
  <Application>LibreOffice/24.2.3.2$Linux_X86_64 LibreOffice_project/420$Build-2</Application>
  <AppVersion>15.0000</AppVersion>
  <Words>482</Words>
  <Paragraphs>169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2022-05-09T08:40:40Z</dcterms:created>
  <dc:creator>dimitra theodosi</dc:creator>
  <dc:description/>
  <dc:language>en-US</dc:language>
  <cp:lastModifiedBy/>
  <dcterms:modified xsi:type="dcterms:W3CDTF">2024-05-17T17:34:29Z</dcterms:modified>
  <cp:revision>57</cp:revision>
  <dc:subject/>
  <dc:title>Παρουσίαση του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Προσαρμογή</vt:lpwstr>
  </property>
  <property fmtid="{D5CDD505-2E9C-101B-9397-08002B2CF9AE}" pid="3" name="Slides">
    <vt:i4>1</vt:i4>
  </property>
</Properties>
</file>