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AFD4C9B-FBFE-4FD9-A453-AC4522BE180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A5AAE1C-E619-4584-AEA7-1E7A7C53AAF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12A73BC-4FDF-4F5D-809E-537A906961D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AF1BCE1-45DF-44A3-A482-F154978E53F5}"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491EDC0-B518-4A12-AA66-9070C1BA9B90}"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A9B0965-0BB7-4A5F-A203-EE3F5CE57FC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443D898-6818-4302-8841-0BEA50F5D8D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4C36596-74DC-44D6-9428-E721C40A7F4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C464683-3436-4845-A5D5-5C1242D3344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D872FBC-B2D0-4FF1-A150-ED0F90CF677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42FBD61-7C5D-410C-953D-C17B7D12D83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0962227-A926-4880-8681-0FC6D1C9DBD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FED59DA-E376-4406-8054-40150653F29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5D30215-4627-4D4D-94AD-932FF0A7A2A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F206C06-FD9B-4BE2-8264-53E7CC4BBC3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9333A56-9F01-472F-B1C4-CC1E6321EDEF}"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CF036FB-7EE4-43E8-A881-C1CD260FD150}"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A8EE46C-7659-4935-9BE0-D6D33FB4AF7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5B82A45-DC75-4D2B-85C7-65866DE3979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04622DE-4CD7-4626-B9C0-9D3A3058BF2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B85EB3E-855E-40B0-B621-A9AA77DAD93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3B755F2-6204-4407-9914-CD837A7D645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D3F94F1-3CB0-480F-8A30-27987D474E9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9C6D2B5-2183-4713-A375-F44950B0A1E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41ED8104-CB11-4E24-BA1E-791E3C730593}"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4"/>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8DC301C7-7E73-4D02-9579-6A5300D40DCA}"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5" name="PlaceHolder 5"/>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28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Calibri Light"/>
              </a:rPr>
              <a:t>Lab scale SSF</a:t>
            </a:r>
            <a:br>
              <a:rPr sz="6000"/>
            </a:br>
            <a:r>
              <a:rPr b="0" lang="en-US" sz="6000" spc="-1" strike="noStrike">
                <a:solidFill>
                  <a:schemeClr val="dk1"/>
                </a:solidFill>
                <a:latin typeface="Calibri Light"/>
              </a:rPr>
              <a:t>Δοκιμή διαφορετικών ποσοτήτων του mix</a:t>
            </a:r>
            <a:endParaRPr b="0" lang="en-US" sz="6000" spc="-1" strike="noStrike">
              <a:solidFill>
                <a:srgbClr val="000000"/>
              </a:solidFill>
              <a:latin typeface="Arial"/>
            </a:endParaRPr>
          </a:p>
        </p:txBody>
      </p:sp>
      <p:sp>
        <p:nvSpPr>
          <p:cNvPr id="83" name="PlaceHolder 2"/>
          <p:cNvSpPr>
            <a:spLocks noGrp="1"/>
          </p:cNvSpPr>
          <p:nvPr>
            <p:ph type="subTitle"/>
          </p:nvPr>
        </p:nvSpPr>
        <p:spPr>
          <a:xfrm>
            <a:off x="1523880" y="3831120"/>
            <a:ext cx="9143280" cy="165492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800" spc="-1" strike="noStrike">
                <a:solidFill>
                  <a:schemeClr val="dk1"/>
                </a:solidFill>
                <a:latin typeface="Calibri"/>
              </a:rPr>
              <a:t>Mix Progen</a:t>
            </a:r>
            <a:endParaRPr b="0" lang="en-US" sz="2800" spc="-1" strike="noStrike">
              <a:solidFill>
                <a:srgbClr val="000000"/>
              </a:solidFill>
              <a:latin typeface="Arial"/>
            </a:endParaRPr>
          </a:p>
          <a:p>
            <a:pPr indent="0" algn="ctr" defTabSz="914400">
              <a:lnSpc>
                <a:spcPct val="90000"/>
              </a:lnSpc>
              <a:spcBef>
                <a:spcPts val="1001"/>
              </a:spcBef>
              <a:buNone/>
              <a:tabLst>
                <a:tab algn="l" pos="0"/>
              </a:tabLst>
            </a:pPr>
            <a:r>
              <a:rPr b="0" lang="en-US" sz="2800" spc="-1" strike="noStrike">
                <a:solidFill>
                  <a:schemeClr val="dk1"/>
                </a:solidFill>
                <a:latin typeface="Calibri"/>
              </a:rPr>
              <a:t>0, 1, 2, 4, 8 mL</a:t>
            </a:r>
            <a:endParaRPr b="0" lang="en-US" sz="2800" spc="-1" strike="noStrike">
              <a:solidFill>
                <a:srgbClr val="000000"/>
              </a:solidFill>
              <a:latin typeface="Arial"/>
            </a:endParaRPr>
          </a:p>
          <a:p>
            <a:pPr indent="0" algn="ctr" defTabSz="914400">
              <a:lnSpc>
                <a:spcPct val="90000"/>
              </a:lnSpc>
              <a:spcBef>
                <a:spcPts val="1001"/>
              </a:spcBef>
              <a:buNone/>
              <a:tabLst>
                <a:tab algn="l" pos="0"/>
              </a:tabLst>
            </a:pPr>
            <a:endParaRPr b="0" lang="en-US" sz="2400" spc="-1" strike="noStrike">
              <a:solidFill>
                <a:srgbClr val="000000"/>
              </a:solidFill>
              <a:latin typeface="Arial"/>
            </a:endParaRPr>
          </a:p>
          <a:p>
            <a:pPr indent="0" algn="ctr" defTabSz="914400">
              <a:lnSpc>
                <a:spcPct val="90000"/>
              </a:lnSpc>
              <a:spcBef>
                <a:spcPts val="1001"/>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914760" y="168840"/>
            <a:ext cx="9143280" cy="8258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στο κινητικό πείραμα</a:t>
            </a:r>
            <a:endParaRPr b="0" lang="en-US" sz="2800" spc="-1" strike="noStrike">
              <a:solidFill>
                <a:srgbClr val="000000"/>
              </a:solidFill>
              <a:latin typeface="Arial"/>
            </a:endParaRPr>
          </a:p>
        </p:txBody>
      </p:sp>
      <p:pic>
        <p:nvPicPr>
          <p:cNvPr id="101" name="" descr=""/>
          <p:cNvPicPr/>
          <p:nvPr/>
        </p:nvPicPr>
        <p:blipFill>
          <a:blip r:embed="rId1"/>
          <a:stretch/>
        </p:blipFill>
        <p:spPr>
          <a:xfrm>
            <a:off x="2514600" y="994680"/>
            <a:ext cx="7892280" cy="5261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28600"/>
            <a:ext cx="9143280" cy="70596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Συγκριτικά Διαγράμματα με βάση την θερμοκρασία</a:t>
            </a:r>
            <a:endParaRPr b="0" lang="en-US" sz="2800" spc="-1" strike="noStrike">
              <a:solidFill>
                <a:srgbClr val="000000"/>
              </a:solidFill>
              <a:latin typeface="Arial"/>
            </a:endParaRPr>
          </a:p>
        </p:txBody>
      </p:sp>
      <p:pic>
        <p:nvPicPr>
          <p:cNvPr id="103" name="" descr=""/>
          <p:cNvPicPr/>
          <p:nvPr/>
        </p:nvPicPr>
        <p:blipFill>
          <a:blip r:embed="rId1"/>
          <a:stretch/>
        </p:blipFill>
        <p:spPr>
          <a:xfrm>
            <a:off x="1600200" y="914400"/>
            <a:ext cx="8749080" cy="5832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28600"/>
            <a:ext cx="9143280" cy="70596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 Σύγκριση Θερμοκρασιών</a:t>
            </a:r>
            <a:endParaRPr b="0" lang="en-US" sz="2800" spc="-1" strike="noStrike">
              <a:solidFill>
                <a:srgbClr val="000000"/>
              </a:solidFill>
              <a:latin typeface="Arial"/>
            </a:endParaRPr>
          </a:p>
        </p:txBody>
      </p:sp>
      <p:pic>
        <p:nvPicPr>
          <p:cNvPr id="105" name="" descr=""/>
          <p:cNvPicPr/>
          <p:nvPr/>
        </p:nvPicPr>
        <p:blipFill>
          <a:blip r:embed="rId1"/>
          <a:stretch/>
        </p:blipFill>
        <p:spPr>
          <a:xfrm>
            <a:off x="2293920" y="934560"/>
            <a:ext cx="8120880" cy="5413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371960" y="108000"/>
            <a:ext cx="9600480" cy="8258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Κατανάλωση σακχάρων, pH, Αγωγιμότητα</a:t>
            </a:r>
            <a:endParaRPr b="0" lang="en-US" sz="2800" spc="-1" strike="noStrike">
              <a:solidFill>
                <a:srgbClr val="000000"/>
              </a:solidFill>
              <a:latin typeface="Arial"/>
            </a:endParaRPr>
          </a:p>
        </p:txBody>
      </p:sp>
      <p:sp>
        <p:nvSpPr>
          <p:cNvPr id="107" name="PlaceHolder 2"/>
          <p:cNvSpPr>
            <a:spLocks noGrp="1"/>
          </p:cNvSpPr>
          <p:nvPr>
            <p:ph/>
          </p:nvPr>
        </p:nvSpPr>
        <p:spPr>
          <a:xfrm>
            <a:off x="457560" y="1051920"/>
            <a:ext cx="10972080" cy="5119920"/>
          </a:xfrm>
          <a:prstGeom prst="rect">
            <a:avLst/>
          </a:prstGeom>
          <a:noFill/>
          <a:ln w="0">
            <a:noFill/>
          </a:ln>
        </p:spPr>
        <p:txBody>
          <a:bodyPr lIns="0" rIns="0" tIns="0" bIns="0" anchor="t">
            <a:normAutofit fontScale="83888"/>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γλυκόζη τελειώνει πολύ κοντά στις 24 ώρες πειράματος και στις δύο θερμοκρασίες. Για θερμοκρασία 35 C το όργανο μετράει γλυκόζη σε όλα τα πειράματα στις 24 ώρες, αλλά η καμπύλη μας βγάζει ότι αυτή η συγκέντρωση είναι αρνητική (άρα είναι πολύ κοντά στο 0). Μόνη εξαίρεση αποτελεί το πείραμα με 8 mL, όπου το οργάνο δεν μπορεί να ανιχνεύσει γλυκόζη στις 24 ώρες άρα τελείωσε νωρίτερα. Στους 45 C, στη μία επανάληψη η γλυκόζη έχει τελειώσει στις 24 ώρες και στην άλλη στις 26 ώρες περίπου.</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σακχαρόζη τελειώνει μετά τις 24 ώρες, αλλά μέχρι τότε έχει καταναλωθεί ένα σημαντικό ποσόστο.</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φρουκτόζη μπορεί να καταναλωθεί πλήρως στους 35 C αλλά πιο αργά από τα άλλα σάκχαρα (στις 72 h η συγκέντρωση ήταν κοντά στο 0). Στους 45 C, καταναλώνεται και πάλι με αργό ρυθμό, αλλά ακόμη και σε 171 h δεν καταναλώθηκε πλήρως αλλά μόνο περίπου κατά τα 2/3. Αυτό ίσως σημαίνει ότι οι μικροοργανισμοί που μπορούν να την μεταβολίσουν είναι μεσόφιλοι. </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Το pH έχει μία μικρή μείωση κατά τις πρώτες 48 ώρες, αλλά μετά αρχίζουν να παράγονται περισσότερα οξέα και μειώνεται σημαντικά.</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ηλεκτρική αγωγιμότητα έχει μία μικρή αύξηση κατά την διάρκεια του πειράματος</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372320" y="-140040"/>
            <a:ext cx="9600480" cy="8258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Προιόντα</a:t>
            </a:r>
            <a:endParaRPr b="0" lang="en-US" sz="2800" spc="-1" strike="noStrike">
              <a:solidFill>
                <a:srgbClr val="000000"/>
              </a:solidFill>
              <a:latin typeface="Arial"/>
            </a:endParaRPr>
          </a:p>
        </p:txBody>
      </p:sp>
      <p:sp>
        <p:nvSpPr>
          <p:cNvPr id="109" name="PlaceHolder 2"/>
          <p:cNvSpPr>
            <a:spLocks noGrp="1"/>
          </p:cNvSpPr>
          <p:nvPr>
            <p:ph/>
          </p:nvPr>
        </p:nvSpPr>
        <p:spPr>
          <a:xfrm>
            <a:off x="457920" y="685800"/>
            <a:ext cx="10972080" cy="5943600"/>
          </a:xfrm>
          <a:prstGeom prst="rect">
            <a:avLst/>
          </a:prstGeom>
          <a:noFill/>
          <a:ln w="0">
            <a:noFill/>
          </a:ln>
        </p:spPr>
        <p:txBody>
          <a:bodyPr lIns="0" rIns="0" tIns="0" bIns="0" anchor="t">
            <a:normAutofit fontScale="96666"/>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προσθήκη 1 ml mix διαφοροποιήθηκε σχετικά λίγο από το 0 ml που σημαίνει ότι μάλλον χρειάζεται περισσότερη ποσότητα για να γίνει αισθητή η ύπαρξη τους. Επίσης οι ποσότητες 4 και 8 mL φάνηκε να έχουν αμελητέα ή και αρνητική επίδραση στο σύστημα σε σχέση με το 2 ml.</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Βασικότερο προιόν της γλυκόζης αποτελεί η αιθανόλη καθώς παρατηρείται μία μεγάλη αύξηση της στο 24ωρο. Οι μικροοργανισμοί που κάνουν την μετατροπή αυτή είναι μεσόφιλοι καθώς στους 35 C γίνεται καλύτερα. Βέβαια, στις 48 ώρες παρατηρείται αύξηση και των οξέων χωρίς να μειωθεί σημαντικά κάποια ένωση, οπότε το μονοπάτι που ακολουθείται παράγει αιθανόλη με ένα συμπροιόν (είτε γαλακτικό ή οξικό οξύ).</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Το προπιονικό οξύ είναι το λιγότερο ευαίσθητο προιόν στις μεταβολές της ποσότητας του μιξ αλλά και της θερμοκρασίας. Παράγεται μάλλον από αναγωγή μίας ποσότητας του γαλακτικού οξέος που παράγεται.</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Οι μικροοργανισμοί που υπάρχουν στα food waste μπορούν να παράξουν κάθε ένα από τα προιόντα που μετράμε, οπότε οι μικροοργανισμοί του μιξ φαίνεται να αλλάζουν μόνο τους ρυθμούς παραγωγής και όχι το προφίλ προιόντων.</a:t>
            </a:r>
            <a:endParaRPr b="0" lang="en-US" sz="2400" spc="-1" strike="noStrike">
              <a:solidFill>
                <a:srgbClr val="000000"/>
              </a:solidFill>
              <a:latin typeface="Arial"/>
            </a:endParaRPr>
          </a:p>
          <a:p>
            <a:pPr marL="432000" indent="0">
              <a:lnSpc>
                <a:spcPct val="90000"/>
              </a:lnSpc>
              <a:spcBef>
                <a:spcPts val="1100"/>
              </a:spcBef>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371600" y="0"/>
            <a:ext cx="9600480" cy="8258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Μεταβολικά Μονοπάτια</a:t>
            </a:r>
            <a:endParaRPr b="0" lang="en-US" sz="2800" spc="-1" strike="noStrike">
              <a:solidFill>
                <a:srgbClr val="000000"/>
              </a:solidFill>
              <a:latin typeface="Arial"/>
            </a:endParaRPr>
          </a:p>
        </p:txBody>
      </p:sp>
      <p:sp>
        <p:nvSpPr>
          <p:cNvPr id="111" name="PlaceHolder 2"/>
          <p:cNvSpPr>
            <a:spLocks noGrp="1"/>
          </p:cNvSpPr>
          <p:nvPr>
            <p:ph/>
          </p:nvPr>
        </p:nvSpPr>
        <p:spPr>
          <a:xfrm>
            <a:off x="457920" y="826200"/>
            <a:ext cx="10972080" cy="5803200"/>
          </a:xfrm>
          <a:prstGeom prst="rect">
            <a:avLst/>
          </a:prstGeom>
          <a:noFill/>
          <a:ln w="0">
            <a:noFill/>
          </a:ln>
        </p:spPr>
        <p:txBody>
          <a:bodyPr lIns="0" rIns="0" tIns="0" bIns="0" anchor="t">
            <a:normAutofit/>
          </a:bodyPr>
          <a:p>
            <a:pPr marL="432000" indent="0">
              <a:lnSpc>
                <a:spcPct val="90000"/>
              </a:lnSpc>
              <a:spcBef>
                <a:spcPts val="1100"/>
              </a:spcBef>
              <a:buNone/>
            </a:pPr>
            <a:r>
              <a:rPr b="0" lang="el-GR" sz="2400" spc="-1" strike="noStrike">
                <a:solidFill>
                  <a:schemeClr val="dk1"/>
                </a:solidFill>
                <a:latin typeface="Calibri"/>
              </a:rPr>
              <a:t>Όπως αναφέρθηκε, το μονοπάτι που ακολουθείται φαίνεται να έχει μεγάλη παραγωγή αιθανόλης, η οποία φαίνεται στις 24 ώρες αλλά δείχνει να συνοδεύεται από την παραγωγή κάποιου οξέος. Τα δύο βασικά μονοπάτια στα οποία συμβαίνει αυτό είναι το heterolactic fermentation και το acetate-ethanol type fermentation. Βιβλιογραφικά ξέρουμε πως και τα δύο λειτουργούν σε αρκετά όξινα pH αλλά το heterolactic fermentation έχει μεγαλύτερη ανοχή σε όξινο pH (όριο περίπου το 3.2 σε αντίθεση με 4 από το άλλο). Με βάση το πείραμα υπάρχουν και τα δύο σε διαφορετικές αναλογίες. Σε μικρή ποσότητα μιξ, στους 35 C, το οξικό οξύ φαίνεται να είναι το κύριο συμπροιόν. Αν η ποσότητα όμως αυξηθεί, το γαλακτικό οξύ αρχίζει να υπερισχύει ως βασικό μεταβολικό προιόν. Στους 45 C, το οξικό υπερισχύει ακόμη και σε μεγάλη ποσότητα μιξ. Συμπέρασμα είναι πως οι οξικογόνοι είναι θερμόφιλοι ενώ οι μικροοργανισμοί που παράγουν γαλακτικό είναι μεσόφιλοι. Επίσης οι 2 ομάδες αυτές δρουν ανταγωνιστικά, καθώς οι οξικογόνοι μπορούν να χρησιμοποιήσουν το γαλακτικό οξύ ως υπόστρωμα αλλά αν ο ρυθμός τους είναι αργός, μπορεί να συσσωρευτεί πολύ γαλακτικό οξύ και να υπερισχύσει αυτό ως προιόν.</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523880" y="228600"/>
            <a:ext cx="9143280" cy="9140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Πειραματική Διαδικασία</a:t>
            </a:r>
            <a:endParaRPr b="0" lang="en-US" sz="2800" spc="-1" strike="noStrike">
              <a:solidFill>
                <a:srgbClr val="000000"/>
              </a:solidFill>
              <a:latin typeface="Arial"/>
            </a:endParaRPr>
          </a:p>
        </p:txBody>
      </p:sp>
      <p:sp>
        <p:nvSpPr>
          <p:cNvPr id="85" name="PlaceHolder 2"/>
          <p:cNvSpPr>
            <a:spLocks noGrp="1"/>
          </p:cNvSpPr>
          <p:nvPr>
            <p:ph/>
          </p:nvPr>
        </p:nvSpPr>
        <p:spPr>
          <a:xfrm>
            <a:off x="609480" y="1600200"/>
            <a:ext cx="10972080" cy="3976920"/>
          </a:xfrm>
          <a:prstGeom prst="rect">
            <a:avLst/>
          </a:prstGeom>
          <a:noFill/>
          <a:ln w="0">
            <a:noFill/>
          </a:ln>
        </p:spPr>
        <p:txBody>
          <a:bodyPr lIns="0" rIns="0" tIns="0" bIns="0" anchor="t">
            <a:normAutofit/>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Πειράματα με σταθερή αραίωση 1:3 (200 g FW, 600 g Νερό) και θερμοκρασία 35 C. Δοκιμή διάφορων ποσοτήτων ενζύμου (0, 1, 2, 4, 8 mL).</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Δείγματα στις 0, 24, 48 και 72 ώρες</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Ανάλυσεις HPLC, pH, EC, sCOD (sCOD έγινε μόνο αρχικό και τελικό)</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Σύγκριση των ποσοτήτων μεταξύ τους και σύγκριση των 2 mL με το πείραμα στους 45 C</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28600" y="-228600"/>
            <a:ext cx="11658240" cy="124380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 </a:t>
            </a:r>
            <a:r>
              <a:rPr b="0" lang="el-GR" sz="2800" spc="-1" strike="noStrike">
                <a:solidFill>
                  <a:schemeClr val="dk1"/>
                </a:solidFill>
                <a:latin typeface="Calibri"/>
              </a:rPr>
              <a:t>Συγκριτικά διαγράμματα με βάση την ποσότητα του μιξ – Bar Plots</a:t>
            </a:r>
            <a:endParaRPr b="0" lang="en-US" sz="2800" spc="-1" strike="noStrike">
              <a:solidFill>
                <a:srgbClr val="000000"/>
              </a:solidFill>
              <a:latin typeface="Arial"/>
            </a:endParaRPr>
          </a:p>
        </p:txBody>
      </p:sp>
      <p:pic>
        <p:nvPicPr>
          <p:cNvPr id="87" name="" descr=""/>
          <p:cNvPicPr/>
          <p:nvPr/>
        </p:nvPicPr>
        <p:blipFill>
          <a:blip r:embed="rId1"/>
          <a:stretch/>
        </p:blipFill>
        <p:spPr>
          <a:xfrm>
            <a:off x="1766520" y="685800"/>
            <a:ext cx="8977680" cy="5985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168840"/>
            <a:ext cx="10743840" cy="8258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Διαγράμματα Συγκεντρώσεων ανά ποσότητα μιξ – Bar Plots </a:t>
            </a:r>
            <a:endParaRPr b="0" lang="en-US" sz="2800" spc="-1" strike="noStrike">
              <a:solidFill>
                <a:srgbClr val="000000"/>
              </a:solidFill>
              <a:latin typeface="Arial"/>
            </a:endParaRPr>
          </a:p>
        </p:txBody>
      </p:sp>
      <p:pic>
        <p:nvPicPr>
          <p:cNvPr id="89" name="" descr=""/>
          <p:cNvPicPr/>
          <p:nvPr/>
        </p:nvPicPr>
        <p:blipFill>
          <a:blip r:embed="rId1"/>
          <a:stretch/>
        </p:blipFill>
        <p:spPr>
          <a:xfrm>
            <a:off x="1233720" y="859680"/>
            <a:ext cx="9777960" cy="5943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168840"/>
            <a:ext cx="10743840" cy="8258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 Bar Plots </a:t>
            </a:r>
            <a:endParaRPr b="0" lang="en-US" sz="2800" spc="-1" strike="noStrike">
              <a:solidFill>
                <a:srgbClr val="000000"/>
              </a:solidFill>
              <a:latin typeface="Arial"/>
            </a:endParaRPr>
          </a:p>
        </p:txBody>
      </p:sp>
      <p:pic>
        <p:nvPicPr>
          <p:cNvPr id="91" name="" descr=""/>
          <p:cNvPicPr/>
          <p:nvPr/>
        </p:nvPicPr>
        <p:blipFill>
          <a:blip r:embed="rId1"/>
          <a:stretch/>
        </p:blipFill>
        <p:spPr>
          <a:xfrm>
            <a:off x="2057400" y="914400"/>
            <a:ext cx="8120880" cy="5413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8600" y="88200"/>
            <a:ext cx="11658240" cy="8258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 </a:t>
            </a:r>
            <a:r>
              <a:rPr b="0" lang="el-GR" sz="2800" spc="-1" strike="noStrike">
                <a:solidFill>
                  <a:schemeClr val="dk1"/>
                </a:solidFill>
                <a:latin typeface="Calibri"/>
              </a:rPr>
              <a:t>Συγκριτικά διαγράμματα με βάση την ποσότητα του μιξ – Scatter Plots</a:t>
            </a:r>
            <a:endParaRPr b="0" lang="en-US" sz="2800" spc="-1" strike="noStrike">
              <a:solidFill>
                <a:srgbClr val="000000"/>
              </a:solidFill>
              <a:latin typeface="Arial"/>
            </a:endParaRPr>
          </a:p>
        </p:txBody>
      </p:sp>
      <p:pic>
        <p:nvPicPr>
          <p:cNvPr id="93" name="" descr=""/>
          <p:cNvPicPr/>
          <p:nvPr/>
        </p:nvPicPr>
        <p:blipFill>
          <a:blip r:embed="rId1"/>
          <a:stretch/>
        </p:blipFill>
        <p:spPr>
          <a:xfrm>
            <a:off x="2057400" y="914040"/>
            <a:ext cx="8749080" cy="58327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960" y="228600"/>
            <a:ext cx="11429280" cy="70596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Διαγράμματα Συγκεντρώσεων ανά ποσότητα μιξ – Scatter Plots </a:t>
            </a:r>
            <a:endParaRPr b="0" lang="en-US" sz="2800" spc="-1" strike="noStrike">
              <a:solidFill>
                <a:srgbClr val="000000"/>
              </a:solidFill>
              <a:latin typeface="Arial"/>
            </a:endParaRPr>
          </a:p>
        </p:txBody>
      </p:sp>
      <p:pic>
        <p:nvPicPr>
          <p:cNvPr id="95" name="" descr=""/>
          <p:cNvPicPr/>
          <p:nvPr/>
        </p:nvPicPr>
        <p:blipFill>
          <a:blip r:embed="rId1"/>
          <a:stretch/>
        </p:blipFill>
        <p:spPr>
          <a:xfrm>
            <a:off x="1600200" y="934560"/>
            <a:ext cx="9601200" cy="5760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28960" y="228600"/>
            <a:ext cx="11429280" cy="70596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 Scatter Plots </a:t>
            </a:r>
            <a:endParaRPr b="0" lang="en-US" sz="2800" spc="-1" strike="noStrike">
              <a:solidFill>
                <a:srgbClr val="000000"/>
              </a:solidFill>
              <a:latin typeface="Arial"/>
            </a:endParaRPr>
          </a:p>
        </p:txBody>
      </p:sp>
      <p:pic>
        <p:nvPicPr>
          <p:cNvPr id="97" name="" descr=""/>
          <p:cNvPicPr/>
          <p:nvPr/>
        </p:nvPicPr>
        <p:blipFill>
          <a:blip r:embed="rId1"/>
          <a:stretch/>
        </p:blipFill>
        <p:spPr>
          <a:xfrm>
            <a:off x="2623320" y="1143000"/>
            <a:ext cx="7663680" cy="51087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914760" y="168840"/>
            <a:ext cx="9143280" cy="8258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Υπενθύμιση αποτελεσμάτων του κινητικού πειράματος</a:t>
            </a:r>
            <a:br>
              <a:rPr sz="2800"/>
            </a:br>
            <a:r>
              <a:rPr b="0" lang="el-GR" sz="2800" spc="-1" strike="noStrike">
                <a:solidFill>
                  <a:schemeClr val="dk1"/>
                </a:solidFill>
                <a:latin typeface="Calibri"/>
              </a:rPr>
              <a:t>(45 C θερμοκρασία, 2 mL mix, 2 επαναλήψεις)</a:t>
            </a:r>
            <a:endParaRPr b="0" lang="en-US" sz="2800" spc="-1" strike="noStrike">
              <a:solidFill>
                <a:srgbClr val="000000"/>
              </a:solidFill>
              <a:latin typeface="Arial"/>
            </a:endParaRPr>
          </a:p>
        </p:txBody>
      </p:sp>
      <p:pic>
        <p:nvPicPr>
          <p:cNvPr id="99" name="" descr=""/>
          <p:cNvPicPr/>
          <p:nvPr/>
        </p:nvPicPr>
        <p:blipFill>
          <a:blip r:embed="rId1"/>
          <a:stretch/>
        </p:blipFill>
        <p:spPr>
          <a:xfrm>
            <a:off x="1766520" y="1143000"/>
            <a:ext cx="8291880" cy="5527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297</TotalTime>
  <Application>LibreOffice/7.6.2.1$Linux_X86_64 LibreOffice_project/60$Build-1</Application>
  <AppVersion>15.0000</AppVersion>
  <Words>394</Words>
  <Paragraphs>224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2023-10-20T08:06:42Z</dcterms:created>
  <dc:creator>Χρήστης των Windows</dc:creator>
  <dc:description/>
  <dc:language>en-US</dc:language>
  <cp:lastModifiedBy/>
  <dcterms:modified xsi:type="dcterms:W3CDTF">2023-11-15T16:47:48Z</dcterms:modified>
  <cp:revision>49</cp:revision>
  <dc:subject/>
  <dc:title>Lab scale SSF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14</vt:i4>
  </property>
</Properties>
</file>