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256" r:id="rId3"/>
    <p:sldId id="258" r:id="rId4"/>
    <p:sldId id="259" r:id="rId5"/>
    <p:sldId id="260" r:id="rId6"/>
    <p:sldId id="278" r:id="rId7"/>
    <p:sldId id="262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85F743-50B0-8E45-8040-17A5BBCE7A11}">
          <p14:sldIdLst>
            <p14:sldId id="277"/>
            <p14:sldId id="256"/>
            <p14:sldId id="258"/>
            <p14:sldId id="259"/>
            <p14:sldId id="260"/>
            <p14:sldId id="278"/>
            <p14:sldId id="26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6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A2C182-5A3D-B74D-A441-D1155A9964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Vidit Kalani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B2B4E-21F1-624D-ACE7-22DC2C59E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83480-0E85-8549-B5F0-E673ED2FCAB0}" type="datetime1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3FB80-5208-7844-BA92-9255729AE4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4B230-5E17-274C-9F12-40453220C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7724D-65CA-FA46-8411-52E6286F5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033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Vidit Kalani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75562-8140-DC45-B116-9C0E20FBD449}" type="datetime1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A7C83-E796-8A42-A6BE-6623911F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271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DB5-8886-6C43-B845-45A8761E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FDA0E-5F3F-6E40-8883-C61DDAB9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8B15-5242-3E4C-8287-1FEBE606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6103-6F4C-FC45-95B4-1ABD433A359E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95DD-41E6-3B47-9530-BEA44C75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8F66-750C-C646-8DEC-7013638B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D75A-129E-1D44-8919-BDF14FE0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B0B14-1799-3340-9BFF-0AF6CC8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E120-5DDE-6E4F-A135-3C8B56F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CC2-CB2E-4148-9B65-D31C07514F0A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186B-D28A-6643-AFEE-A35350DE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1569-E426-414F-8A47-B01F1A6B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26EE1-882F-FF41-958D-C75F40DE8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C60B-2F54-2D4B-91B5-2F109E17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BB47-F6BB-C445-ADCB-2795D807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6A43-FB7D-824D-8125-A7EE03C68A7E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802D-80C1-8847-988B-E9ABB176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4467-6BFE-0445-8141-E474ACA4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941C-6FA5-174C-AE11-D63DC46D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9721-BAC3-5442-8ACE-ADB02A59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785-1864-D34C-86D2-CA73867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5AB3-2227-0144-A3A0-D6BD85BAF6FE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E338-B9AA-8F4A-9B02-8D8D507B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72D2-4AED-7241-8675-BE222EBE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D1EC-74F8-2D40-9931-0041FCE9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BF40E-BDBD-1440-B367-FE884C4E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8E42-113D-F94D-A8B2-0BCA3A09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EC45-D288-034E-889C-9F55889F8D91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80B5-1AC0-1A4E-872A-AC02979E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EEB4-371B-6340-80A9-AF9D835E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CF5A-5F2F-5545-9371-96512203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93EF-F40D-E94E-B50A-ABBCB7EC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5216C-C1EC-3246-A439-5E26ED5D8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50794-4A44-864F-92EA-83625969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8BEF-D559-B644-880D-62659734B2E3}" type="datetime1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3BB8E-6FDB-6847-859B-7A4891EB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E95E-3B82-944E-BA0C-75FD5ACF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BCB7-11B9-3646-8CCE-AE745847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D21BF-AA5D-2440-B56F-8C2CEE38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B368-19DA-4E4E-BE2C-B54699FE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DDF1E-1714-6C4B-BF65-5E29C02DF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1F611-D8D0-8148-B6E9-7CDB984E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75A73-D7E2-E14D-A8F4-E72F5A53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5E13-E3D7-154F-9996-92528D344FA3}" type="datetime1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5758D-A138-3342-AF82-6CB579D0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AFDEE-4E23-6F4F-84C5-F2BF9B1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4E9B-5852-A94D-BCA5-586041D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F2736-EDB3-904B-ADF9-D27B30FE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8E23-B63B-7443-B67E-4C2733803175}" type="datetime1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B38E8-F3E3-0C49-A970-8220A05C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06C9D-3CD1-754E-94CA-4E1DAC1D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E8D07-4EB1-334D-9269-F2E86600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818E-0829-2E41-8CFD-48ACEE49E5A1}" type="datetime1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E911-597B-8A41-9188-B4768881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91F2-3DA2-B84A-9A11-0DE4378C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B9C7-0B05-674D-B2C9-1ABDBE2A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19F6-6575-A144-AAC3-AFF2EBA2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0D87-12FA-F741-8EA6-0D26D9DD7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0029-9647-7048-8A1B-5ED60949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6A2-3CFF-C14C-B95F-5F0E206CDF7A}" type="datetime1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AB49-C6B4-1843-9423-A29A1337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6F81-E8B8-2743-8E1A-A2606353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FA39-CF57-5D40-99CE-41196EE0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5454-0E5C-AF48-A46B-4A0C535FB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A79E2-09A0-AB44-9AE1-2740A7DA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1EF0-22D9-C74D-866D-29EE7EC1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E5BF-630F-C44E-9BB8-1EA3C74D8E2A}" type="datetime1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4FC94-3B7E-1540-9E36-95C52A59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2748-035E-0447-8B7A-7969AC3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B5FE4-1D38-F642-8AD1-3D124322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D945-BA48-1C4B-B74E-10520DA5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3D1F-C047-6146-9467-BEFBA20B4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44EF-700A-094B-B62C-63636E241FB1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D555-44F3-A544-8978-DE6E3102E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8AFF-169F-1C45-8C1A-912B8E6B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8B0B-40A6-C04F-BB6C-033C5E5C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E3DD-F066-E740-88E3-9AF147EA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3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5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Credit Dataset</a:t>
            </a:r>
            <a:br>
              <a:rPr lang="en-US" dirty="0">
                <a:latin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</a:rPr>
              <a:t> </a:t>
            </a:r>
            <a:r>
              <a:rPr lang="en-US" b="1" u="sng" dirty="0">
                <a:latin typeface="Times New Roman" panose="02020603050405020304" pitchFamily="18" charset="0"/>
              </a:rPr>
              <a:t>Logistic Regression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B18FB-F19D-264C-BF97-4F5A00D4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471"/>
            <a:ext cx="9144000" cy="1833910"/>
          </a:xfrm>
        </p:spPr>
        <p:txBody>
          <a:bodyPr>
            <a:normAutofit fontScale="85000" lnSpcReduction="2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Vidit Kalani / Abraham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MSCS 5610 Data Mining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2018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Praveen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Madiraju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DCB62-2FE2-7D4E-B221-41AFB4D7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1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F28EE58-9F43-C84B-BA9D-E81D1987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2A54755-06DD-6140-87F7-AFA867722ECC}"/>
              </a:ext>
            </a:extLst>
          </p:cNvPr>
          <p:cNvSpPr txBox="1">
            <a:spLocks/>
          </p:cNvSpPr>
          <p:nvPr/>
        </p:nvSpPr>
        <p:spPr>
          <a:xfrm>
            <a:off x="350257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658B218-80F2-8F4F-88C5-155B9939DD50}"/>
              </a:ext>
            </a:extLst>
          </p:cNvPr>
          <p:cNvSpPr txBox="1">
            <a:spLocks/>
          </p:cNvSpPr>
          <p:nvPr/>
        </p:nvSpPr>
        <p:spPr>
          <a:xfrm>
            <a:off x="1006230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403351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8ADA3-2E11-714D-8AD3-A2E92AF5FF96}"/>
              </a:ext>
            </a:extLst>
          </p:cNvPr>
          <p:cNvSpPr/>
          <p:nvPr/>
        </p:nvSpPr>
        <p:spPr>
          <a:xfrm>
            <a:off x="367145" y="1278037"/>
            <a:ext cx="3920836" cy="50783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InstallmentRatePercentage,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NumberExistingCredits,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NumberPeopleMaintenance,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ForeignWorker,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CheckingAccountStatus.lt.0,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CheckingAccountStatus.0.to.200,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CheckingAccountStatus.gt.200,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CheckingAccountStatus.none,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CreditHistory.NoCredit.AllPaid,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CreditHistory.ThisBank.AllPaid,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CreditHistory.PaidDuly,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CreditHistory.Delay,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CreditHistory.Critical,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A782A-40B1-8048-8F01-6C681E1F95A5}"/>
              </a:ext>
            </a:extLst>
          </p:cNvPr>
          <p:cNvSpPr/>
          <p:nvPr/>
        </p:nvSpPr>
        <p:spPr>
          <a:xfrm>
            <a:off x="4287981" y="1062889"/>
            <a:ext cx="43226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SavingsAccountBonds.lt.100,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SavingsAccountBonds.100.to.500,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SavingsAccountBonds.500.to.1000,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SavingsAccountBonds.gt.1000,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SavingsAccountBonds.Unknown,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EmploymentDuration.lt.1,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EmploymentDuration.1.to.4,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EmploymentDuration.4.to.7,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EmploymentDuration.gt.7,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EmploymentDuration.Unemployed,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Personal.Male.Divorced.Seperated,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Personal.Female.NotSingle,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Personal.Male.Single,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Personal.Male.Married.Widowed,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Personal.Female.Single,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Property.RealEstate,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Property.Insurance,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Property.CarOther,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Property.Unknown,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308C8-6F8B-A94C-916A-A59C1E709915}"/>
              </a:ext>
            </a:extLst>
          </p:cNvPr>
          <p:cNvSpPr/>
          <p:nvPr/>
        </p:nvSpPr>
        <p:spPr>
          <a:xfrm>
            <a:off x="8271162" y="1062889"/>
            <a:ext cx="3657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Housing.Rent,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Housing.Own,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Housing.ForFree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85929-9432-6146-AAA6-63595D06D125}"/>
              </a:ext>
            </a:extLst>
          </p:cNvPr>
          <p:cNvSpPr txBox="1"/>
          <p:nvPr/>
        </p:nvSpPr>
        <p:spPr>
          <a:xfrm>
            <a:off x="450273" y="555205"/>
            <a:ext cx="752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my of the features for study in German Credit dataset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7CFE759-9610-2649-A45D-30B36DC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D807A2F3-D8D7-244A-B14A-1C2271E722C7}"/>
              </a:ext>
            </a:extLst>
          </p:cNvPr>
          <p:cNvSpPr txBox="1">
            <a:spLocks/>
          </p:cNvSpPr>
          <p:nvPr/>
        </p:nvSpPr>
        <p:spPr>
          <a:xfrm>
            <a:off x="350257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A34B3535-EC02-1744-8FA2-C4FE81DFAB7B}"/>
              </a:ext>
            </a:extLst>
          </p:cNvPr>
          <p:cNvSpPr txBox="1">
            <a:spLocks/>
          </p:cNvSpPr>
          <p:nvPr/>
        </p:nvSpPr>
        <p:spPr>
          <a:xfrm>
            <a:off x="1006230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327654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24CB2-0093-8D40-928A-66DEC49D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15210"/>
              </p:ext>
            </p:extLst>
          </p:nvPr>
        </p:nvGraphicFramePr>
        <p:xfrm>
          <a:off x="1125415" y="886691"/>
          <a:ext cx="7660676" cy="51232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41723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718953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 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All features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955598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Amount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0.715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InstallmentRatePercentage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NumberExistingCredits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NumberPeopleMaintenance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6552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Telephone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ForeignWorker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CheckingAccountStatus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CreditHistory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EmploymentDuratio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Personal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Property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Housing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5450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C09DC2-2F27-2943-9D7A-3111B0CD8F48}"/>
              </a:ext>
            </a:extLst>
          </p:cNvPr>
          <p:cNvSpPr txBox="1"/>
          <p:nvPr/>
        </p:nvSpPr>
        <p:spPr>
          <a:xfrm>
            <a:off x="5197475" y="518308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5DB9EF-E881-7D4C-84B0-C746EE7A1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0833"/>
              </p:ext>
            </p:extLst>
          </p:nvPr>
        </p:nvGraphicFramePr>
        <p:xfrm>
          <a:off x="8786091" y="886691"/>
          <a:ext cx="2718953" cy="51232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18953">
                  <a:extLst>
                    <a:ext uri="{9D8B030D-6E8A-4147-A177-3AD203B41FA5}">
                      <a16:colId xmlns:a16="http://schemas.microsoft.com/office/drawing/2014/main" val="582984804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en-US" sz="18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Accuracies Round: 2</a:t>
                      </a:r>
                      <a:endParaRPr lang="en-US" sz="18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300164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11306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37452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82095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52340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314041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73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751224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928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23521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317738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3552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45539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43378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4314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931974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A51001F-C378-D246-AC31-B05E368A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1524E5F1-2BD7-F54D-A165-0572461BB8BE}"/>
              </a:ext>
            </a:extLst>
          </p:cNvPr>
          <p:cNvSpPr txBox="1">
            <a:spLocks/>
          </p:cNvSpPr>
          <p:nvPr/>
        </p:nvSpPr>
        <p:spPr>
          <a:xfrm>
            <a:off x="350257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8196D4B6-4989-AA44-8080-CAD8CD09AA9D}"/>
              </a:ext>
            </a:extLst>
          </p:cNvPr>
          <p:cNvSpPr txBox="1">
            <a:spLocks/>
          </p:cNvSpPr>
          <p:nvPr/>
        </p:nvSpPr>
        <p:spPr>
          <a:xfrm>
            <a:off x="1006230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12580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6FFF26-AA7E-F84D-A36F-538FA1FC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40064"/>
              </p:ext>
            </p:extLst>
          </p:nvPr>
        </p:nvGraphicFramePr>
        <p:xfrm>
          <a:off x="450273" y="859209"/>
          <a:ext cx="8670644" cy="45189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59092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LR Accuracies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SavingsAccountBonds + Amount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SavingsAccountBonds +  InstallmentRatePercentage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SavingsAccountBonds  + 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SavingsAccountBonds + NumberExistingCredits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NumberPeopleMaintenance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Telephone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ForeignWorker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CheckingAccountStatus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CreditHistory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EmploymentDuratio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Personal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Property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545028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Housing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881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823E49-8709-E847-96CC-D32694540D97}"/>
              </a:ext>
            </a:extLst>
          </p:cNvPr>
          <p:cNvSpPr txBox="1"/>
          <p:nvPr/>
        </p:nvSpPr>
        <p:spPr>
          <a:xfrm>
            <a:off x="4797450" y="522290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D6B284-6F59-404C-8E50-CFEACCCB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44725"/>
              </p:ext>
            </p:extLst>
          </p:nvPr>
        </p:nvGraphicFramePr>
        <p:xfrm>
          <a:off x="9129712" y="855765"/>
          <a:ext cx="2643189" cy="45189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3189">
                  <a:extLst>
                    <a:ext uri="{9D8B030D-6E8A-4147-A177-3AD203B41FA5}">
                      <a16:colId xmlns:a16="http://schemas.microsoft.com/office/drawing/2014/main" val="3753979574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1" u="non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en-US" sz="17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Accuracies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Round: 3</a:t>
                      </a:r>
                      <a:endParaRPr lang="en-US" sz="1700" b="1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59221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107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26146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54652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60546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143988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94951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6914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66411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821108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4122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81388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11330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103505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7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94836"/>
                  </a:ext>
                </a:extLst>
              </a:tr>
            </a:tbl>
          </a:graphicData>
        </a:graphic>
      </p:graphicFrame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6F7037D-7AC3-2A4F-9ADA-B9C21059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3BD90752-094B-134D-90F0-19875DA03322}"/>
              </a:ext>
            </a:extLst>
          </p:cNvPr>
          <p:cNvSpPr txBox="1">
            <a:spLocks/>
          </p:cNvSpPr>
          <p:nvPr/>
        </p:nvSpPr>
        <p:spPr>
          <a:xfrm>
            <a:off x="350257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D297D65B-BC8F-A146-9370-6F879F2C1EDA}"/>
              </a:ext>
            </a:extLst>
          </p:cNvPr>
          <p:cNvSpPr txBox="1">
            <a:spLocks/>
          </p:cNvSpPr>
          <p:nvPr/>
        </p:nvSpPr>
        <p:spPr>
          <a:xfrm>
            <a:off x="1006230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243281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7790" y="6356350"/>
            <a:ext cx="2743200" cy="365125"/>
          </a:xfrm>
        </p:spPr>
        <p:txBody>
          <a:bodyPr/>
          <a:lstStyle/>
          <a:p>
            <a:fld id="{A0D08B0B-40A6-C04F-BB6C-033C5E5C584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FB4BC6-5CCB-6947-BDFF-ADF4B92C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58240"/>
              </p:ext>
            </p:extLst>
          </p:nvPr>
        </p:nvGraphicFramePr>
        <p:xfrm>
          <a:off x="1308628" y="655127"/>
          <a:ext cx="7716312" cy="59615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398115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2318197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5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</a:t>
                      </a:r>
                      <a:endParaRPr lang="en-US" sz="15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SavingsAccountBonds +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InstallmentRatePercentage + Amount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10177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SavingsAccountBonds 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Age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NumberExistingCredits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NumberPeopleMaintenance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InstallmentRatePercentage + Telephone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+ForeignWorker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CheckingAccountStatus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 CreditHistory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EmploymentDuratio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Personal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Property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Housing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C5FF2B-B6EB-6F46-A41D-E81707CC91FB}"/>
              </a:ext>
            </a:extLst>
          </p:cNvPr>
          <p:cNvSpPr txBox="1"/>
          <p:nvPr/>
        </p:nvSpPr>
        <p:spPr>
          <a:xfrm>
            <a:off x="5126046" y="265112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E71322-4575-B842-9D06-8F165DB3D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5060"/>
              </p:ext>
            </p:extLst>
          </p:nvPr>
        </p:nvGraphicFramePr>
        <p:xfrm>
          <a:off x="9024941" y="655127"/>
          <a:ext cx="2362200" cy="59615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344788588"/>
                    </a:ext>
                  </a:extLst>
                </a:gridCol>
              </a:tblGrid>
              <a:tr h="37568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1" u="non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en-US" sz="15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\Accuracies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Round: 4</a:t>
                      </a:r>
                      <a:endParaRPr lang="en-US" sz="1500" b="1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3291579"/>
                  </a:ext>
                </a:extLst>
              </a:tr>
              <a:tr h="4189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478950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007627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656661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211509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0.775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21336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330896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509822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076677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440122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885648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549931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061476"/>
                  </a:ext>
                </a:extLst>
              </a:tr>
            </a:tbl>
          </a:graphicData>
        </a:graphic>
      </p:graphicFrame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457C793-F5DE-5E46-9689-49F82131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1E2F95BB-835A-BE4A-8DF5-788CEFC6138B}"/>
              </a:ext>
            </a:extLst>
          </p:cNvPr>
          <p:cNvSpPr txBox="1">
            <a:spLocks/>
          </p:cNvSpPr>
          <p:nvPr/>
        </p:nvSpPr>
        <p:spPr>
          <a:xfrm>
            <a:off x="350257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5587698C-CA14-3B46-9991-CC39BCD51A2D}"/>
              </a:ext>
            </a:extLst>
          </p:cNvPr>
          <p:cNvSpPr txBox="1">
            <a:spLocks/>
          </p:cNvSpPr>
          <p:nvPr/>
        </p:nvSpPr>
        <p:spPr>
          <a:xfrm>
            <a:off x="1006230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65797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FB4BC6-5CCB-6947-BDFF-ADF4B92C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283396"/>
              </p:ext>
            </p:extLst>
          </p:nvPr>
        </p:nvGraphicFramePr>
        <p:xfrm>
          <a:off x="749241" y="857980"/>
          <a:ext cx="8192122" cy="54916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271698">
                  <a:extLst>
                    <a:ext uri="{9D8B030D-6E8A-4147-A177-3AD203B41FA5}">
                      <a16:colId xmlns:a16="http://schemas.microsoft.com/office/drawing/2014/main" val="7665851"/>
                    </a:ext>
                  </a:extLst>
                </a:gridCol>
                <a:gridCol w="1920424">
                  <a:extLst>
                    <a:ext uri="{9D8B030D-6E8A-4147-A177-3AD203B41FA5}">
                      <a16:colId xmlns:a16="http://schemas.microsoft.com/office/drawing/2014/main" val="1322184890"/>
                    </a:ext>
                  </a:extLst>
                </a:gridCol>
              </a:tblGrid>
              <a:tr h="322785">
                <a:tc>
                  <a:txBody>
                    <a:bodyPr/>
                    <a:lstStyle/>
                    <a:p>
                      <a:pPr marL="103505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5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Accuracies</a:t>
                      </a:r>
                      <a:endParaRPr lang="en-US" sz="15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135729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SavingsAccountBonds 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Amount + Age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86130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Amount + NumberExistingCredits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5948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InstallmentRatePercentage + Amount + NumberPeopleMaintenance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3736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Amount + Telephone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583806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Amount + ForeignWorker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731673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Amount + CheckingAccountStatus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49133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 Amount + CreditHistory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571132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Amount + EmploymentDuratio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0.775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08437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Amount + Personal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09031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Amount + Property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186895"/>
                  </a:ext>
                </a:extLst>
              </a:tr>
              <a:tr h="322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+  SavingsAccountBonds +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InstallmentRatePercentage + Amount + Housing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09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C5FF2B-B6EB-6F46-A41D-E81707CC91FB}"/>
              </a:ext>
            </a:extLst>
          </p:cNvPr>
          <p:cNvSpPr txBox="1"/>
          <p:nvPr/>
        </p:nvSpPr>
        <p:spPr>
          <a:xfrm>
            <a:off x="5140334" y="479430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Round: 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70C29F-0524-9646-BE9E-C4CF40132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90653"/>
              </p:ext>
            </p:extLst>
          </p:nvPr>
        </p:nvGraphicFramePr>
        <p:xfrm>
          <a:off x="8941363" y="857979"/>
          <a:ext cx="2760103" cy="55126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60103">
                  <a:extLst>
                    <a:ext uri="{9D8B030D-6E8A-4147-A177-3AD203B41FA5}">
                      <a16:colId xmlns:a16="http://schemas.microsoft.com/office/drawing/2014/main" val="2900832710"/>
                    </a:ext>
                  </a:extLst>
                </a:gridCol>
              </a:tblGrid>
              <a:tr h="330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en-US" sz="15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Accuracies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Round: 5</a:t>
                      </a:r>
                      <a:endParaRPr lang="en-US" sz="15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168890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218284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090349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21245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508324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443525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325405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104816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203892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20560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16630"/>
                  </a:ext>
                </a:extLst>
              </a:tr>
              <a:tr h="471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0.695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47527"/>
                  </a:ext>
                </a:extLst>
              </a:tr>
            </a:tbl>
          </a:graphicData>
        </a:graphic>
      </p:graphicFrame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46CA701-48D1-2545-BC09-5244FE0C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21D2FA8C-0FF2-B143-AED3-02493E700D37}"/>
              </a:ext>
            </a:extLst>
          </p:cNvPr>
          <p:cNvSpPr txBox="1">
            <a:spLocks/>
          </p:cNvSpPr>
          <p:nvPr/>
        </p:nvSpPr>
        <p:spPr>
          <a:xfrm>
            <a:off x="350257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09B676A5-62AF-1145-BA0E-62E863160411}"/>
              </a:ext>
            </a:extLst>
          </p:cNvPr>
          <p:cNvSpPr txBox="1">
            <a:spLocks/>
          </p:cNvSpPr>
          <p:nvPr/>
        </p:nvSpPr>
        <p:spPr>
          <a:xfrm>
            <a:off x="1006230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18851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B47F9-F6FF-0E4C-BCC4-A1458E5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AA7D-D525-F24D-B7E6-E82C756C6C93}"/>
              </a:ext>
            </a:extLst>
          </p:cNvPr>
          <p:cNvSpPr txBox="1"/>
          <p:nvPr/>
        </p:nvSpPr>
        <p:spPr>
          <a:xfrm>
            <a:off x="866776" y="2035044"/>
            <a:ext cx="10293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1:-  </a:t>
            </a:r>
            <a:r>
              <a:rPr lang="en-US" dirty="0"/>
              <a:t>Duration +  SavingsAccountBonds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2:-  Duration + SavingsAccountBonds +  InstallmentRatePercentage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3:-  Duration + SavingsAccountBonds + InstallmentRatePercentage + Amount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4:- Duration +  SavingsAccountBonds + InstallmentRatePercentage + Amount + EmploymentDuratio features are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I noticed that in Round 4 the most of features accuracy are same and all features in Round 4, the accuracy going 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 decided to stop at Round 4 because in Round 4, 4 out of 11 features accuracy are same(0.765).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77D3B-1FFD-7848-AE23-084B05B7AEEA}"/>
              </a:ext>
            </a:extLst>
          </p:cNvPr>
          <p:cNvSpPr txBox="1"/>
          <p:nvPr/>
        </p:nvSpPr>
        <p:spPr>
          <a:xfrm>
            <a:off x="958395" y="841602"/>
            <a:ext cx="8995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+mj-cs"/>
              </a:rPr>
              <a:t> Logistic Regression performing </a:t>
            </a:r>
            <a:endParaRPr lang="en-US" sz="450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75D23AE-AE82-CC4F-A178-7B9F0F72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500CD4B-C28B-E84D-A4A8-F5D3E6C3C3DA}"/>
              </a:ext>
            </a:extLst>
          </p:cNvPr>
          <p:cNvSpPr txBox="1">
            <a:spLocks/>
          </p:cNvSpPr>
          <p:nvPr/>
        </p:nvSpPr>
        <p:spPr>
          <a:xfrm>
            <a:off x="350257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2483630-E984-1D41-9252-2348C1E34BBF}"/>
              </a:ext>
            </a:extLst>
          </p:cNvPr>
          <p:cNvSpPr txBox="1">
            <a:spLocks/>
          </p:cNvSpPr>
          <p:nvPr/>
        </p:nvSpPr>
        <p:spPr>
          <a:xfrm>
            <a:off x="1006230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27791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A6FB-8983-434D-A873-607C1ECB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29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LR Model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DB81-87FC-344F-A8C0-A8E8B9C3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6959"/>
            <a:ext cx="10634663" cy="3817938"/>
          </a:xfrm>
        </p:spPr>
        <p:txBody>
          <a:bodyPr>
            <a:noAutofit/>
          </a:bodyPr>
          <a:lstStyle/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LR Model, I can start from selecting two features. And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 can start with single feature. 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 in LR model and Round 2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the most of the all feature accuracy are nearly equal to same. In Round 1 in LR model, the high accuracy is Duration + SavingsAccountBonds. And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the high accuracy is Duration + NumberPeopleMaintenance.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Round 2 in LR model and Round 3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the LR’s all feature accuracy are going up. In Round 2 in LR model, the high accuracy is Duration + SavingsAccountBonds + InstallmentRatePercentage. And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the high accuracy is Duration + NumberPeopleMaintenance + Housing.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Round 2 in LR model and Round 3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the LR’s all feature accuracy are going up. In Round 2 in LR model, the high accuracy is Duration + SavingsAccountBonds + InstallmentRatePercentage + Amount. And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the high accuracy is Duration + NumberPeopleMaintenance + Housing + Telephone.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Round 2 in LR model and Round 3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the LR’s all feature accuracy are going up. In Round 2 in LR model, the high accuracy is Duration + SavingsAccountBonds + InstallmentRatePercentage + Amount + EmploymentDuratio. And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the high accuracy is Duration + NumberPeopleMaintenance + Housing + Telephone + Age.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noticed that, in LR Model every round overall all accuracy is going up and after Round 3 some of the accuracy are stable, going up or going down. But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every Rounds the accuracy frequency change and not stable.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Best Model accuracy for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is Round: 4 which is 0.775 Which is same as LR Model Round 4. and In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some of the other features accuracy in Round: 4 are high then Round 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53B70-B792-B44E-9CB4-941F73A9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B0B-40A6-C04F-BB6C-033C5E5C5848}" type="slidenum">
              <a:rPr lang="en-US" smtClean="0"/>
              <a:t>8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895CA76-4D2F-6F45-BADC-8A2DB7B2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134" y="6356350"/>
            <a:ext cx="2743200" cy="365125"/>
          </a:xfrm>
        </p:spPr>
        <p:txBody>
          <a:bodyPr/>
          <a:lstStyle/>
          <a:p>
            <a:r>
              <a:rPr lang="en-US" dirty="0"/>
              <a:t>Mat 5,2018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D0A8696F-5065-A047-8441-67A0ED82A776}"/>
              </a:ext>
            </a:extLst>
          </p:cNvPr>
          <p:cNvSpPr txBox="1">
            <a:spLocks/>
          </p:cNvSpPr>
          <p:nvPr/>
        </p:nvSpPr>
        <p:spPr>
          <a:xfrm>
            <a:off x="350257" y="689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Vidit Kalani / Abraham </a:t>
            </a:r>
            <a:r>
              <a:rPr lang="en-US" dirty="0" err="1"/>
              <a:t>Shoun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28EA95E-7C89-C048-ABB5-9A80A25B7B06}"/>
              </a:ext>
            </a:extLst>
          </p:cNvPr>
          <p:cNvSpPr txBox="1">
            <a:spLocks/>
          </p:cNvSpPr>
          <p:nvPr/>
        </p:nvSpPr>
        <p:spPr>
          <a:xfrm>
            <a:off x="10062301" y="96632"/>
            <a:ext cx="2874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MSCS 5610 Data Mining</a:t>
            </a:r>
          </a:p>
        </p:txBody>
      </p:sp>
    </p:spTree>
    <p:extLst>
      <p:ext uri="{BB962C8B-B14F-4D97-AF65-F5344CB8AC3E}">
        <p14:creationId xmlns:p14="http://schemas.microsoft.com/office/powerpoint/2010/main" val="326649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1202</Words>
  <Application>Microsoft Macintosh PowerPoint</Application>
  <PresentationFormat>Widescreen</PresentationFormat>
  <Paragraphs>286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Homework 5 German Credit Dataset  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to LR Model and kNN Model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Kalani, Vidit</dc:creator>
  <cp:lastModifiedBy>Kalani, Vidit</cp:lastModifiedBy>
  <cp:revision>185</cp:revision>
  <cp:lastPrinted>2018-04-23T23:11:38Z</cp:lastPrinted>
  <dcterms:created xsi:type="dcterms:W3CDTF">2018-02-20T17:23:01Z</dcterms:created>
  <dcterms:modified xsi:type="dcterms:W3CDTF">2018-04-26T18:44:00Z</dcterms:modified>
</cp:coreProperties>
</file>