
<file path=[Content_Types].xml><?xml version="1.0" encoding="utf-8"?>
<Types xmlns="http://schemas.openxmlformats.org/package/2006/content-types">
  <Default ContentType="image/jpeg" Extension="jpg"/>
  <Default ContentType="image/x-wmf" Extension="wm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39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9144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3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3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3.xml"/><Relationship Id="rId3" Type="http://schemas.openxmlformats.org/officeDocument/2006/relationships/presProps" Target="presProps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21A1E-68DE-4DF0-8B49-50C4680D9E76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534E3-67AD-461C-BF67-A237FAC4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2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Reflection occurs when</a:t>
            </a:r>
            <a:r>
              <a:rPr lang="en-IN" baseline="0" dirty="0" smtClean="0"/>
              <a:t> </a:t>
            </a:r>
            <a:r>
              <a:rPr lang="en-IN" dirty="0" smtClean="0"/>
              <a:t>radio wave propagating in one medium impinges upon another medium with</a:t>
            </a:r>
            <a:r>
              <a:rPr lang="en-IN" baseline="0" dirty="0" smtClean="0"/>
              <a:t> </a:t>
            </a:r>
            <a:r>
              <a:rPr lang="en-IN" dirty="0" smtClean="0"/>
              <a:t>different electromagnetic properties.</a:t>
            </a:r>
          </a:p>
          <a:p>
            <a:r>
              <a:rPr lang="en-IN" dirty="0" smtClean="0"/>
              <a:t>Diffraction is a phenomenon by which propagating radio waves bend or</a:t>
            </a:r>
            <a:r>
              <a:rPr lang="en-IN" baseline="0" dirty="0" smtClean="0"/>
              <a:t> </a:t>
            </a:r>
            <a:r>
              <a:rPr lang="en-IN" dirty="0" smtClean="0"/>
              <a:t>deviate in the </a:t>
            </a:r>
            <a:r>
              <a:rPr lang="en-IN" dirty="0" err="1" smtClean="0"/>
              <a:t>neighborhood</a:t>
            </a:r>
            <a:r>
              <a:rPr lang="en-IN" dirty="0" smtClean="0"/>
              <a:t> of obstacles. Diffraction results from the propagation</a:t>
            </a:r>
          </a:p>
          <a:p>
            <a:r>
              <a:rPr lang="en-IN" dirty="0" smtClean="0"/>
              <a:t>of wavelets into a shadowy region caused by obstructions such as walls, buildings,</a:t>
            </a:r>
            <a:r>
              <a:rPr lang="en-IN" baseline="0" dirty="0" smtClean="0"/>
              <a:t> </a:t>
            </a:r>
            <a:r>
              <a:rPr lang="en-IN" dirty="0" smtClean="0"/>
              <a:t>mountains, and so on.</a:t>
            </a:r>
          </a:p>
          <a:p>
            <a:r>
              <a:rPr lang="en-IN" dirty="0" smtClean="0"/>
              <a:t>Scattering occurs when a radio signal hits a rough surface or an object having</a:t>
            </a:r>
            <a:r>
              <a:rPr lang="en-IN" baseline="0" dirty="0" smtClean="0"/>
              <a:t> </a:t>
            </a:r>
            <a:r>
              <a:rPr lang="en-IN" dirty="0" smtClean="0"/>
              <a:t>a size much smaller than or on the order of the signal wavelength. Causes signal energy to spread out in all directions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534E3-67AD-461C-BF67-A237FAC419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4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 cap="small" baseline="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oppler%20Shift%20Formula%20%20%20Doppler%20Effect%20Formula%20%20%20Formulas@TutorVista.com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Phenomenon that affect Channel performance</a:t>
            </a:r>
            <a:endParaRPr lang="en-US" u="sng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Upena</a:t>
            </a:r>
            <a:r>
              <a:rPr lang="en-US" dirty="0" smtClean="0"/>
              <a:t> </a:t>
            </a:r>
            <a:r>
              <a:rPr lang="en-US" dirty="0" err="1" smtClean="0"/>
              <a:t>Dalal</a:t>
            </a:r>
            <a:r>
              <a:rPr lang="en-US" dirty="0" smtClean="0"/>
              <a:t> “ Wireless Communication” 5.2 5.3 5.9 6.1 6.5 6.6</a:t>
            </a:r>
          </a:p>
          <a:p>
            <a:r>
              <a:rPr lang="en-US" dirty="0" smtClean="0"/>
              <a:t>or </a:t>
            </a:r>
          </a:p>
          <a:p>
            <a:r>
              <a:rPr lang="en-US" dirty="0" smtClean="0"/>
              <a:t>Vijay </a:t>
            </a:r>
            <a:r>
              <a:rPr lang="en-US" dirty="0" err="1" smtClean="0"/>
              <a:t>garg</a:t>
            </a:r>
            <a:r>
              <a:rPr lang="en-US" dirty="0" smtClean="0"/>
              <a:t> wireless n/w evolution chapter 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1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107950" y="404813"/>
            <a:ext cx="8856663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  <a:defRPr/>
            </a:pPr>
            <a:r>
              <a:rPr lang="en-US" sz="2400">
                <a:solidFill>
                  <a:srgbClr val="0000CC"/>
                </a:solidFill>
                <a:latin typeface="Times New Roman" charset="0"/>
                <a:ea typeface="ＭＳ Ｐゴシック" charset="0"/>
              </a:rPr>
              <a:t>The values for </a:t>
            </a:r>
            <a:r>
              <a:rPr lang="en-US" sz="2400" b="1">
                <a:solidFill>
                  <a:srgbClr val="0000CC"/>
                </a:solidFill>
                <a:latin typeface="Times New Roman" charset="0"/>
                <a:ea typeface="ＭＳ Ｐゴシック" charset="0"/>
              </a:rPr>
              <a:t>P</a:t>
            </a:r>
            <a:r>
              <a:rPr lang="en-US" sz="2400" b="1" baseline="-25000">
                <a:solidFill>
                  <a:srgbClr val="0000CC"/>
                </a:solidFill>
                <a:latin typeface="Times New Roman" charset="0"/>
                <a:ea typeface="ＭＳ Ｐゴシック" charset="0"/>
              </a:rPr>
              <a:t>t</a:t>
            </a:r>
            <a:r>
              <a:rPr lang="en-US" sz="2400" b="1">
                <a:solidFill>
                  <a:srgbClr val="0000CC"/>
                </a:solidFill>
                <a:latin typeface="Times New Roman" charset="0"/>
                <a:ea typeface="ＭＳ Ｐゴシック" charset="0"/>
              </a:rPr>
              <a:t> and P</a:t>
            </a:r>
            <a:r>
              <a:rPr lang="en-US" sz="2400" b="1" baseline="-25000">
                <a:solidFill>
                  <a:srgbClr val="0000CC"/>
                </a:solidFill>
                <a:latin typeface="Times New Roman" charset="0"/>
                <a:ea typeface="ＭＳ Ｐゴシック" charset="0"/>
              </a:rPr>
              <a:t>r</a:t>
            </a:r>
            <a:r>
              <a:rPr lang="en-US" sz="2400">
                <a:solidFill>
                  <a:srgbClr val="0000CC"/>
                </a:solidFill>
                <a:latin typeface="Times New Roman" charset="0"/>
                <a:ea typeface="ＭＳ Ｐゴシック" charset="0"/>
              </a:rPr>
              <a:t> must be expressed in the same units,</a:t>
            </a:r>
          </a:p>
          <a:p>
            <a:pPr marL="342900" indent="-342900">
              <a:buFontTx/>
              <a:buAutoNum type="arabicPeriod"/>
              <a:defRPr/>
            </a:pPr>
            <a:endParaRPr lang="en-US" sz="2400">
              <a:solidFill>
                <a:srgbClr val="0000CC"/>
              </a:solidFill>
              <a:latin typeface="Times New Roman" charset="0"/>
              <a:ea typeface="ＭＳ Ｐゴシック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sz="2400">
                <a:solidFill>
                  <a:srgbClr val="0000CC"/>
                </a:solidFill>
                <a:latin typeface="Times New Roman" charset="0"/>
                <a:ea typeface="ＭＳ Ｐゴシック" charset="0"/>
              </a:rPr>
              <a:t>and </a:t>
            </a:r>
            <a:r>
              <a:rPr lang="en-US" sz="2400" b="1">
                <a:solidFill>
                  <a:srgbClr val="0000CC"/>
                </a:solidFill>
                <a:latin typeface="Times New Roman" charset="0"/>
                <a:ea typeface="ＭＳ Ｐゴシック" charset="0"/>
              </a:rPr>
              <a:t>G</a:t>
            </a:r>
            <a:r>
              <a:rPr lang="en-US" sz="2400" b="1" baseline="-25000">
                <a:solidFill>
                  <a:srgbClr val="0000CC"/>
                </a:solidFill>
                <a:latin typeface="Times New Roman" charset="0"/>
                <a:ea typeface="ＭＳ Ｐゴシック" charset="0"/>
              </a:rPr>
              <a:t>t</a:t>
            </a:r>
            <a:r>
              <a:rPr lang="en-US" sz="2400" b="1">
                <a:solidFill>
                  <a:srgbClr val="0000CC"/>
                </a:solidFill>
                <a:latin typeface="Times New Roman" charset="0"/>
                <a:ea typeface="ＭＳ Ｐゴシック" charset="0"/>
              </a:rPr>
              <a:t> and G</a:t>
            </a:r>
            <a:r>
              <a:rPr lang="en-US" sz="2400" b="1" baseline="-25000">
                <a:solidFill>
                  <a:srgbClr val="0000CC"/>
                </a:solidFill>
                <a:latin typeface="Times New Roman" charset="0"/>
                <a:ea typeface="ＭＳ Ｐゴシック" charset="0"/>
              </a:rPr>
              <a:t>r</a:t>
            </a:r>
            <a:r>
              <a:rPr lang="en-US" sz="2400">
                <a:solidFill>
                  <a:srgbClr val="0000CC"/>
                </a:solidFill>
                <a:latin typeface="Times New Roman" charset="0"/>
                <a:ea typeface="ＭＳ Ｐゴシック" charset="0"/>
              </a:rPr>
              <a:t> are dimensionless quantities. </a:t>
            </a:r>
          </a:p>
          <a:p>
            <a:pPr marL="342900" indent="-342900">
              <a:buFontTx/>
              <a:buAutoNum type="arabicPeriod"/>
              <a:defRPr/>
            </a:pPr>
            <a:endParaRPr lang="en-US" sz="2400">
              <a:solidFill>
                <a:srgbClr val="0000CC"/>
              </a:solidFill>
              <a:latin typeface="Times New Roman" charset="0"/>
              <a:ea typeface="ＭＳ Ｐゴシック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sz="2400">
                <a:solidFill>
                  <a:srgbClr val="0000CC"/>
                </a:solidFill>
                <a:latin typeface="Times New Roman" charset="0"/>
                <a:ea typeface="ＭＳ Ｐゴシック" charset="0"/>
              </a:rPr>
              <a:t>The miscellaneous losses </a:t>
            </a:r>
            <a:r>
              <a:rPr lang="en-US" sz="2400" b="1">
                <a:solidFill>
                  <a:srgbClr val="0000CC"/>
                </a:solidFill>
                <a:latin typeface="Times New Roman" charset="0"/>
                <a:ea typeface="ＭＳ Ｐゴシック" charset="0"/>
              </a:rPr>
              <a:t>L (L </a:t>
            </a:r>
            <a:r>
              <a:rPr lang="en-US" sz="2400" b="1">
                <a:solidFill>
                  <a:srgbClr val="0000CC"/>
                </a:solidFill>
                <a:latin typeface="Times New Roman" charset="0"/>
                <a:ea typeface="ＭＳ Ｐゴシック" charset="0"/>
                <a:sym typeface="Symbol" charset="0"/>
              </a:rPr>
              <a:t></a:t>
            </a:r>
            <a:r>
              <a:rPr lang="en-US" sz="2400" b="1">
                <a:solidFill>
                  <a:srgbClr val="0000CC"/>
                </a:solidFill>
                <a:latin typeface="Times New Roman" charset="0"/>
                <a:ea typeface="ＭＳ Ｐゴシック" charset="0"/>
              </a:rPr>
              <a:t> I )</a:t>
            </a:r>
            <a:r>
              <a:rPr lang="en-US" sz="2400">
                <a:solidFill>
                  <a:srgbClr val="0000CC"/>
                </a:solidFill>
                <a:latin typeface="Times New Roman" charset="0"/>
                <a:ea typeface="ＭＳ Ｐゴシック" charset="0"/>
              </a:rPr>
              <a:t> are usually due to transmission line attenuation,  filter losses, and antenna losses in the communication system. A value of </a:t>
            </a:r>
            <a:r>
              <a:rPr lang="en-US" sz="2400" b="1">
                <a:solidFill>
                  <a:srgbClr val="0000CC"/>
                </a:solidFill>
                <a:latin typeface="Times New Roman" charset="0"/>
                <a:ea typeface="ＭＳ Ｐゴシック" charset="0"/>
              </a:rPr>
              <a:t>L = 1</a:t>
            </a:r>
            <a:r>
              <a:rPr lang="en-US" sz="2400">
                <a:solidFill>
                  <a:srgbClr val="0000CC"/>
                </a:solidFill>
                <a:latin typeface="Times New Roman" charset="0"/>
                <a:ea typeface="ＭＳ Ｐゴシック" charset="0"/>
              </a:rPr>
              <a:t> indicates no loss in the system hardware. </a:t>
            </a:r>
          </a:p>
          <a:p>
            <a:pPr marL="342900" indent="-342900">
              <a:buFontTx/>
              <a:buAutoNum type="arabicPeriod"/>
              <a:defRPr/>
            </a:pPr>
            <a:endParaRPr lang="en-US" sz="2400">
              <a:solidFill>
                <a:srgbClr val="0000CC"/>
              </a:solidFill>
              <a:latin typeface="Times New Roman" charset="0"/>
              <a:ea typeface="ＭＳ Ｐゴシック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 The Friis free space equation of (3.1) shows that the </a:t>
            </a:r>
            <a:r>
              <a:rPr lang="en-US" sz="2400" b="1" u="sng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received power</a:t>
            </a:r>
            <a:r>
              <a:rPr lang="en-US" sz="2400">
                <a:latin typeface="Times New Roman" charset="0"/>
                <a:ea typeface="ＭＳ Ｐゴシック" charset="0"/>
              </a:rPr>
              <a:t> falls off as the </a:t>
            </a:r>
            <a:r>
              <a:rPr lang="en-US" sz="2400" b="1" u="sng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square of the T-R separation distance</a:t>
            </a:r>
            <a:r>
              <a:rPr lang="en-US" sz="2400">
                <a:latin typeface="Times New Roman" charset="0"/>
                <a:ea typeface="ＭＳ Ｐゴシック" charset="0"/>
              </a:rPr>
              <a:t>. This implies that the received power decays with distance at a rate of </a:t>
            </a:r>
            <a:r>
              <a:rPr lang="en-US" sz="240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20 dB/decade.</a:t>
            </a:r>
            <a:endParaRPr lang="en-US" sz="2800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990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670" name="Shape 113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71" name="Google Shape;11367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672" name="Google Shape;113672;p1"/>
          <p:cNvSpPr/>
          <p:nvPr/>
        </p:nvSpPr>
        <p:spPr>
          <a:xfrm>
            <a:off x="6011863" y="6308725"/>
            <a:ext cx="2952600" cy="549300"/>
          </a:xfrm>
          <a:prstGeom prst="rect">
            <a:avLst/>
          </a:prstGeom>
          <a:solidFill>
            <a:schemeClr val="lt1"/>
          </a:solidFill>
          <a:ln cap="flat" cmpd="sng" w="444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73" name="Google Shape;113673;p1"/>
          <p:cNvSpPr/>
          <p:nvPr/>
        </p:nvSpPr>
        <p:spPr>
          <a:xfrm>
            <a:off x="2194726" y="2320913"/>
            <a:ext cx="5329200" cy="1079400"/>
          </a:xfrm>
          <a:prstGeom prst="rect">
            <a:avLst/>
          </a:prstGeom>
          <a:noFill/>
          <a:ln cap="flat" cmpd="sng" w="444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74" name="Google Shape;113674;p1"/>
          <p:cNvSpPr/>
          <p:nvPr/>
        </p:nvSpPr>
        <p:spPr>
          <a:xfrm>
            <a:off x="1619250" y="3933825"/>
            <a:ext cx="6121500" cy="935100"/>
          </a:xfrm>
          <a:prstGeom prst="rect">
            <a:avLst/>
          </a:prstGeom>
          <a:noFill/>
          <a:ln cap="flat" cmpd="sng" w="444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75" name="Google Shape;113675;p1"/>
          <p:cNvSpPr/>
          <p:nvPr/>
        </p:nvSpPr>
        <p:spPr>
          <a:xfrm>
            <a:off x="911225" y="165100"/>
            <a:ext cx="1484310" cy="76200"/>
          </a:xfrm>
          <a:custGeom>
            <a:rect b="b" l="l" r="r" t="t"/>
            <a:pathLst>
              <a:path extrusionOk="0" h="213" w="4124">
                <a:moveTo>
                  <a:pt x="0" y="28"/>
                </a:moveTo>
                <a:cubicBezTo>
                  <a:pt x="185" y="14"/>
                  <a:pt x="363" y="-12"/>
                  <a:pt x="549" y="17"/>
                </a:cubicBezTo>
                <a:cubicBezTo>
                  <a:pt x="701" y="41"/>
                  <a:pt x="840" y="92"/>
                  <a:pt x="983" y="146"/>
                </a:cubicBezTo>
                <a:cubicBezTo>
                  <a:pt x="1182" y="221"/>
                  <a:pt x="1397" y="194"/>
                  <a:pt x="1606" y="204"/>
                </a:cubicBezTo>
                <a:cubicBezTo>
                  <a:pt x="1830" y="214"/>
                  <a:pt x="2058" y="209"/>
                  <a:pt x="2283" y="212"/>
                </a:cubicBezTo>
                <a:cubicBezTo>
                  <a:pt x="2493" y="215"/>
                  <a:pt x="2712" y="194"/>
                  <a:pt x="2921" y="170"/>
                </a:cubicBezTo>
                <a:cubicBezTo>
                  <a:pt x="3159" y="143"/>
                  <a:pt x="3397" y="110"/>
                  <a:pt x="3636" y="96"/>
                </a:cubicBezTo>
                <a:cubicBezTo>
                  <a:pt x="3731" y="91"/>
                  <a:pt x="3825" y="87"/>
                  <a:pt x="3919" y="84"/>
                </a:cubicBezTo>
                <a:cubicBezTo>
                  <a:pt x="3988" y="82"/>
                  <a:pt x="4056" y="81"/>
                  <a:pt x="4123" y="85"/>
                </a:cubicBezTo>
                <a:cubicBezTo>
                  <a:pt x="4110" y="109"/>
                  <a:pt x="4101" y="126"/>
                  <a:pt x="4087" y="151"/>
                </a:cubicBezTo>
              </a:path>
            </a:pathLst>
          </a:custGeom>
          <a:noFill/>
          <a:ln cap="sq" cmpd="sng" w="228600">
            <a:solidFill>
              <a:schemeClr val="accent1">
                <a:alpha val="3294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76" name="Google Shape;113676;p1"/>
          <p:cNvSpPr/>
          <p:nvPr/>
        </p:nvSpPr>
        <p:spPr>
          <a:xfrm>
            <a:off x="4679950" y="165100"/>
            <a:ext cx="4217990" cy="114300"/>
          </a:xfrm>
          <a:custGeom>
            <a:rect b="b" l="l" r="r" t="t"/>
            <a:pathLst>
              <a:path extrusionOk="0" h="315" w="11719">
                <a:moveTo>
                  <a:pt x="0" y="277"/>
                </a:moveTo>
                <a:cubicBezTo>
                  <a:pt x="384" y="325"/>
                  <a:pt x="780" y="290"/>
                  <a:pt x="1169" y="276"/>
                </a:cubicBezTo>
                <a:cubicBezTo>
                  <a:pt x="1451" y="266"/>
                  <a:pt x="1728" y="226"/>
                  <a:pt x="2011" y="218"/>
                </a:cubicBezTo>
                <a:cubicBezTo>
                  <a:pt x="2327" y="209"/>
                  <a:pt x="2637" y="166"/>
                  <a:pt x="2954" y="164"/>
                </a:cubicBezTo>
                <a:cubicBezTo>
                  <a:pt x="3677" y="159"/>
                  <a:pt x="4405" y="168"/>
                  <a:pt x="5127" y="127"/>
                </a:cubicBezTo>
                <a:cubicBezTo>
                  <a:pt x="5808" y="88"/>
                  <a:pt x="6492" y="3"/>
                  <a:pt x="7174" y="0"/>
                </a:cubicBezTo>
                <a:cubicBezTo>
                  <a:pt x="7667" y="-2"/>
                  <a:pt x="8155" y="49"/>
                  <a:pt x="8647" y="72"/>
                </a:cubicBezTo>
                <a:cubicBezTo>
                  <a:pt x="9338" y="105"/>
                  <a:pt x="10030" y="72"/>
                  <a:pt x="10721" y="107"/>
                </a:cubicBezTo>
                <a:cubicBezTo>
                  <a:pt x="11014" y="122"/>
                  <a:pt x="11333" y="109"/>
                  <a:pt x="11620" y="173"/>
                </a:cubicBezTo>
                <a:cubicBezTo>
                  <a:pt x="11653" y="180"/>
                  <a:pt x="11692" y="206"/>
                  <a:pt x="11718" y="212"/>
                </a:cubicBezTo>
              </a:path>
            </a:pathLst>
          </a:custGeom>
          <a:noFill/>
          <a:ln cap="sq" cmpd="sng" w="228600">
            <a:solidFill>
              <a:schemeClr val="accent1">
                <a:alpha val="3294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77" name="Google Shape;113677;p1"/>
          <p:cNvSpPr/>
          <p:nvPr/>
        </p:nvSpPr>
        <p:spPr>
          <a:xfrm>
            <a:off x="598488" y="492125"/>
            <a:ext cx="1528762" cy="87313"/>
          </a:xfrm>
          <a:custGeom>
            <a:rect b="b" l="l" r="r" t="t"/>
            <a:pathLst>
              <a:path extrusionOk="0" h="242" w="4246">
                <a:moveTo>
                  <a:pt x="0" y="200"/>
                </a:moveTo>
                <a:cubicBezTo>
                  <a:pt x="106" y="206"/>
                  <a:pt x="205" y="227"/>
                  <a:pt x="310" y="237"/>
                </a:cubicBezTo>
                <a:cubicBezTo>
                  <a:pt x="492" y="254"/>
                  <a:pt x="687" y="240"/>
                  <a:pt x="867" y="215"/>
                </a:cubicBezTo>
                <a:cubicBezTo>
                  <a:pt x="1300" y="155"/>
                  <a:pt x="1709" y="44"/>
                  <a:pt x="2150" y="27"/>
                </a:cubicBezTo>
                <a:cubicBezTo>
                  <a:pt x="2637" y="9"/>
                  <a:pt x="3115" y="12"/>
                  <a:pt x="3601" y="26"/>
                </a:cubicBezTo>
                <a:cubicBezTo>
                  <a:pt x="3774" y="31"/>
                  <a:pt x="3949" y="47"/>
                  <a:pt x="4122" y="46"/>
                </a:cubicBezTo>
                <a:cubicBezTo>
                  <a:pt x="4163" y="46"/>
                  <a:pt x="4224" y="35"/>
                  <a:pt x="4243" y="49"/>
                </a:cubicBezTo>
                <a:cubicBezTo>
                  <a:pt x="4239" y="65"/>
                  <a:pt x="4237" y="71"/>
                  <a:pt x="4224" y="73"/>
                </a:cubicBezTo>
              </a:path>
            </a:pathLst>
          </a:custGeom>
          <a:noFill/>
          <a:ln cap="sq" cmpd="sng" w="228600">
            <a:solidFill>
              <a:schemeClr val="accent1">
                <a:alpha val="3294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78" name="Google Shape;113678;p1"/>
          <p:cNvSpPr/>
          <p:nvPr/>
        </p:nvSpPr>
        <p:spPr>
          <a:xfrm>
            <a:off x="849313" y="4976813"/>
            <a:ext cx="8020032" cy="146050"/>
          </a:xfrm>
          <a:custGeom>
            <a:rect b="b" l="l" r="r" t="t"/>
            <a:pathLst>
              <a:path extrusionOk="0" h="405" w="22274">
                <a:moveTo>
                  <a:pt x="0" y="247"/>
                </a:moveTo>
                <a:cubicBezTo>
                  <a:pt x="753" y="71"/>
                  <a:pt x="1360" y="-25"/>
                  <a:pt x="2126" y="104"/>
                </a:cubicBezTo>
                <a:cubicBezTo>
                  <a:pt x="3008" y="252"/>
                  <a:pt x="3920" y="255"/>
                  <a:pt x="4807" y="173"/>
                </a:cubicBezTo>
                <a:cubicBezTo>
                  <a:pt x="5449" y="114"/>
                  <a:pt x="6117" y="144"/>
                  <a:pt x="6762" y="167"/>
                </a:cubicBezTo>
                <a:cubicBezTo>
                  <a:pt x="7495" y="193"/>
                  <a:pt x="8222" y="223"/>
                  <a:pt x="8954" y="269"/>
                </a:cubicBezTo>
                <a:cubicBezTo>
                  <a:pt x="9893" y="328"/>
                  <a:pt x="10839" y="286"/>
                  <a:pt x="11781" y="342"/>
                </a:cubicBezTo>
                <a:cubicBezTo>
                  <a:pt x="13000" y="415"/>
                  <a:pt x="14263" y="428"/>
                  <a:pt x="15483" y="404"/>
                </a:cubicBezTo>
                <a:cubicBezTo>
                  <a:pt x="16123" y="392"/>
                  <a:pt x="16757" y="302"/>
                  <a:pt x="17400" y="294"/>
                </a:cubicBezTo>
                <a:cubicBezTo>
                  <a:pt x="18513" y="281"/>
                  <a:pt x="19628" y="275"/>
                  <a:pt x="20740" y="280"/>
                </a:cubicBezTo>
                <a:cubicBezTo>
                  <a:pt x="21252" y="282"/>
                  <a:pt x="21777" y="295"/>
                  <a:pt x="22273" y="255"/>
                </a:cubicBezTo>
              </a:path>
            </a:pathLst>
          </a:custGeom>
          <a:noFill/>
          <a:ln cap="sq" cmpd="sng" w="228600">
            <a:solidFill>
              <a:srgbClr val="FFFF00">
                <a:alpha val="3294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79" name="Google Shape;113679;p1"/>
          <p:cNvSpPr/>
          <p:nvPr/>
        </p:nvSpPr>
        <p:spPr>
          <a:xfrm>
            <a:off x="368300" y="5441950"/>
            <a:ext cx="6175380" cy="125413"/>
          </a:xfrm>
          <a:custGeom>
            <a:rect b="b" l="l" r="r" t="t"/>
            <a:pathLst>
              <a:path extrusionOk="0" h="346" w="17153">
                <a:moveTo>
                  <a:pt x="0" y="125"/>
                </a:moveTo>
                <a:cubicBezTo>
                  <a:pt x="348" y="208"/>
                  <a:pt x="591" y="168"/>
                  <a:pt x="956" y="149"/>
                </a:cubicBezTo>
                <a:cubicBezTo>
                  <a:pt x="1733" y="109"/>
                  <a:pt x="2545" y="-39"/>
                  <a:pt x="3320" y="7"/>
                </a:cubicBezTo>
                <a:cubicBezTo>
                  <a:pt x="3727" y="31"/>
                  <a:pt x="4093" y="76"/>
                  <a:pt x="4502" y="49"/>
                </a:cubicBezTo>
                <a:cubicBezTo>
                  <a:pt x="5054" y="12"/>
                  <a:pt x="5574" y="60"/>
                  <a:pt x="6123" y="79"/>
                </a:cubicBezTo>
                <a:cubicBezTo>
                  <a:pt x="6691" y="99"/>
                  <a:pt x="7250" y="-16"/>
                  <a:pt x="7820" y="34"/>
                </a:cubicBezTo>
                <a:cubicBezTo>
                  <a:pt x="8302" y="77"/>
                  <a:pt x="8785" y="105"/>
                  <a:pt x="9266" y="149"/>
                </a:cubicBezTo>
                <a:cubicBezTo>
                  <a:pt x="9720" y="191"/>
                  <a:pt x="10174" y="292"/>
                  <a:pt x="10631" y="271"/>
                </a:cubicBezTo>
                <a:cubicBezTo>
                  <a:pt x="11190" y="245"/>
                  <a:pt x="11677" y="303"/>
                  <a:pt x="12227" y="343"/>
                </a:cubicBezTo>
                <a:cubicBezTo>
                  <a:pt x="12949" y="395"/>
                  <a:pt x="13629" y="177"/>
                  <a:pt x="14336" y="110"/>
                </a:cubicBezTo>
                <a:cubicBezTo>
                  <a:pt x="14808" y="65"/>
                  <a:pt x="15254" y="115"/>
                  <a:pt x="15719" y="187"/>
                </a:cubicBezTo>
                <a:cubicBezTo>
                  <a:pt x="16158" y="255"/>
                  <a:pt x="16591" y="206"/>
                  <a:pt x="17033" y="178"/>
                </a:cubicBezTo>
                <a:cubicBezTo>
                  <a:pt x="17073" y="176"/>
                  <a:pt x="17112" y="171"/>
                  <a:pt x="17152" y="168"/>
                </a:cubicBezTo>
                <a:cubicBezTo>
                  <a:pt x="17123" y="190"/>
                  <a:pt x="17120" y="202"/>
                  <a:pt x="17087" y="217"/>
                </a:cubicBezTo>
              </a:path>
            </a:pathLst>
          </a:custGeom>
          <a:noFill/>
          <a:ln cap="sq" cmpd="sng" w="228600">
            <a:solidFill>
              <a:srgbClr val="FFFF00">
                <a:alpha val="3294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80" name="Google Shape;113680;p1"/>
          <p:cNvSpPr/>
          <p:nvPr/>
        </p:nvSpPr>
        <p:spPr>
          <a:xfrm>
            <a:off x="8104188" y="5476875"/>
            <a:ext cx="661988" cy="88900"/>
          </a:xfrm>
          <a:custGeom>
            <a:rect b="b" l="l" r="r" t="t"/>
            <a:pathLst>
              <a:path extrusionOk="0" h="247" w="1838">
                <a:moveTo>
                  <a:pt x="10" y="0"/>
                </a:moveTo>
                <a:cubicBezTo>
                  <a:pt x="17" y="14"/>
                  <a:pt x="6" y="22"/>
                  <a:pt x="37" y="37"/>
                </a:cubicBezTo>
                <a:cubicBezTo>
                  <a:pt x="91" y="64"/>
                  <a:pt x="163" y="70"/>
                  <a:pt x="221" y="81"/>
                </a:cubicBezTo>
                <a:cubicBezTo>
                  <a:pt x="283" y="93"/>
                  <a:pt x="346" y="102"/>
                  <a:pt x="409" y="111"/>
                </a:cubicBezTo>
                <a:cubicBezTo>
                  <a:pt x="481" y="121"/>
                  <a:pt x="553" y="129"/>
                  <a:pt x="625" y="139"/>
                </a:cubicBezTo>
                <a:cubicBezTo>
                  <a:pt x="722" y="153"/>
                  <a:pt x="818" y="168"/>
                  <a:pt x="914" y="185"/>
                </a:cubicBezTo>
                <a:cubicBezTo>
                  <a:pt x="1075" y="213"/>
                  <a:pt x="1227" y="199"/>
                  <a:pt x="1389" y="199"/>
                </a:cubicBezTo>
                <a:cubicBezTo>
                  <a:pt x="1488" y="199"/>
                  <a:pt x="1587" y="210"/>
                  <a:pt x="1684" y="231"/>
                </a:cubicBezTo>
                <a:cubicBezTo>
                  <a:pt x="1706" y="236"/>
                  <a:pt x="1728" y="243"/>
                  <a:pt x="1750" y="245"/>
                </a:cubicBezTo>
                <a:cubicBezTo>
                  <a:pt x="1762" y="246"/>
                  <a:pt x="1820" y="251"/>
                  <a:pt x="1830" y="238"/>
                </a:cubicBezTo>
                <a:cubicBezTo>
                  <a:pt x="1836" y="203"/>
                  <a:pt x="1842" y="195"/>
                  <a:pt x="1826" y="177"/>
                </a:cubicBezTo>
              </a:path>
            </a:pathLst>
          </a:custGeom>
          <a:noFill/>
          <a:ln cap="sq" cmpd="sng" w="228600">
            <a:solidFill>
              <a:srgbClr val="FFFF00">
                <a:alpha val="3294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81" name="Google Shape;113681;p1"/>
          <p:cNvSpPr/>
          <p:nvPr/>
        </p:nvSpPr>
        <p:spPr>
          <a:xfrm>
            <a:off x="336550" y="5792788"/>
            <a:ext cx="1298572" cy="69850"/>
          </a:xfrm>
          <a:custGeom>
            <a:rect b="b" l="l" r="r" t="t"/>
            <a:pathLst>
              <a:path extrusionOk="0" h="190" w="3609">
                <a:moveTo>
                  <a:pt x="17" y="130"/>
                </a:moveTo>
                <a:cubicBezTo>
                  <a:pt x="5" y="138"/>
                  <a:pt x="1" y="140"/>
                  <a:pt x="0" y="151"/>
                </a:cubicBezTo>
                <a:cubicBezTo>
                  <a:pt x="95" y="187"/>
                  <a:pt x="143" y="186"/>
                  <a:pt x="245" y="170"/>
                </a:cubicBezTo>
                <a:cubicBezTo>
                  <a:pt x="410" y="144"/>
                  <a:pt x="567" y="128"/>
                  <a:pt x="730" y="88"/>
                </a:cubicBezTo>
                <a:cubicBezTo>
                  <a:pt x="951" y="34"/>
                  <a:pt x="1183" y="108"/>
                  <a:pt x="1408" y="97"/>
                </a:cubicBezTo>
                <a:cubicBezTo>
                  <a:pt x="1637" y="85"/>
                  <a:pt x="1866" y="78"/>
                  <a:pt x="2094" y="66"/>
                </a:cubicBezTo>
                <a:cubicBezTo>
                  <a:pt x="2397" y="50"/>
                  <a:pt x="2699" y="25"/>
                  <a:pt x="3002" y="11"/>
                </a:cubicBezTo>
                <a:cubicBezTo>
                  <a:pt x="3199" y="2"/>
                  <a:pt x="3399" y="-7"/>
                  <a:pt x="3596" y="4"/>
                </a:cubicBezTo>
                <a:cubicBezTo>
                  <a:pt x="3635" y="6"/>
                  <a:pt x="3582" y="53"/>
                  <a:pt x="3582" y="61"/>
                </a:cubicBezTo>
              </a:path>
            </a:pathLst>
          </a:custGeom>
          <a:noFill/>
          <a:ln cap="sq" cmpd="sng" w="228600">
            <a:solidFill>
              <a:srgbClr val="FFFF00">
                <a:alpha val="3294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82" name="Google Shape;113682;p1"/>
          <p:cNvSpPr/>
          <p:nvPr/>
        </p:nvSpPr>
        <p:spPr>
          <a:xfrm>
            <a:off x="1619250" y="5949950"/>
            <a:ext cx="720600" cy="503100"/>
          </a:xfrm>
          <a:prstGeom prst="ellipse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86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2987675" y="981075"/>
            <a:ext cx="2592388" cy="1008063"/>
          </a:xfrm>
          <a:prstGeom prst="rect">
            <a:avLst/>
          </a:prstGeom>
          <a:noFill/>
          <a:ln w="444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2916238" y="2924175"/>
            <a:ext cx="2735262" cy="649288"/>
          </a:xfrm>
          <a:prstGeom prst="rect">
            <a:avLst/>
          </a:prstGeom>
          <a:noFill/>
          <a:ln w="444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4403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76700"/>
            <a:ext cx="8893175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3419475" y="4724400"/>
            <a:ext cx="2160588" cy="1009650"/>
          </a:xfrm>
          <a:prstGeom prst="rect">
            <a:avLst/>
          </a:prstGeom>
          <a:noFill/>
          <a:ln w="444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7894" name="Comment 10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6197600" y="250825"/>
            <a:ext cx="2882900" cy="46038"/>
          </a:xfrm>
          <a:custGeom>
            <a:avLst/>
            <a:gdLst>
              <a:gd name="T0" fmla="*/ 0 w 8007"/>
              <a:gd name="T1" fmla="*/ 100379414 h 125"/>
              <a:gd name="T2" fmla="*/ 218822443 w 8007"/>
              <a:gd name="T3" fmla="*/ 94817655 h 125"/>
              <a:gd name="T4" fmla="*/ 473942711 w 8007"/>
              <a:gd name="T5" fmla="*/ 98887414 h 125"/>
              <a:gd name="T6" fmla="*/ 627947971 w 8007"/>
              <a:gd name="T7" fmla="*/ 107704244 h 125"/>
              <a:gd name="T8" fmla="*/ 836918076 w 8007"/>
              <a:gd name="T9" fmla="*/ 103363781 h 125"/>
              <a:gd name="T10" fmla="*/ 1012313395 w 8007"/>
              <a:gd name="T11" fmla="*/ 105262756 h 125"/>
              <a:gd name="T12" fmla="*/ 1035776968 w 8007"/>
              <a:gd name="T13" fmla="*/ 110281635 h 125"/>
              <a:gd name="T14" fmla="*/ 1027739628 w 8007"/>
              <a:gd name="T15" fmla="*/ 111502563 h 1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007" h="125" extrusionOk="0">
                <a:moveTo>
                  <a:pt x="0" y="42"/>
                </a:moveTo>
                <a:cubicBezTo>
                  <a:pt x="560" y="-11"/>
                  <a:pt x="1126" y="-6"/>
                  <a:pt x="1688" y="1"/>
                </a:cubicBezTo>
                <a:cubicBezTo>
                  <a:pt x="2343" y="9"/>
                  <a:pt x="3001" y="5"/>
                  <a:pt x="3656" y="31"/>
                </a:cubicBezTo>
                <a:cubicBezTo>
                  <a:pt x="4052" y="47"/>
                  <a:pt x="4448" y="84"/>
                  <a:pt x="4844" y="96"/>
                </a:cubicBezTo>
                <a:cubicBezTo>
                  <a:pt x="5382" y="112"/>
                  <a:pt x="5919" y="47"/>
                  <a:pt x="6456" y="64"/>
                </a:cubicBezTo>
                <a:cubicBezTo>
                  <a:pt x="6907" y="78"/>
                  <a:pt x="7360" y="58"/>
                  <a:pt x="7809" y="78"/>
                </a:cubicBezTo>
                <a:cubicBezTo>
                  <a:pt x="7889" y="82"/>
                  <a:pt x="7973" y="82"/>
                  <a:pt x="7990" y="115"/>
                </a:cubicBezTo>
                <a:cubicBezTo>
                  <a:pt x="7957" y="116"/>
                  <a:pt x="7948" y="116"/>
                  <a:pt x="7928" y="124"/>
                </a:cubicBezTo>
              </a:path>
            </a:pathLst>
          </a:custGeom>
          <a:noFill/>
          <a:ln w="228600" cap="sq">
            <a:solidFill>
              <a:srgbClr val="FFFF00">
                <a:alpha val="33333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5" name="Comment 11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152400" y="587375"/>
            <a:ext cx="931863" cy="68263"/>
          </a:xfrm>
          <a:custGeom>
            <a:avLst/>
            <a:gdLst>
              <a:gd name="T0" fmla="*/ 0 w 2588"/>
              <a:gd name="T1" fmla="*/ 214384929 h 192"/>
              <a:gd name="T2" fmla="*/ 11798077 w 2588"/>
              <a:gd name="T3" fmla="*/ 219062011 h 192"/>
              <a:gd name="T4" fmla="*/ 57175988 w 2588"/>
              <a:gd name="T5" fmla="*/ 217165935 h 192"/>
              <a:gd name="T6" fmla="*/ 71048793 w 2588"/>
              <a:gd name="T7" fmla="*/ 216407220 h 192"/>
              <a:gd name="T8" fmla="*/ 136781861 w 2588"/>
              <a:gd name="T9" fmla="*/ 217797723 h 192"/>
              <a:gd name="T10" fmla="*/ 222091975 w 2588"/>
              <a:gd name="T11" fmla="*/ 211983280 h 192"/>
              <a:gd name="T12" fmla="*/ 255282573 w 2588"/>
              <a:gd name="T13" fmla="*/ 210845564 h 192"/>
              <a:gd name="T14" fmla="*/ 334629195 w 2588"/>
              <a:gd name="T15" fmla="*/ 206547839 h 192"/>
              <a:gd name="T16" fmla="*/ 334499209 w 2588"/>
              <a:gd name="T17" fmla="*/ 215775432 h 192"/>
              <a:gd name="T18" fmla="*/ 327887231 w 2588"/>
              <a:gd name="T19" fmla="*/ 230311896 h 19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588" h="192" extrusionOk="0">
                <a:moveTo>
                  <a:pt x="0" y="65"/>
                </a:moveTo>
                <a:cubicBezTo>
                  <a:pt x="30" y="78"/>
                  <a:pt x="59" y="94"/>
                  <a:pt x="91" y="102"/>
                </a:cubicBezTo>
                <a:cubicBezTo>
                  <a:pt x="203" y="131"/>
                  <a:pt x="328" y="95"/>
                  <a:pt x="441" y="87"/>
                </a:cubicBezTo>
                <a:cubicBezTo>
                  <a:pt x="477" y="85"/>
                  <a:pt x="512" y="83"/>
                  <a:pt x="548" y="81"/>
                </a:cubicBezTo>
                <a:cubicBezTo>
                  <a:pt x="717" y="73"/>
                  <a:pt x="886" y="91"/>
                  <a:pt x="1055" y="92"/>
                </a:cubicBezTo>
                <a:cubicBezTo>
                  <a:pt x="1277" y="93"/>
                  <a:pt x="1492" y="63"/>
                  <a:pt x="1713" y="46"/>
                </a:cubicBezTo>
                <a:cubicBezTo>
                  <a:pt x="1798" y="39"/>
                  <a:pt x="1884" y="40"/>
                  <a:pt x="1969" y="37"/>
                </a:cubicBezTo>
                <a:cubicBezTo>
                  <a:pt x="2172" y="30"/>
                  <a:pt x="2378" y="-2"/>
                  <a:pt x="2581" y="3"/>
                </a:cubicBezTo>
                <a:cubicBezTo>
                  <a:pt x="2580" y="26"/>
                  <a:pt x="2586" y="50"/>
                  <a:pt x="2580" y="76"/>
                </a:cubicBezTo>
                <a:cubicBezTo>
                  <a:pt x="2570" y="119"/>
                  <a:pt x="2550" y="153"/>
                  <a:pt x="2529" y="191"/>
                </a:cubicBezTo>
              </a:path>
            </a:pathLst>
          </a:custGeom>
          <a:noFill/>
          <a:ln w="228600" cap="sq">
            <a:solidFill>
              <a:srgbClr val="FFFF00">
                <a:alpha val="33333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6" name="Comment 12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901700" y="2006600"/>
            <a:ext cx="306388" cy="347663"/>
          </a:xfrm>
          <a:custGeom>
            <a:avLst/>
            <a:gdLst>
              <a:gd name="T0" fmla="*/ 27022121 w 848"/>
              <a:gd name="T1" fmla="*/ 806017355 h 964"/>
              <a:gd name="T2" fmla="*/ 41643115 w 848"/>
              <a:gd name="T3" fmla="*/ 810699626 h 964"/>
              <a:gd name="T4" fmla="*/ 64487809 w 848"/>
              <a:gd name="T5" fmla="*/ 792100376 h 964"/>
              <a:gd name="T6" fmla="*/ 69187685 w 848"/>
              <a:gd name="T7" fmla="*/ 751649931 h 964"/>
              <a:gd name="T8" fmla="*/ 63574065 w 848"/>
              <a:gd name="T9" fmla="*/ 746057028 h 964"/>
              <a:gd name="T10" fmla="*/ 46734287 w 848"/>
              <a:gd name="T11" fmla="*/ 749048589 h 964"/>
              <a:gd name="T12" fmla="*/ 20364685 w 848"/>
              <a:gd name="T13" fmla="*/ 780264327 h 964"/>
              <a:gd name="T14" fmla="*/ 18014747 w 848"/>
              <a:gd name="T15" fmla="*/ 805236917 h 964"/>
              <a:gd name="T16" fmla="*/ 40206921 w 848"/>
              <a:gd name="T17" fmla="*/ 832550822 h 964"/>
              <a:gd name="T18" fmla="*/ 66446091 w 848"/>
              <a:gd name="T19" fmla="*/ 823966359 h 964"/>
              <a:gd name="T20" fmla="*/ 85635807 w 848"/>
              <a:gd name="T21" fmla="*/ 799123962 h 964"/>
              <a:gd name="T22" fmla="*/ 82241693 w 848"/>
              <a:gd name="T23" fmla="*/ 738643223 h 964"/>
              <a:gd name="T24" fmla="*/ 54697123 w 848"/>
              <a:gd name="T25" fmla="*/ 727847998 h 964"/>
              <a:gd name="T26" fmla="*/ 5482828 w 848"/>
              <a:gd name="T27" fmla="*/ 773110547 h 964"/>
              <a:gd name="T28" fmla="*/ 17492659 w 848"/>
              <a:gd name="T29" fmla="*/ 840484679 h 964"/>
              <a:gd name="T30" fmla="*/ 42426428 w 848"/>
              <a:gd name="T31" fmla="*/ 850499826 h 964"/>
              <a:gd name="T32" fmla="*/ 87463296 w 848"/>
              <a:gd name="T33" fmla="*/ 823706333 h 964"/>
              <a:gd name="T34" fmla="*/ 110569576 w 848"/>
              <a:gd name="T35" fmla="*/ 763746006 h 964"/>
              <a:gd name="T36" fmla="*/ 93207348 w 848"/>
              <a:gd name="T37" fmla="*/ 726937366 h 964"/>
              <a:gd name="T38" fmla="*/ 50520057 w 848"/>
              <a:gd name="T39" fmla="*/ 732920488 h 964"/>
              <a:gd name="T40" fmla="*/ 24019663 w 848"/>
              <a:gd name="T41" fmla="*/ 773630960 h 964"/>
              <a:gd name="T42" fmla="*/ 31721997 w 848"/>
              <a:gd name="T43" fmla="*/ 798603550 h 964"/>
              <a:gd name="T44" fmla="*/ 44123485 w 848"/>
              <a:gd name="T45" fmla="*/ 814081406 h 96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848" h="964" extrusionOk="0">
                <a:moveTo>
                  <a:pt x="207" y="621"/>
                </a:moveTo>
                <a:cubicBezTo>
                  <a:pt x="243" y="644"/>
                  <a:pt x="274" y="664"/>
                  <a:pt x="319" y="657"/>
                </a:cubicBezTo>
                <a:cubicBezTo>
                  <a:pt x="392" y="646"/>
                  <a:pt x="458" y="574"/>
                  <a:pt x="494" y="514"/>
                </a:cubicBezTo>
                <a:cubicBezTo>
                  <a:pt x="548" y="424"/>
                  <a:pt x="583" y="302"/>
                  <a:pt x="530" y="203"/>
                </a:cubicBezTo>
                <a:cubicBezTo>
                  <a:pt x="512" y="177"/>
                  <a:pt x="507" y="169"/>
                  <a:pt x="487" y="160"/>
                </a:cubicBezTo>
                <a:cubicBezTo>
                  <a:pt x="434" y="148"/>
                  <a:pt x="405" y="153"/>
                  <a:pt x="358" y="183"/>
                </a:cubicBezTo>
                <a:cubicBezTo>
                  <a:pt x="271" y="238"/>
                  <a:pt x="196" y="328"/>
                  <a:pt x="156" y="423"/>
                </a:cubicBezTo>
                <a:cubicBezTo>
                  <a:pt x="130" y="483"/>
                  <a:pt x="125" y="551"/>
                  <a:pt x="138" y="615"/>
                </a:cubicBezTo>
                <a:cubicBezTo>
                  <a:pt x="156" y="702"/>
                  <a:pt x="213" y="807"/>
                  <a:pt x="308" y="825"/>
                </a:cubicBezTo>
                <a:cubicBezTo>
                  <a:pt x="379" y="838"/>
                  <a:pt x="455" y="802"/>
                  <a:pt x="509" y="759"/>
                </a:cubicBezTo>
                <a:cubicBezTo>
                  <a:pt x="570" y="710"/>
                  <a:pt x="623" y="639"/>
                  <a:pt x="656" y="568"/>
                </a:cubicBezTo>
                <a:cubicBezTo>
                  <a:pt x="724" y="423"/>
                  <a:pt x="731" y="235"/>
                  <a:pt x="630" y="103"/>
                </a:cubicBezTo>
                <a:cubicBezTo>
                  <a:pt x="577" y="34"/>
                  <a:pt x="505" y="4"/>
                  <a:pt x="419" y="20"/>
                </a:cubicBezTo>
                <a:cubicBezTo>
                  <a:pt x="251" y="51"/>
                  <a:pt x="109" y="220"/>
                  <a:pt x="42" y="368"/>
                </a:cubicBezTo>
                <a:cubicBezTo>
                  <a:pt x="-37" y="543"/>
                  <a:pt x="-4" y="752"/>
                  <a:pt x="134" y="886"/>
                </a:cubicBezTo>
                <a:cubicBezTo>
                  <a:pt x="188" y="939"/>
                  <a:pt x="248" y="966"/>
                  <a:pt x="325" y="963"/>
                </a:cubicBezTo>
                <a:cubicBezTo>
                  <a:pt x="462" y="958"/>
                  <a:pt x="587" y="858"/>
                  <a:pt x="670" y="757"/>
                </a:cubicBezTo>
                <a:cubicBezTo>
                  <a:pt x="778" y="627"/>
                  <a:pt x="843" y="466"/>
                  <a:pt x="847" y="296"/>
                </a:cubicBezTo>
                <a:cubicBezTo>
                  <a:pt x="850" y="191"/>
                  <a:pt x="821" y="60"/>
                  <a:pt x="714" y="13"/>
                </a:cubicBezTo>
                <a:cubicBezTo>
                  <a:pt x="616" y="-30"/>
                  <a:pt x="476" y="15"/>
                  <a:pt x="387" y="59"/>
                </a:cubicBezTo>
                <a:cubicBezTo>
                  <a:pt x="269" y="118"/>
                  <a:pt x="178" y="235"/>
                  <a:pt x="184" y="372"/>
                </a:cubicBezTo>
                <a:cubicBezTo>
                  <a:pt x="187" y="437"/>
                  <a:pt x="210" y="508"/>
                  <a:pt x="243" y="564"/>
                </a:cubicBezTo>
                <a:cubicBezTo>
                  <a:pt x="270" y="609"/>
                  <a:pt x="302" y="645"/>
                  <a:pt x="338" y="683"/>
                </a:cubicBezTo>
              </a:path>
            </a:pathLst>
          </a:custGeom>
          <a:noFill/>
          <a:ln w="228600" cap="sq">
            <a:solidFill>
              <a:srgbClr val="FFFF00">
                <a:alpha val="33333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7" name="Comment 1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1966913" y="2155825"/>
            <a:ext cx="5195887" cy="95250"/>
          </a:xfrm>
          <a:custGeom>
            <a:avLst/>
            <a:gdLst>
              <a:gd name="T0" fmla="*/ 0 w 14434"/>
              <a:gd name="T1" fmla="*/ 774083501 h 266"/>
              <a:gd name="T2" fmla="*/ 177268877 w 14434"/>
              <a:gd name="T3" fmla="*/ 774339888 h 266"/>
              <a:gd name="T4" fmla="*/ 341190580 w 14434"/>
              <a:gd name="T5" fmla="*/ 776519896 h 266"/>
              <a:gd name="T6" fmla="*/ 492801840 w 14434"/>
              <a:gd name="T7" fmla="*/ 782802815 h 266"/>
              <a:gd name="T8" fmla="*/ 762721942 w 14434"/>
              <a:gd name="T9" fmla="*/ 771903852 h 266"/>
              <a:gd name="T10" fmla="*/ 962797069 w 14434"/>
              <a:gd name="T11" fmla="*/ 772673013 h 266"/>
              <a:gd name="T12" fmla="*/ 1154060715 w 14434"/>
              <a:gd name="T13" fmla="*/ 772544820 h 266"/>
              <a:gd name="T14" fmla="*/ 1782535537 w 14434"/>
              <a:gd name="T15" fmla="*/ 784469690 h 266"/>
              <a:gd name="T16" fmla="*/ 1870262657 w 14434"/>
              <a:gd name="T17" fmla="*/ 790111641 h 266"/>
              <a:gd name="T18" fmla="*/ 1856138297 w 14434"/>
              <a:gd name="T19" fmla="*/ 800882411 h 266"/>
              <a:gd name="T20" fmla="*/ 1849140732 w 14434"/>
              <a:gd name="T21" fmla="*/ 801651572 h 2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434" h="266" extrusionOk="0">
                <a:moveTo>
                  <a:pt x="0" y="50"/>
                </a:moveTo>
                <a:cubicBezTo>
                  <a:pt x="452" y="43"/>
                  <a:pt x="917" y="30"/>
                  <a:pt x="1368" y="52"/>
                </a:cubicBezTo>
                <a:cubicBezTo>
                  <a:pt x="1798" y="73"/>
                  <a:pt x="2203" y="76"/>
                  <a:pt x="2633" y="69"/>
                </a:cubicBezTo>
                <a:cubicBezTo>
                  <a:pt x="3028" y="62"/>
                  <a:pt x="3404" y="143"/>
                  <a:pt x="3803" y="118"/>
                </a:cubicBezTo>
                <a:cubicBezTo>
                  <a:pt x="4501" y="74"/>
                  <a:pt x="5187" y="42"/>
                  <a:pt x="5886" y="33"/>
                </a:cubicBezTo>
                <a:cubicBezTo>
                  <a:pt x="6406" y="26"/>
                  <a:pt x="6910" y="13"/>
                  <a:pt x="7430" y="39"/>
                </a:cubicBezTo>
                <a:cubicBezTo>
                  <a:pt x="7920" y="64"/>
                  <a:pt x="8414" y="26"/>
                  <a:pt x="8906" y="38"/>
                </a:cubicBezTo>
                <a:cubicBezTo>
                  <a:pt x="10521" y="76"/>
                  <a:pt x="12142" y="46"/>
                  <a:pt x="13756" y="131"/>
                </a:cubicBezTo>
                <a:cubicBezTo>
                  <a:pt x="13982" y="143"/>
                  <a:pt x="14207" y="163"/>
                  <a:pt x="14433" y="175"/>
                </a:cubicBezTo>
                <a:cubicBezTo>
                  <a:pt x="14402" y="192"/>
                  <a:pt x="14372" y="240"/>
                  <a:pt x="14324" y="259"/>
                </a:cubicBezTo>
                <a:cubicBezTo>
                  <a:pt x="14306" y="261"/>
                  <a:pt x="14288" y="263"/>
                  <a:pt x="14270" y="265"/>
                </a:cubicBezTo>
              </a:path>
            </a:pathLst>
          </a:custGeom>
          <a:noFill/>
          <a:ln w="228600" cap="sq">
            <a:solidFill>
              <a:srgbClr val="FFFF00">
                <a:alpha val="33333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8" name="Comment 14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855913" y="2398713"/>
            <a:ext cx="381000" cy="417512"/>
          </a:xfrm>
          <a:custGeom>
            <a:avLst/>
            <a:gdLst>
              <a:gd name="T0" fmla="*/ 19987238 w 1061"/>
              <a:gd name="T1" fmla="*/ 962311392 h 1157"/>
              <a:gd name="T2" fmla="*/ 49129609 w 1061"/>
              <a:gd name="T3" fmla="*/ 993694077 h 1157"/>
              <a:gd name="T4" fmla="*/ 118891391 w 1061"/>
              <a:gd name="T5" fmla="*/ 954237930 h 1157"/>
              <a:gd name="T6" fmla="*/ 135783588 w 1061"/>
              <a:gd name="T7" fmla="*/ 906317512 h 1157"/>
              <a:gd name="T8" fmla="*/ 105738452 w 1061"/>
              <a:gd name="T9" fmla="*/ 867903521 h 1157"/>
              <a:gd name="T10" fmla="*/ 77369573 w 1061"/>
              <a:gd name="T11" fmla="*/ 886915293 h 1157"/>
              <a:gd name="T12" fmla="*/ 66279995 w 1061"/>
              <a:gd name="T13" fmla="*/ 954758647 h 1157"/>
              <a:gd name="T14" fmla="*/ 84977723 w 1061"/>
              <a:gd name="T15" fmla="*/ 974161227 h 1157"/>
              <a:gd name="T16" fmla="*/ 95680555 w 1061"/>
              <a:gd name="T17" fmla="*/ 976765535 h 1157"/>
              <a:gd name="T18" fmla="*/ 123533415 w 1061"/>
              <a:gd name="T19" fmla="*/ 950852366 h 1157"/>
              <a:gd name="T20" fmla="*/ 128046882 w 1061"/>
              <a:gd name="T21" fmla="*/ 896030550 h 1157"/>
              <a:gd name="T22" fmla="*/ 113733348 w 1061"/>
              <a:gd name="T23" fmla="*/ 874804919 h 1157"/>
              <a:gd name="T24" fmla="*/ 91424918 w 1061"/>
              <a:gd name="T25" fmla="*/ 889780139 h 1157"/>
              <a:gd name="T26" fmla="*/ 67569506 w 1061"/>
              <a:gd name="T27" fmla="*/ 961790675 h 1157"/>
              <a:gd name="T28" fmla="*/ 80593171 w 1061"/>
              <a:gd name="T29" fmla="*/ 988875909 h 1157"/>
              <a:gd name="T30" fmla="*/ 115925624 w 1061"/>
              <a:gd name="T31" fmla="*/ 981974511 h 1157"/>
              <a:gd name="T32" fmla="*/ 133204566 w 1061"/>
              <a:gd name="T33" fmla="*/ 948508236 h 1157"/>
              <a:gd name="T34" fmla="*/ 135654673 w 1061"/>
              <a:gd name="T35" fmla="*/ 907229038 h 1157"/>
              <a:gd name="T36" fmla="*/ 119407052 w 1061"/>
              <a:gd name="T37" fmla="*/ 876888509 h 1157"/>
              <a:gd name="T38" fmla="*/ 86911810 w 1061"/>
              <a:gd name="T39" fmla="*/ 874804919 h 1157"/>
              <a:gd name="T40" fmla="*/ 15344856 w 1061"/>
              <a:gd name="T41" fmla="*/ 925720092 h 1157"/>
              <a:gd name="T42" fmla="*/ 0 w 1061"/>
              <a:gd name="T43" fmla="*/ 965306509 h 1157"/>
              <a:gd name="T44" fmla="*/ 13539684 w 1061"/>
              <a:gd name="T45" fmla="*/ 997860897 h 1157"/>
              <a:gd name="T46" fmla="*/ 44358670 w 1061"/>
              <a:gd name="T47" fmla="*/ 1014398630 h 1157"/>
              <a:gd name="T48" fmla="*/ 77885234 w 1061"/>
              <a:gd name="T49" fmla="*/ 1011273245 h 1157"/>
              <a:gd name="T50" fmla="*/ 106512303 w 1061"/>
              <a:gd name="T51" fmla="*/ 981844242 h 1157"/>
              <a:gd name="T52" fmla="*/ 115151774 w 1061"/>
              <a:gd name="T53" fmla="*/ 894988755 h 1157"/>
              <a:gd name="T54" fmla="*/ 93875025 w 1061"/>
              <a:gd name="T55" fmla="*/ 880794790 h 1157"/>
              <a:gd name="T56" fmla="*/ 30561156 w 1061"/>
              <a:gd name="T57" fmla="*/ 932751759 h 1157"/>
              <a:gd name="T58" fmla="*/ 39071712 w 1061"/>
              <a:gd name="T59" fmla="*/ 999683949 h 1157"/>
              <a:gd name="T60" fmla="*/ 89748662 w 1061"/>
              <a:gd name="T61" fmla="*/ 1018305273 h 1157"/>
              <a:gd name="T62" fmla="*/ 102643770 w 1061"/>
              <a:gd name="T63" fmla="*/ 1015830873 h 1157"/>
              <a:gd name="T64" fmla="*/ 107543624 w 1061"/>
              <a:gd name="T65" fmla="*/ 1015700965 h 115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061" h="1157" extrusionOk="0">
                <a:moveTo>
                  <a:pt x="155" y="725"/>
                </a:moveTo>
                <a:cubicBezTo>
                  <a:pt x="176" y="863"/>
                  <a:pt x="226" y="958"/>
                  <a:pt x="381" y="966"/>
                </a:cubicBezTo>
                <a:cubicBezTo>
                  <a:pt x="592" y="977"/>
                  <a:pt x="798" y="819"/>
                  <a:pt x="922" y="663"/>
                </a:cubicBezTo>
                <a:cubicBezTo>
                  <a:pt x="1006" y="558"/>
                  <a:pt x="1074" y="433"/>
                  <a:pt x="1053" y="295"/>
                </a:cubicBezTo>
                <a:cubicBezTo>
                  <a:pt x="1036" y="181"/>
                  <a:pt x="944" y="24"/>
                  <a:pt x="820" y="0"/>
                </a:cubicBezTo>
                <a:cubicBezTo>
                  <a:pt x="722" y="-19"/>
                  <a:pt x="647" y="77"/>
                  <a:pt x="600" y="146"/>
                </a:cubicBezTo>
                <a:cubicBezTo>
                  <a:pt x="500" y="292"/>
                  <a:pt x="422" y="498"/>
                  <a:pt x="514" y="667"/>
                </a:cubicBezTo>
                <a:cubicBezTo>
                  <a:pt x="545" y="725"/>
                  <a:pt x="600" y="786"/>
                  <a:pt x="659" y="816"/>
                </a:cubicBezTo>
                <a:cubicBezTo>
                  <a:pt x="700" y="830"/>
                  <a:pt x="713" y="835"/>
                  <a:pt x="742" y="836"/>
                </a:cubicBezTo>
                <a:cubicBezTo>
                  <a:pt x="851" y="811"/>
                  <a:pt x="912" y="738"/>
                  <a:pt x="958" y="637"/>
                </a:cubicBezTo>
                <a:cubicBezTo>
                  <a:pt x="1017" y="508"/>
                  <a:pt x="1026" y="353"/>
                  <a:pt x="993" y="216"/>
                </a:cubicBezTo>
                <a:cubicBezTo>
                  <a:pt x="974" y="137"/>
                  <a:pt x="949" y="93"/>
                  <a:pt x="882" y="53"/>
                </a:cubicBezTo>
                <a:cubicBezTo>
                  <a:pt x="800" y="66"/>
                  <a:pt x="761" y="101"/>
                  <a:pt x="709" y="168"/>
                </a:cubicBezTo>
                <a:cubicBezTo>
                  <a:pt x="591" y="320"/>
                  <a:pt x="508" y="527"/>
                  <a:pt x="524" y="721"/>
                </a:cubicBezTo>
                <a:cubicBezTo>
                  <a:pt x="531" y="809"/>
                  <a:pt x="569" y="866"/>
                  <a:pt x="625" y="929"/>
                </a:cubicBezTo>
                <a:cubicBezTo>
                  <a:pt x="734" y="981"/>
                  <a:pt x="812" y="967"/>
                  <a:pt x="899" y="876"/>
                </a:cubicBezTo>
                <a:cubicBezTo>
                  <a:pt x="967" y="805"/>
                  <a:pt x="1008" y="713"/>
                  <a:pt x="1033" y="619"/>
                </a:cubicBezTo>
                <a:cubicBezTo>
                  <a:pt x="1060" y="518"/>
                  <a:pt x="1070" y="405"/>
                  <a:pt x="1052" y="302"/>
                </a:cubicBezTo>
                <a:cubicBezTo>
                  <a:pt x="1037" y="216"/>
                  <a:pt x="999" y="122"/>
                  <a:pt x="926" y="69"/>
                </a:cubicBezTo>
                <a:cubicBezTo>
                  <a:pt x="851" y="16"/>
                  <a:pt x="756" y="27"/>
                  <a:pt x="674" y="53"/>
                </a:cubicBezTo>
                <a:cubicBezTo>
                  <a:pt x="468" y="117"/>
                  <a:pt x="254" y="278"/>
                  <a:pt x="119" y="444"/>
                </a:cubicBezTo>
                <a:cubicBezTo>
                  <a:pt x="50" y="529"/>
                  <a:pt x="0" y="636"/>
                  <a:pt x="0" y="748"/>
                </a:cubicBezTo>
                <a:cubicBezTo>
                  <a:pt x="0" y="842"/>
                  <a:pt x="42" y="931"/>
                  <a:pt x="105" y="998"/>
                </a:cubicBezTo>
                <a:cubicBezTo>
                  <a:pt x="167" y="1064"/>
                  <a:pt x="257" y="1105"/>
                  <a:pt x="344" y="1125"/>
                </a:cubicBezTo>
                <a:cubicBezTo>
                  <a:pt x="431" y="1145"/>
                  <a:pt x="523" y="1140"/>
                  <a:pt x="604" y="1101"/>
                </a:cubicBezTo>
                <a:cubicBezTo>
                  <a:pt x="702" y="1054"/>
                  <a:pt x="773" y="967"/>
                  <a:pt x="826" y="875"/>
                </a:cubicBezTo>
                <a:cubicBezTo>
                  <a:pt x="936" y="684"/>
                  <a:pt x="991" y="415"/>
                  <a:pt x="893" y="208"/>
                </a:cubicBezTo>
                <a:cubicBezTo>
                  <a:pt x="860" y="139"/>
                  <a:pt x="808" y="91"/>
                  <a:pt x="728" y="99"/>
                </a:cubicBezTo>
                <a:cubicBezTo>
                  <a:pt x="526" y="120"/>
                  <a:pt x="323" y="327"/>
                  <a:pt x="237" y="498"/>
                </a:cubicBezTo>
                <a:cubicBezTo>
                  <a:pt x="153" y="667"/>
                  <a:pt x="170" y="873"/>
                  <a:pt x="303" y="1012"/>
                </a:cubicBezTo>
                <a:cubicBezTo>
                  <a:pt x="394" y="1107"/>
                  <a:pt x="563" y="1173"/>
                  <a:pt x="696" y="1155"/>
                </a:cubicBezTo>
                <a:cubicBezTo>
                  <a:pt x="730" y="1150"/>
                  <a:pt x="762" y="1140"/>
                  <a:pt x="796" y="1136"/>
                </a:cubicBezTo>
                <a:cubicBezTo>
                  <a:pt x="815" y="1131"/>
                  <a:pt x="821" y="1129"/>
                  <a:pt x="834" y="1135"/>
                </a:cubicBezTo>
              </a:path>
            </a:pathLst>
          </a:custGeom>
          <a:noFill/>
          <a:ln w="228600" cap="sq">
            <a:solidFill>
              <a:srgbClr val="FFFF00">
                <a:alpha val="33333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7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5842" name="Comment 6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69913" y="1363663"/>
            <a:ext cx="1216025" cy="53975"/>
          </a:xfrm>
          <a:custGeom>
            <a:avLst/>
            <a:gdLst>
              <a:gd name="T0" fmla="*/ 0 w 3377"/>
              <a:gd name="T1" fmla="*/ 490600005 h 150"/>
              <a:gd name="T2" fmla="*/ 21394766 w 3377"/>
              <a:gd name="T3" fmla="*/ 494613586 h 150"/>
              <a:gd name="T4" fmla="*/ 63665408 w 3377"/>
              <a:gd name="T5" fmla="*/ 498627527 h 150"/>
              <a:gd name="T6" fmla="*/ 110215364 w 3377"/>
              <a:gd name="T7" fmla="*/ 499145687 h 150"/>
              <a:gd name="T8" fmla="*/ 161303178 w 3377"/>
              <a:gd name="T9" fmla="*/ 501994128 h 150"/>
              <a:gd name="T10" fmla="*/ 202147862 w 3377"/>
              <a:gd name="T11" fmla="*/ 508468249 h 150"/>
              <a:gd name="T12" fmla="*/ 253754566 w 3377"/>
              <a:gd name="T13" fmla="*/ 508468249 h 150"/>
              <a:gd name="T14" fmla="*/ 302767899 w 3377"/>
              <a:gd name="T15" fmla="*/ 505360728 h 150"/>
              <a:gd name="T16" fmla="*/ 381345008 w 3377"/>
              <a:gd name="T17" fmla="*/ 507820549 h 150"/>
              <a:gd name="T18" fmla="*/ 434507662 w 3377"/>
              <a:gd name="T19" fmla="*/ 509633389 h 150"/>
              <a:gd name="T20" fmla="*/ 437749195 w 3377"/>
              <a:gd name="T21" fmla="*/ 509892469 h 15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377" h="150" extrusionOk="0">
                <a:moveTo>
                  <a:pt x="0" y="0"/>
                </a:moveTo>
                <a:cubicBezTo>
                  <a:pt x="57" y="15"/>
                  <a:pt x="105" y="30"/>
                  <a:pt x="165" y="31"/>
                </a:cubicBezTo>
                <a:cubicBezTo>
                  <a:pt x="276" y="33"/>
                  <a:pt x="380" y="53"/>
                  <a:pt x="491" y="62"/>
                </a:cubicBezTo>
                <a:cubicBezTo>
                  <a:pt x="609" y="72"/>
                  <a:pt x="732" y="66"/>
                  <a:pt x="850" y="66"/>
                </a:cubicBezTo>
                <a:cubicBezTo>
                  <a:pt x="987" y="66"/>
                  <a:pt x="1108" y="64"/>
                  <a:pt x="1244" y="88"/>
                </a:cubicBezTo>
                <a:cubicBezTo>
                  <a:pt x="1348" y="106"/>
                  <a:pt x="1454" y="130"/>
                  <a:pt x="1559" y="138"/>
                </a:cubicBezTo>
                <a:cubicBezTo>
                  <a:pt x="1689" y="148"/>
                  <a:pt x="1827" y="147"/>
                  <a:pt x="1957" y="138"/>
                </a:cubicBezTo>
                <a:cubicBezTo>
                  <a:pt x="2084" y="129"/>
                  <a:pt x="2207" y="114"/>
                  <a:pt x="2335" y="114"/>
                </a:cubicBezTo>
                <a:cubicBezTo>
                  <a:pt x="2537" y="114"/>
                  <a:pt x="2739" y="140"/>
                  <a:pt x="2941" y="133"/>
                </a:cubicBezTo>
                <a:cubicBezTo>
                  <a:pt x="3079" y="129"/>
                  <a:pt x="3214" y="141"/>
                  <a:pt x="3351" y="147"/>
                </a:cubicBezTo>
                <a:cubicBezTo>
                  <a:pt x="3364" y="149"/>
                  <a:pt x="3368" y="150"/>
                  <a:pt x="3376" y="149"/>
                </a:cubicBezTo>
              </a:path>
            </a:pathLst>
          </a:custGeom>
          <a:noFill/>
          <a:ln w="228600" cap="sq">
            <a:solidFill>
              <a:schemeClr val="accent1">
                <a:alpha val="3333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3" name="Comment 7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1998663" y="1362075"/>
            <a:ext cx="1392237" cy="114300"/>
          </a:xfrm>
          <a:custGeom>
            <a:avLst/>
            <a:gdLst>
              <a:gd name="T0" fmla="*/ 0 w 3870"/>
              <a:gd name="T1" fmla="*/ 498344021 h 316"/>
              <a:gd name="T2" fmla="*/ 56168669 w 3870"/>
              <a:gd name="T3" fmla="*/ 504231556 h 316"/>
              <a:gd name="T4" fmla="*/ 128385477 w 3870"/>
              <a:gd name="T5" fmla="*/ 505278342 h 316"/>
              <a:gd name="T6" fmla="*/ 196590340 w 3870"/>
              <a:gd name="T7" fmla="*/ 513913056 h 316"/>
              <a:gd name="T8" fmla="*/ 229851493 w 3870"/>
              <a:gd name="T9" fmla="*/ 514959841 h 316"/>
              <a:gd name="T10" fmla="*/ 275796034 w 3870"/>
              <a:gd name="T11" fmla="*/ 516922473 h 316"/>
              <a:gd name="T12" fmla="*/ 322128746 w 3870"/>
              <a:gd name="T13" fmla="*/ 518361713 h 316"/>
              <a:gd name="T14" fmla="*/ 414146978 w 3870"/>
              <a:gd name="T15" fmla="*/ 521239830 h 316"/>
              <a:gd name="T16" fmla="*/ 483775376 w 3870"/>
              <a:gd name="T17" fmla="*/ 526342457 h 316"/>
              <a:gd name="T18" fmla="*/ 500470708 w 3870"/>
              <a:gd name="T19" fmla="*/ 527388881 h 316"/>
              <a:gd name="T20" fmla="*/ 497623278 w 3870"/>
              <a:gd name="T21" fmla="*/ 535239048 h 316"/>
              <a:gd name="T22" fmla="*/ 496070232 w 3870"/>
              <a:gd name="T23" fmla="*/ 536416411 h 3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870" h="316" extrusionOk="0">
                <a:moveTo>
                  <a:pt x="0" y="24"/>
                </a:moveTo>
                <a:cubicBezTo>
                  <a:pt x="161" y="-12"/>
                  <a:pt x="275" y="43"/>
                  <a:pt x="434" y="69"/>
                </a:cubicBezTo>
                <a:cubicBezTo>
                  <a:pt x="620" y="100"/>
                  <a:pt x="805" y="79"/>
                  <a:pt x="992" y="77"/>
                </a:cubicBezTo>
                <a:cubicBezTo>
                  <a:pt x="1175" y="75"/>
                  <a:pt x="1340" y="129"/>
                  <a:pt x="1519" y="143"/>
                </a:cubicBezTo>
                <a:cubicBezTo>
                  <a:pt x="1603" y="150"/>
                  <a:pt x="1690" y="146"/>
                  <a:pt x="1776" y="151"/>
                </a:cubicBezTo>
                <a:cubicBezTo>
                  <a:pt x="1895" y="158"/>
                  <a:pt x="2012" y="156"/>
                  <a:pt x="2131" y="166"/>
                </a:cubicBezTo>
                <a:cubicBezTo>
                  <a:pt x="2250" y="176"/>
                  <a:pt x="2370" y="170"/>
                  <a:pt x="2489" y="177"/>
                </a:cubicBezTo>
                <a:cubicBezTo>
                  <a:pt x="2725" y="191"/>
                  <a:pt x="2963" y="194"/>
                  <a:pt x="3200" y="199"/>
                </a:cubicBezTo>
                <a:cubicBezTo>
                  <a:pt x="3382" y="203"/>
                  <a:pt x="3557" y="224"/>
                  <a:pt x="3738" y="238"/>
                </a:cubicBezTo>
                <a:cubicBezTo>
                  <a:pt x="3781" y="241"/>
                  <a:pt x="3824" y="243"/>
                  <a:pt x="3867" y="246"/>
                </a:cubicBezTo>
                <a:cubicBezTo>
                  <a:pt x="3859" y="266"/>
                  <a:pt x="3858" y="284"/>
                  <a:pt x="3845" y="306"/>
                </a:cubicBezTo>
                <a:cubicBezTo>
                  <a:pt x="3841" y="309"/>
                  <a:pt x="3837" y="312"/>
                  <a:pt x="3833" y="315"/>
                </a:cubicBezTo>
              </a:path>
            </a:pathLst>
          </a:custGeom>
          <a:noFill/>
          <a:ln w="228600" cap="sq">
            <a:solidFill>
              <a:schemeClr val="accent1">
                <a:alpha val="3333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4" name="Comment 8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82613" y="2605088"/>
            <a:ext cx="2055812" cy="53975"/>
          </a:xfrm>
          <a:custGeom>
            <a:avLst/>
            <a:gdLst>
              <a:gd name="T0" fmla="*/ 0 w 5707"/>
              <a:gd name="T1" fmla="*/ 951504265 h 149"/>
              <a:gd name="T2" fmla="*/ 62416066 w 5707"/>
              <a:gd name="T3" fmla="*/ 960296031 h 149"/>
              <a:gd name="T4" fmla="*/ 111596334 w 5707"/>
              <a:gd name="T5" fmla="*/ 967250837 h 149"/>
              <a:gd name="T6" fmla="*/ 163631036 w 5707"/>
              <a:gd name="T7" fmla="*/ 967250837 h 149"/>
              <a:gd name="T8" fmla="*/ 277563078 w 5707"/>
              <a:gd name="T9" fmla="*/ 960033764 h 149"/>
              <a:gd name="T10" fmla="*/ 411478679 w 5707"/>
              <a:gd name="T11" fmla="*/ 960033764 h 149"/>
              <a:gd name="T12" fmla="*/ 562652726 w 5707"/>
              <a:gd name="T13" fmla="*/ 958065306 h 149"/>
              <a:gd name="T14" fmla="*/ 674767786 w 5707"/>
              <a:gd name="T15" fmla="*/ 960033764 h 149"/>
              <a:gd name="T16" fmla="*/ 738870792 w 5707"/>
              <a:gd name="T17" fmla="*/ 963576552 h 14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07" h="149" extrusionOk="0">
                <a:moveTo>
                  <a:pt x="0" y="14"/>
                </a:moveTo>
                <a:cubicBezTo>
                  <a:pt x="169" y="2"/>
                  <a:pt x="314" y="49"/>
                  <a:pt x="481" y="81"/>
                </a:cubicBezTo>
                <a:cubicBezTo>
                  <a:pt x="606" y="105"/>
                  <a:pt x="733" y="126"/>
                  <a:pt x="860" y="134"/>
                </a:cubicBezTo>
                <a:cubicBezTo>
                  <a:pt x="996" y="143"/>
                  <a:pt x="1125" y="142"/>
                  <a:pt x="1261" y="134"/>
                </a:cubicBezTo>
                <a:cubicBezTo>
                  <a:pt x="1554" y="116"/>
                  <a:pt x="1846" y="96"/>
                  <a:pt x="2139" y="79"/>
                </a:cubicBezTo>
                <a:cubicBezTo>
                  <a:pt x="2481" y="59"/>
                  <a:pt x="2828" y="78"/>
                  <a:pt x="3171" y="79"/>
                </a:cubicBezTo>
                <a:cubicBezTo>
                  <a:pt x="3560" y="81"/>
                  <a:pt x="3948" y="67"/>
                  <a:pt x="4336" y="64"/>
                </a:cubicBezTo>
                <a:cubicBezTo>
                  <a:pt x="4622" y="62"/>
                  <a:pt x="4915" y="56"/>
                  <a:pt x="5200" y="79"/>
                </a:cubicBezTo>
                <a:cubicBezTo>
                  <a:pt x="5352" y="92"/>
                  <a:pt x="5588" y="102"/>
                  <a:pt x="5694" y="106"/>
                </a:cubicBezTo>
              </a:path>
            </a:pathLst>
          </a:custGeom>
          <a:noFill/>
          <a:ln w="228600" cap="sq">
            <a:solidFill>
              <a:schemeClr val="accent1">
                <a:alpha val="3333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5" name="Comment 9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661988" y="4121150"/>
            <a:ext cx="5995987" cy="92075"/>
          </a:xfrm>
          <a:custGeom>
            <a:avLst/>
            <a:gdLst>
              <a:gd name="T0" fmla="*/ 0 w 16656"/>
              <a:gd name="T1" fmla="*/ 1509989400 h 254"/>
              <a:gd name="T2" fmla="*/ 43024879 w 16656"/>
              <a:gd name="T3" fmla="*/ 1513405963 h 254"/>
              <a:gd name="T4" fmla="*/ 140867176 w 16656"/>
              <a:gd name="T5" fmla="*/ 1518005000 h 254"/>
              <a:gd name="T6" fmla="*/ 326573218 w 16656"/>
              <a:gd name="T7" fmla="*/ 1511829088 h 254"/>
              <a:gd name="T8" fmla="*/ 532884345 w 16656"/>
              <a:gd name="T9" fmla="*/ 1505258775 h 254"/>
              <a:gd name="T10" fmla="*/ 880840225 w 16656"/>
              <a:gd name="T11" fmla="*/ 1512748750 h 254"/>
              <a:gd name="T12" fmla="*/ 1039980114 w 16656"/>
              <a:gd name="T13" fmla="*/ 1515245650 h 254"/>
              <a:gd name="T14" fmla="*/ 1201970760 w 16656"/>
              <a:gd name="T15" fmla="*/ 1519976275 h 254"/>
              <a:gd name="T16" fmla="*/ 1722543820 w 16656"/>
              <a:gd name="T17" fmla="*/ 1525363750 h 254"/>
              <a:gd name="T18" fmla="*/ 1962549255 w 16656"/>
              <a:gd name="T19" fmla="*/ 1523524063 h 254"/>
              <a:gd name="T20" fmla="*/ 2147483647 w 16656"/>
              <a:gd name="T21" fmla="*/ 1526020963 h 254"/>
              <a:gd name="T22" fmla="*/ 2146311353 w 16656"/>
              <a:gd name="T23" fmla="*/ 1537584713 h 25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656" h="254" extrusionOk="0">
                <a:moveTo>
                  <a:pt x="0" y="43"/>
                </a:moveTo>
                <a:cubicBezTo>
                  <a:pt x="108" y="52"/>
                  <a:pt x="221" y="60"/>
                  <a:pt x="332" y="69"/>
                </a:cubicBezTo>
                <a:cubicBezTo>
                  <a:pt x="589" y="90"/>
                  <a:pt x="829" y="112"/>
                  <a:pt x="1087" y="104"/>
                </a:cubicBezTo>
                <a:cubicBezTo>
                  <a:pt x="1564" y="90"/>
                  <a:pt x="2043" y="74"/>
                  <a:pt x="2520" y="57"/>
                </a:cubicBezTo>
                <a:cubicBezTo>
                  <a:pt x="3050" y="38"/>
                  <a:pt x="3582" y="19"/>
                  <a:pt x="4112" y="7"/>
                </a:cubicBezTo>
                <a:cubicBezTo>
                  <a:pt x="5009" y="-13"/>
                  <a:pt x="5903" y="21"/>
                  <a:pt x="6797" y="64"/>
                </a:cubicBezTo>
                <a:cubicBezTo>
                  <a:pt x="7206" y="84"/>
                  <a:pt x="7616" y="67"/>
                  <a:pt x="8025" y="83"/>
                </a:cubicBezTo>
                <a:cubicBezTo>
                  <a:pt x="8443" y="100"/>
                  <a:pt x="8857" y="114"/>
                  <a:pt x="9275" y="119"/>
                </a:cubicBezTo>
                <a:cubicBezTo>
                  <a:pt x="10614" y="135"/>
                  <a:pt x="11954" y="135"/>
                  <a:pt x="13292" y="160"/>
                </a:cubicBezTo>
                <a:cubicBezTo>
                  <a:pt x="13909" y="172"/>
                  <a:pt x="14527" y="146"/>
                  <a:pt x="15144" y="146"/>
                </a:cubicBezTo>
                <a:cubicBezTo>
                  <a:pt x="15648" y="146"/>
                  <a:pt x="16152" y="145"/>
                  <a:pt x="16655" y="165"/>
                </a:cubicBezTo>
                <a:cubicBezTo>
                  <a:pt x="16623" y="195"/>
                  <a:pt x="16604" y="223"/>
                  <a:pt x="16562" y="253"/>
                </a:cubicBezTo>
              </a:path>
            </a:pathLst>
          </a:custGeom>
          <a:noFill/>
          <a:ln w="228600" cap="sq">
            <a:solidFill>
              <a:schemeClr val="accent1">
                <a:alpha val="3333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Comment 10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625475" y="5146675"/>
            <a:ext cx="1663700" cy="49213"/>
          </a:xfrm>
          <a:custGeom>
            <a:avLst/>
            <a:gdLst>
              <a:gd name="T0" fmla="*/ 0 w 4624"/>
              <a:gd name="T1" fmla="*/ 1910027251 h 135"/>
              <a:gd name="T2" fmla="*/ 6731437 w 4624"/>
              <a:gd name="T3" fmla="*/ 1907900885 h 135"/>
              <a:gd name="T4" fmla="*/ 31457386 w 4624"/>
              <a:gd name="T5" fmla="*/ 1905509133 h 135"/>
              <a:gd name="T6" fmla="*/ 92947724 w 4624"/>
              <a:gd name="T7" fmla="*/ 1905110325 h 135"/>
              <a:gd name="T8" fmla="*/ 164276703 w 4624"/>
              <a:gd name="T9" fmla="*/ 1916272927 h 135"/>
              <a:gd name="T10" fmla="*/ 252305286 w 4624"/>
              <a:gd name="T11" fmla="*/ 1917336293 h 135"/>
              <a:gd name="T12" fmla="*/ 350042624 w 4624"/>
              <a:gd name="T13" fmla="*/ 1917336293 h 135"/>
              <a:gd name="T14" fmla="*/ 444155729 w 4624"/>
              <a:gd name="T15" fmla="*/ 1904047325 h 135"/>
              <a:gd name="T16" fmla="*/ 500726926 w 4624"/>
              <a:gd name="T17" fmla="*/ 1904047325 h 135"/>
              <a:gd name="T18" fmla="*/ 576975046 w 4624"/>
              <a:gd name="T19" fmla="*/ 1901389458 h 135"/>
              <a:gd name="T20" fmla="*/ 598464264 w 4624"/>
              <a:gd name="T21" fmla="*/ 1903382767 h 13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624" h="135" extrusionOk="0">
                <a:moveTo>
                  <a:pt x="0" y="75"/>
                </a:moveTo>
                <a:cubicBezTo>
                  <a:pt x="6" y="74"/>
                  <a:pt x="33" y="62"/>
                  <a:pt x="52" y="59"/>
                </a:cubicBezTo>
                <a:cubicBezTo>
                  <a:pt x="115" y="50"/>
                  <a:pt x="180" y="46"/>
                  <a:pt x="243" y="41"/>
                </a:cubicBezTo>
                <a:cubicBezTo>
                  <a:pt x="402" y="29"/>
                  <a:pt x="559" y="25"/>
                  <a:pt x="718" y="38"/>
                </a:cubicBezTo>
                <a:cubicBezTo>
                  <a:pt x="904" y="53"/>
                  <a:pt x="1082" y="111"/>
                  <a:pt x="1269" y="122"/>
                </a:cubicBezTo>
                <a:cubicBezTo>
                  <a:pt x="1493" y="136"/>
                  <a:pt x="1725" y="129"/>
                  <a:pt x="1949" y="130"/>
                </a:cubicBezTo>
                <a:cubicBezTo>
                  <a:pt x="2199" y="131"/>
                  <a:pt x="2455" y="145"/>
                  <a:pt x="2704" y="130"/>
                </a:cubicBezTo>
                <a:cubicBezTo>
                  <a:pt x="2949" y="115"/>
                  <a:pt x="3188" y="47"/>
                  <a:pt x="3431" y="30"/>
                </a:cubicBezTo>
                <a:cubicBezTo>
                  <a:pt x="3575" y="20"/>
                  <a:pt x="3724" y="31"/>
                  <a:pt x="3868" y="30"/>
                </a:cubicBezTo>
                <a:cubicBezTo>
                  <a:pt x="4065" y="28"/>
                  <a:pt x="4261" y="29"/>
                  <a:pt x="4457" y="10"/>
                </a:cubicBezTo>
                <a:cubicBezTo>
                  <a:pt x="4524" y="4"/>
                  <a:pt x="4569" y="13"/>
                  <a:pt x="4623" y="25"/>
                </a:cubicBezTo>
              </a:path>
            </a:pathLst>
          </a:custGeom>
          <a:noFill/>
          <a:ln w="228600" cap="sq">
            <a:solidFill>
              <a:schemeClr val="accent1">
                <a:alpha val="3333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Comment 11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1762125" y="1362075"/>
            <a:ext cx="390525" cy="47625"/>
          </a:xfrm>
          <a:custGeom>
            <a:avLst/>
            <a:gdLst>
              <a:gd name="T0" fmla="*/ 0 w 1086"/>
              <a:gd name="T1" fmla="*/ 509905242 h 131"/>
              <a:gd name="T2" fmla="*/ 8793285 w 1086"/>
              <a:gd name="T3" fmla="*/ 508451407 h 131"/>
              <a:gd name="T4" fmla="*/ 33750206 w 1086"/>
              <a:gd name="T5" fmla="*/ 507394205 h 131"/>
              <a:gd name="T6" fmla="*/ 51595329 w 1086"/>
              <a:gd name="T7" fmla="*/ 505015136 h 131"/>
              <a:gd name="T8" fmla="*/ 64397429 w 1086"/>
              <a:gd name="T9" fmla="*/ 501843166 h 131"/>
              <a:gd name="T10" fmla="*/ 80302512 w 1086"/>
              <a:gd name="T11" fmla="*/ 500389331 h 131"/>
              <a:gd name="T12" fmla="*/ 90130365 w 1086"/>
              <a:gd name="T13" fmla="*/ 501843166 h 131"/>
              <a:gd name="T14" fmla="*/ 102415001 w 1086"/>
              <a:gd name="T15" fmla="*/ 503693634 h 131"/>
              <a:gd name="T16" fmla="*/ 117802981 w 1086"/>
              <a:gd name="T17" fmla="*/ 504883168 h 131"/>
              <a:gd name="T18" fmla="*/ 129182506 w 1086"/>
              <a:gd name="T19" fmla="*/ 507922806 h 131"/>
              <a:gd name="T20" fmla="*/ 140303118 w 1086"/>
              <a:gd name="T21" fmla="*/ 517439081 h 13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86" h="131" extrusionOk="0">
                <a:moveTo>
                  <a:pt x="0" y="73"/>
                </a:moveTo>
                <a:cubicBezTo>
                  <a:pt x="23" y="70"/>
                  <a:pt x="45" y="66"/>
                  <a:pt x="68" y="62"/>
                </a:cubicBezTo>
                <a:cubicBezTo>
                  <a:pt x="134" y="51"/>
                  <a:pt x="194" y="50"/>
                  <a:pt x="261" y="54"/>
                </a:cubicBezTo>
                <a:cubicBezTo>
                  <a:pt x="309" y="57"/>
                  <a:pt x="353" y="49"/>
                  <a:pt x="399" y="36"/>
                </a:cubicBezTo>
                <a:cubicBezTo>
                  <a:pt x="432" y="27"/>
                  <a:pt x="465" y="19"/>
                  <a:pt x="498" y="12"/>
                </a:cubicBezTo>
                <a:cubicBezTo>
                  <a:pt x="539" y="3"/>
                  <a:pt x="578" y="-2"/>
                  <a:pt x="621" y="1"/>
                </a:cubicBezTo>
                <a:cubicBezTo>
                  <a:pt x="647" y="3"/>
                  <a:pt x="672" y="7"/>
                  <a:pt x="697" y="12"/>
                </a:cubicBezTo>
                <a:cubicBezTo>
                  <a:pt x="729" y="18"/>
                  <a:pt x="760" y="23"/>
                  <a:pt x="792" y="26"/>
                </a:cubicBezTo>
                <a:cubicBezTo>
                  <a:pt x="832" y="30"/>
                  <a:pt x="871" y="30"/>
                  <a:pt x="911" y="35"/>
                </a:cubicBezTo>
                <a:cubicBezTo>
                  <a:pt x="943" y="39"/>
                  <a:pt x="970" y="45"/>
                  <a:pt x="999" y="58"/>
                </a:cubicBezTo>
                <a:cubicBezTo>
                  <a:pt x="1035" y="74"/>
                  <a:pt x="1059" y="102"/>
                  <a:pt x="1085" y="130"/>
                </a:cubicBezTo>
              </a:path>
            </a:pathLst>
          </a:custGeom>
          <a:noFill/>
          <a:ln w="228600" cap="sq">
            <a:solidFill>
              <a:schemeClr val="accent1">
                <a:alpha val="3333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Comment 12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1733550" y="1428750"/>
            <a:ext cx="338138" cy="39688"/>
          </a:xfrm>
          <a:custGeom>
            <a:avLst/>
            <a:gdLst>
              <a:gd name="T0" fmla="*/ 0 w 940"/>
              <a:gd name="T1" fmla="*/ 547287505 h 107"/>
              <a:gd name="T2" fmla="*/ 15657228 w 940"/>
              <a:gd name="T3" fmla="*/ 546186998 h 107"/>
              <a:gd name="T4" fmla="*/ 30150039 w 940"/>
              <a:gd name="T5" fmla="*/ 546599827 h 107"/>
              <a:gd name="T6" fmla="*/ 45936767 w 940"/>
              <a:gd name="T7" fmla="*/ 547012657 h 107"/>
              <a:gd name="T8" fmla="*/ 58100382 w 940"/>
              <a:gd name="T9" fmla="*/ 550176940 h 107"/>
              <a:gd name="T10" fmla="*/ 69228719 w 940"/>
              <a:gd name="T11" fmla="*/ 553616443 h 107"/>
              <a:gd name="T12" fmla="*/ 79192279 w 940"/>
              <a:gd name="T13" fmla="*/ 554992170 h 107"/>
              <a:gd name="T14" fmla="*/ 89544338 w 940"/>
              <a:gd name="T15" fmla="*/ 555404629 h 107"/>
              <a:gd name="T16" fmla="*/ 101966593 w 940"/>
              <a:gd name="T17" fmla="*/ 556643117 h 107"/>
              <a:gd name="T18" fmla="*/ 121505933 w 940"/>
              <a:gd name="T19" fmla="*/ 560770298 h 10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40" h="107" extrusionOk="0">
                <a:moveTo>
                  <a:pt x="0" y="8"/>
                </a:moveTo>
                <a:cubicBezTo>
                  <a:pt x="40" y="5"/>
                  <a:pt x="81" y="0"/>
                  <a:pt x="121" y="0"/>
                </a:cubicBezTo>
                <a:cubicBezTo>
                  <a:pt x="158" y="0"/>
                  <a:pt x="196" y="4"/>
                  <a:pt x="233" y="3"/>
                </a:cubicBezTo>
                <a:cubicBezTo>
                  <a:pt x="273" y="2"/>
                  <a:pt x="315" y="1"/>
                  <a:pt x="355" y="6"/>
                </a:cubicBezTo>
                <a:cubicBezTo>
                  <a:pt x="387" y="10"/>
                  <a:pt x="418" y="19"/>
                  <a:pt x="449" y="29"/>
                </a:cubicBezTo>
                <a:cubicBezTo>
                  <a:pt x="477" y="38"/>
                  <a:pt x="506" y="47"/>
                  <a:pt x="535" y="54"/>
                </a:cubicBezTo>
                <a:cubicBezTo>
                  <a:pt x="560" y="60"/>
                  <a:pt x="586" y="62"/>
                  <a:pt x="612" y="64"/>
                </a:cubicBezTo>
                <a:cubicBezTo>
                  <a:pt x="639" y="66"/>
                  <a:pt x="665" y="66"/>
                  <a:pt x="692" y="67"/>
                </a:cubicBezTo>
                <a:cubicBezTo>
                  <a:pt x="724" y="68"/>
                  <a:pt x="756" y="74"/>
                  <a:pt x="788" y="76"/>
                </a:cubicBezTo>
                <a:cubicBezTo>
                  <a:pt x="839" y="80"/>
                  <a:pt x="889" y="94"/>
                  <a:pt x="939" y="106"/>
                </a:cubicBezTo>
              </a:path>
            </a:pathLst>
          </a:custGeom>
          <a:noFill/>
          <a:ln w="228600" cap="sq">
            <a:solidFill>
              <a:schemeClr val="accent1">
                <a:alpha val="3333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Comment 14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4721225" y="3941763"/>
            <a:ext cx="15875" cy="17462"/>
          </a:xfrm>
          <a:custGeom>
            <a:avLst/>
            <a:gdLst>
              <a:gd name="T0" fmla="*/ 4425878 w 44"/>
              <a:gd name="T1" fmla="*/ 1453405915 h 48"/>
              <a:gd name="T2" fmla="*/ 4035497 w 44"/>
              <a:gd name="T3" fmla="*/ 1455126286 h 48"/>
              <a:gd name="T4" fmla="*/ 1562244 w 44"/>
              <a:gd name="T5" fmla="*/ 1449567913 h 48"/>
              <a:gd name="T6" fmla="*/ 0 w 44"/>
              <a:gd name="T7" fmla="*/ 1448906176 h 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4" h="48" extrusionOk="0">
                <a:moveTo>
                  <a:pt x="34" y="34"/>
                </a:moveTo>
                <a:cubicBezTo>
                  <a:pt x="33" y="38"/>
                  <a:pt x="32" y="43"/>
                  <a:pt x="31" y="47"/>
                </a:cubicBezTo>
                <a:cubicBezTo>
                  <a:pt x="50" y="32"/>
                  <a:pt x="34" y="19"/>
                  <a:pt x="12" y="5"/>
                </a:cubicBezTo>
                <a:cubicBezTo>
                  <a:pt x="8" y="3"/>
                  <a:pt x="4" y="2"/>
                  <a:pt x="0" y="0"/>
                </a:cubicBezTo>
              </a:path>
            </a:pathLst>
          </a:custGeom>
          <a:noFill/>
          <a:ln w="228600" cap="sq">
            <a:solidFill>
              <a:schemeClr val="accent1">
                <a:alpha val="3333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83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9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941888"/>
            <a:ext cx="799782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0"/>
            <a:ext cx="9144000" cy="1557338"/>
          </a:xfrm>
          <a:prstGeom prst="rect">
            <a:avLst/>
          </a:prstGeom>
          <a:noFill/>
          <a:ln w="444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9940" name="Comment 8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7985125" y="828675"/>
            <a:ext cx="481013" cy="61913"/>
          </a:xfrm>
          <a:custGeom>
            <a:avLst/>
            <a:gdLst>
              <a:gd name="T0" fmla="*/ 0 w 1336"/>
              <a:gd name="T1" fmla="*/ 305463810 h 170"/>
              <a:gd name="T2" fmla="*/ 11277523 w 1336"/>
              <a:gd name="T3" fmla="*/ 306259574 h 170"/>
              <a:gd name="T4" fmla="*/ 21648105 w 1336"/>
              <a:gd name="T5" fmla="*/ 306657638 h 170"/>
              <a:gd name="T6" fmla="*/ 52240316 w 1336"/>
              <a:gd name="T7" fmla="*/ 313422180 h 170"/>
              <a:gd name="T8" fmla="*/ 63907042 w 1336"/>
              <a:gd name="T9" fmla="*/ 314748575 h 170"/>
              <a:gd name="T10" fmla="*/ 72980761 w 1336"/>
              <a:gd name="T11" fmla="*/ 316472670 h 170"/>
              <a:gd name="T12" fmla="*/ 83869801 w 1336"/>
              <a:gd name="T13" fmla="*/ 317931631 h 170"/>
              <a:gd name="T14" fmla="*/ 95795395 w 1336"/>
              <a:gd name="T15" fmla="*/ 319523524 h 170"/>
              <a:gd name="T16" fmla="*/ 104999089 w 1336"/>
              <a:gd name="T17" fmla="*/ 320716988 h 170"/>
              <a:gd name="T18" fmla="*/ 115369312 w 1336"/>
              <a:gd name="T19" fmla="*/ 322441447 h 170"/>
              <a:gd name="T20" fmla="*/ 123276863 w 1336"/>
              <a:gd name="T21" fmla="*/ 324563606 h 170"/>
              <a:gd name="T22" fmla="*/ 144794994 w 1336"/>
              <a:gd name="T23" fmla="*/ 325226804 h 170"/>
              <a:gd name="T24" fmla="*/ 153480231 w 1336"/>
              <a:gd name="T25" fmla="*/ 324165542 h 170"/>
              <a:gd name="T26" fmla="*/ 161257808 w 1336"/>
              <a:gd name="T27" fmla="*/ 324431040 h 170"/>
              <a:gd name="T28" fmla="*/ 168646902 w 1336"/>
              <a:gd name="T29" fmla="*/ 326951263 h 170"/>
              <a:gd name="T30" fmla="*/ 173054148 w 1336"/>
              <a:gd name="T31" fmla="*/ 327879594 h 17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36" h="170" extrusionOk="0">
                <a:moveTo>
                  <a:pt x="0" y="0"/>
                </a:moveTo>
                <a:cubicBezTo>
                  <a:pt x="29" y="2"/>
                  <a:pt x="58" y="4"/>
                  <a:pt x="87" y="6"/>
                </a:cubicBezTo>
                <a:cubicBezTo>
                  <a:pt x="114" y="7"/>
                  <a:pt x="140" y="7"/>
                  <a:pt x="167" y="9"/>
                </a:cubicBezTo>
                <a:cubicBezTo>
                  <a:pt x="248" y="16"/>
                  <a:pt x="323" y="50"/>
                  <a:pt x="403" y="60"/>
                </a:cubicBezTo>
                <a:cubicBezTo>
                  <a:pt x="433" y="64"/>
                  <a:pt x="463" y="66"/>
                  <a:pt x="493" y="70"/>
                </a:cubicBezTo>
                <a:cubicBezTo>
                  <a:pt x="517" y="73"/>
                  <a:pt x="540" y="79"/>
                  <a:pt x="563" y="83"/>
                </a:cubicBezTo>
                <a:cubicBezTo>
                  <a:pt x="591" y="88"/>
                  <a:pt x="619" y="91"/>
                  <a:pt x="647" y="94"/>
                </a:cubicBezTo>
                <a:cubicBezTo>
                  <a:pt x="678" y="97"/>
                  <a:pt x="708" y="102"/>
                  <a:pt x="739" y="106"/>
                </a:cubicBezTo>
                <a:cubicBezTo>
                  <a:pt x="763" y="109"/>
                  <a:pt x="786" y="112"/>
                  <a:pt x="810" y="115"/>
                </a:cubicBezTo>
                <a:cubicBezTo>
                  <a:pt x="837" y="119"/>
                  <a:pt x="863" y="122"/>
                  <a:pt x="890" y="128"/>
                </a:cubicBezTo>
                <a:cubicBezTo>
                  <a:pt x="911" y="132"/>
                  <a:pt x="930" y="139"/>
                  <a:pt x="951" y="144"/>
                </a:cubicBezTo>
                <a:cubicBezTo>
                  <a:pt x="1007" y="157"/>
                  <a:pt x="1061" y="154"/>
                  <a:pt x="1117" y="149"/>
                </a:cubicBezTo>
                <a:cubicBezTo>
                  <a:pt x="1139" y="147"/>
                  <a:pt x="1162" y="142"/>
                  <a:pt x="1184" y="141"/>
                </a:cubicBezTo>
                <a:cubicBezTo>
                  <a:pt x="1204" y="140"/>
                  <a:pt x="1225" y="138"/>
                  <a:pt x="1244" y="143"/>
                </a:cubicBezTo>
                <a:cubicBezTo>
                  <a:pt x="1264" y="149"/>
                  <a:pt x="1281" y="157"/>
                  <a:pt x="1301" y="162"/>
                </a:cubicBezTo>
                <a:cubicBezTo>
                  <a:pt x="1318" y="160"/>
                  <a:pt x="1325" y="160"/>
                  <a:pt x="1335" y="169"/>
                </a:cubicBezTo>
              </a:path>
            </a:pathLst>
          </a:custGeom>
          <a:noFill/>
          <a:ln w="228600" cap="sq">
            <a:solidFill>
              <a:srgbClr val="FFFF00">
                <a:alpha val="33333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1" name="Comment 9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244850" y="1039813"/>
            <a:ext cx="958850" cy="39687"/>
          </a:xfrm>
          <a:custGeom>
            <a:avLst/>
            <a:gdLst>
              <a:gd name="T0" fmla="*/ 0 w 2667"/>
              <a:gd name="T1" fmla="*/ 390253663 h 108"/>
              <a:gd name="T2" fmla="*/ 199573464 w 2667"/>
              <a:gd name="T3" fmla="*/ 401731658 h 108"/>
              <a:gd name="T4" fmla="*/ 259936433 w 2667"/>
              <a:gd name="T5" fmla="*/ 395114953 h 108"/>
              <a:gd name="T6" fmla="*/ 342402926 w 2667"/>
              <a:gd name="T7" fmla="*/ 398895874 h 108"/>
              <a:gd name="T8" fmla="*/ 344599976 w 2667"/>
              <a:gd name="T9" fmla="*/ 399841013 h 1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67" h="108" extrusionOk="0">
                <a:moveTo>
                  <a:pt x="0" y="0"/>
                </a:moveTo>
                <a:cubicBezTo>
                  <a:pt x="521" y="25"/>
                  <a:pt x="1020" y="132"/>
                  <a:pt x="1544" y="85"/>
                </a:cubicBezTo>
                <a:cubicBezTo>
                  <a:pt x="1700" y="71"/>
                  <a:pt x="1855" y="50"/>
                  <a:pt x="2011" y="36"/>
                </a:cubicBezTo>
                <a:cubicBezTo>
                  <a:pt x="2220" y="17"/>
                  <a:pt x="2444" y="5"/>
                  <a:pt x="2649" y="64"/>
                </a:cubicBezTo>
                <a:cubicBezTo>
                  <a:pt x="2655" y="66"/>
                  <a:pt x="2660" y="69"/>
                  <a:pt x="2666" y="71"/>
                </a:cubicBezTo>
              </a:path>
            </a:pathLst>
          </a:custGeom>
          <a:noFill/>
          <a:ln w="228600" cap="sq">
            <a:solidFill>
              <a:srgbClr val="FFFF00">
                <a:alpha val="33333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" name="Comment 10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4110038" y="2559050"/>
            <a:ext cx="873125" cy="61913"/>
          </a:xfrm>
          <a:custGeom>
            <a:avLst/>
            <a:gdLst>
              <a:gd name="T0" fmla="*/ 0 w 2424"/>
              <a:gd name="T1" fmla="*/ 893562733 h 175"/>
              <a:gd name="T2" fmla="*/ 31527953 w 2424"/>
              <a:gd name="T3" fmla="*/ 890182991 h 175"/>
              <a:gd name="T4" fmla="*/ 98216117 w 2424"/>
              <a:gd name="T5" fmla="*/ 894188585 h 175"/>
              <a:gd name="T6" fmla="*/ 159455534 w 2424"/>
              <a:gd name="T7" fmla="*/ 900446752 h 175"/>
              <a:gd name="T8" fmla="*/ 244567571 w 2424"/>
              <a:gd name="T9" fmla="*/ 904952603 h 175"/>
              <a:gd name="T10" fmla="*/ 298152016 w 2424"/>
              <a:gd name="T11" fmla="*/ 905828937 h 175"/>
              <a:gd name="T12" fmla="*/ 314370025 w 2424"/>
              <a:gd name="T13" fmla="*/ 908958197 h 175"/>
              <a:gd name="T14" fmla="*/ 312294192 w 2424"/>
              <a:gd name="T15" fmla="*/ 911336364 h 17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24" h="175" extrusionOk="0">
                <a:moveTo>
                  <a:pt x="0" y="32"/>
                </a:moveTo>
                <a:cubicBezTo>
                  <a:pt x="81" y="22"/>
                  <a:pt x="162" y="11"/>
                  <a:pt x="243" y="5"/>
                </a:cubicBezTo>
                <a:cubicBezTo>
                  <a:pt x="417" y="-9"/>
                  <a:pt x="586" y="8"/>
                  <a:pt x="757" y="37"/>
                </a:cubicBezTo>
                <a:cubicBezTo>
                  <a:pt x="914" y="64"/>
                  <a:pt x="1070" y="79"/>
                  <a:pt x="1229" y="87"/>
                </a:cubicBezTo>
                <a:cubicBezTo>
                  <a:pt x="1448" y="98"/>
                  <a:pt x="1666" y="117"/>
                  <a:pt x="1885" y="123"/>
                </a:cubicBezTo>
                <a:cubicBezTo>
                  <a:pt x="2023" y="127"/>
                  <a:pt x="2160" y="132"/>
                  <a:pt x="2298" y="130"/>
                </a:cubicBezTo>
                <a:cubicBezTo>
                  <a:pt x="2328" y="130"/>
                  <a:pt x="2407" y="121"/>
                  <a:pt x="2423" y="155"/>
                </a:cubicBezTo>
                <a:cubicBezTo>
                  <a:pt x="2421" y="170"/>
                  <a:pt x="2421" y="176"/>
                  <a:pt x="2407" y="174"/>
                </a:cubicBezTo>
              </a:path>
            </a:pathLst>
          </a:custGeom>
          <a:noFill/>
          <a:ln w="228600" cap="sq">
            <a:solidFill>
              <a:srgbClr val="FFFF00">
                <a:alpha val="33333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3" name="Comment 11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4562475" y="3206750"/>
            <a:ext cx="130175" cy="20638"/>
          </a:xfrm>
          <a:custGeom>
            <a:avLst/>
            <a:gdLst>
              <a:gd name="T0" fmla="*/ 0 w 360"/>
              <a:gd name="T1" fmla="*/ 1053814460 h 60"/>
              <a:gd name="T2" fmla="*/ 13598225 w 360"/>
              <a:gd name="T3" fmla="*/ 1054169434 h 60"/>
              <a:gd name="T4" fmla="*/ 27719681 w 360"/>
              <a:gd name="T5" fmla="*/ 1055471004 h 60"/>
              <a:gd name="T6" fmla="*/ 38964270 w 360"/>
              <a:gd name="T7" fmla="*/ 1057127203 h 60"/>
              <a:gd name="T8" fmla="*/ 46940020 w 360"/>
              <a:gd name="T9" fmla="*/ 1057837150 h 60"/>
              <a:gd name="T10" fmla="*/ 46024818 w 360"/>
              <a:gd name="T11" fmla="*/ 1060794920 h 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0" h="60" extrusionOk="0">
                <a:moveTo>
                  <a:pt x="0" y="0"/>
                </a:moveTo>
                <a:cubicBezTo>
                  <a:pt x="35" y="0"/>
                  <a:pt x="69" y="1"/>
                  <a:pt x="104" y="3"/>
                </a:cubicBezTo>
                <a:cubicBezTo>
                  <a:pt x="140" y="5"/>
                  <a:pt x="176" y="9"/>
                  <a:pt x="212" y="14"/>
                </a:cubicBezTo>
                <a:cubicBezTo>
                  <a:pt x="241" y="18"/>
                  <a:pt x="269" y="23"/>
                  <a:pt x="298" y="28"/>
                </a:cubicBezTo>
                <a:cubicBezTo>
                  <a:pt x="318" y="32"/>
                  <a:pt x="356" y="14"/>
                  <a:pt x="359" y="34"/>
                </a:cubicBezTo>
                <a:cubicBezTo>
                  <a:pt x="357" y="42"/>
                  <a:pt x="354" y="51"/>
                  <a:pt x="352" y="59"/>
                </a:cubicBezTo>
              </a:path>
            </a:pathLst>
          </a:custGeom>
          <a:noFill/>
          <a:ln w="228600" cap="sq">
            <a:solidFill>
              <a:srgbClr val="FFFF00">
                <a:alpha val="33333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4" name="Comment 12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059363" y="5524500"/>
            <a:ext cx="682625" cy="26988"/>
          </a:xfrm>
          <a:custGeom>
            <a:avLst/>
            <a:gdLst>
              <a:gd name="T0" fmla="*/ 1948401 w 1894"/>
              <a:gd name="T1" fmla="*/ 2101409899 h 73"/>
              <a:gd name="T2" fmla="*/ 7923712 w 1894"/>
              <a:gd name="T3" fmla="*/ 2101136691 h 73"/>
              <a:gd name="T4" fmla="*/ 25979756 w 1894"/>
              <a:gd name="T5" fmla="*/ 2104007032 h 73"/>
              <a:gd name="T6" fmla="*/ 58584290 w 1894"/>
              <a:gd name="T7" fmla="*/ 2104690235 h 73"/>
              <a:gd name="T8" fmla="*/ 99372396 w 1894"/>
              <a:gd name="T9" fmla="*/ 2102230260 h 73"/>
              <a:gd name="T10" fmla="*/ 137692382 w 1894"/>
              <a:gd name="T11" fmla="*/ 2103870243 h 73"/>
              <a:gd name="T12" fmla="*/ 174973294 w 1894"/>
              <a:gd name="T13" fmla="*/ 2107423786 h 73"/>
              <a:gd name="T14" fmla="*/ 208747013 w 1894"/>
              <a:gd name="T15" fmla="*/ 2105237019 h 73"/>
              <a:gd name="T16" fmla="*/ 236935029 w 1894"/>
              <a:gd name="T17" fmla="*/ 2099223131 h 73"/>
              <a:gd name="T18" fmla="*/ 245898176 w 1894"/>
              <a:gd name="T19" fmla="*/ 2101409899 h 73"/>
              <a:gd name="T20" fmla="*/ 245248709 w 1894"/>
              <a:gd name="T21" fmla="*/ 2097583148 h 7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894" h="73" extrusionOk="0">
                <a:moveTo>
                  <a:pt x="15" y="28"/>
                </a:moveTo>
                <a:cubicBezTo>
                  <a:pt x="41" y="22"/>
                  <a:pt x="34" y="23"/>
                  <a:pt x="61" y="26"/>
                </a:cubicBezTo>
                <a:cubicBezTo>
                  <a:pt x="107" y="32"/>
                  <a:pt x="154" y="43"/>
                  <a:pt x="200" y="47"/>
                </a:cubicBezTo>
                <a:cubicBezTo>
                  <a:pt x="283" y="55"/>
                  <a:pt x="368" y="55"/>
                  <a:pt x="451" y="52"/>
                </a:cubicBezTo>
                <a:cubicBezTo>
                  <a:pt x="556" y="48"/>
                  <a:pt x="660" y="39"/>
                  <a:pt x="765" y="34"/>
                </a:cubicBezTo>
                <a:cubicBezTo>
                  <a:pt x="865" y="30"/>
                  <a:pt x="961" y="36"/>
                  <a:pt x="1060" y="46"/>
                </a:cubicBezTo>
                <a:cubicBezTo>
                  <a:pt x="1156" y="56"/>
                  <a:pt x="1251" y="69"/>
                  <a:pt x="1347" y="72"/>
                </a:cubicBezTo>
                <a:cubicBezTo>
                  <a:pt x="1435" y="74"/>
                  <a:pt x="1521" y="70"/>
                  <a:pt x="1607" y="56"/>
                </a:cubicBezTo>
                <a:cubicBezTo>
                  <a:pt x="1680" y="44"/>
                  <a:pt x="1751" y="25"/>
                  <a:pt x="1824" y="12"/>
                </a:cubicBezTo>
                <a:cubicBezTo>
                  <a:pt x="1849" y="7"/>
                  <a:pt x="1872" y="43"/>
                  <a:pt x="1893" y="28"/>
                </a:cubicBezTo>
                <a:cubicBezTo>
                  <a:pt x="1891" y="19"/>
                  <a:pt x="1890" y="9"/>
                  <a:pt x="1888" y="0"/>
                </a:cubicBezTo>
              </a:path>
            </a:pathLst>
          </a:custGeom>
          <a:noFill/>
          <a:ln w="228600" cap="sq">
            <a:solidFill>
              <a:srgbClr val="FFFF00">
                <a:alpha val="33333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36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2 ray model</a:t>
            </a:r>
            <a:endParaRPr 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8305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185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Multipath effect/fading</a:t>
            </a:r>
            <a:br>
              <a:rPr 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</a:br>
            <a:r>
              <a:rPr 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in land mobile systems</a:t>
            </a:r>
            <a:endParaRPr 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Small scale fading</a:t>
            </a:r>
          </a:p>
          <a:p>
            <a:r>
              <a:rPr lang="en-US" dirty="0" smtClean="0"/>
              <a:t>Large scale fading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701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Shadowing(large scale)</a:t>
            </a:r>
            <a:endParaRPr 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 distance</a:t>
            </a:r>
          </a:p>
          <a:p>
            <a:r>
              <a:rPr lang="en-US" dirty="0" smtClean="0"/>
              <a:t>Signal energy is absorbed and reflected by the atmosphere ,the curvature of the earth and obstacles.(trees, mountains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20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 Reflection, Diffraction and </a:t>
            </a:r>
            <a:r>
              <a:rPr lang="en-US" b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Scattering(small scale fading)</a:t>
            </a:r>
            <a:r>
              <a:rPr lang="en-US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/>
            </a:r>
            <a:br>
              <a:rPr lang="en-US" b="1" dirty="0">
                <a:latin typeface="Times New Roman" panose="02020503050405090304" pitchFamily="18" charset="0"/>
                <a:cs typeface="Times New Roman" panose="02020503050405090304" pitchFamily="18" charset="0"/>
              </a:rPr>
            </a:br>
            <a:endParaRPr 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981200"/>
            <a:ext cx="81724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1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effects on the signal</a:t>
            </a:r>
            <a:endParaRPr 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Listed the effects observed on the signal which make it more difficult for the receiver to accurately detect the altered signal</a:t>
            </a:r>
          </a:p>
          <a:p>
            <a:pPr lvl="2"/>
            <a:r>
              <a:rPr lang="en-US" dirty="0" smtClean="0"/>
              <a:t>Delay spread effect</a:t>
            </a:r>
          </a:p>
          <a:p>
            <a:pPr lvl="2"/>
            <a:r>
              <a:rPr lang="en-US" dirty="0" smtClean="0"/>
              <a:t>Doppler shift/spread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Basic propagation mechanisms</a:t>
            </a:r>
            <a:endParaRPr 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distances the radio waves cover may vary</a:t>
            </a:r>
          </a:p>
          <a:p>
            <a:pPr lvl="1"/>
            <a:r>
              <a:rPr lang="en-US" dirty="0" smtClean="0"/>
              <a:t>Long distance(using satellite link)</a:t>
            </a:r>
          </a:p>
          <a:p>
            <a:pPr lvl="1"/>
            <a:r>
              <a:rPr lang="en-US" dirty="0" smtClean="0"/>
              <a:t>Short distance(</a:t>
            </a:r>
            <a:r>
              <a:rPr lang="en-US" dirty="0" err="1" smtClean="0"/>
              <a:t>wi-fi</a:t>
            </a:r>
            <a:r>
              <a:rPr lang="en-US" dirty="0" smtClean="0"/>
              <a:t> etc.)</a:t>
            </a:r>
          </a:p>
          <a:p>
            <a:pPr lvl="1"/>
            <a:endParaRPr lang="en-US" dirty="0"/>
          </a:p>
          <a:p>
            <a:r>
              <a:rPr lang="en-US" dirty="0" smtClean="0"/>
              <a:t>For both cases, the radio propagation characteristics is completely different.</a:t>
            </a:r>
          </a:p>
          <a:p>
            <a:r>
              <a:rPr lang="en-US" dirty="0" smtClean="0"/>
              <a:t>The signals reaching their final destinations will be affected by very different ways.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6977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Doppler’s spread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Along with the multiple reflected signals ,the receiver undergoes one more effect of </a:t>
            </a:r>
            <a:r>
              <a:rPr lang="en-US" dirty="0" err="1" smtClean="0"/>
              <a:t>Dopplers</a:t>
            </a:r>
            <a:r>
              <a:rPr lang="en-US" dirty="0" smtClean="0"/>
              <a:t> spread due to its </a:t>
            </a:r>
            <a:r>
              <a:rPr lang="en-US" dirty="0"/>
              <a:t>o</a:t>
            </a:r>
            <a:r>
              <a:rPr lang="en-US" dirty="0" smtClean="0"/>
              <a:t>wn mobility, especially vehicular mobility.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52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Doppler’s spread</a:t>
            </a:r>
            <a:endParaRPr 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00200"/>
            <a:ext cx="411480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57400"/>
            <a:ext cx="3886200" cy="250190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1600200" y="5638800"/>
            <a:ext cx="1905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4"/>
              </a:rPr>
              <a:t>FORMULAE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91000" y="530570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>
                <a:solidFill>
                  <a:srgbClr val="333333"/>
                </a:solidFill>
                <a:latin typeface="Arial" panose="020B0604020202020204" pitchFamily="34" charset="0"/>
              </a:rPr>
              <a:t>If f</a:t>
            </a:r>
            <a:r>
              <a:rPr lang="en-IN" baseline="-25000" dirty="0" smtClean="0">
                <a:solidFill>
                  <a:srgbClr val="333333"/>
                </a:solidFill>
                <a:latin typeface="Arial" panose="020B0604020202020204" pitchFamily="34" charset="0"/>
              </a:rPr>
              <a:t>c</a:t>
            </a:r>
            <a:r>
              <a:rPr lang="en-IN" baseline="-25000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 is </a:t>
            </a:r>
            <a:r>
              <a:rPr lang="en-IN" dirty="0" smtClean="0">
                <a:solidFill>
                  <a:srgbClr val="333333"/>
                </a:solidFill>
                <a:latin typeface="Arial" panose="020B0604020202020204" pitchFamily="34" charset="0"/>
              </a:rPr>
              <a:t>transmitted frequency, 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the received signal spectrum, called the Doppler spectrum, will have components</a:t>
            </a:r>
          </a:p>
          <a:p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in the range f</a:t>
            </a:r>
            <a:r>
              <a:rPr lang="en-IN" baseline="-25000" dirty="0">
                <a:solidFill>
                  <a:srgbClr val="333333"/>
                </a:solidFill>
                <a:latin typeface="Arial" panose="020B0604020202020204" pitchFamily="34" charset="0"/>
              </a:rPr>
              <a:t>c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 – </a:t>
            </a:r>
            <a:r>
              <a:rPr lang="en-IN" i="1" dirty="0" err="1">
                <a:solidFill>
                  <a:srgbClr val="333333"/>
                </a:solidFill>
                <a:latin typeface="Arial" panose="020B0604020202020204" pitchFamily="34" charset="0"/>
              </a:rPr>
              <a:t>f</a:t>
            </a:r>
            <a:r>
              <a:rPr lang="en-IN" i="1" baseline="-25000" dirty="0" err="1">
                <a:solidFill>
                  <a:srgbClr val="333333"/>
                </a:solidFill>
                <a:latin typeface="Arial" panose="020B0604020202020204" pitchFamily="34" charset="0"/>
              </a:rPr>
              <a:t>d</a:t>
            </a:r>
            <a:r>
              <a:rPr lang="en-IN" i="1" baseline="-25000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IN" i="1" dirty="0">
                <a:solidFill>
                  <a:srgbClr val="333333"/>
                </a:solidFill>
                <a:latin typeface="Arial" panose="020B0604020202020204" pitchFamily="34" charset="0"/>
              </a:rPr>
              <a:t>to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IN" i="1" dirty="0">
                <a:solidFill>
                  <a:srgbClr val="333333"/>
                </a:solidFill>
                <a:latin typeface="Arial" panose="020B0604020202020204" pitchFamily="34" charset="0"/>
              </a:rPr>
              <a:t>f</a:t>
            </a:r>
            <a:r>
              <a:rPr lang="en-IN" i="1" baseline="-25000" dirty="0">
                <a:solidFill>
                  <a:srgbClr val="333333"/>
                </a:solidFill>
                <a:latin typeface="Arial" panose="020B0604020202020204" pitchFamily="34" charset="0"/>
              </a:rPr>
              <a:t>c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 + </a:t>
            </a:r>
            <a:r>
              <a:rPr lang="en-IN" i="1" dirty="0" err="1">
                <a:solidFill>
                  <a:srgbClr val="333333"/>
                </a:solidFill>
                <a:latin typeface="Arial" panose="020B0604020202020204" pitchFamily="34" charset="0"/>
              </a:rPr>
              <a:t>f</a:t>
            </a:r>
            <a:r>
              <a:rPr lang="en-IN" i="1" baseline="-25000" dirty="0" err="1">
                <a:solidFill>
                  <a:srgbClr val="333333"/>
                </a:solidFill>
                <a:latin typeface="Arial" panose="020B0604020202020204" pitchFamily="34" charset="0"/>
              </a:rPr>
              <a:t>d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IN" i="1" dirty="0">
                <a:solidFill>
                  <a:srgbClr val="333333"/>
                </a:solidFill>
                <a:latin typeface="Arial" panose="020B0604020202020204" pitchFamily="34" charset="0"/>
              </a:rPr>
              <a:t>,where </a:t>
            </a:r>
            <a:r>
              <a:rPr lang="en-IN" i="1" dirty="0" err="1">
                <a:solidFill>
                  <a:srgbClr val="333333"/>
                </a:solidFill>
                <a:latin typeface="Arial" panose="020B0604020202020204" pitchFamily="34" charset="0"/>
              </a:rPr>
              <a:t>f</a:t>
            </a:r>
            <a:r>
              <a:rPr lang="en-IN" i="1" baseline="-25000" dirty="0" err="1">
                <a:solidFill>
                  <a:srgbClr val="333333"/>
                </a:solidFill>
                <a:latin typeface="Arial" panose="020B0604020202020204" pitchFamily="34" charset="0"/>
              </a:rPr>
              <a:t>d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IN" i="1" dirty="0">
                <a:solidFill>
                  <a:srgbClr val="333333"/>
                </a:solidFill>
                <a:latin typeface="Arial" panose="020B0604020202020204" pitchFamily="34" charset="0"/>
              </a:rPr>
              <a:t>is the Doppler shift. </a:t>
            </a:r>
            <a:endParaRPr lang="en-I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72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914400"/>
            <a:ext cx="4784962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118212" y="5334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the angle </a:t>
            </a:r>
            <a:r>
              <a:rPr lang="en-IN" dirty="0" smtClean="0"/>
              <a:t>θ is the angle between </a:t>
            </a:r>
            <a:r>
              <a:rPr lang="en-IN" dirty="0"/>
              <a:t>the direction of motion of the mobile and direction of arrival of the scattered waves.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862" y="1993913"/>
            <a:ext cx="4244738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4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Delay Spread</a:t>
            </a:r>
            <a:endParaRPr 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1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Inter-symbol Interference</a:t>
            </a:r>
            <a:endParaRPr 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1648619"/>
            <a:ext cx="5219700" cy="4429125"/>
          </a:xfrm>
        </p:spPr>
      </p:pic>
    </p:spTree>
    <p:extLst>
      <p:ext uri="{BB962C8B-B14F-4D97-AF65-F5344CB8AC3E}">
        <p14:creationId xmlns:p14="http://schemas.microsoft.com/office/powerpoint/2010/main" val="42117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57200"/>
            <a:ext cx="7086600" cy="2438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90" y="3200400"/>
            <a:ext cx="76771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90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FADING</a:t>
            </a:r>
            <a:endParaRPr 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187" y="1422120"/>
            <a:ext cx="7643813" cy="45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42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1195387"/>
            <a:ext cx="69246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19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38200"/>
            <a:ext cx="590073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12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533400"/>
            <a:ext cx="785640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9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Radio propagation categories for </a:t>
            </a:r>
            <a:r>
              <a:rPr lang="en-US" dirty="0" smtClean="0">
                <a:solidFill>
                  <a:srgbClr val="FF0000"/>
                </a:solidFill>
              </a:rPr>
              <a:t>long distance case: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Free space propagation</a:t>
            </a:r>
          </a:p>
          <a:p>
            <a:pPr lvl="1"/>
            <a:r>
              <a:rPr lang="en-US" dirty="0" smtClean="0"/>
              <a:t>Ground wave propagation</a:t>
            </a:r>
          </a:p>
          <a:p>
            <a:pPr lvl="1"/>
            <a:r>
              <a:rPr lang="en-US" dirty="0" smtClean="0"/>
              <a:t>Sky wave(</a:t>
            </a:r>
            <a:r>
              <a:rPr lang="en-US" dirty="0" err="1" smtClean="0"/>
              <a:t>ionospheric</a:t>
            </a:r>
            <a:r>
              <a:rPr lang="en-US" dirty="0" smtClean="0"/>
              <a:t> propagation)</a:t>
            </a:r>
          </a:p>
          <a:p>
            <a:pPr lvl="1"/>
            <a:r>
              <a:rPr lang="en-US" dirty="0" smtClean="0"/>
              <a:t>Tropospheric propagation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Short-Distance</a:t>
            </a:r>
            <a:r>
              <a:rPr lang="en-US" dirty="0" smtClean="0"/>
              <a:t> mobile communication case:</a:t>
            </a:r>
          </a:p>
          <a:p>
            <a:pPr lvl="1"/>
            <a:r>
              <a:rPr lang="en-US" dirty="0" smtClean="0"/>
              <a:t>Multipath propagation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68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0600"/>
            <a:ext cx="8229600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3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533400"/>
            <a:ext cx="6657975" cy="446246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181600"/>
            <a:ext cx="8229600" cy="1143000"/>
          </a:xfrm>
        </p:spPr>
        <p:txBody>
          <a:bodyPr/>
          <a:lstStyle/>
          <a:p>
            <a:r>
              <a:rPr lang="en-US" dirty="0" smtClean="0"/>
              <a:t>Symbol Period =1/Data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535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8600"/>
            <a:ext cx="7620000" cy="381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581400"/>
            <a:ext cx="74676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82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81000"/>
            <a:ext cx="8653307" cy="56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749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Rayleigh Fading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5638800" cy="351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05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Rician</a:t>
            </a:r>
            <a:r>
              <a:rPr 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Distribution</a:t>
            </a:r>
            <a:endParaRPr 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00238"/>
            <a:ext cx="601980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027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Problems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Q)A </a:t>
            </a:r>
            <a:r>
              <a:rPr lang="en-US" dirty="0"/>
              <a:t>vehicle travels with velocity of 50 </a:t>
            </a:r>
            <a:r>
              <a:rPr lang="en-US" dirty="0" smtClean="0"/>
              <a:t>km/</a:t>
            </a:r>
            <a:r>
              <a:rPr lang="en-US" dirty="0" err="1" smtClean="0"/>
              <a:t>hr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making </a:t>
            </a:r>
            <a:r>
              <a:rPr lang="en-US" dirty="0"/>
              <a:t>an angle of 45 degrees with respect </a:t>
            </a:r>
            <a:r>
              <a:rPr lang="en-US" dirty="0" smtClean="0"/>
              <a:t>to</a:t>
            </a:r>
          </a:p>
          <a:p>
            <a:pPr marL="0" indent="0">
              <a:buNone/>
            </a:pPr>
            <a:r>
              <a:rPr lang="en-US" dirty="0" smtClean="0"/>
              <a:t>    the </a:t>
            </a:r>
            <a:r>
              <a:rPr lang="en-US" dirty="0"/>
              <a:t>nearest base station and uses a carrier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frequency </a:t>
            </a:r>
            <a:r>
              <a:rPr lang="en-US" dirty="0"/>
              <a:t>of 990MHz. What is the </a:t>
            </a:r>
            <a:r>
              <a:rPr lang="en-US" dirty="0" smtClean="0"/>
              <a:t>maximum</a:t>
            </a:r>
          </a:p>
          <a:p>
            <a:pPr marL="0" indent="0">
              <a:buNone/>
            </a:pPr>
            <a:r>
              <a:rPr lang="en-US" dirty="0" smtClean="0"/>
              <a:t>  Doppler </a:t>
            </a:r>
            <a:r>
              <a:rPr lang="en-US" dirty="0"/>
              <a:t>shift? Compute the number of fades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per </a:t>
            </a:r>
            <a:r>
              <a:rPr lang="en-US" dirty="0"/>
              <a:t>second and average duration of fade for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the </a:t>
            </a:r>
            <a:r>
              <a:rPr lang="en-US" dirty="0"/>
              <a:t>given scenario assuming ρ =1.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1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Given that an antenna receives a signal strength of 29 </a:t>
            </a:r>
            <a:r>
              <a:rPr lang="en-US" dirty="0" err="1"/>
              <a:t>dBm</a:t>
            </a:r>
            <a:r>
              <a:rPr lang="en-US" dirty="0"/>
              <a:t>, from a transmitting antenna with transmitting power = 4 W, find the distance of separation between the two antenna, assuming line of sight communication if transmit antenna gain = 18 </a:t>
            </a:r>
            <a:r>
              <a:rPr lang="en-US" dirty="0" err="1"/>
              <a:t>dBi</a:t>
            </a:r>
            <a:r>
              <a:rPr lang="en-US" dirty="0"/>
              <a:t>; receive antenna gain = 50 </a:t>
            </a:r>
            <a:r>
              <a:rPr lang="en-US" dirty="0" err="1"/>
              <a:t>dBi</a:t>
            </a:r>
            <a:r>
              <a:rPr lang="en-US" dirty="0"/>
              <a:t>; and transmit frequency = 12 GHz. Compute the ratio of received power to transmitted power and express it in </a:t>
            </a:r>
            <a:r>
              <a:rPr lang="en-US" dirty="0" err="1"/>
              <a:t>dB.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3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In a mobile communication network of urban area, a BTS is installed at a height of 20 </a:t>
            </a:r>
            <a:r>
              <a:rPr lang="en-US" dirty="0" err="1"/>
              <a:t>metres</a:t>
            </a:r>
            <a:r>
              <a:rPr lang="en-US" dirty="0"/>
              <a:t>, gain of the antenna is found to be 17 </a:t>
            </a:r>
            <a:r>
              <a:rPr lang="en-US" dirty="0" err="1"/>
              <a:t>dBi</a:t>
            </a:r>
            <a:r>
              <a:rPr lang="en-US" dirty="0"/>
              <a:t> and the transmitted power is 43 </a:t>
            </a:r>
            <a:r>
              <a:rPr lang="en-US" dirty="0" err="1"/>
              <a:t>dBm</a:t>
            </a:r>
            <a:r>
              <a:rPr lang="en-US" dirty="0"/>
              <a:t>. Certain mobile station antenna is located at a height of 1.5m and has 3 </a:t>
            </a:r>
            <a:r>
              <a:rPr lang="en-US" dirty="0" err="1"/>
              <a:t>dBi</a:t>
            </a:r>
            <a:r>
              <a:rPr lang="en-US" dirty="0"/>
              <a:t> antenna </a:t>
            </a:r>
            <a:r>
              <a:rPr lang="en-US" dirty="0" err="1"/>
              <a:t>gain.If</a:t>
            </a:r>
            <a:r>
              <a:rPr lang="en-US" dirty="0"/>
              <a:t> the frequency of operation is 990MHz and the mobile station is at a distance of 20 </a:t>
            </a:r>
            <a:r>
              <a:rPr lang="en-US" dirty="0" err="1"/>
              <a:t>metres</a:t>
            </a:r>
            <a:r>
              <a:rPr lang="en-US" dirty="0"/>
              <a:t> from the BTS, find the received signal strength in </a:t>
            </a:r>
            <a:r>
              <a:rPr lang="en-US" dirty="0" err="1"/>
              <a:t>dBm</a:t>
            </a:r>
            <a:r>
              <a:rPr lang="en-US" dirty="0"/>
              <a:t>. Calculate the loss of signal strength in </a:t>
            </a:r>
            <a:r>
              <a:rPr lang="en-US" dirty="0" err="1"/>
              <a:t>dB.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2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A mobile station is travelling at 30km/h, receives a flat fading sequence at 800MHz. Determine the number of fades per five seconds, above the threshold level. The threshold level is assumed to be 1/10</a:t>
            </a:r>
            <a:r>
              <a:rPr lang="en-IN" i="1" baseline="30000" dirty="0"/>
              <a:t>th</a:t>
            </a:r>
            <a:r>
              <a:rPr lang="en-IN" i="1" dirty="0"/>
              <a:t> of the </a:t>
            </a:r>
            <a:r>
              <a:rPr lang="en-IN" i="1" dirty="0" err="1"/>
              <a:t>rms</a:t>
            </a:r>
            <a:r>
              <a:rPr lang="en-IN" i="1" dirty="0"/>
              <a:t> level.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0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Free Space </a:t>
            </a:r>
            <a:r>
              <a:rPr 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Propagation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u="sng" dirty="0">
                <a:latin typeface="Times New Roman" panose="02020503050405090304" pitchFamily="18" charset="0"/>
                <a:cs typeface="Times New Roman" panose="02020503050405090304" pitchFamily="18" charset="0"/>
              </a:rPr>
              <a:t>The free space propagation model</a:t>
            </a:r>
            <a:r>
              <a:rPr 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is used to predict received signal strength </a:t>
            </a:r>
            <a:r>
              <a:rPr lang="en-US" sz="2800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when the transmitter and receiver have a clear, unobstructed line-of-sight path between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them.</a:t>
            </a:r>
            <a:endParaRPr lang="en-US" sz="28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8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Free space is the space that does not have normal radiation and propagation of the radio </a:t>
            </a:r>
            <a:r>
              <a:rPr lang="en-US" sz="28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waves,magnetic</a:t>
            </a:r>
            <a:r>
              <a:rPr lang="en-US" sz="28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or gravitational </a:t>
            </a:r>
            <a:r>
              <a:rPr lang="en-US" sz="28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fields,solid</a:t>
            </a:r>
            <a:r>
              <a:rPr lang="en-US" sz="28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bodies and ionized particles.</a:t>
            </a:r>
          </a:p>
          <a:p>
            <a:r>
              <a:rPr lang="en-US" sz="28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Unlikely to exist ,definitely not near the earth.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818993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A mobile station is travelling at 20km/h, receives a flat fading sequence at 900MHz. Determine the average fade duration for a threshold level which is assumed to be half of the </a:t>
            </a:r>
            <a:r>
              <a:rPr lang="en-IN" i="1" dirty="0" err="1"/>
              <a:t>rms</a:t>
            </a:r>
            <a:r>
              <a:rPr lang="en-IN" i="1" dirty="0"/>
              <a:t> level.</a:t>
            </a:r>
            <a:r>
              <a:rPr lang="en-IN" dirty="0"/>
              <a:t> 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0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study propagation in a simplified manner and later used in actual scenario for long distance.</a:t>
            </a:r>
          </a:p>
          <a:p>
            <a:endParaRPr lang="en-US" dirty="0"/>
          </a:p>
          <a:p>
            <a:r>
              <a:rPr lang="en-US" u="sng" dirty="0" smtClean="0">
                <a:solidFill>
                  <a:srgbClr val="FF0000"/>
                </a:solidFill>
              </a:rPr>
              <a:t>Power density:  </a:t>
            </a:r>
          </a:p>
          <a:p>
            <a:pPr lvl="1"/>
            <a:r>
              <a:rPr lang="en-US" dirty="0" smtClean="0"/>
              <a:t>Radiated power per unit area.</a:t>
            </a:r>
          </a:p>
          <a:p>
            <a:pPr lvl="1"/>
            <a:r>
              <a:rPr lang="en-US" dirty="0" smtClean="0"/>
              <a:t>Reduces for long distance.</a:t>
            </a:r>
          </a:p>
          <a:p>
            <a:pPr lvl="1"/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110982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Free Space Propagation</a:t>
            </a:r>
            <a:endParaRPr 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7" y="2472531"/>
            <a:ext cx="721042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121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FRIIS FREE SPACE MODEL</a:t>
            </a:r>
            <a:endParaRPr 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assumes a transmit antenna and receiver antenna to be located in free space(empty environment).</a:t>
            </a:r>
          </a:p>
          <a:p>
            <a:endParaRPr lang="en-US" dirty="0" smtClean="0"/>
          </a:p>
          <a:p>
            <a:r>
              <a:rPr lang="en-US" dirty="0" smtClean="0"/>
              <a:t>For far – field region(we also call it </a:t>
            </a:r>
            <a:r>
              <a:rPr lang="en-US" dirty="0" err="1" smtClean="0">
                <a:solidFill>
                  <a:srgbClr val="FF0000"/>
                </a:solidFill>
              </a:rPr>
              <a:t>Fraunhofer</a:t>
            </a:r>
            <a:r>
              <a:rPr lang="en-US" dirty="0" smtClean="0">
                <a:solidFill>
                  <a:srgbClr val="FF0000"/>
                </a:solidFill>
              </a:rPr>
              <a:t> region</a:t>
            </a:r>
            <a:r>
              <a:rPr lang="en-US" dirty="0" smtClean="0"/>
              <a:t>) the radiating antenna is just a point of source without any physical dimensions.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469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66"/>
          <a:stretch>
            <a:fillRect/>
          </a:stretch>
        </p:blipFill>
        <p:spPr bwMode="auto">
          <a:xfrm>
            <a:off x="14288" y="1341438"/>
            <a:ext cx="9129712" cy="209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849438" y="1773238"/>
            <a:ext cx="5402262" cy="1727200"/>
          </a:xfrm>
          <a:prstGeom prst="rect">
            <a:avLst/>
          </a:prstGeom>
          <a:noFill/>
          <a:ln w="444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0" y="0"/>
            <a:ext cx="9144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The free space power received by a receiver antenna which is separated from a radiating transmitter antenna by a distance </a:t>
            </a:r>
            <a:r>
              <a:rPr lang="en-US" sz="2400" b="1" u="sng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rPr>
              <a:t>d</a:t>
            </a:r>
            <a:r>
              <a:rPr lang="en-US" sz="2400">
                <a:latin typeface="Times New Roman" charset="0"/>
                <a:ea typeface="ＭＳ Ｐゴシック" charset="0"/>
              </a:rPr>
              <a:t>, is given by the </a:t>
            </a:r>
            <a:r>
              <a:rPr lang="en-US" sz="2400" b="1">
                <a:solidFill>
                  <a:srgbClr val="0000CC"/>
                </a:solidFill>
                <a:latin typeface="Times New Roman" charset="0"/>
                <a:ea typeface="ＭＳ Ｐゴシック" charset="0"/>
              </a:rPr>
              <a:t>Friis free space equation,</a:t>
            </a:r>
          </a:p>
          <a:p>
            <a:pPr>
              <a:defRPr/>
            </a:pPr>
            <a:endParaRPr lang="en-GB" sz="2400" b="1">
              <a:solidFill>
                <a:srgbClr val="0000CC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519113" y="241458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0" y="3644900"/>
            <a:ext cx="1467802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Where</a:t>
            </a:r>
          </a:p>
          <a:p>
            <a:pPr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 </a:t>
            </a:r>
            <a:r>
              <a:rPr lang="en-US" sz="2400" b="1" i="1" u="sng">
                <a:latin typeface="Times New Roman" charset="0"/>
                <a:ea typeface="ＭＳ Ｐゴシック" charset="0"/>
              </a:rPr>
              <a:t>P</a:t>
            </a:r>
            <a:r>
              <a:rPr lang="en-US" sz="2400" b="1" i="1" u="sng" baseline="-25000">
                <a:latin typeface="Times New Roman" charset="0"/>
                <a:ea typeface="ＭＳ Ｐゴシック" charset="0"/>
              </a:rPr>
              <a:t>t</a:t>
            </a:r>
            <a:r>
              <a:rPr lang="en-US" sz="2400" b="1" i="1" u="sng">
                <a:latin typeface="Times New Roman" charset="0"/>
                <a:ea typeface="ＭＳ Ｐゴシック" charset="0"/>
              </a:rPr>
              <a:t> </a:t>
            </a:r>
            <a:r>
              <a:rPr lang="en-US" sz="2400">
                <a:latin typeface="Times New Roman" charset="0"/>
                <a:ea typeface="ＭＳ Ｐゴシック" charset="0"/>
              </a:rPr>
              <a:t>is </a:t>
            </a:r>
            <a:r>
              <a:rPr lang="en-US" sz="2400">
                <a:solidFill>
                  <a:srgbClr val="0000CC"/>
                </a:solidFill>
                <a:latin typeface="Times New Roman" charset="0"/>
                <a:ea typeface="ＭＳ Ｐゴシック" charset="0"/>
              </a:rPr>
              <a:t>the transmitted power,</a:t>
            </a:r>
          </a:p>
          <a:p>
            <a:pPr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 </a:t>
            </a:r>
            <a:r>
              <a:rPr lang="en-US" sz="2400" b="1" i="1" u="sng">
                <a:latin typeface="Times New Roman" charset="0"/>
                <a:ea typeface="ＭＳ Ｐゴシック" charset="0"/>
              </a:rPr>
              <a:t>P</a:t>
            </a:r>
            <a:r>
              <a:rPr lang="en-US" sz="2400" b="1" i="1" u="sng" baseline="-25000">
                <a:latin typeface="Times New Roman" charset="0"/>
                <a:ea typeface="ＭＳ Ｐゴシック" charset="0"/>
              </a:rPr>
              <a:t>r</a:t>
            </a:r>
            <a:r>
              <a:rPr lang="en-US" sz="2400" b="1" i="1" u="sng">
                <a:latin typeface="Times New Roman" charset="0"/>
                <a:ea typeface="ＭＳ Ｐゴシック" charset="0"/>
              </a:rPr>
              <a:t> (d)</a:t>
            </a:r>
            <a:r>
              <a:rPr lang="en-US" sz="2400">
                <a:latin typeface="Times New Roman" charset="0"/>
                <a:ea typeface="ＭＳ Ｐゴシック" charset="0"/>
              </a:rPr>
              <a:t> is </a:t>
            </a:r>
            <a:r>
              <a:rPr lang="en-US" sz="2400">
                <a:solidFill>
                  <a:srgbClr val="0000CC"/>
                </a:solidFill>
                <a:latin typeface="Times New Roman" charset="0"/>
                <a:ea typeface="ＭＳ Ｐゴシック" charset="0"/>
              </a:rPr>
              <a:t>the received power</a:t>
            </a:r>
            <a:r>
              <a:rPr lang="en-US" sz="2400">
                <a:latin typeface="Times New Roman" charset="0"/>
                <a:ea typeface="ＭＳ Ｐゴシック" charset="0"/>
              </a:rPr>
              <a:t> which is a of the T-R separation, </a:t>
            </a:r>
          </a:p>
          <a:p>
            <a:pPr>
              <a:defRPr/>
            </a:pPr>
            <a:r>
              <a:rPr lang="en-US" sz="2400" b="1" i="1" u="sng">
                <a:latin typeface="Times New Roman" charset="0"/>
                <a:ea typeface="ＭＳ Ｐゴシック" charset="0"/>
              </a:rPr>
              <a:t>G</a:t>
            </a:r>
            <a:r>
              <a:rPr lang="en-US" sz="2400" b="1" i="1" u="sng" baseline="-25000">
                <a:latin typeface="Times New Roman" charset="0"/>
                <a:ea typeface="ＭＳ Ｐゴシック" charset="0"/>
              </a:rPr>
              <a:t>t</a:t>
            </a:r>
            <a:r>
              <a:rPr lang="en-US" sz="2400">
                <a:latin typeface="Times New Roman" charset="0"/>
                <a:ea typeface="ＭＳ Ｐゴシック" charset="0"/>
              </a:rPr>
              <a:t> is </a:t>
            </a:r>
            <a:r>
              <a:rPr lang="en-US" sz="2400">
                <a:solidFill>
                  <a:srgbClr val="0000CC"/>
                </a:solidFill>
                <a:latin typeface="Times New Roman" charset="0"/>
                <a:ea typeface="ＭＳ Ｐゴシック" charset="0"/>
              </a:rPr>
              <a:t>the transmitter antenna gain,</a:t>
            </a:r>
            <a:r>
              <a:rPr lang="en-US" sz="2400">
                <a:latin typeface="Times New Roman" charset="0"/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400" b="1" u="sng">
                <a:latin typeface="Times New Roman" charset="0"/>
                <a:ea typeface="ＭＳ Ｐゴシック" charset="0"/>
              </a:rPr>
              <a:t>G</a:t>
            </a:r>
            <a:r>
              <a:rPr lang="en-US" sz="2400" b="1" u="sng" baseline="-25000">
                <a:latin typeface="Times New Roman" charset="0"/>
                <a:ea typeface="ＭＳ Ｐゴシック" charset="0"/>
              </a:rPr>
              <a:t>r</a:t>
            </a:r>
            <a:r>
              <a:rPr lang="en-US" sz="2400">
                <a:latin typeface="Times New Roman" charset="0"/>
                <a:ea typeface="ＭＳ Ｐゴシック" charset="0"/>
              </a:rPr>
              <a:t> is </a:t>
            </a:r>
            <a:r>
              <a:rPr lang="en-US" sz="2400">
                <a:solidFill>
                  <a:srgbClr val="0000CC"/>
                </a:solidFill>
                <a:latin typeface="Times New Roman" charset="0"/>
                <a:ea typeface="ＭＳ Ｐゴシック" charset="0"/>
              </a:rPr>
              <a:t>the receiver antenna gain,</a:t>
            </a:r>
          </a:p>
          <a:p>
            <a:pPr>
              <a:defRPr/>
            </a:pPr>
            <a:r>
              <a:rPr lang="en-US" sz="2400" b="1" i="1" u="sng">
                <a:latin typeface="Times New Roman" charset="0"/>
                <a:ea typeface="ＭＳ Ｐゴシック" charset="0"/>
              </a:rPr>
              <a:t> d</a:t>
            </a:r>
            <a:r>
              <a:rPr lang="en-US" sz="2400">
                <a:latin typeface="Times New Roman" charset="0"/>
                <a:ea typeface="ＭＳ Ｐゴシック" charset="0"/>
              </a:rPr>
              <a:t> is the </a:t>
            </a:r>
            <a:r>
              <a:rPr lang="en-US" sz="2400">
                <a:solidFill>
                  <a:srgbClr val="0000CC"/>
                </a:solidFill>
                <a:latin typeface="Times New Roman" charset="0"/>
                <a:ea typeface="ＭＳ Ｐゴシック" charset="0"/>
              </a:rPr>
              <a:t>T-R separation distance in meters</a:t>
            </a:r>
            <a:r>
              <a:rPr lang="en-US" sz="2400">
                <a:latin typeface="Times New Roman" charset="0"/>
                <a:ea typeface="ＭＳ Ｐゴシック" charset="0"/>
              </a:rPr>
              <a:t>,</a:t>
            </a:r>
          </a:p>
          <a:p>
            <a:pPr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 </a:t>
            </a:r>
            <a:r>
              <a:rPr lang="en-US" sz="2400" b="1" u="sng">
                <a:latin typeface="Times New Roman" charset="0"/>
                <a:ea typeface="ＭＳ Ｐゴシック" charset="0"/>
              </a:rPr>
              <a:t>L</a:t>
            </a:r>
            <a:r>
              <a:rPr lang="en-US" sz="2400">
                <a:latin typeface="Times New Roman" charset="0"/>
                <a:ea typeface="ＭＳ Ｐゴシック" charset="0"/>
              </a:rPr>
              <a:t> is the </a:t>
            </a:r>
            <a:r>
              <a:rPr lang="en-US" sz="2400">
                <a:solidFill>
                  <a:srgbClr val="0000CC"/>
                </a:solidFill>
                <a:latin typeface="Times New Roman" charset="0"/>
                <a:ea typeface="ＭＳ Ｐゴシック" charset="0"/>
              </a:rPr>
              <a:t>system loss factor not related to propagation</a:t>
            </a:r>
            <a:r>
              <a:rPr lang="en-US" sz="2400">
                <a:latin typeface="Times New Roman" charset="0"/>
                <a:ea typeface="ＭＳ Ｐゴシック" charset="0"/>
              </a:rPr>
              <a:t> </a:t>
            </a:r>
            <a:r>
              <a:rPr lang="en-US" sz="2400" b="1" u="sng">
                <a:latin typeface="Times New Roman" charset="0"/>
                <a:ea typeface="ＭＳ Ｐゴシック" charset="0"/>
              </a:rPr>
              <a:t>(L </a:t>
            </a:r>
            <a:r>
              <a:rPr lang="en-US" sz="2400" b="1" u="sng">
                <a:latin typeface="Times New Roman" charset="0"/>
                <a:ea typeface="ＭＳ Ｐゴシック" charset="0"/>
                <a:sym typeface="Symbol" charset="0"/>
              </a:rPr>
              <a:t></a:t>
            </a:r>
            <a:r>
              <a:rPr lang="en-US" sz="2400" b="1" u="sng">
                <a:latin typeface="Times New Roman" charset="0"/>
                <a:ea typeface="ＭＳ Ｐゴシック" charset="0"/>
              </a:rPr>
              <a:t> 1),</a:t>
            </a:r>
            <a:r>
              <a:rPr lang="en-US" sz="2400">
                <a:latin typeface="Times New Roman" charset="0"/>
                <a:ea typeface="ＭＳ Ｐゴシック" charset="0"/>
              </a:rPr>
              <a:t> and </a:t>
            </a:r>
          </a:p>
          <a:p>
            <a:pPr>
              <a:defRPr/>
            </a:pPr>
            <a:r>
              <a:rPr lang="en-US" sz="2400" b="1" i="1" u="sng">
                <a:latin typeface="Times New Roman" charset="0"/>
                <a:ea typeface="ＭＳ Ｐゴシック" charset="0"/>
                <a:sym typeface="Symbol" charset="0"/>
              </a:rPr>
              <a:t></a:t>
            </a:r>
            <a:r>
              <a:rPr lang="en-US" sz="2400" b="1" i="1" u="sng">
                <a:latin typeface="Times New Roman" charset="0"/>
                <a:ea typeface="ＭＳ Ｐゴシック" charset="0"/>
              </a:rPr>
              <a:t> </a:t>
            </a:r>
            <a:r>
              <a:rPr lang="en-US" sz="2400">
                <a:latin typeface="Times New Roman" charset="0"/>
                <a:ea typeface="ＭＳ Ｐゴシック" charset="0"/>
              </a:rPr>
              <a:t>is the wavelength in meters.</a:t>
            </a:r>
            <a:endParaRPr lang="en-GB" sz="240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140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697" name="Shape 11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98" name="Google Shape;113698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86850" y="457200"/>
            <a:ext cx="9338200" cy="621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699" name="Google Shape;113699;p1"/>
          <p:cNvSpPr/>
          <p:nvPr/>
        </p:nvSpPr>
        <p:spPr>
          <a:xfrm>
            <a:off x="2484438" y="476250"/>
            <a:ext cx="3527400" cy="1440000"/>
          </a:xfrm>
          <a:prstGeom prst="rect">
            <a:avLst/>
          </a:prstGeom>
          <a:noFill/>
          <a:ln cap="flat" cmpd="sng" w="444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00" name="Google Shape;113700;p1"/>
          <p:cNvSpPr/>
          <p:nvPr/>
        </p:nvSpPr>
        <p:spPr>
          <a:xfrm>
            <a:off x="2393951" y="5013325"/>
            <a:ext cx="4176600" cy="1224000"/>
          </a:xfrm>
          <a:prstGeom prst="rect">
            <a:avLst/>
          </a:prstGeom>
          <a:noFill/>
          <a:ln cap="flat" cmpd="sng" w="444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01" name="Google Shape;113701;p1"/>
          <p:cNvSpPr/>
          <p:nvPr/>
        </p:nvSpPr>
        <p:spPr>
          <a:xfrm>
            <a:off x="4754570" y="7621601"/>
            <a:ext cx="2663700" cy="1440000"/>
          </a:xfrm>
          <a:prstGeom prst="rect">
            <a:avLst/>
          </a:prstGeom>
          <a:solidFill>
            <a:schemeClr val="lt1"/>
          </a:solidFill>
          <a:ln cap="flat" cmpd="sng" w="444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02" name="Google Shape;113702;p1"/>
          <p:cNvSpPr/>
          <p:nvPr/>
        </p:nvSpPr>
        <p:spPr>
          <a:xfrm>
            <a:off x="2936875" y="2157413"/>
            <a:ext cx="320676" cy="384176"/>
          </a:xfrm>
          <a:custGeom>
            <a:rect b="b" l="l" r="r" t="t"/>
            <a:pathLst>
              <a:path extrusionOk="0" h="1066" w="890">
                <a:moveTo>
                  <a:pt x="296" y="38"/>
                </a:moveTo>
                <a:cubicBezTo>
                  <a:pt x="232" y="100"/>
                  <a:pt x="179" y="161"/>
                  <a:pt x="148" y="247"/>
                </a:cubicBezTo>
                <a:cubicBezTo>
                  <a:pt x="121" y="323"/>
                  <a:pt x="109" y="403"/>
                  <a:pt x="114" y="483"/>
                </a:cubicBezTo>
                <a:cubicBezTo>
                  <a:pt x="119" y="558"/>
                  <a:pt x="146" y="629"/>
                  <a:pt x="185" y="693"/>
                </a:cubicBezTo>
                <a:cubicBezTo>
                  <a:pt x="234" y="774"/>
                  <a:pt x="315" y="831"/>
                  <a:pt x="412" y="831"/>
                </a:cubicBezTo>
                <a:cubicBezTo>
                  <a:pt x="535" y="832"/>
                  <a:pt x="655" y="736"/>
                  <a:pt x="716" y="635"/>
                </a:cubicBezTo>
                <a:cubicBezTo>
                  <a:pt x="776" y="536"/>
                  <a:pt x="784" y="421"/>
                  <a:pt x="705" y="330"/>
                </a:cubicBezTo>
                <a:cubicBezTo>
                  <a:pt x="656" y="274"/>
                  <a:pt x="584" y="245"/>
                  <a:pt x="510" y="244"/>
                </a:cubicBezTo>
                <a:cubicBezTo>
                  <a:pt x="363" y="243"/>
                  <a:pt x="239" y="369"/>
                  <a:pt x="185" y="496"/>
                </a:cubicBezTo>
                <a:cubicBezTo>
                  <a:pt x="151" y="575"/>
                  <a:pt x="140" y="660"/>
                  <a:pt x="153" y="745"/>
                </a:cubicBezTo>
                <a:cubicBezTo>
                  <a:pt x="164" y="814"/>
                  <a:pt x="191" y="881"/>
                  <a:pt x="241" y="931"/>
                </a:cubicBezTo>
                <a:cubicBezTo>
                  <a:pt x="273" y="956"/>
                  <a:pt x="284" y="965"/>
                  <a:pt x="310" y="973"/>
                </a:cubicBezTo>
                <a:cubicBezTo>
                  <a:pt x="390" y="980"/>
                  <a:pt x="441" y="956"/>
                  <a:pt x="499" y="899"/>
                </a:cubicBezTo>
                <a:cubicBezTo>
                  <a:pt x="559" y="840"/>
                  <a:pt x="601" y="764"/>
                  <a:pt x="628" y="685"/>
                </a:cubicBezTo>
                <a:cubicBezTo>
                  <a:pt x="658" y="597"/>
                  <a:pt x="662" y="504"/>
                  <a:pt x="642" y="413"/>
                </a:cubicBezTo>
                <a:cubicBezTo>
                  <a:pt x="627" y="343"/>
                  <a:pt x="594" y="259"/>
                  <a:pt x="527" y="223"/>
                </a:cubicBezTo>
                <a:cubicBezTo>
                  <a:pt x="513" y="219"/>
                  <a:pt x="500" y="215"/>
                  <a:pt x="486" y="211"/>
                </a:cubicBezTo>
                <a:cubicBezTo>
                  <a:pt x="381" y="238"/>
                  <a:pt x="317" y="300"/>
                  <a:pt x="252" y="386"/>
                </a:cubicBezTo>
                <a:cubicBezTo>
                  <a:pt x="194" y="463"/>
                  <a:pt x="146" y="556"/>
                  <a:pt x="127" y="651"/>
                </a:cubicBezTo>
                <a:cubicBezTo>
                  <a:pt x="105" y="759"/>
                  <a:pt x="141" y="891"/>
                  <a:pt x="246" y="943"/>
                </a:cubicBezTo>
                <a:cubicBezTo>
                  <a:pt x="359" y="998"/>
                  <a:pt x="483" y="918"/>
                  <a:pt x="567" y="847"/>
                </a:cubicBezTo>
                <a:cubicBezTo>
                  <a:pt x="665" y="764"/>
                  <a:pt x="747" y="656"/>
                  <a:pt x="781" y="531"/>
                </a:cubicBezTo>
                <a:cubicBezTo>
                  <a:pt x="833" y="340"/>
                  <a:pt x="734" y="77"/>
                  <a:pt x="533" y="10"/>
                </a:cubicBezTo>
                <a:cubicBezTo>
                  <a:pt x="435" y="-22"/>
                  <a:pt x="335" y="12"/>
                  <a:pt x="256" y="71"/>
                </a:cubicBezTo>
                <a:cubicBezTo>
                  <a:pt x="160" y="142"/>
                  <a:pt x="92" y="244"/>
                  <a:pt x="49" y="354"/>
                </a:cubicBezTo>
                <a:cubicBezTo>
                  <a:pt x="-24" y="540"/>
                  <a:pt x="-27" y="806"/>
                  <a:pt x="104" y="970"/>
                </a:cubicBezTo>
                <a:cubicBezTo>
                  <a:pt x="169" y="1052"/>
                  <a:pt x="260" y="1075"/>
                  <a:pt x="360" y="1057"/>
                </a:cubicBezTo>
                <a:cubicBezTo>
                  <a:pt x="466" y="1038"/>
                  <a:pt x="559" y="982"/>
                  <a:pt x="640" y="912"/>
                </a:cubicBezTo>
                <a:cubicBezTo>
                  <a:pt x="793" y="780"/>
                  <a:pt x="920" y="572"/>
                  <a:pt x="882" y="363"/>
                </a:cubicBezTo>
                <a:cubicBezTo>
                  <a:pt x="865" y="268"/>
                  <a:pt x="805" y="174"/>
                  <a:pt x="720" y="125"/>
                </a:cubicBezTo>
                <a:cubicBezTo>
                  <a:pt x="636" y="77"/>
                  <a:pt x="541" y="83"/>
                  <a:pt x="453" y="112"/>
                </a:cubicBezTo>
                <a:cubicBezTo>
                  <a:pt x="368" y="140"/>
                  <a:pt x="290" y="191"/>
                  <a:pt x="224" y="250"/>
                </a:cubicBezTo>
                <a:cubicBezTo>
                  <a:pt x="170" y="298"/>
                  <a:pt x="107" y="364"/>
                  <a:pt x="98" y="438"/>
                </a:cubicBezTo>
                <a:cubicBezTo>
                  <a:pt x="90" y="501"/>
                  <a:pt x="119" y="534"/>
                  <a:pt x="153" y="582"/>
                </a:cubicBezTo>
                <a:cubicBezTo>
                  <a:pt x="161" y="592"/>
                  <a:pt x="170" y="601"/>
                  <a:pt x="178" y="611"/>
                </a:cubicBezTo>
              </a:path>
            </a:pathLst>
          </a:custGeom>
          <a:noFill/>
          <a:ln cap="sq" cmpd="sng" w="228600">
            <a:solidFill>
              <a:srgbClr val="FFFF00">
                <a:alpha val="3255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03" name="Google Shape;113703;p1"/>
          <p:cNvSpPr/>
          <p:nvPr/>
        </p:nvSpPr>
        <p:spPr>
          <a:xfrm>
            <a:off x="3354388" y="2324100"/>
            <a:ext cx="4583096" cy="107950"/>
          </a:xfrm>
          <a:custGeom>
            <a:rect b="b" l="l" r="r" t="t"/>
            <a:pathLst>
              <a:path extrusionOk="0" h="301" w="12731">
                <a:moveTo>
                  <a:pt x="0" y="0"/>
                </a:moveTo>
                <a:cubicBezTo>
                  <a:pt x="592" y="60"/>
                  <a:pt x="1171" y="120"/>
                  <a:pt x="1766" y="145"/>
                </a:cubicBezTo>
                <a:cubicBezTo>
                  <a:pt x="2573" y="179"/>
                  <a:pt x="3384" y="165"/>
                  <a:pt x="4192" y="165"/>
                </a:cubicBezTo>
                <a:cubicBezTo>
                  <a:pt x="4569" y="165"/>
                  <a:pt x="4931" y="198"/>
                  <a:pt x="5305" y="223"/>
                </a:cubicBezTo>
                <a:cubicBezTo>
                  <a:pt x="6310" y="289"/>
                  <a:pt x="7356" y="252"/>
                  <a:pt x="8362" y="203"/>
                </a:cubicBezTo>
                <a:cubicBezTo>
                  <a:pt x="9111" y="167"/>
                  <a:pt x="9865" y="114"/>
                  <a:pt x="10615" y="178"/>
                </a:cubicBezTo>
                <a:cubicBezTo>
                  <a:pt x="11148" y="223"/>
                  <a:pt x="11674" y="239"/>
                  <a:pt x="12208" y="255"/>
                </a:cubicBezTo>
                <a:cubicBezTo>
                  <a:pt x="12384" y="260"/>
                  <a:pt x="12556" y="271"/>
                  <a:pt x="12730" y="285"/>
                </a:cubicBezTo>
                <a:cubicBezTo>
                  <a:pt x="12708" y="290"/>
                  <a:pt x="12696" y="295"/>
                  <a:pt x="12674" y="298"/>
                </a:cubicBezTo>
              </a:path>
            </a:pathLst>
          </a:custGeom>
          <a:noFill/>
          <a:ln cap="sq" cmpd="sng" w="228600">
            <a:solidFill>
              <a:srgbClr val="FFFF00">
                <a:alpha val="3255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04" name="Google Shape;113704;p1"/>
          <p:cNvSpPr/>
          <p:nvPr/>
        </p:nvSpPr>
        <p:spPr>
          <a:xfrm>
            <a:off x="146050" y="2705100"/>
            <a:ext cx="138113" cy="285751"/>
          </a:xfrm>
          <a:custGeom>
            <a:rect b="b" l="l" r="r" t="t"/>
            <a:pathLst>
              <a:path extrusionOk="0" h="794" w="384">
                <a:moveTo>
                  <a:pt x="135" y="286"/>
                </a:moveTo>
                <a:cubicBezTo>
                  <a:pt x="128" y="262"/>
                  <a:pt x="124" y="246"/>
                  <a:pt x="112" y="224"/>
                </a:cubicBezTo>
                <a:cubicBezTo>
                  <a:pt x="95" y="245"/>
                  <a:pt x="84" y="262"/>
                  <a:pt x="81" y="311"/>
                </a:cubicBezTo>
                <a:cubicBezTo>
                  <a:pt x="76" y="380"/>
                  <a:pt x="81" y="451"/>
                  <a:pt x="94" y="519"/>
                </a:cubicBezTo>
                <a:cubicBezTo>
                  <a:pt x="105" y="575"/>
                  <a:pt x="124" y="643"/>
                  <a:pt x="166" y="685"/>
                </a:cubicBezTo>
                <a:cubicBezTo>
                  <a:pt x="190" y="701"/>
                  <a:pt x="197" y="706"/>
                  <a:pt x="217" y="705"/>
                </a:cubicBezTo>
                <a:cubicBezTo>
                  <a:pt x="264" y="680"/>
                  <a:pt x="290" y="647"/>
                  <a:pt x="312" y="597"/>
                </a:cubicBezTo>
                <a:cubicBezTo>
                  <a:pt x="343" y="528"/>
                  <a:pt x="364" y="455"/>
                  <a:pt x="366" y="379"/>
                </a:cubicBezTo>
                <a:cubicBezTo>
                  <a:pt x="368" y="315"/>
                  <a:pt x="357" y="254"/>
                  <a:pt x="316" y="203"/>
                </a:cubicBezTo>
                <a:cubicBezTo>
                  <a:pt x="285" y="165"/>
                  <a:pt x="235" y="145"/>
                  <a:pt x="186" y="151"/>
                </a:cubicBezTo>
                <a:cubicBezTo>
                  <a:pt x="125" y="159"/>
                  <a:pt x="94" y="207"/>
                  <a:pt x="69" y="258"/>
                </a:cubicBezTo>
                <a:cubicBezTo>
                  <a:pt x="23" y="351"/>
                  <a:pt x="10" y="454"/>
                  <a:pt x="20" y="556"/>
                </a:cubicBezTo>
                <a:cubicBezTo>
                  <a:pt x="27" y="623"/>
                  <a:pt x="44" y="689"/>
                  <a:pt x="89" y="742"/>
                </a:cubicBezTo>
                <a:cubicBezTo>
                  <a:pt x="117" y="775"/>
                  <a:pt x="161" y="801"/>
                  <a:pt x="206" y="790"/>
                </a:cubicBezTo>
                <a:cubicBezTo>
                  <a:pt x="264" y="775"/>
                  <a:pt x="298" y="717"/>
                  <a:pt x="322" y="667"/>
                </a:cubicBezTo>
                <a:cubicBezTo>
                  <a:pt x="361" y="588"/>
                  <a:pt x="382" y="500"/>
                  <a:pt x="383" y="413"/>
                </a:cubicBezTo>
                <a:cubicBezTo>
                  <a:pt x="384" y="322"/>
                  <a:pt x="359" y="231"/>
                  <a:pt x="312" y="154"/>
                </a:cubicBezTo>
                <a:cubicBezTo>
                  <a:pt x="277" y="96"/>
                  <a:pt x="195" y="-12"/>
                  <a:pt x="115" y="0"/>
                </a:cubicBezTo>
                <a:cubicBezTo>
                  <a:pt x="103" y="5"/>
                  <a:pt x="91" y="11"/>
                  <a:pt x="79" y="16"/>
                </a:cubicBezTo>
                <a:cubicBezTo>
                  <a:pt x="28" y="99"/>
                  <a:pt x="13" y="173"/>
                  <a:pt x="5" y="271"/>
                </a:cubicBezTo>
                <a:cubicBezTo>
                  <a:pt x="-6" y="406"/>
                  <a:pt x="2" y="553"/>
                  <a:pt x="57" y="679"/>
                </a:cubicBezTo>
                <a:cubicBezTo>
                  <a:pt x="78" y="726"/>
                  <a:pt x="100" y="744"/>
                  <a:pt x="140" y="770"/>
                </a:cubicBezTo>
                <a:cubicBezTo>
                  <a:pt x="195" y="763"/>
                  <a:pt x="217" y="745"/>
                  <a:pt x="248" y="695"/>
                </a:cubicBezTo>
                <a:cubicBezTo>
                  <a:pt x="282" y="640"/>
                  <a:pt x="298" y="574"/>
                  <a:pt x="298" y="510"/>
                </a:cubicBezTo>
                <a:cubicBezTo>
                  <a:pt x="298" y="485"/>
                  <a:pt x="282" y="354"/>
                  <a:pt x="235" y="357"/>
                </a:cubicBezTo>
                <a:cubicBezTo>
                  <a:pt x="196" y="359"/>
                  <a:pt x="204" y="435"/>
                  <a:pt x="203" y="456"/>
                </a:cubicBezTo>
              </a:path>
            </a:pathLst>
          </a:custGeom>
          <a:noFill/>
          <a:ln cap="sq" cmpd="sng" w="228600">
            <a:solidFill>
              <a:srgbClr val="FFFF00">
                <a:alpha val="3255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05" name="Google Shape;113705;p1"/>
          <p:cNvSpPr/>
          <p:nvPr/>
        </p:nvSpPr>
        <p:spPr>
          <a:xfrm>
            <a:off x="773113" y="4754563"/>
            <a:ext cx="238125" cy="422276"/>
          </a:xfrm>
          <a:custGeom>
            <a:rect b="b" l="l" r="r" t="t"/>
            <a:pathLst>
              <a:path extrusionOk="0" h="1174" w="663">
                <a:moveTo>
                  <a:pt x="222" y="158"/>
                </a:moveTo>
                <a:cubicBezTo>
                  <a:pt x="200" y="142"/>
                  <a:pt x="195" y="109"/>
                  <a:pt x="162" y="137"/>
                </a:cubicBezTo>
                <a:cubicBezTo>
                  <a:pt x="108" y="182"/>
                  <a:pt x="86" y="273"/>
                  <a:pt x="70" y="337"/>
                </a:cubicBezTo>
                <a:cubicBezTo>
                  <a:pt x="40" y="458"/>
                  <a:pt x="30" y="591"/>
                  <a:pt x="67" y="711"/>
                </a:cubicBezTo>
                <a:cubicBezTo>
                  <a:pt x="85" y="768"/>
                  <a:pt x="111" y="796"/>
                  <a:pt x="160" y="825"/>
                </a:cubicBezTo>
                <a:cubicBezTo>
                  <a:pt x="230" y="828"/>
                  <a:pt x="272" y="802"/>
                  <a:pt x="317" y="746"/>
                </a:cubicBezTo>
                <a:cubicBezTo>
                  <a:pt x="365" y="686"/>
                  <a:pt x="398" y="615"/>
                  <a:pt x="422" y="543"/>
                </a:cubicBezTo>
                <a:cubicBezTo>
                  <a:pt x="452" y="453"/>
                  <a:pt x="476" y="343"/>
                  <a:pt x="434" y="253"/>
                </a:cubicBezTo>
                <a:cubicBezTo>
                  <a:pt x="417" y="216"/>
                  <a:pt x="402" y="207"/>
                  <a:pt x="369" y="189"/>
                </a:cubicBezTo>
                <a:cubicBezTo>
                  <a:pt x="293" y="189"/>
                  <a:pt x="259" y="233"/>
                  <a:pt x="230" y="303"/>
                </a:cubicBezTo>
                <a:cubicBezTo>
                  <a:pt x="150" y="492"/>
                  <a:pt x="114" y="746"/>
                  <a:pt x="142" y="949"/>
                </a:cubicBezTo>
                <a:cubicBezTo>
                  <a:pt x="151" y="1019"/>
                  <a:pt x="173" y="1054"/>
                  <a:pt x="231" y="1087"/>
                </a:cubicBezTo>
                <a:cubicBezTo>
                  <a:pt x="299" y="1079"/>
                  <a:pt x="344" y="1054"/>
                  <a:pt x="393" y="1003"/>
                </a:cubicBezTo>
                <a:cubicBezTo>
                  <a:pt x="480" y="913"/>
                  <a:pt x="535" y="789"/>
                  <a:pt x="570" y="671"/>
                </a:cubicBezTo>
                <a:cubicBezTo>
                  <a:pt x="608" y="541"/>
                  <a:pt x="601" y="396"/>
                  <a:pt x="513" y="287"/>
                </a:cubicBezTo>
                <a:cubicBezTo>
                  <a:pt x="447" y="204"/>
                  <a:pt x="320" y="127"/>
                  <a:pt x="215" y="185"/>
                </a:cubicBezTo>
                <a:cubicBezTo>
                  <a:pt x="122" y="237"/>
                  <a:pt x="83" y="368"/>
                  <a:pt x="56" y="463"/>
                </a:cubicBezTo>
                <a:cubicBezTo>
                  <a:pt x="6" y="642"/>
                  <a:pt x="-37" y="871"/>
                  <a:pt x="31" y="1051"/>
                </a:cubicBezTo>
                <a:cubicBezTo>
                  <a:pt x="57" y="1098"/>
                  <a:pt x="64" y="1113"/>
                  <a:pt x="96" y="1130"/>
                </a:cubicBezTo>
                <a:cubicBezTo>
                  <a:pt x="181" y="1141"/>
                  <a:pt x="226" y="1123"/>
                  <a:pt x="295" y="1069"/>
                </a:cubicBezTo>
                <a:cubicBezTo>
                  <a:pt x="386" y="998"/>
                  <a:pt x="451" y="905"/>
                  <a:pt x="510" y="808"/>
                </a:cubicBezTo>
                <a:cubicBezTo>
                  <a:pt x="570" y="709"/>
                  <a:pt x="623" y="601"/>
                  <a:pt x="649" y="488"/>
                </a:cubicBezTo>
                <a:cubicBezTo>
                  <a:pt x="682" y="342"/>
                  <a:pt x="654" y="199"/>
                  <a:pt x="551" y="87"/>
                </a:cubicBezTo>
                <a:cubicBezTo>
                  <a:pt x="506" y="39"/>
                  <a:pt x="466" y="22"/>
                  <a:pt x="407" y="0"/>
                </a:cubicBezTo>
                <a:cubicBezTo>
                  <a:pt x="306" y="35"/>
                  <a:pt x="270" y="93"/>
                  <a:pt x="224" y="192"/>
                </a:cubicBezTo>
                <a:cubicBezTo>
                  <a:pt x="155" y="342"/>
                  <a:pt x="106" y="507"/>
                  <a:pt x="71" y="668"/>
                </a:cubicBezTo>
                <a:cubicBezTo>
                  <a:pt x="42" y="802"/>
                  <a:pt x="27" y="926"/>
                  <a:pt x="58" y="1060"/>
                </a:cubicBezTo>
                <a:cubicBezTo>
                  <a:pt x="76" y="1118"/>
                  <a:pt x="83" y="1138"/>
                  <a:pt x="104" y="1173"/>
                </a:cubicBezTo>
              </a:path>
            </a:pathLst>
          </a:custGeom>
          <a:noFill/>
          <a:ln cap="sq" cmpd="sng" w="228600">
            <a:solidFill>
              <a:srgbClr val="FFFF00">
                <a:alpha val="3255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06" name="Google Shape;113706;p1"/>
          <p:cNvSpPr/>
          <p:nvPr/>
        </p:nvSpPr>
        <p:spPr>
          <a:xfrm>
            <a:off x="4470400" y="4837113"/>
            <a:ext cx="284163" cy="379413"/>
          </a:xfrm>
          <a:custGeom>
            <a:rect b="b" l="l" r="r" t="t"/>
            <a:pathLst>
              <a:path extrusionOk="0" h="1057" w="788">
                <a:moveTo>
                  <a:pt x="509" y="290"/>
                </a:moveTo>
                <a:cubicBezTo>
                  <a:pt x="495" y="244"/>
                  <a:pt x="485" y="194"/>
                  <a:pt x="452" y="157"/>
                </a:cubicBezTo>
                <a:cubicBezTo>
                  <a:pt x="415" y="116"/>
                  <a:pt x="358" y="95"/>
                  <a:pt x="304" y="87"/>
                </a:cubicBezTo>
                <a:cubicBezTo>
                  <a:pt x="227" y="75"/>
                  <a:pt x="133" y="80"/>
                  <a:pt x="73" y="135"/>
                </a:cubicBezTo>
                <a:cubicBezTo>
                  <a:pt x="11" y="192"/>
                  <a:pt x="0" y="282"/>
                  <a:pt x="0" y="361"/>
                </a:cubicBezTo>
                <a:cubicBezTo>
                  <a:pt x="0" y="515"/>
                  <a:pt x="41" y="693"/>
                  <a:pt x="129" y="822"/>
                </a:cubicBezTo>
                <a:cubicBezTo>
                  <a:pt x="191" y="913"/>
                  <a:pt x="292" y="965"/>
                  <a:pt x="401" y="933"/>
                </a:cubicBezTo>
                <a:cubicBezTo>
                  <a:pt x="472" y="912"/>
                  <a:pt x="525" y="854"/>
                  <a:pt x="565" y="795"/>
                </a:cubicBezTo>
                <a:cubicBezTo>
                  <a:pt x="617" y="718"/>
                  <a:pt x="648" y="626"/>
                  <a:pt x="661" y="535"/>
                </a:cubicBezTo>
                <a:cubicBezTo>
                  <a:pt x="680" y="399"/>
                  <a:pt x="667" y="209"/>
                  <a:pt x="555" y="111"/>
                </a:cubicBezTo>
                <a:cubicBezTo>
                  <a:pt x="524" y="93"/>
                  <a:pt x="515" y="87"/>
                  <a:pt x="491" y="84"/>
                </a:cubicBezTo>
                <a:cubicBezTo>
                  <a:pt x="428" y="124"/>
                  <a:pt x="407" y="171"/>
                  <a:pt x="384" y="244"/>
                </a:cubicBezTo>
                <a:cubicBezTo>
                  <a:pt x="340" y="387"/>
                  <a:pt x="323" y="544"/>
                  <a:pt x="322" y="693"/>
                </a:cubicBezTo>
                <a:cubicBezTo>
                  <a:pt x="322" y="802"/>
                  <a:pt x="330" y="970"/>
                  <a:pt x="436" y="1035"/>
                </a:cubicBezTo>
                <a:cubicBezTo>
                  <a:pt x="448" y="1040"/>
                  <a:pt x="460" y="1044"/>
                  <a:pt x="472" y="1049"/>
                </a:cubicBezTo>
                <a:cubicBezTo>
                  <a:pt x="545" y="1042"/>
                  <a:pt x="586" y="1022"/>
                  <a:pt x="636" y="964"/>
                </a:cubicBezTo>
                <a:cubicBezTo>
                  <a:pt x="752" y="832"/>
                  <a:pt x="808" y="641"/>
                  <a:pt x="778" y="468"/>
                </a:cubicBezTo>
                <a:cubicBezTo>
                  <a:pt x="760" y="365"/>
                  <a:pt x="690" y="177"/>
                  <a:pt x="561" y="172"/>
                </a:cubicBezTo>
                <a:cubicBezTo>
                  <a:pt x="545" y="175"/>
                  <a:pt x="528" y="179"/>
                  <a:pt x="512" y="182"/>
                </a:cubicBezTo>
                <a:cubicBezTo>
                  <a:pt x="430" y="244"/>
                  <a:pt x="381" y="309"/>
                  <a:pt x="341" y="406"/>
                </a:cubicBezTo>
                <a:cubicBezTo>
                  <a:pt x="296" y="515"/>
                  <a:pt x="267" y="642"/>
                  <a:pt x="267" y="761"/>
                </a:cubicBezTo>
                <a:cubicBezTo>
                  <a:pt x="267" y="864"/>
                  <a:pt x="292" y="941"/>
                  <a:pt x="381" y="991"/>
                </a:cubicBezTo>
                <a:cubicBezTo>
                  <a:pt x="467" y="988"/>
                  <a:pt x="533" y="960"/>
                  <a:pt x="599" y="902"/>
                </a:cubicBezTo>
                <a:cubicBezTo>
                  <a:pt x="680" y="830"/>
                  <a:pt x="740" y="736"/>
                  <a:pt x="768" y="631"/>
                </a:cubicBezTo>
                <a:cubicBezTo>
                  <a:pt x="797" y="523"/>
                  <a:pt x="791" y="406"/>
                  <a:pt x="764" y="298"/>
                </a:cubicBezTo>
                <a:cubicBezTo>
                  <a:pt x="741" y="206"/>
                  <a:pt x="700" y="80"/>
                  <a:pt x="620" y="20"/>
                </a:cubicBezTo>
                <a:cubicBezTo>
                  <a:pt x="604" y="13"/>
                  <a:pt x="588" y="7"/>
                  <a:pt x="572" y="0"/>
                </a:cubicBezTo>
                <a:cubicBezTo>
                  <a:pt x="459" y="34"/>
                  <a:pt x="416" y="97"/>
                  <a:pt x="356" y="201"/>
                </a:cubicBezTo>
                <a:cubicBezTo>
                  <a:pt x="255" y="376"/>
                  <a:pt x="161" y="613"/>
                  <a:pt x="181" y="820"/>
                </a:cubicBezTo>
                <a:cubicBezTo>
                  <a:pt x="189" y="900"/>
                  <a:pt x="218" y="980"/>
                  <a:pt x="242" y="1056"/>
                </a:cubicBezTo>
              </a:path>
            </a:pathLst>
          </a:custGeom>
          <a:noFill/>
          <a:ln cap="sq" cmpd="sng" w="228600">
            <a:solidFill>
              <a:srgbClr val="FFFF00">
                <a:alpha val="3255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07" name="Google Shape;113707;p1"/>
          <p:cNvSpPr/>
          <p:nvPr/>
        </p:nvSpPr>
        <p:spPr>
          <a:xfrm>
            <a:off x="1797050" y="5402263"/>
            <a:ext cx="215899" cy="341313"/>
          </a:xfrm>
          <a:custGeom>
            <a:rect b="b" l="l" r="r" t="t"/>
            <a:pathLst>
              <a:path extrusionOk="0" h="949" w="600">
                <a:moveTo>
                  <a:pt x="599" y="73"/>
                </a:moveTo>
                <a:cubicBezTo>
                  <a:pt x="556" y="65"/>
                  <a:pt x="547" y="63"/>
                  <a:pt x="501" y="88"/>
                </a:cubicBezTo>
                <a:cubicBezTo>
                  <a:pt x="424" y="130"/>
                  <a:pt x="362" y="183"/>
                  <a:pt x="303" y="248"/>
                </a:cubicBezTo>
                <a:cubicBezTo>
                  <a:pt x="253" y="303"/>
                  <a:pt x="209" y="364"/>
                  <a:pt x="190" y="436"/>
                </a:cubicBezTo>
                <a:cubicBezTo>
                  <a:pt x="171" y="509"/>
                  <a:pt x="177" y="589"/>
                  <a:pt x="198" y="661"/>
                </a:cubicBezTo>
                <a:cubicBezTo>
                  <a:pt x="215" y="721"/>
                  <a:pt x="258" y="813"/>
                  <a:pt x="325" y="833"/>
                </a:cubicBezTo>
                <a:cubicBezTo>
                  <a:pt x="334" y="833"/>
                  <a:pt x="343" y="834"/>
                  <a:pt x="352" y="834"/>
                </a:cubicBezTo>
                <a:cubicBezTo>
                  <a:pt x="396" y="800"/>
                  <a:pt x="415" y="767"/>
                  <a:pt x="429" y="711"/>
                </a:cubicBezTo>
                <a:cubicBezTo>
                  <a:pt x="448" y="633"/>
                  <a:pt x="451" y="548"/>
                  <a:pt x="444" y="468"/>
                </a:cubicBezTo>
                <a:cubicBezTo>
                  <a:pt x="433" y="346"/>
                  <a:pt x="394" y="219"/>
                  <a:pt x="315" y="123"/>
                </a:cubicBezTo>
                <a:cubicBezTo>
                  <a:pt x="281" y="82"/>
                  <a:pt x="230" y="35"/>
                  <a:pt x="174" y="30"/>
                </a:cubicBezTo>
                <a:cubicBezTo>
                  <a:pt x="162" y="31"/>
                  <a:pt x="150" y="33"/>
                  <a:pt x="138" y="34"/>
                </a:cubicBezTo>
                <a:cubicBezTo>
                  <a:pt x="83" y="77"/>
                  <a:pt x="59" y="120"/>
                  <a:pt x="38" y="188"/>
                </a:cubicBezTo>
                <a:cubicBezTo>
                  <a:pt x="5" y="292"/>
                  <a:pt x="-1" y="400"/>
                  <a:pt x="2" y="508"/>
                </a:cubicBezTo>
                <a:cubicBezTo>
                  <a:pt x="5" y="642"/>
                  <a:pt x="26" y="811"/>
                  <a:pt x="129" y="910"/>
                </a:cubicBezTo>
                <a:cubicBezTo>
                  <a:pt x="165" y="945"/>
                  <a:pt x="200" y="944"/>
                  <a:pt x="246" y="947"/>
                </a:cubicBezTo>
                <a:cubicBezTo>
                  <a:pt x="337" y="907"/>
                  <a:pt x="384" y="846"/>
                  <a:pt x="423" y="753"/>
                </a:cubicBezTo>
                <a:cubicBezTo>
                  <a:pt x="484" y="607"/>
                  <a:pt x="510" y="436"/>
                  <a:pt x="489" y="279"/>
                </a:cubicBezTo>
                <a:cubicBezTo>
                  <a:pt x="478" y="200"/>
                  <a:pt x="457" y="105"/>
                  <a:pt x="405" y="42"/>
                </a:cubicBezTo>
                <a:cubicBezTo>
                  <a:pt x="374" y="14"/>
                  <a:pt x="365" y="5"/>
                  <a:pt x="338" y="0"/>
                </a:cubicBezTo>
                <a:cubicBezTo>
                  <a:pt x="270" y="26"/>
                  <a:pt x="247" y="66"/>
                  <a:pt x="223" y="138"/>
                </a:cubicBezTo>
                <a:cubicBezTo>
                  <a:pt x="165" y="312"/>
                  <a:pt x="174" y="513"/>
                  <a:pt x="208" y="691"/>
                </a:cubicBezTo>
                <a:cubicBezTo>
                  <a:pt x="222" y="764"/>
                  <a:pt x="247" y="869"/>
                  <a:pt x="315" y="913"/>
                </a:cubicBezTo>
                <a:cubicBezTo>
                  <a:pt x="325" y="916"/>
                  <a:pt x="336" y="919"/>
                  <a:pt x="346" y="922"/>
                </a:cubicBezTo>
                <a:cubicBezTo>
                  <a:pt x="412" y="890"/>
                  <a:pt x="441" y="848"/>
                  <a:pt x="470" y="778"/>
                </a:cubicBezTo>
                <a:cubicBezTo>
                  <a:pt x="531" y="629"/>
                  <a:pt x="546" y="459"/>
                  <a:pt x="515" y="302"/>
                </a:cubicBezTo>
                <a:cubicBezTo>
                  <a:pt x="493" y="191"/>
                  <a:pt x="447" y="87"/>
                  <a:pt x="335" y="55"/>
                </a:cubicBezTo>
                <a:cubicBezTo>
                  <a:pt x="266" y="86"/>
                  <a:pt x="235" y="123"/>
                  <a:pt x="203" y="194"/>
                </a:cubicBezTo>
                <a:cubicBezTo>
                  <a:pt x="132" y="350"/>
                  <a:pt x="135" y="532"/>
                  <a:pt x="119" y="699"/>
                </a:cubicBezTo>
                <a:cubicBezTo>
                  <a:pt x="114" y="742"/>
                  <a:pt x="109" y="784"/>
                  <a:pt x="104" y="827"/>
                </a:cubicBezTo>
              </a:path>
            </a:pathLst>
          </a:custGeom>
          <a:noFill/>
          <a:ln cap="sq" cmpd="sng" w="228600">
            <a:solidFill>
              <a:srgbClr val="FFFF00">
                <a:alpha val="3255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08" name="Google Shape;113708;p1"/>
          <p:cNvSpPr txBox="1"/>
          <p:nvPr/>
        </p:nvSpPr>
        <p:spPr>
          <a:xfrm>
            <a:off x="395288" y="0"/>
            <a:ext cx="842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gain of an antenna is related to its </a:t>
            </a:r>
            <a:r>
              <a:rPr b="1" i="0" lang="en-US" sz="2400" u="sng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effective aperture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lang="en-US" sz="24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