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handoutMasterIdLst>
    <p:handoutMasterId r:id="rId30"/>
  </p:handoutMasterIdLst>
  <p:sldIdLst>
    <p:sldId id="390" r:id="rId2"/>
    <p:sldId id="389" r:id="rId3"/>
    <p:sldId id="408" r:id="rId4"/>
    <p:sldId id="406" r:id="rId5"/>
    <p:sldId id="288" r:id="rId6"/>
    <p:sldId id="400" r:id="rId7"/>
    <p:sldId id="391" r:id="rId8"/>
    <p:sldId id="401" r:id="rId9"/>
    <p:sldId id="402" r:id="rId10"/>
    <p:sldId id="410" r:id="rId11"/>
    <p:sldId id="392" r:id="rId12"/>
    <p:sldId id="411" r:id="rId13"/>
    <p:sldId id="367" r:id="rId14"/>
    <p:sldId id="405" r:id="rId15"/>
    <p:sldId id="368" r:id="rId16"/>
    <p:sldId id="369" r:id="rId17"/>
    <p:sldId id="371" r:id="rId18"/>
    <p:sldId id="404" r:id="rId19"/>
    <p:sldId id="372" r:id="rId20"/>
    <p:sldId id="373" r:id="rId21"/>
    <p:sldId id="412" r:id="rId22"/>
    <p:sldId id="345" r:id="rId23"/>
    <p:sldId id="409" r:id="rId24"/>
    <p:sldId id="374" r:id="rId25"/>
    <p:sldId id="375" r:id="rId26"/>
    <p:sldId id="403" r:id="rId27"/>
    <p:sldId id="328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CC3300"/>
    <a:srgbClr val="C0C0C0"/>
    <a:srgbClr val="3366CC"/>
    <a:srgbClr val="336600"/>
    <a:srgbClr val="996633"/>
    <a:srgbClr val="99330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19" autoAdjust="0"/>
    <p:restoredTop sz="94660" autoAdjust="0"/>
  </p:normalViewPr>
  <p:slideViewPr>
    <p:cSldViewPr>
      <p:cViewPr varScale="1">
        <p:scale>
          <a:sx n="73" d="100"/>
          <a:sy n="73" d="100"/>
        </p:scale>
        <p:origin x="150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7F6B4-0CC0-462E-BE5D-BEAFC88DCF81}" type="datetimeFigureOut">
              <a:rPr lang="en-US" smtClean="0"/>
              <a:pPr/>
              <a:t>1/7/2019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AE5F6-67E6-46BA-AC0A-9BBAB278A4F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7910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FFA11056-FECA-4673-B4A9-CFA42C415C1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418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5FCAA6-B54B-4742-A8C7-C04AB8F67AE4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59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5FCAA6-B54B-4742-A8C7-C04AB8F67AE4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09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324B3-F46E-498F-A523-17FC19B382BF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37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5FCAA6-B54B-4742-A8C7-C04AB8F67AE4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64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DD36B-ADA0-4917-A621-5C0380600FA4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54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5FCAA6-B54B-4742-A8C7-C04AB8F67AE4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628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DD36B-ADA0-4917-A621-5C0380600FA4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449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DD36B-ADA0-4917-A621-5C0380600FA4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8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DD36B-ADA0-4917-A621-5C0380600FA4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97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DD36B-ADA0-4917-A621-5C0380600FA4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80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2715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6–</a:t>
            </a:r>
            <a:fld id="{5F2DC65E-30EA-4584-BD92-21BF1B00F2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252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6–</a:t>
            </a:r>
            <a:fld id="{5F2DC65E-30EA-4584-BD92-21BF1B00F2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549038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6–</a:t>
            </a:r>
            <a:fld id="{5F2DC65E-30EA-4584-BD92-21BF1B00F2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7693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6–</a:t>
            </a:r>
            <a:fld id="{5F2DC65E-30EA-4584-BD92-21BF1B00F2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128512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6–</a:t>
            </a:r>
            <a:fld id="{5F2DC65E-30EA-4584-BD92-21BF1B00F2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5061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0D7B-5A5F-4161-B3C5-7F2580222E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9623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9997-1230-4DDF-BAB2-02AB3FEEA1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3107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E147-E5AF-49CE-8E00-ABE09C542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152400"/>
            <a:ext cx="8928992" cy="10081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304" y="284584"/>
            <a:ext cx="808417" cy="74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3193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CEEC-811D-4062-AF05-60CDCABA16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8109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8C22-FF22-4A06-8057-738EAD9158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756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BAFA-D722-4043-81E6-7CBC80C475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5907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34E2-AC40-41C5-BFD5-1FFC59E459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0878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7CA6-C82D-4EC1-B0B7-A8EB6D21AC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1102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2D57-DFCB-46ED-BB4A-493A4A611A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3465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4B77-C3C5-4D35-8934-8C0F82B613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4193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6–</a:t>
            </a:r>
            <a:fld id="{5F2DC65E-30EA-4584-BD92-21BF1B00F2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28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-36490" y="1219200"/>
            <a:ext cx="8531727" cy="10668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Fundamental Economic Concepts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9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dirty="0"/>
              <a:t>The factors of production include:</a:t>
            </a:r>
            <a:br>
              <a:rPr lang="en-US" dirty="0"/>
            </a:br>
            <a:r>
              <a:rPr lang="en-US" dirty="0"/>
              <a:t>Land</a:t>
            </a:r>
            <a:br>
              <a:rPr lang="en-US" dirty="0"/>
            </a:br>
            <a:r>
              <a:rPr lang="en-US" dirty="0"/>
              <a:t>Labor</a:t>
            </a:r>
            <a:br>
              <a:rPr lang="en-US" dirty="0"/>
            </a:br>
            <a:r>
              <a:rPr lang="en-US" dirty="0"/>
              <a:t>Capital</a:t>
            </a:r>
            <a:br>
              <a:rPr lang="en-US" dirty="0"/>
            </a:br>
            <a:r>
              <a:rPr lang="en-US" dirty="0"/>
              <a:t>Entrepreneurship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34E2-AC40-41C5-BFD5-1FFC59E4591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62013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09420"/>
            <a:ext cx="8801321" cy="5548580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ct val="50000"/>
              </a:spcBef>
              <a:buNone/>
            </a:pPr>
            <a:r>
              <a:rPr lang="en-US" sz="2000" i="1" dirty="0" smtClean="0"/>
              <a:t>An </a:t>
            </a:r>
            <a:r>
              <a:rPr lang="en-US" sz="2000" i="1" dirty="0"/>
              <a:t>Economic term to describe the inputs that are used in the production of goods and services in an attempt to make an </a:t>
            </a:r>
            <a:r>
              <a:rPr lang="en-US" sz="2000" i="1" dirty="0" smtClean="0"/>
              <a:t>economic </a:t>
            </a:r>
            <a:r>
              <a:rPr lang="en-US" sz="2000" i="1" dirty="0"/>
              <a:t>profit.</a:t>
            </a:r>
            <a:endParaRPr lang="en-IN" sz="20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ct val="50000"/>
              </a:spcBef>
              <a:buNone/>
            </a:pP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1.  </a:t>
            </a:r>
            <a:r>
              <a:rPr lang="en-IN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Land</a:t>
            </a:r>
            <a:endParaRPr lang="en-IN" sz="20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gifts of nature, such as: water, air, minerals, sunshine, plant and tree growth, as well as the land itself which is applied to the production process. </a:t>
            </a:r>
            <a:endParaRPr lang="en-US" sz="18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2.  Labor</a:t>
            </a:r>
          </a:p>
          <a:p>
            <a:pPr marL="577850"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efforts, skills, and knowledge of people which are applied to the production 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process.</a:t>
            </a:r>
          </a:p>
          <a:p>
            <a:pPr marL="234950" indent="0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Capital</a:t>
            </a:r>
          </a:p>
          <a:p>
            <a:pPr marL="627063" lvl="1"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 Capital - 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Tools, buildings, machinery -- things which have been produced which are used in further production.</a:t>
            </a:r>
          </a:p>
          <a:p>
            <a:pPr marL="627063" lvl="1"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Human Capital -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Education and training applied  to labor in the production process.</a:t>
            </a:r>
          </a:p>
          <a:p>
            <a:pPr marL="627063" lvl="1"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</a:pPr>
            <a:endParaRPr lang="en-US" sz="1600" b="1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968B-C490-47D3-A5B7-1D67892541EC}" type="slidenum">
              <a:rPr lang="en-US" smtClean="0">
                <a:latin typeface="Times New Roman" panose="02020603050405020304" pitchFamily="18" charset="0"/>
              </a:rPr>
              <a:pPr/>
              <a:t>11</a:t>
            </a:fld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381000"/>
            <a:ext cx="3602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Factors of Production</a:t>
            </a:r>
          </a:p>
        </p:txBody>
      </p:sp>
    </p:spTree>
    <p:extLst>
      <p:ext uri="{BB962C8B-B14F-4D97-AF65-F5344CB8AC3E}">
        <p14:creationId xmlns:p14="http://schemas.microsoft.com/office/powerpoint/2010/main" val="405382908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4. Entrepreneurship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E147-E5AF-49CE-8E00-ABE09C54269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5839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08992" y="6306544"/>
            <a:ext cx="2209800" cy="457200"/>
          </a:xfrm>
        </p:spPr>
        <p:txBody>
          <a:bodyPr/>
          <a:lstStyle/>
          <a:p>
            <a:pPr algn="l"/>
            <a:fld id="{A1984F11-D976-4044-8D3A-201A7BB89971}" type="slidenum">
              <a:rPr lang="en-US" smtClean="0"/>
              <a:pPr algn="l"/>
              <a:t>13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99992" y="1124744"/>
            <a:ext cx="288032" cy="573325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0" name="Group 11"/>
          <p:cNvGrpSpPr/>
          <p:nvPr/>
        </p:nvGrpSpPr>
        <p:grpSpPr>
          <a:xfrm>
            <a:off x="2627784" y="1254188"/>
            <a:ext cx="3865612" cy="1512168"/>
            <a:chOff x="2627784" y="1254188"/>
            <a:chExt cx="3865612" cy="1512168"/>
          </a:xfrm>
        </p:grpSpPr>
        <p:pic>
          <p:nvPicPr>
            <p:cNvPr id="11" name="Picture 10" descr="31jS-OD0rBL._SL500_AA300_.jp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4800" b="27320"/>
            <a:stretch>
              <a:fillRect/>
            </a:stretch>
          </p:blipFill>
          <p:spPr>
            <a:xfrm rot="21116290">
              <a:off x="2627784" y="1254188"/>
              <a:ext cx="3865612" cy="151216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 rot="21179810">
              <a:off x="3635896" y="1627247"/>
              <a:ext cx="2123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Consumer Goods</a:t>
              </a:r>
              <a:endPara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86725" y="2930588"/>
            <a:ext cx="3865612" cy="1512168"/>
            <a:chOff x="2786725" y="2930588"/>
            <a:chExt cx="3865612" cy="1512168"/>
          </a:xfrm>
        </p:grpSpPr>
        <p:pic>
          <p:nvPicPr>
            <p:cNvPr id="14" name="Picture 13" descr="31jS-OD0rBL._SL500_AA300_.jp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4800" b="27320"/>
            <a:stretch>
              <a:fillRect/>
            </a:stretch>
          </p:blipFill>
          <p:spPr>
            <a:xfrm rot="483710" flipH="1">
              <a:off x="2786725" y="2930588"/>
              <a:ext cx="3865612" cy="151216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 rot="553034">
              <a:off x="3750888" y="3347026"/>
              <a:ext cx="2123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Producer Goods</a:t>
              </a:r>
              <a:endPara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H="1">
            <a:off x="1259632" y="2420888"/>
            <a:ext cx="2163518" cy="0"/>
          </a:xfrm>
          <a:prstGeom prst="line">
            <a:avLst/>
          </a:prstGeom>
          <a:ln>
            <a:solidFill>
              <a:schemeClr val="tx1"/>
            </a:solidFill>
            <a:headEnd type="oval" w="lg" len="lg"/>
          </a:ln>
          <a:scene3d>
            <a:camera prst="orthographicFront">
              <a:rot lat="210000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ktangel 97"/>
          <p:cNvSpPr>
            <a:spLocks noChangeArrowheads="1"/>
          </p:cNvSpPr>
          <p:nvPr/>
        </p:nvSpPr>
        <p:spPr bwMode="auto">
          <a:xfrm>
            <a:off x="0" y="2414587"/>
            <a:ext cx="2627784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1775" indent="-231775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noProof="1" smtClean="0">
                <a:ln>
                  <a:solidFill>
                    <a:sysClr val="windowText" lastClr="000000"/>
                  </a:solidFill>
                </a:ln>
                <a:latin typeface="Times New Roman" pitchFamily="18" charset="0"/>
                <a:cs typeface="Times New Roman" pitchFamily="18" charset="0"/>
              </a:rPr>
              <a:t>Goods </a:t>
            </a:r>
            <a:r>
              <a:rPr lang="en-US" sz="1600" noProof="1">
                <a:ln>
                  <a:solidFill>
                    <a:sysClr val="windowText" lastClr="000000"/>
                  </a:solidFill>
                </a:ln>
                <a:latin typeface="Times New Roman" pitchFamily="18" charset="0"/>
                <a:cs typeface="Times New Roman" pitchFamily="18" charset="0"/>
              </a:rPr>
              <a:t>/ Services that directly satisfy human wants by consumption, owning </a:t>
            </a:r>
            <a:r>
              <a:rPr lang="en-US" sz="1600" noProof="1" smtClean="0">
                <a:ln>
                  <a:solidFill>
                    <a:sysClr val="windowText" lastClr="000000"/>
                  </a:solidFill>
                </a:ln>
                <a:latin typeface="Times New Roman" pitchFamily="18" charset="0"/>
                <a:cs typeface="Times New Roman" pitchFamily="18" charset="0"/>
              </a:rPr>
              <a:t>or      </a:t>
            </a:r>
            <a:r>
              <a:rPr lang="en-US" sz="1600" noProof="1">
                <a:ln>
                  <a:solidFill>
                    <a:sysClr val="windowText" lastClr="000000"/>
                  </a:solidFill>
                </a:ln>
                <a:latin typeface="Times New Roman" pitchFamily="18" charset="0"/>
                <a:cs typeface="Times New Roman" pitchFamily="18" charset="0"/>
              </a:rPr>
              <a:t>possessing, by the service that he gets</a:t>
            </a:r>
            <a:r>
              <a:rPr lang="en-US" sz="1600" noProof="1" smtClean="0">
                <a:ln>
                  <a:solidFill>
                    <a:sysClr val="windowText" lastClr="000000"/>
                  </a:solidFill>
                </a:ln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31775" indent="-231775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noProof="1">
                <a:ln>
                  <a:solidFill>
                    <a:sysClr val="windowText" lastClr="000000"/>
                  </a:solidFill>
                </a:ln>
                <a:latin typeface="Times New Roman" pitchFamily="18" charset="0"/>
                <a:cs typeface="Times New Roman" pitchFamily="18" charset="0"/>
              </a:rPr>
              <a:t>Eg.: TV sets, Refrigerators, Books, Shoes, food items, Health services etc.  </a:t>
            </a:r>
            <a:endParaRPr lang="en-US" sz="1600" noProof="1" smtClean="0">
              <a:ln>
                <a:solidFill>
                  <a:sysClr val="windowText" lastClr="000000"/>
                </a:solidFill>
              </a:ln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552468" y="3657600"/>
            <a:ext cx="2163518" cy="0"/>
          </a:xfrm>
          <a:prstGeom prst="line">
            <a:avLst/>
          </a:prstGeom>
          <a:ln>
            <a:solidFill>
              <a:schemeClr val="tx1"/>
            </a:solidFill>
            <a:headEnd type="oval" w="lg" len="lg"/>
          </a:ln>
          <a:scene3d>
            <a:camera prst="orthographicFront">
              <a:rot lat="210000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ktangel 97"/>
          <p:cNvSpPr>
            <a:spLocks noChangeArrowheads="1"/>
          </p:cNvSpPr>
          <p:nvPr/>
        </p:nvSpPr>
        <p:spPr bwMode="auto">
          <a:xfrm>
            <a:off x="6400800" y="1719620"/>
            <a:ext cx="2590800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1775" indent="-231775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noProof="1" smtClean="0">
                <a:ln>
                  <a:solidFill>
                    <a:sysClr val="windowText" lastClr="000000"/>
                  </a:solidFill>
                </a:ln>
                <a:latin typeface="Times New Roman" pitchFamily="18" charset="0"/>
                <a:cs typeface="Times New Roman" pitchFamily="18" charset="0"/>
              </a:rPr>
              <a:t>It also </a:t>
            </a:r>
            <a:r>
              <a:rPr lang="en-US" sz="1600" noProof="1">
                <a:ln>
                  <a:solidFill>
                    <a:sysClr val="windowText" lastClr="000000"/>
                  </a:solidFill>
                </a:ln>
                <a:latin typeface="Times New Roman" pitchFamily="18" charset="0"/>
                <a:cs typeface="Times New Roman" pitchFamily="18" charset="0"/>
              </a:rPr>
              <a:t>satisfy human wants but indirectly, as a part of the production and construction process.</a:t>
            </a:r>
          </a:p>
          <a:p>
            <a:pPr marL="231775" indent="-231775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noProof="1">
                <a:ln>
                  <a:solidFill>
                    <a:sysClr val="windowText" lastClr="000000"/>
                  </a:solidFill>
                </a:ln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noProof="1" smtClean="0">
                <a:ln>
                  <a:solidFill>
                    <a:sysClr val="windowText" lastClr="000000"/>
                  </a:solidFill>
                </a:ln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sz="1600" noProof="1">
                <a:ln>
                  <a:solidFill>
                    <a:sysClr val="windowText" lastClr="000000"/>
                  </a:solidFill>
                </a:ln>
                <a:latin typeface="Times New Roman" pitchFamily="18" charset="0"/>
                <a:cs typeface="Times New Roman" pitchFamily="18" charset="0"/>
              </a:rPr>
              <a:t>are the means to produce the consumer goods, usually by facilitating the alteration </a:t>
            </a:r>
            <a:r>
              <a:rPr lang="en-US" sz="1600" noProof="1" smtClean="0">
                <a:ln>
                  <a:solidFill>
                    <a:sysClr val="windowText" lastClr="000000"/>
                  </a:solidFill>
                </a:ln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1600" noProof="1">
                <a:ln>
                  <a:solidFill>
                    <a:sysClr val="windowText" lastClr="000000"/>
                  </a:solidFill>
                </a:ln>
                <a:latin typeface="Times New Roman" pitchFamily="18" charset="0"/>
                <a:cs typeface="Times New Roman" pitchFamily="18" charset="0"/>
              </a:rPr>
              <a:t>the physical environment. </a:t>
            </a:r>
          </a:p>
          <a:p>
            <a:pPr marL="231775" indent="-231775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noProof="1">
                <a:ln>
                  <a:solidFill>
                    <a:sysClr val="windowText" lastClr="000000"/>
                  </a:solidFill>
                </a:ln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noProof="1" smtClean="0">
                <a:ln>
                  <a:solidFill>
                    <a:sysClr val="windowText" lastClr="000000"/>
                  </a:solidFill>
                </a:ln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noProof="1">
                <a:ln>
                  <a:solidFill>
                    <a:sysClr val="windowText" lastClr="000000"/>
                  </a:solidFill>
                </a:ln>
                <a:latin typeface="Times New Roman" pitchFamily="18" charset="0"/>
                <a:cs typeface="Times New Roman" pitchFamily="18" charset="0"/>
              </a:rPr>
              <a:t>demand for these goods is derived from the consumer goods</a:t>
            </a:r>
            <a:r>
              <a:rPr lang="en-US" sz="1600" noProof="1" smtClean="0">
                <a:ln>
                  <a:solidFill>
                    <a:sysClr val="windowText" lastClr="000000"/>
                  </a:solidFill>
                </a:ln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31775" indent="-231775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noProof="1" smtClean="0">
                <a:ln>
                  <a:solidFill>
                    <a:sysClr val="windowText" lastClr="000000"/>
                  </a:solidFill>
                </a:ln>
                <a:latin typeface="Times New Roman" pitchFamily="18" charset="0"/>
                <a:cs typeface="Times New Roman" pitchFamily="18" charset="0"/>
              </a:rPr>
              <a:t>Machine </a:t>
            </a:r>
            <a:r>
              <a:rPr lang="en-US" sz="1600" noProof="1">
                <a:ln>
                  <a:solidFill>
                    <a:sysClr val="windowText" lastClr="000000"/>
                  </a:solidFill>
                </a:ln>
                <a:latin typeface="Times New Roman" pitchFamily="18" charset="0"/>
                <a:cs typeface="Times New Roman" pitchFamily="18" charset="0"/>
              </a:rPr>
              <a:t>tools, transport services, material handling equipments etc</a:t>
            </a:r>
            <a:r>
              <a:rPr lang="en-US" sz="1600" noProof="1" smtClean="0">
                <a:ln>
                  <a:solidFill>
                    <a:sysClr val="windowText" lastClr="000000"/>
                  </a:solidFill>
                </a:ln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7504" y="76200"/>
            <a:ext cx="8928992" cy="10081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Goods: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08" y="208384"/>
            <a:ext cx="808417" cy="74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7005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4F11-D976-4044-8D3A-201A7BB8997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066800"/>
            <a:ext cx="8458200" cy="4114800"/>
          </a:xfrm>
          <a:prstGeom prst="rect">
            <a:avLst/>
          </a:prstGeom>
        </p:spPr>
        <p:txBody>
          <a:bodyPr/>
          <a:lstStyle>
            <a:lvl1pPr marL="222250" indent="-2222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625475" indent="-284163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Ø"/>
              <a:defRPr sz="24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974725" indent="-23495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v"/>
              <a:defRPr sz="20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311275" indent="-22225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1657350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114550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571750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028950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486150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0" indent="0" algn="just">
              <a:lnSpc>
                <a:spcPct val="200000"/>
              </a:lnSpc>
              <a:spcBef>
                <a:spcPct val="35000"/>
              </a:spcBef>
              <a:buNone/>
            </a:pPr>
            <a:r>
              <a:rPr lang="en-US" sz="2000" i="1" u="sng" dirty="0" smtClean="0">
                <a:ln>
                  <a:solidFill>
                    <a:sysClr val="windowText" lastClr="000000"/>
                  </a:solidFill>
                </a:ln>
                <a:noFill/>
                <a:effectLst/>
                <a:latin typeface="Times New Roman" pitchFamily="18" charset="0"/>
                <a:cs typeface="Times New Roman" pitchFamily="18" charset="0"/>
              </a:rPr>
              <a:t>Few important concepts</a:t>
            </a:r>
          </a:p>
          <a:p>
            <a:pPr algn="just">
              <a:lnSpc>
                <a:spcPct val="200000"/>
              </a:lnSpc>
              <a:spcBef>
                <a:spcPct val="35000"/>
              </a:spcBef>
            </a:pPr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  <a:noFill/>
                <a:effectLst/>
                <a:latin typeface="Times New Roman" pitchFamily="18" charset="0"/>
                <a:cs typeface="Times New Roman" pitchFamily="18" charset="0"/>
              </a:rPr>
              <a:t>Purchasing power</a:t>
            </a:r>
          </a:p>
          <a:p>
            <a:pPr algn="just">
              <a:lnSpc>
                <a:spcPct val="200000"/>
              </a:lnSpc>
              <a:spcBef>
                <a:spcPct val="35000"/>
              </a:spcBef>
            </a:pPr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  <a:noFill/>
                <a:effectLst/>
                <a:latin typeface="Times New Roman" pitchFamily="18" charset="0"/>
                <a:cs typeface="Times New Roman" pitchFamily="18" charset="0"/>
              </a:rPr>
              <a:t>Substitution effect </a:t>
            </a:r>
          </a:p>
          <a:p>
            <a:pPr algn="just">
              <a:lnSpc>
                <a:spcPct val="200000"/>
              </a:lnSpc>
              <a:spcBef>
                <a:spcPct val="35000"/>
              </a:spcBef>
            </a:pPr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  <a:noFill/>
                <a:effectLst/>
                <a:latin typeface="Times New Roman" pitchFamily="18" charset="0"/>
                <a:cs typeface="Times New Roman" pitchFamily="18" charset="0"/>
              </a:rPr>
              <a:t>Income effect </a:t>
            </a:r>
          </a:p>
          <a:p>
            <a:pPr algn="just">
              <a:lnSpc>
                <a:spcPct val="200000"/>
              </a:lnSpc>
              <a:spcBef>
                <a:spcPct val="35000"/>
              </a:spcBef>
            </a:pPr>
            <a:r>
              <a:rPr lang="en-US" sz="2000" dirty="0" err="1" smtClean="0">
                <a:ln>
                  <a:solidFill>
                    <a:sysClr val="windowText" lastClr="000000"/>
                  </a:solidFill>
                </a:ln>
                <a:noFill/>
                <a:effectLst/>
                <a:latin typeface="Times New Roman" pitchFamily="18" charset="0"/>
                <a:cs typeface="Times New Roman" pitchFamily="18" charset="0"/>
              </a:rPr>
              <a:t>Giffen</a:t>
            </a:r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  <a:noFill/>
                <a:effectLst/>
                <a:latin typeface="Times New Roman" pitchFamily="18" charset="0"/>
                <a:cs typeface="Times New Roman" pitchFamily="18" charset="0"/>
              </a:rPr>
              <a:t> goods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7504" y="76200"/>
            <a:ext cx="8928992" cy="10081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 Analysis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08" y="208384"/>
            <a:ext cx="808417" cy="74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3310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4F11-D976-4044-8D3A-201A7BB8997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066800"/>
            <a:ext cx="8458200" cy="4114800"/>
          </a:xfrm>
          <a:prstGeom prst="rect">
            <a:avLst/>
          </a:prstGeom>
        </p:spPr>
        <p:txBody>
          <a:bodyPr/>
          <a:lstStyle>
            <a:lvl1pPr marL="222250" indent="-2222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625475" indent="-284163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Ø"/>
              <a:defRPr sz="24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974725" indent="-23495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v"/>
              <a:defRPr sz="20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311275" indent="-22225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1657350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114550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571750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028950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486150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algn="just">
              <a:lnSpc>
                <a:spcPct val="200000"/>
              </a:lnSpc>
              <a:spcBef>
                <a:spcPct val="35000"/>
              </a:spcBef>
            </a:pPr>
            <a:r>
              <a:rPr lang="en-US" sz="1800" i="1" dirty="0" smtClean="0">
                <a:ln>
                  <a:solidFill>
                    <a:sysClr val="windowText" lastClr="000000"/>
                  </a:solidFill>
                </a:ln>
                <a:noFill/>
                <a:effectLst/>
                <a:latin typeface="Times New Roman" pitchFamily="18" charset="0"/>
                <a:cs typeface="Times New Roman" pitchFamily="18" charset="0"/>
              </a:rPr>
              <a:t>Demand: </a:t>
            </a:r>
            <a:r>
              <a:rPr lang="en-US" sz="1800" dirty="0" smtClean="0">
                <a:ln>
                  <a:solidFill>
                    <a:sysClr val="windowText" lastClr="000000"/>
                  </a:solidFill>
                </a:ln>
                <a:noFill/>
                <a:effectLst/>
                <a:latin typeface="Times New Roman" pitchFamily="18" charset="0"/>
                <a:cs typeface="Times New Roman" pitchFamily="18" charset="0"/>
              </a:rPr>
              <a:t>Demand for a commodity refers to the quantity of the commodity which an individual customer or household is willing to purchase per unit of time at a particular price.</a:t>
            </a:r>
          </a:p>
          <a:p>
            <a:pPr algn="just">
              <a:lnSpc>
                <a:spcPct val="200000"/>
              </a:lnSpc>
              <a:spcBef>
                <a:spcPct val="35000"/>
              </a:spcBef>
            </a:pPr>
            <a:r>
              <a:rPr lang="en-US" sz="1800" dirty="0" smtClean="0">
                <a:ln>
                  <a:solidFill>
                    <a:sysClr val="windowText" lastClr="000000"/>
                  </a:solidFill>
                </a:ln>
                <a:noFill/>
                <a:effectLst/>
                <a:latin typeface="Times New Roman" pitchFamily="18" charset="0"/>
                <a:cs typeface="Times New Roman" pitchFamily="18" charset="0"/>
              </a:rPr>
              <a:t>Demand for a commodity implies the following:</a:t>
            </a:r>
          </a:p>
          <a:p>
            <a:pPr lvl="1" algn="just">
              <a:lnSpc>
                <a:spcPct val="200000"/>
              </a:lnSpc>
              <a:spcBef>
                <a:spcPct val="35000"/>
              </a:spcBef>
              <a:buFontTx/>
              <a:buChar char="-"/>
            </a:pPr>
            <a:r>
              <a:rPr lang="en-US" sz="1600" dirty="0" smtClean="0">
                <a:ln>
                  <a:solidFill>
                    <a:sysClr val="windowText" lastClr="000000"/>
                  </a:solidFill>
                </a:ln>
                <a:noFill/>
                <a:effectLst/>
                <a:latin typeface="Times New Roman" pitchFamily="18" charset="0"/>
                <a:cs typeface="Times New Roman" pitchFamily="18" charset="0"/>
              </a:rPr>
              <a:t>Desire of a consumer to buy a product.</a:t>
            </a:r>
          </a:p>
          <a:p>
            <a:pPr lvl="1" algn="just">
              <a:lnSpc>
                <a:spcPct val="150000"/>
              </a:lnSpc>
              <a:spcBef>
                <a:spcPct val="35000"/>
              </a:spcBef>
              <a:buFontTx/>
              <a:buChar char="-"/>
            </a:pPr>
            <a:r>
              <a:rPr lang="en-US" sz="1600" dirty="0" smtClean="0">
                <a:ln>
                  <a:solidFill>
                    <a:sysClr val="windowText" lastClr="000000"/>
                  </a:solidFill>
                </a:ln>
                <a:noFill/>
                <a:effectLst/>
                <a:latin typeface="Times New Roman" pitchFamily="18" charset="0"/>
                <a:cs typeface="Times New Roman" pitchFamily="18" charset="0"/>
              </a:rPr>
              <a:t>Sufficient purchasing power. </a:t>
            </a:r>
            <a:endParaRPr lang="en-US" sz="1600" dirty="0">
              <a:ln>
                <a:solidFill>
                  <a:sysClr val="windowText" lastClr="000000"/>
                </a:solidFill>
              </a:ln>
              <a:noFill/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504" y="76200"/>
            <a:ext cx="8928992" cy="10081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 Analysis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08" y="208384"/>
            <a:ext cx="808417" cy="74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6620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09600" y="3505200"/>
            <a:ext cx="5334000" cy="2438400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4F11-D976-4044-8D3A-201A7BB8997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990600"/>
            <a:ext cx="8458200" cy="5257800"/>
          </a:xfrm>
          <a:prstGeom prst="rect">
            <a:avLst/>
          </a:prstGeom>
        </p:spPr>
        <p:txBody>
          <a:bodyPr/>
          <a:lstStyle>
            <a:lvl1pPr marL="222250" indent="-2222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625475" indent="-284163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Ø"/>
              <a:defRPr sz="24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974725" indent="-23495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v"/>
              <a:defRPr sz="20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311275" indent="-22225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1657350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114550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571750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028950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486150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algn="just">
              <a:lnSpc>
                <a:spcPct val="200000"/>
              </a:lnSpc>
              <a:spcBef>
                <a:spcPct val="35000"/>
              </a:spcBef>
            </a:pPr>
            <a:r>
              <a:rPr lang="en-US" sz="2000" u="sng" dirty="0" smtClean="0">
                <a:ln>
                  <a:solidFill>
                    <a:sysClr val="windowText" lastClr="000000"/>
                  </a:solidFill>
                </a:ln>
                <a:noFill/>
                <a:effectLst/>
                <a:latin typeface="Times New Roman" pitchFamily="18" charset="0"/>
                <a:cs typeface="Times New Roman" pitchFamily="18" charset="0"/>
              </a:rPr>
              <a:t>Types of demand </a:t>
            </a:r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  <a:noFill/>
                <a:effectLst/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dirty="0">
              <a:ln>
                <a:solidFill>
                  <a:sysClr val="windowText" lastClr="000000"/>
                </a:solidFill>
              </a:ln>
              <a:noFill/>
              <a:effectLst/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spcBef>
                <a:spcPct val="35000"/>
              </a:spcBef>
            </a:pPr>
            <a:r>
              <a:rPr lang="en-US" sz="1600" u="sng" dirty="0" smtClean="0">
                <a:ln>
                  <a:solidFill>
                    <a:sysClr val="windowText" lastClr="000000"/>
                  </a:solidFill>
                </a:ln>
                <a:noFill/>
                <a:effectLst/>
                <a:latin typeface="Times New Roman" pitchFamily="18" charset="0"/>
                <a:cs typeface="Times New Roman" pitchFamily="18" charset="0"/>
              </a:rPr>
              <a:t>Individual Demand</a:t>
            </a:r>
            <a:r>
              <a:rPr lang="en-US" sz="1600" dirty="0" smtClean="0">
                <a:ln>
                  <a:solidFill>
                    <a:sysClr val="windowText" lastClr="000000"/>
                  </a:solidFill>
                </a:ln>
                <a:noFill/>
                <a:effectLst/>
                <a:latin typeface="Times New Roman" pitchFamily="18" charset="0"/>
                <a:cs typeface="Times New Roman" pitchFamily="18" charset="0"/>
              </a:rPr>
              <a:t>: When we are dealing with goods demanded by an individual, it is called as individual demand.</a:t>
            </a:r>
          </a:p>
          <a:p>
            <a:pPr lvl="1" algn="just">
              <a:lnSpc>
                <a:spcPct val="150000"/>
              </a:lnSpc>
              <a:spcBef>
                <a:spcPct val="35000"/>
              </a:spcBef>
            </a:pPr>
            <a:r>
              <a:rPr lang="en-US" sz="1600" u="sng" dirty="0" smtClean="0">
                <a:ln>
                  <a:solidFill>
                    <a:sysClr val="windowText" lastClr="000000"/>
                  </a:solidFill>
                </a:ln>
                <a:noFill/>
                <a:effectLst/>
                <a:latin typeface="Times New Roman" pitchFamily="18" charset="0"/>
                <a:cs typeface="Times New Roman" pitchFamily="18" charset="0"/>
              </a:rPr>
              <a:t>Household Demand</a:t>
            </a:r>
            <a:r>
              <a:rPr lang="en-US" sz="1600" dirty="0" smtClean="0">
                <a:ln>
                  <a:solidFill>
                    <a:sysClr val="windowText" lastClr="000000"/>
                  </a:solidFill>
                </a:ln>
                <a:noFill/>
                <a:effectLst/>
                <a:latin typeface="Times New Roman" pitchFamily="18" charset="0"/>
                <a:cs typeface="Times New Roman" pitchFamily="18" charset="0"/>
              </a:rPr>
              <a:t>: If the goods are demanded by the household, then it is said to be household demand.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914400" y="3829335"/>
            <a:ext cx="2088107" cy="191751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Individual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Demand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429000" y="3829335"/>
            <a:ext cx="2088107" cy="191751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Household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Demand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6553200" y="4114800"/>
            <a:ext cx="2286000" cy="144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Market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 Aggregate 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Demand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5715000" y="4724400"/>
            <a:ext cx="762000" cy="3810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504" y="76200"/>
            <a:ext cx="8928992" cy="10081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 Analysis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08" y="208384"/>
            <a:ext cx="808417" cy="74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0293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34E2-AC40-41C5-BFD5-1FFC59E4591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251696"/>
            <a:ext cx="4093331" cy="2753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"/>
          <p:cNvGrpSpPr/>
          <p:nvPr/>
        </p:nvGrpSpPr>
        <p:grpSpPr>
          <a:xfrm>
            <a:off x="4572000" y="2550726"/>
            <a:ext cx="2819400" cy="1077529"/>
            <a:chOff x="4953000" y="4256471"/>
            <a:chExt cx="2819400" cy="1077529"/>
          </a:xfrm>
        </p:grpSpPr>
        <p:sp>
          <p:nvSpPr>
            <p:cNvPr id="12" name="TextBox 11"/>
            <p:cNvSpPr txBox="1"/>
            <p:nvPr/>
          </p:nvSpPr>
          <p:spPr>
            <a:xfrm>
              <a:off x="5715000" y="4256471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latin typeface="Baskerville Old Face" pitchFamily="18" charset="0"/>
                </a:rPr>
                <a:t>Demand Curve</a:t>
              </a:r>
              <a:endParaRPr lang="en-IN" sz="1800" b="1" dirty="0">
                <a:latin typeface="Baskerville Old Face" pitchFamily="18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>
              <a:off x="4953000" y="4419600"/>
              <a:ext cx="822960" cy="914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1" name="Rectangle 10"/>
          <p:cNvSpPr/>
          <p:nvPr/>
        </p:nvSpPr>
        <p:spPr>
          <a:xfrm>
            <a:off x="107504" y="76200"/>
            <a:ext cx="8928992" cy="10081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Law of demand: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08" y="208384"/>
            <a:ext cx="808417" cy="74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2636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7400"/>
            <a:ext cx="8077200" cy="1685077"/>
          </a:xfrm>
        </p:spPr>
        <p:txBody>
          <a:bodyPr>
            <a:normAutofit fontScale="90000"/>
          </a:bodyPr>
          <a:lstStyle/>
          <a:p>
            <a:pPr marL="684212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300" i="1" dirty="0">
                <a:latin typeface="Baskerville Old Face" pitchFamily="18" charset="0"/>
                <a:cs typeface="Times New Roman" pitchFamily="18" charset="0"/>
              </a:rPr>
              <a:t>The law of demand says </a:t>
            </a:r>
            <a:r>
              <a:rPr lang="en-US" sz="2400" b="1" i="1" dirty="0">
                <a:latin typeface="Baskerville Old Face" pitchFamily="18" charset="0"/>
                <a:cs typeface="Times New Roman" pitchFamily="18" charset="0"/>
              </a:rPr>
              <a:t>“ Demand for an item increases with a fall in price and diminishes with rise in price, while other determinants are held constant</a:t>
            </a:r>
            <a:r>
              <a:rPr lang="en-US" sz="2400" b="1" i="1" dirty="0" smtClean="0">
                <a:latin typeface="Baskerville Old Face" pitchFamily="18" charset="0"/>
                <a:cs typeface="Times New Roman" pitchFamily="18" charset="0"/>
              </a:rPr>
              <a:t>”.</a:t>
            </a:r>
            <a:endParaRPr lang="en-US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34E2-AC40-41C5-BFD5-1FFC59E4591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895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34E2-AC40-41C5-BFD5-1FFC59E4591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52400" y="1902514"/>
            <a:ext cx="8686800" cy="2569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skerville Old Face" pitchFamily="18" charset="0"/>
                <a:ea typeface="Times New Roman" pitchFamily="18" charset="0"/>
                <a:cs typeface="Times New Roman" pitchFamily="18" charset="0"/>
              </a:rPr>
              <a:t>The shape of the demand curve is influenced by the following factors: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skerville Old Face" pitchFamily="18" charset="0"/>
              <a:cs typeface="Arial" pitchFamily="34" charset="0"/>
            </a:endParaRPr>
          </a:p>
          <a:p>
            <a:pPr marL="625475" marR="0" lvl="1" indent="-284163" algn="just" defTabSz="914400" eaLnBrk="0" latinLnBrk="0" hangingPunct="0">
              <a:lnSpc>
                <a:spcPct val="100000"/>
              </a:lnSpc>
              <a:spcBef>
                <a:spcPct val="50000"/>
              </a:spcBef>
              <a:buClr>
                <a:schemeClr val="bg2"/>
              </a:buClr>
              <a:buSzTx/>
              <a:buFont typeface="Wingdings" pitchFamily="2" charset="2"/>
              <a:buChar char="Ø"/>
              <a:tabLst/>
            </a:pPr>
            <a:r>
              <a:rPr lang="en-US" sz="2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  <a:cs typeface="Times New Roman" pitchFamily="18" charset="0"/>
              </a:rPr>
              <a:t>Income of the people</a:t>
            </a:r>
          </a:p>
          <a:p>
            <a:pPr marL="625475" marR="0" lvl="1" indent="-284163" algn="just" defTabSz="914400" eaLnBrk="0" latinLnBrk="0" hangingPunct="0">
              <a:lnSpc>
                <a:spcPct val="100000"/>
              </a:lnSpc>
              <a:spcBef>
                <a:spcPct val="50000"/>
              </a:spcBef>
              <a:buClr>
                <a:schemeClr val="bg2"/>
              </a:buClr>
              <a:buSzTx/>
              <a:buFont typeface="Wingdings" pitchFamily="2" charset="2"/>
              <a:buChar char="Ø"/>
              <a:tabLst/>
            </a:pPr>
            <a:r>
              <a:rPr lang="en-US" sz="2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  <a:cs typeface="Times New Roman" pitchFamily="18" charset="0"/>
              </a:rPr>
              <a:t>Price of item or product</a:t>
            </a:r>
          </a:p>
          <a:p>
            <a:pPr marL="625475" marR="0" lvl="1" indent="-284163" algn="just" defTabSz="914400" eaLnBrk="0" latinLnBrk="0" hangingPunct="0">
              <a:lnSpc>
                <a:spcPct val="100000"/>
              </a:lnSpc>
              <a:spcBef>
                <a:spcPct val="50000"/>
              </a:spcBef>
              <a:buClr>
                <a:schemeClr val="bg2"/>
              </a:buClr>
              <a:buSzTx/>
              <a:buFont typeface="Wingdings" pitchFamily="2" charset="2"/>
              <a:buChar char="Ø"/>
              <a:tabLst/>
            </a:pPr>
            <a:r>
              <a:rPr lang="en-US" sz="2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  <a:cs typeface="Times New Roman" pitchFamily="18" charset="0"/>
              </a:rPr>
              <a:t>Tastes and Preferences of customers.</a:t>
            </a: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askerville Old Face" pitchFamily="18" charset="0"/>
              <a:cs typeface="Times New Roman" pitchFamily="18" charset="0"/>
            </a:endParaRPr>
          </a:p>
          <a:p>
            <a:pPr marL="625475" marR="0" lvl="1" indent="-284163" algn="just" defTabSz="914400" eaLnBrk="0" latinLnBrk="0" hangingPunct="0">
              <a:lnSpc>
                <a:spcPct val="100000"/>
              </a:lnSpc>
              <a:spcBef>
                <a:spcPct val="50000"/>
              </a:spcBef>
              <a:buClr>
                <a:schemeClr val="bg2"/>
              </a:buClr>
              <a:buSzTx/>
              <a:buFont typeface="Wingdings" pitchFamily="2" charset="2"/>
              <a:buChar char="Ø"/>
              <a:tabLst/>
            </a:pPr>
            <a:r>
              <a:rPr lang="en-US" sz="2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  <a:cs typeface="Times New Roman" pitchFamily="18" charset="0"/>
              </a:rPr>
              <a:t>Expectations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76200"/>
            <a:ext cx="8928992" cy="10081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Influencing Demand: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08" y="208384"/>
            <a:ext cx="808417" cy="74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1956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4632176"/>
          </a:xfrm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Economics: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science that deals with the allocation, or use of scarce resources for the purpose of fulfilling society’s needs and wants.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b="1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study of how limited resources is used to </a:t>
            </a:r>
            <a:r>
              <a:rPr lang="en-US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satisfy unlimited </a:t>
            </a: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human wants</a:t>
            </a:r>
            <a:r>
              <a:rPr lang="en-US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IN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study of how </a:t>
            </a:r>
            <a:r>
              <a:rPr lang="en-IN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 </a:t>
            </a:r>
            <a:r>
              <a:rPr lang="en-IN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choose to use </a:t>
            </a:r>
            <a:r>
              <a:rPr lang="en-IN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available resources.</a:t>
            </a:r>
            <a:endParaRPr lang="en-IN" sz="20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39118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58722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14635"/>
            <a:ext cx="8077200" cy="523220"/>
          </a:xfrm>
        </p:spPr>
        <p:txBody>
          <a:bodyPr/>
          <a:lstStyle/>
          <a:p>
            <a:r>
              <a:rPr lang="en-US" sz="2800" b="0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Exceptions to the Law of Demand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8000" y="1463566"/>
            <a:ext cx="8102600" cy="4724400"/>
          </a:xfrm>
        </p:spPr>
        <p:txBody>
          <a:bodyPr>
            <a:normAutofit fontScale="92500"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3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  <a:cs typeface="Times New Roman" pitchFamily="18" charset="0"/>
              </a:rPr>
              <a:t>Commodities which are used as status </a:t>
            </a:r>
            <a:r>
              <a:rPr lang="en-US" sz="23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  <a:cs typeface="Times New Roman" pitchFamily="18" charset="0"/>
              </a:rPr>
              <a:t>symbol.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3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  <a:cs typeface="Times New Roman" pitchFamily="18" charset="0"/>
              </a:rPr>
              <a:t>	</a:t>
            </a:r>
            <a:r>
              <a:rPr lang="en-US" sz="2000" i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  <a:cs typeface="Times New Roman" pitchFamily="18" charset="0"/>
              </a:rPr>
              <a:t>Ex – Ornaments, Luxury Cars</a:t>
            </a:r>
            <a:endParaRPr lang="en-US" sz="2000" i="1" kern="1200" dirty="0">
              <a:solidFill>
                <a:schemeClr val="tx1">
                  <a:lumMod val="75000"/>
                  <a:lumOff val="25000"/>
                </a:schemeClr>
              </a:solidFill>
              <a:latin typeface="Baskerville Old Face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US" sz="23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  <a:cs typeface="Times New Roman" pitchFamily="18" charset="0"/>
              </a:rPr>
              <a:t>Expectations of change in the price of the </a:t>
            </a:r>
            <a:r>
              <a:rPr lang="en-US" sz="23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  <a:cs typeface="Times New Roman" pitchFamily="18" charset="0"/>
              </a:rPr>
              <a:t>commodity in the future.</a:t>
            </a:r>
            <a:endParaRPr lang="en-US" sz="2300" kern="1200" dirty="0">
              <a:solidFill>
                <a:schemeClr val="tx1">
                  <a:lumMod val="75000"/>
                  <a:lumOff val="25000"/>
                </a:schemeClr>
              </a:solidFill>
              <a:latin typeface="Baskerville Old Face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US" sz="2300" u="sng" kern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  <a:cs typeface="Times New Roman" pitchFamily="18" charset="0"/>
              </a:rPr>
              <a:t>Giffen</a:t>
            </a:r>
            <a:r>
              <a:rPr lang="en-US" sz="2300" u="sng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  <a:cs typeface="Times New Roman" pitchFamily="18" charset="0"/>
              </a:rPr>
              <a:t> goods: </a:t>
            </a:r>
            <a:r>
              <a:rPr lang="en-IN" sz="2300" dirty="0">
                <a:latin typeface="Baskerville Old Face" pitchFamily="18" charset="0"/>
                <a:cs typeface="Times New Roman" pitchFamily="18" charset="0"/>
              </a:rPr>
              <a:t>A</a:t>
            </a:r>
            <a:r>
              <a:rPr lang="en-IN" sz="2300" dirty="0">
                <a:latin typeface="Baskerville Old Face" pitchFamily="18" charset="0"/>
                <a:cs typeface="Times New Roman" pitchFamily="18" charset="0"/>
              </a:rPr>
              <a:t> </a:t>
            </a:r>
            <a:r>
              <a:rPr lang="en-IN" sz="2300" dirty="0" err="1">
                <a:latin typeface="Baskerville Old Face" pitchFamily="18" charset="0"/>
                <a:cs typeface="Times New Roman" pitchFamily="18" charset="0"/>
              </a:rPr>
              <a:t>giffen</a:t>
            </a:r>
            <a:r>
              <a:rPr lang="en-IN" sz="2300" dirty="0">
                <a:latin typeface="Baskerville Old Face" pitchFamily="18" charset="0"/>
                <a:cs typeface="Times New Roman" pitchFamily="18" charset="0"/>
              </a:rPr>
              <a:t> good occurs when a rise in price causes higher demand because the income effect outweighs the substitution effect. Suppose you have a very low income and eat two basic food stuffs rice and meat. Meat is a luxury and is much more expensive than </a:t>
            </a:r>
            <a:r>
              <a:rPr lang="en-IN" sz="2300" dirty="0">
                <a:latin typeface="Baskerville Old Face" pitchFamily="18" charset="0"/>
                <a:cs typeface="Times New Roman" pitchFamily="18" charset="0"/>
              </a:rPr>
              <a:t>rice. </a:t>
            </a:r>
            <a:endParaRPr lang="en-US" sz="2300" dirty="0">
              <a:latin typeface="Baskerville Old Face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34E2-AC40-41C5-BFD5-1FFC59E4591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9506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economics and particularly in consumer choice theory, the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substitution effect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one component of the effect of a change in the price of a good upon the amount of that good demanded by a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I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effect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economics can be defined as the change in consumption resulting from a change in real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This income change can come from one of two sources: from external sources, or from income being freed up (or soaked up) by a decrease (or increase) in the price of a good that money is being spent on. The effect of the former type of change in available income is depicted by the income-consumption curve discussed in the remainder of this article, while the effect of the freeing-up of existing income by a price drop is discussed along with its companion effect, the substitution effect, in the article on the latter.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E147-E5AF-49CE-8E00-ABE09C54269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41606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34E2-AC40-41C5-BFD5-1FFC59E45917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05000"/>
            <a:ext cx="4081462" cy="299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52400" y="1343323"/>
            <a:ext cx="86106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5475" lvl="1" indent="-284163" algn="just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Ø"/>
            </a:pPr>
            <a:r>
              <a:rPr lang="en-IN" sz="2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  <a:cs typeface="Times New Roman" pitchFamily="18" charset="0"/>
              </a:rPr>
              <a:t>Supply is derived from a suppliers desire to maximize profits.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7504" y="76200"/>
            <a:ext cx="8928992" cy="10081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Law of Supply: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08" y="208384"/>
            <a:ext cx="808417" cy="7437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86004" y="2802878"/>
            <a:ext cx="3780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Where: </a:t>
            </a:r>
          </a:p>
          <a:p>
            <a:r>
              <a:rPr lang="en-US" sz="2400" b="1" dirty="0" smtClean="0"/>
              <a:t>P- PRICE </a:t>
            </a:r>
          </a:p>
          <a:p>
            <a:r>
              <a:rPr lang="en-US" sz="2400" b="1" dirty="0" smtClean="0"/>
              <a:t>Q-QUANTITIYSUPPLIED</a:t>
            </a:r>
            <a:endParaRPr lang="en-US" sz="24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Law of supply states that “All other factors being equal, as the price of a good/service increases, the quantity of a good or service that suppliers offer will increase, and vice versa”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34E2-AC40-41C5-BFD5-1FFC59E4591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64168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34E2-AC40-41C5-BFD5-1FFC59E4591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353264"/>
            <a:ext cx="8458200" cy="2039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sz="2300" dirty="0" smtClean="0">
                <a:latin typeface="Baskerville Old Face" pitchFamily="18" charset="0"/>
                <a:ea typeface="Times New Roman" pitchFamily="18" charset="0"/>
                <a:cs typeface="Times New Roman" pitchFamily="18" charset="0"/>
              </a:rPr>
              <a:t>The shape of the supply curve is influenced by the following factors:</a:t>
            </a:r>
            <a:endParaRPr lang="en-US" sz="2300" dirty="0" smtClean="0">
              <a:latin typeface="Baskerville Old Face" pitchFamily="18" charset="0"/>
              <a:cs typeface="Arial" pitchFamily="34" charset="0"/>
            </a:endParaRPr>
          </a:p>
          <a:p>
            <a:pPr marL="855662" marR="0" lvl="1" indent="-514350" algn="just" defTabSz="914400" eaLnBrk="0" latinLnBrk="0" hangingPunct="0">
              <a:lnSpc>
                <a:spcPct val="100000"/>
              </a:lnSpc>
              <a:spcBef>
                <a:spcPct val="50000"/>
              </a:spcBef>
              <a:buClr>
                <a:schemeClr val="bg2"/>
              </a:buClr>
              <a:buSzTx/>
              <a:buFont typeface="+mj-lt"/>
              <a:buAutoNum type="romanLcPeriod"/>
              <a:tabLst/>
            </a:pPr>
            <a:r>
              <a:rPr lang="en-IN" sz="2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  <a:cs typeface="Times New Roman" pitchFamily="18" charset="0"/>
              </a:rPr>
              <a:t>Costs of the inputs</a:t>
            </a:r>
          </a:p>
          <a:p>
            <a:pPr marL="855662" marR="0" lvl="1" indent="-514350" algn="just" defTabSz="914400" eaLnBrk="0" latinLnBrk="0" hangingPunct="0">
              <a:lnSpc>
                <a:spcPct val="100000"/>
              </a:lnSpc>
              <a:spcBef>
                <a:spcPct val="50000"/>
              </a:spcBef>
              <a:buClr>
                <a:schemeClr val="bg2"/>
              </a:buClr>
              <a:buSzTx/>
              <a:buFont typeface="+mj-lt"/>
              <a:buAutoNum type="romanLcPeriod"/>
              <a:tabLst/>
            </a:pPr>
            <a:r>
              <a:rPr lang="en-IN" sz="2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  <a:cs typeface="Times New Roman" pitchFamily="18" charset="0"/>
              </a:rPr>
              <a:t>Technology</a:t>
            </a:r>
          </a:p>
          <a:p>
            <a:pPr marL="855662" marR="0" lvl="1" indent="-514350" algn="just" defTabSz="914400" eaLnBrk="0" latinLnBrk="0" hangingPunct="0">
              <a:lnSpc>
                <a:spcPct val="100000"/>
              </a:lnSpc>
              <a:spcBef>
                <a:spcPct val="50000"/>
              </a:spcBef>
              <a:buClr>
                <a:schemeClr val="bg2"/>
              </a:buClr>
              <a:buSzTx/>
              <a:buFont typeface="+mj-lt"/>
              <a:buAutoNum type="romanLcPeriod"/>
              <a:tabLst/>
            </a:pPr>
            <a:r>
              <a:rPr lang="en-IN" sz="2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  <a:cs typeface="Times New Roman" pitchFamily="18" charset="0"/>
              </a:rPr>
              <a:t>Weather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07504" y="76200"/>
            <a:ext cx="8928992" cy="10081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Influencing Supply: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08" y="208384"/>
            <a:ext cx="808417" cy="74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3655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7200" cy="461665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Equilibrium of Demand and Supply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34E2-AC40-41C5-BFD5-1FFC59E4591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1" name="AutoShape 2" descr="3001065204-01"/>
          <p:cNvSpPr>
            <a:spLocks noChangeAspect="1" noChangeArrowheads="1"/>
          </p:cNvSpPr>
          <p:nvPr/>
        </p:nvSpPr>
        <p:spPr bwMode="auto">
          <a:xfrm>
            <a:off x="2590800" y="1295400"/>
            <a:ext cx="4476750" cy="506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49"/>
          <p:cNvSpPr>
            <a:spLocks noChangeShapeType="1"/>
          </p:cNvSpPr>
          <p:nvPr/>
        </p:nvSpPr>
        <p:spPr bwMode="auto">
          <a:xfrm>
            <a:off x="533400" y="685800"/>
            <a:ext cx="5303520" cy="0"/>
          </a:xfrm>
          <a:prstGeom prst="line">
            <a:avLst/>
          </a:prstGeom>
          <a:noFill/>
          <a:ln w="25400" cap="rnd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" name="Line 49"/>
          <p:cNvSpPr>
            <a:spLocks noChangeShapeType="1"/>
          </p:cNvSpPr>
          <p:nvPr/>
        </p:nvSpPr>
        <p:spPr bwMode="auto">
          <a:xfrm>
            <a:off x="533400" y="152400"/>
            <a:ext cx="5303520" cy="0"/>
          </a:xfrm>
          <a:prstGeom prst="line">
            <a:avLst/>
          </a:prstGeom>
          <a:noFill/>
          <a:ln w="25400" cap="rnd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 dirty="0">
              <a:ln w="38100">
                <a:solidFill>
                  <a:schemeClr val="tx1"/>
                </a:solidFill>
              </a:ln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56096" y="1352550"/>
            <a:ext cx="5211454" cy="4953000"/>
            <a:chOff x="1856096" y="1409701"/>
            <a:chExt cx="5211454" cy="4953000"/>
          </a:xfrm>
        </p:grpSpPr>
        <p:grpSp>
          <p:nvGrpSpPr>
            <p:cNvPr id="4" name="Group 3"/>
            <p:cNvGrpSpPr/>
            <p:nvPr/>
          </p:nvGrpSpPr>
          <p:grpSpPr>
            <a:xfrm>
              <a:off x="1856096" y="1409701"/>
              <a:ext cx="5211454" cy="4953000"/>
              <a:chOff x="1856096" y="1409701"/>
              <a:chExt cx="5211454" cy="4953000"/>
            </a:xfrm>
          </p:grpSpPr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6" t="6475" r="3125"/>
              <a:stretch/>
            </p:blipFill>
            <p:spPr bwMode="auto">
              <a:xfrm>
                <a:off x="1856096" y="1409701"/>
                <a:ext cx="5211454" cy="4953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3733800" y="2971800"/>
                <a:ext cx="1905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 smtClean="0">
                    <a:latin typeface="Baskerville Old Face" pitchFamily="18" charset="0"/>
                  </a:rPr>
                  <a:t>Equilibrium Point</a:t>
                </a:r>
                <a:endParaRPr lang="en-IN" sz="1800" b="1" dirty="0">
                  <a:latin typeface="Baskerville Old Face" pitchFamily="18" charset="0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 bwMode="auto">
            <a:xfrm flipH="1">
              <a:off x="4343400" y="3276600"/>
              <a:ext cx="152400" cy="80593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9718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Baskerville Old Face" pitchFamily="18" charset="0"/>
              </a:rPr>
              <a:t>Ep</a:t>
            </a:r>
            <a:endParaRPr lang="en-IN" sz="1800" b="1" dirty="0">
              <a:latin typeface="Baskerville Old Fac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4953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>
                <a:latin typeface="Baskerville Old Face" pitchFamily="18" charset="0"/>
              </a:rPr>
              <a:t>Eq</a:t>
            </a:r>
            <a:endParaRPr lang="en-IN" sz="1800" b="1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87397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Self study Topics:</a:t>
            </a:r>
          </a:p>
          <a:p>
            <a:r>
              <a:rPr lang="en-US" dirty="0"/>
              <a:t>Concept of elasticity</a:t>
            </a:r>
          </a:p>
          <a:p>
            <a:r>
              <a:rPr lang="en-US" dirty="0"/>
              <a:t>Elasticity of Demand and supply</a:t>
            </a:r>
          </a:p>
          <a:p>
            <a:r>
              <a:rPr lang="en-US" dirty="0"/>
              <a:t>Equilibrium of Demand and Supply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E147-E5AF-49CE-8E00-ABE09C54269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4108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610600" cy="60016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000" i="1" dirty="0" smtClean="0">
                <a:solidFill>
                  <a:srgbClr val="336699"/>
                </a:solidFill>
                <a:latin typeface="Times New Roman" pitchFamily="18" charset="0"/>
              </a:rPr>
              <a:t>Engineering Economics</a:t>
            </a:r>
            <a:r>
              <a:rPr lang="en-IN" sz="3000" i="1" dirty="0" smtClean="0">
                <a:solidFill>
                  <a:srgbClr val="336699"/>
                </a:solidFill>
                <a:latin typeface="Times New Roman" pitchFamily="18" charset="0"/>
              </a:rPr>
              <a:t> </a:t>
            </a:r>
            <a:r>
              <a:rPr lang="en-US" sz="3000" i="1" dirty="0" smtClean="0">
                <a:solidFill>
                  <a:srgbClr val="336699"/>
                </a:solidFill>
                <a:latin typeface="Times New Roman" pitchFamily="18" charset="0"/>
              </a:rPr>
              <a:t>Subject Books</a:t>
            </a:r>
            <a:endParaRPr lang="en-US" sz="3000" i="1" dirty="0">
              <a:solidFill>
                <a:srgbClr val="336699"/>
              </a:solidFill>
              <a:latin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371600"/>
            <a:ext cx="8102600" cy="3581400"/>
          </a:xfrm>
        </p:spPr>
        <p:txBody>
          <a:bodyPr/>
          <a:lstStyle/>
          <a:p>
            <a:r>
              <a:rPr lang="en-US" dirty="0" smtClean="0">
                <a:latin typeface="Baskerville Old Face" pitchFamily="18" charset="0"/>
                <a:cs typeface="Times New Roman" pitchFamily="18" charset="0"/>
              </a:rPr>
              <a:t> Text Books:</a:t>
            </a:r>
          </a:p>
          <a:p>
            <a:pPr lvl="1"/>
            <a:r>
              <a:rPr lang="en-US" dirty="0" smtClean="0">
                <a:latin typeface="Baskerville Old Face" pitchFamily="18" charset="0"/>
                <a:cs typeface="Times New Roman" pitchFamily="18" charset="0"/>
              </a:rPr>
              <a:t> Engineering Economics – Riggs</a:t>
            </a:r>
          </a:p>
          <a:p>
            <a:pPr lvl="1"/>
            <a:r>
              <a:rPr lang="en-US" dirty="0" smtClean="0">
                <a:latin typeface="Baskerville Old Face" pitchFamily="18" charset="0"/>
                <a:cs typeface="Times New Roman" pitchFamily="18" charset="0"/>
              </a:rPr>
              <a:t> Engineering Economic analysis – Newnan</a:t>
            </a:r>
          </a:p>
          <a:p>
            <a:pPr lvl="1"/>
            <a:r>
              <a:rPr lang="en-US" dirty="0" smtClean="0">
                <a:latin typeface="Baskerville Old Face" pitchFamily="18" charset="0"/>
                <a:cs typeface="Times New Roman" pitchFamily="18" charset="0"/>
              </a:rPr>
              <a:t> Engineering Economy – Leyland</a:t>
            </a:r>
          </a:p>
          <a:p>
            <a:pPr lvl="1"/>
            <a:endParaRPr lang="en-US" dirty="0" smtClean="0">
              <a:latin typeface="Baskerville Old Face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Baskerville Old Face" pitchFamily="18" charset="0"/>
                <a:cs typeface="Times New Roman" pitchFamily="18" charset="0"/>
              </a:rPr>
              <a:t> Reference Books:</a:t>
            </a:r>
          </a:p>
          <a:p>
            <a:pPr lvl="1"/>
            <a:r>
              <a:rPr lang="en-US" dirty="0" smtClean="0">
                <a:latin typeface="Baskerville Old Face" pitchFamily="18" charset="0"/>
                <a:cs typeface="Times New Roman" pitchFamily="18" charset="0"/>
              </a:rPr>
              <a:t> Engineering Economy – Naidu</a:t>
            </a:r>
          </a:p>
          <a:p>
            <a:pPr lvl="1"/>
            <a:r>
              <a:rPr lang="en-US" dirty="0" smtClean="0">
                <a:latin typeface="Baskerville Old Face" pitchFamily="18" charset="0"/>
                <a:cs typeface="Times New Roman" pitchFamily="18" charset="0"/>
              </a:rPr>
              <a:t> Management – Stephen P. Robbins and Mary Coulter</a:t>
            </a:r>
            <a:endParaRPr lang="en-IN" dirty="0">
              <a:latin typeface="Baskerville Old Face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968B-C490-47D3-A5B7-1D67892541EC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Resources </a:t>
            </a:r>
            <a:r>
              <a:rPr lang="en-IN" sz="2400" u="sng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IN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and </a:t>
            </a:r>
            <a:r>
              <a:rPr lang="en-IN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talent of the people available</a:t>
            </a: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IN" sz="20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land, buildings, equipment, and other tools on hand</a:t>
            </a:r>
            <a:r>
              <a:rPr lang="en-IN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Money.</a:t>
            </a: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Important choices </a:t>
            </a:r>
            <a:r>
              <a:rPr lang="en-IN" sz="2400" u="sng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involve:</a:t>
            </a:r>
            <a:endParaRPr lang="en-IN" sz="20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0"/>
            <a:r>
              <a:rPr lang="en-IN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much capital </a:t>
            </a: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spend and how </a:t>
            </a:r>
            <a:r>
              <a:rPr lang="en-IN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much </a:t>
            </a: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save?</a:t>
            </a:r>
            <a:endParaRPr lang="en-IN" sz="20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0"/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combine resources to produce good quality goods and </a:t>
            </a:r>
            <a:r>
              <a:rPr lang="en-IN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E147-E5AF-49CE-8E00-ABE09C54269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9863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Engineering Economics: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science that deals with techniques 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useful for selecting a 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preferable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alternative from several technically viable 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ones.</a:t>
            </a:r>
          </a:p>
          <a:p>
            <a:endParaRPr lang="en-IN" sz="20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Engineers</a:t>
            </a: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seek solutions to problems, along with the technical </a:t>
            </a:r>
            <a:r>
              <a:rPr lang="en-IN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aspects </a:t>
            </a: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economic viability of each potential solution is normally </a:t>
            </a:r>
            <a:r>
              <a:rPr lang="en-IN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considered.</a:t>
            </a:r>
          </a:p>
          <a:p>
            <a:endParaRPr lang="en-IN" sz="20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Fundamentally, </a:t>
            </a:r>
            <a:r>
              <a:rPr lang="en-IN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Engineering </a:t>
            </a: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economics involves formulating, estimating, and evaluating the economic </a:t>
            </a:r>
            <a:r>
              <a:rPr lang="en-IN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outcomes, when </a:t>
            </a: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alternatives to accomplish a defined purpose are available</a:t>
            </a:r>
            <a:r>
              <a:rPr lang="en-IN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0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E147-E5AF-49CE-8E00-ABE09C54269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60780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190279" y="1371600"/>
            <a:ext cx="8801321" cy="5410200"/>
          </a:xfrm>
        </p:spPr>
        <p:txBody>
          <a:bodyPr>
            <a:norm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Char char="§"/>
            </a:pPr>
            <a:r>
              <a:rPr lang="en-IN" sz="2400" u="sng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Making: 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Decision??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Making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choice from two or more alternatives.</a:t>
            </a:r>
          </a:p>
          <a:p>
            <a:pPr lvl="1">
              <a:spcBef>
                <a:spcPct val="40000"/>
              </a:spcBef>
              <a:buNone/>
            </a:pPr>
            <a:endParaRPr lang="en-US" sz="20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sz="20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Decision-Making Process</a:t>
            </a:r>
          </a:p>
          <a:p>
            <a:pPr marL="860425" lvl="1" indent="-457200">
              <a:spcBef>
                <a:spcPct val="50000"/>
              </a:spcBef>
              <a:buFontTx/>
              <a:buAutoNum type="arabicPeriod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Problem</a:t>
            </a:r>
          </a:p>
          <a:p>
            <a:pPr marL="860425" lvl="1" indent="-457200">
              <a:spcBef>
                <a:spcPct val="50000"/>
              </a:spcBef>
              <a:buFontTx/>
              <a:buAutoNum type="arabicPeriod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 all relevant data/information</a:t>
            </a:r>
          </a:p>
          <a:p>
            <a:pPr marL="860425" lvl="1" indent="-457200">
              <a:spcBef>
                <a:spcPct val="50000"/>
              </a:spcBef>
              <a:buFontTx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Allocate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weights to the criteria</a:t>
            </a:r>
          </a:p>
          <a:p>
            <a:pPr marL="860425" lvl="1" indent="-457200">
              <a:spcBef>
                <a:spcPct val="50000"/>
              </a:spcBef>
              <a:buFontTx/>
              <a:buAutoNum type="arabicPeriod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the feasible alternatives</a:t>
            </a:r>
          </a:p>
          <a:p>
            <a:pPr marL="860425" lvl="1" indent="-457200">
              <a:spcBef>
                <a:spcPct val="50000"/>
              </a:spcBef>
              <a:buFontTx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Evaluate each alternative</a:t>
            </a:r>
          </a:p>
          <a:p>
            <a:pPr marL="860425" lvl="1" indent="-457200">
              <a:spcBef>
                <a:spcPct val="50000"/>
              </a:spcBef>
              <a:buFontTx/>
              <a:buAutoNum type="arabicPeriod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the “best” alternative</a:t>
            </a:r>
          </a:p>
          <a:p>
            <a:pPr marL="860425" lvl="1" indent="-457200">
              <a:spcBef>
                <a:spcPct val="50000"/>
              </a:spcBef>
              <a:buFontTx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and monitor</a:t>
            </a:r>
          </a:p>
          <a:p>
            <a:pPr marL="0" indent="0" algn="just">
              <a:spcBef>
                <a:spcPct val="50000"/>
              </a:spcBef>
              <a:buNone/>
            </a:pPr>
            <a:endParaRPr lang="en-IN" sz="2400" u="sng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968B-C490-47D3-A5B7-1D67892541EC}" type="slidenum">
              <a:rPr lang="en-US" smtClean="0">
                <a:latin typeface="Times New Roman" panose="02020603050405020304" pitchFamily="18" charset="0"/>
              </a:rPr>
              <a:pPr/>
              <a:t>5</a:t>
            </a:fld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Engineering Economics?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4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4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4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4" name="Rectangle 4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3657600" cy="430887"/>
          </a:xfrm>
        </p:spPr>
        <p:txBody>
          <a:bodyPr/>
          <a:lstStyle/>
          <a:p>
            <a:r>
              <a:rPr lang="en-US" sz="2200" b="0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b="0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Decision-Making Process</a:t>
            </a:r>
          </a:p>
        </p:txBody>
      </p:sp>
      <p:pic>
        <p:nvPicPr>
          <p:cNvPr id="13367" name="Picture 5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8571"/>
          <a:stretch>
            <a:fillRect/>
          </a:stretch>
        </p:blipFill>
        <p:spPr>
          <a:xfrm>
            <a:off x="3810000" y="152400"/>
            <a:ext cx="5334000" cy="6858000"/>
          </a:xfrm>
          <a:noFill/>
          <a:ln/>
        </p:spPr>
      </p:pic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BBDE-2339-4482-89A3-A3A70B304DC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1342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968B-C490-47D3-A5B7-1D67892541EC}" type="slidenum">
              <a:rPr lang="en-US" smtClean="0">
                <a:latin typeface="Times New Roman" panose="02020603050405020304" pitchFamily="18" charset="0"/>
              </a:rPr>
              <a:pPr/>
              <a:t>7</a:t>
            </a:fld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9992" y="1484784"/>
            <a:ext cx="204376" cy="53732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0" name="Group 11"/>
          <p:cNvGrpSpPr/>
          <p:nvPr/>
        </p:nvGrpSpPr>
        <p:grpSpPr>
          <a:xfrm>
            <a:off x="2627784" y="1412776"/>
            <a:ext cx="3865612" cy="1512168"/>
            <a:chOff x="2627784" y="1412776"/>
            <a:chExt cx="3865612" cy="1512168"/>
          </a:xfrm>
        </p:grpSpPr>
        <p:pic>
          <p:nvPicPr>
            <p:cNvPr id="11" name="Picture 10" descr="31jS-OD0rBL._SL500_AA300_.jp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4800" b="27320"/>
            <a:stretch>
              <a:fillRect/>
            </a:stretch>
          </p:blipFill>
          <p:spPr>
            <a:xfrm rot="21116290">
              <a:off x="2627784" y="1412776"/>
              <a:ext cx="3865612" cy="151216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 rot="21179810">
              <a:off x="3635896" y="1752492"/>
              <a:ext cx="2123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Micro Economics</a:t>
              </a:r>
              <a:endParaRPr lang="en-I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90918" y="3091626"/>
            <a:ext cx="3865612" cy="1512168"/>
            <a:chOff x="2786725" y="3116524"/>
            <a:chExt cx="3865612" cy="1512168"/>
          </a:xfrm>
        </p:grpSpPr>
        <p:pic>
          <p:nvPicPr>
            <p:cNvPr id="14" name="Picture 13" descr="31jS-OD0rBL._SL500_AA300_.jp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4800" b="27320"/>
            <a:stretch>
              <a:fillRect/>
            </a:stretch>
          </p:blipFill>
          <p:spPr>
            <a:xfrm rot="483710" flipH="1">
              <a:off x="2786725" y="3116524"/>
              <a:ext cx="3865612" cy="151216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 rot="553034">
              <a:off x="3750888" y="3532962"/>
              <a:ext cx="2123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Macro Economics</a:t>
              </a:r>
              <a:endParaRPr lang="en-I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H="1">
            <a:off x="1259632" y="2420888"/>
            <a:ext cx="2163518" cy="0"/>
          </a:xfrm>
          <a:prstGeom prst="line">
            <a:avLst/>
          </a:prstGeom>
          <a:ln>
            <a:solidFill>
              <a:schemeClr val="tx1"/>
            </a:solidFill>
            <a:headEnd type="oval" w="lg" len="lg"/>
          </a:ln>
          <a:scene3d>
            <a:camera prst="orthographicFront">
              <a:rot lat="210000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ktangel 97"/>
          <p:cNvSpPr>
            <a:spLocks noChangeArrowheads="1"/>
          </p:cNvSpPr>
          <p:nvPr/>
        </p:nvSpPr>
        <p:spPr bwMode="auto">
          <a:xfrm>
            <a:off x="179512" y="1903035"/>
            <a:ext cx="244827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1775" indent="-231775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noProof="1">
                <a:ln>
                  <a:solidFill>
                    <a:sysClr val="windowText" lastClr="000000"/>
                  </a:solidFill>
                </a:ln>
                <a:latin typeface="Times New Roman" pitchFamily="18" charset="0"/>
                <a:cs typeface="Times New Roman" pitchFamily="18" charset="0"/>
              </a:rPr>
              <a:t>Micro economics focusses on how decisions are made by individuals and firms and the cause of those decisions.</a:t>
            </a:r>
          </a:p>
          <a:p>
            <a:pPr marL="231775" indent="-231775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noProof="1">
                <a:ln>
                  <a:solidFill>
                    <a:sysClr val="windowText" lastClr="000000"/>
                  </a:solidFill>
                </a:ln>
                <a:latin typeface="Times New Roman" pitchFamily="18" charset="0"/>
                <a:cs typeface="Times New Roman" pitchFamily="18" charset="0"/>
              </a:rPr>
              <a:t>Helps in studying what is going on within the firm.</a:t>
            </a:r>
          </a:p>
          <a:p>
            <a:pPr marL="231775" indent="-231775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noProof="1">
                <a:ln>
                  <a:solidFill>
                    <a:sysClr val="windowText" lastClr="000000"/>
                  </a:solidFill>
                </a:ln>
                <a:latin typeface="Times New Roman" pitchFamily="18" charset="0"/>
                <a:cs typeface="Times New Roman" pitchFamily="18" charset="0"/>
              </a:rPr>
              <a:t>This focusses on specific companies in specific industry sectors.</a:t>
            </a:r>
          </a:p>
          <a:p>
            <a:pPr marL="231775" indent="-231775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noProof="1">
                <a:ln>
                  <a:solidFill>
                    <a:sysClr val="windowText" lastClr="000000"/>
                  </a:solidFill>
                </a:ln>
                <a:latin typeface="Times New Roman" pitchFamily="18" charset="0"/>
                <a:cs typeface="Times New Roman" pitchFamily="18" charset="0"/>
              </a:rPr>
              <a:t>Micro economic concepts are simple &amp; easy to understand.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12160" y="3962400"/>
            <a:ext cx="2163518" cy="0"/>
          </a:xfrm>
          <a:prstGeom prst="line">
            <a:avLst/>
          </a:prstGeom>
          <a:ln>
            <a:solidFill>
              <a:schemeClr val="tx1"/>
            </a:solidFill>
            <a:headEnd type="oval" w="lg" len="lg"/>
          </a:ln>
          <a:scene3d>
            <a:camera prst="orthographicFront">
              <a:rot lat="210000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ktangel 97"/>
          <p:cNvSpPr>
            <a:spLocks noChangeArrowheads="1"/>
          </p:cNvSpPr>
          <p:nvPr/>
        </p:nvSpPr>
        <p:spPr bwMode="auto">
          <a:xfrm>
            <a:off x="6477000" y="2876758"/>
            <a:ext cx="2448272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1775" indent="-231775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noProof="1">
                <a:ln>
                  <a:solidFill>
                    <a:sysClr val="windowText" lastClr="000000"/>
                  </a:solidFill>
                </a:ln>
                <a:latin typeface="Times New Roman" pitchFamily="18" charset="0"/>
                <a:cs typeface="Times New Roman" pitchFamily="18" charset="0"/>
              </a:rPr>
              <a:t>Macro economics examines the aggregate behaviour of the economy.</a:t>
            </a:r>
          </a:p>
          <a:p>
            <a:pPr marL="231775" indent="-231775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noProof="1">
                <a:ln>
                  <a:solidFill>
                    <a:sysClr val="windowText" lastClr="000000"/>
                  </a:solidFill>
                </a:ln>
                <a:latin typeface="Times New Roman" pitchFamily="18" charset="0"/>
                <a:cs typeface="Times New Roman" pitchFamily="18" charset="0"/>
              </a:rPr>
              <a:t>This studies the behaviour of economy as a whole not just on specific industries.</a:t>
            </a:r>
          </a:p>
          <a:p>
            <a:pPr marL="231775" indent="-231775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noProof="1">
                <a:ln>
                  <a:solidFill>
                    <a:sysClr val="windowText" lastClr="000000"/>
                  </a:solidFill>
                </a:ln>
                <a:latin typeface="Times New Roman" pitchFamily="18" charset="0"/>
                <a:cs typeface="Times New Roman" pitchFamily="18" charset="0"/>
              </a:rPr>
              <a:t>Measuring inflation or unemployment comes under macroeconomics.</a:t>
            </a:r>
          </a:p>
          <a:p>
            <a:pPr marL="231775" indent="-231775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noProof="1">
                <a:ln>
                  <a:solidFill>
                    <a:sysClr val="windowText" lastClr="000000"/>
                  </a:solidFill>
                </a:ln>
                <a:latin typeface="Times New Roman" pitchFamily="18" charset="0"/>
                <a:cs typeface="Times New Roman" pitchFamily="18" charset="0"/>
              </a:rPr>
              <a:t>These concepts are not simple &amp; direct.</a:t>
            </a:r>
          </a:p>
        </p:txBody>
      </p:sp>
      <p:sp>
        <p:nvSpPr>
          <p:cNvPr id="2" name="Rectangle 1"/>
          <p:cNvSpPr/>
          <p:nvPr/>
        </p:nvSpPr>
        <p:spPr>
          <a:xfrm>
            <a:off x="329302" y="381000"/>
            <a:ext cx="42386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 &amp; Macro Economics:</a:t>
            </a:r>
          </a:p>
        </p:txBody>
      </p:sp>
    </p:spTree>
    <p:extLst>
      <p:ext uri="{BB962C8B-B14F-4D97-AF65-F5344CB8AC3E}">
        <p14:creationId xmlns:p14="http://schemas.microsoft.com/office/powerpoint/2010/main" val="408601637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07504" y="76200"/>
            <a:ext cx="8928992" cy="10081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of Value and Utility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4499992" y="1124744"/>
            <a:ext cx="288032" cy="573325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" name="Group 11"/>
          <p:cNvGrpSpPr/>
          <p:nvPr/>
        </p:nvGrpSpPr>
        <p:grpSpPr>
          <a:xfrm>
            <a:off x="2627784" y="1412776"/>
            <a:ext cx="3865612" cy="1512168"/>
            <a:chOff x="2627784" y="1412776"/>
            <a:chExt cx="3865612" cy="1512168"/>
          </a:xfrm>
        </p:grpSpPr>
        <p:pic>
          <p:nvPicPr>
            <p:cNvPr id="8" name="Picture 7" descr="31jS-OD0rBL._SL500_AA300_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4800" b="27320"/>
            <a:stretch>
              <a:fillRect/>
            </a:stretch>
          </p:blipFill>
          <p:spPr>
            <a:xfrm rot="21116290">
              <a:off x="2627784" y="1412776"/>
              <a:ext cx="3865612" cy="151216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 rot="21179810">
              <a:off x="3635896" y="1937158"/>
              <a:ext cx="2123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Value</a:t>
              </a:r>
              <a:endPara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2786725" y="3116524"/>
            <a:ext cx="3865612" cy="1512168"/>
            <a:chOff x="2786725" y="3116524"/>
            <a:chExt cx="3865612" cy="1512168"/>
          </a:xfrm>
        </p:grpSpPr>
        <p:pic>
          <p:nvPicPr>
            <p:cNvPr id="9" name="Picture 8" descr="31jS-OD0rBL._SL500_AA300_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4800" b="27320"/>
            <a:stretch>
              <a:fillRect/>
            </a:stretch>
          </p:blipFill>
          <p:spPr>
            <a:xfrm rot="483710" flipH="1">
              <a:off x="2786725" y="3116524"/>
              <a:ext cx="3865612" cy="151216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 rot="553034">
              <a:off x="3750888" y="3717628"/>
              <a:ext cx="2123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Utility</a:t>
              </a:r>
              <a:endPara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4" name="Straight Connector 13"/>
          <p:cNvCxnSpPr/>
          <p:nvPr/>
        </p:nvCxnSpPr>
        <p:spPr>
          <a:xfrm flipH="1">
            <a:off x="1259632" y="2420888"/>
            <a:ext cx="2163518" cy="0"/>
          </a:xfrm>
          <a:prstGeom prst="line">
            <a:avLst/>
          </a:prstGeom>
          <a:ln>
            <a:solidFill>
              <a:schemeClr val="tx1"/>
            </a:solidFill>
            <a:headEnd type="oval" w="lg" len="lg"/>
          </a:ln>
          <a:scene3d>
            <a:camera prst="orthographicFront">
              <a:rot lat="210000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ktangel 97"/>
          <p:cNvSpPr>
            <a:spLocks noChangeArrowheads="1"/>
          </p:cNvSpPr>
          <p:nvPr/>
        </p:nvSpPr>
        <p:spPr bwMode="auto">
          <a:xfrm>
            <a:off x="179512" y="2492896"/>
            <a:ext cx="2448272" cy="33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1775" indent="-231775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noProof="1">
                <a:ln>
                  <a:solidFill>
                    <a:sysClr val="windowText" lastClr="000000"/>
                  </a:solidFill>
                </a:ln>
                <a:latin typeface="Times New Roman" pitchFamily="18" charset="0"/>
                <a:cs typeface="Times New Roman" pitchFamily="18" charset="0"/>
              </a:rPr>
              <a:t>“Value designates the </a:t>
            </a:r>
            <a:r>
              <a:rPr lang="en-US" sz="1800" i="1" noProof="1">
                <a:ln>
                  <a:solidFill>
                    <a:sysClr val="windowText" lastClr="000000"/>
                  </a:solidFill>
                </a:ln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worth</a:t>
            </a:r>
            <a:r>
              <a:rPr lang="en-US" sz="1600" noProof="1">
                <a:ln>
                  <a:solidFill>
                    <a:sysClr val="windowText" lastClr="000000"/>
                  </a:solidFill>
                </a:ln>
                <a:latin typeface="Times New Roman" pitchFamily="18" charset="0"/>
                <a:cs typeface="Times New Roman" pitchFamily="18" charset="0"/>
              </a:rPr>
              <a:t> that a person attaches to an object or services”.</a:t>
            </a:r>
          </a:p>
          <a:p>
            <a:pPr marL="231775" indent="-231775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>
                <a:ln>
                  <a:solidFill>
                    <a:sysClr val="windowText" lastClr="000000"/>
                  </a:solidFill>
                </a:ln>
                <a:latin typeface="Times New Roman" pitchFamily="18" charset="0"/>
                <a:cs typeface="Times New Roman" pitchFamily="18" charset="0"/>
              </a:rPr>
              <a:t>The value of an object is not inherent in the object but is inherent in the regard that a person or people have for it</a:t>
            </a:r>
            <a:r>
              <a:rPr lang="en-US" sz="1600" dirty="0" smtClean="0">
                <a:ln>
                  <a:solidFill>
                    <a:sysClr val="windowText" lastClr="000000"/>
                  </a:solidFill>
                </a:ln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31775" indent="-231775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ln>
                  <a:solidFill>
                    <a:sysClr val="windowText" lastClr="000000"/>
                  </a:solidFill>
                </a:ln>
                <a:latin typeface="Times New Roman" pitchFamily="18" charset="0"/>
                <a:cs typeface="Times New Roman" pitchFamily="18" charset="0"/>
              </a:rPr>
              <a:t>There may be no relation of value to cost of the product/object.</a:t>
            </a:r>
            <a:endParaRPr lang="en-US" sz="1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012160" y="3962400"/>
            <a:ext cx="2163518" cy="0"/>
          </a:xfrm>
          <a:prstGeom prst="line">
            <a:avLst/>
          </a:prstGeom>
          <a:ln>
            <a:solidFill>
              <a:schemeClr val="tx1"/>
            </a:solidFill>
            <a:headEnd type="oval" w="lg" len="lg"/>
          </a:ln>
          <a:scene3d>
            <a:camera prst="orthographicFront">
              <a:rot lat="210000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ktangel 97"/>
          <p:cNvSpPr>
            <a:spLocks noChangeArrowheads="1"/>
          </p:cNvSpPr>
          <p:nvPr/>
        </p:nvSpPr>
        <p:spPr bwMode="auto">
          <a:xfrm>
            <a:off x="6543328" y="4038600"/>
            <a:ext cx="2448272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1775" indent="-231775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noProof="1" smtClean="0">
                <a:ln>
                  <a:solidFill>
                    <a:sysClr val="windowText" lastClr="000000"/>
                  </a:solidFill>
                </a:ln>
                <a:latin typeface="Times New Roman" pitchFamily="18" charset="0"/>
                <a:cs typeface="Times New Roman" pitchFamily="18" charset="0"/>
              </a:rPr>
              <a:t>Utility is the power to satify the human wants.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>
                <a:ln>
                  <a:solidFill>
                    <a:sysClr val="windowText" lastClr="000000"/>
                  </a:solidFill>
                </a:ln>
                <a:latin typeface="Times New Roman" pitchFamily="18" charset="0"/>
                <a:cs typeface="Times New Roman" pitchFamily="18" charset="0"/>
              </a:rPr>
              <a:t>Even</a:t>
            </a:r>
            <a:r>
              <a:rPr lang="en-US" sz="1600" dirty="0" smtClean="0"/>
              <a:t> for same consumer, utility varies from unit to unit, time to time and from place to place.</a:t>
            </a:r>
          </a:p>
          <a:p>
            <a:pPr marL="231775" indent="-231775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noProof="1" smtClean="0">
                <a:ln>
                  <a:solidFill>
                    <a:sysClr val="windowText" lastClr="000000"/>
                  </a:solidFill>
                </a:ln>
                <a:latin typeface="Times New Roman" pitchFamily="18" charset="0"/>
                <a:cs typeface="Times New Roman" pitchFamily="18" charset="0"/>
              </a:rPr>
              <a:t>The utility that an object has for a person is the satisfaction he derives from it.</a:t>
            </a:r>
            <a:endParaRPr lang="en-US" sz="1600" noProof="1">
              <a:ln>
                <a:solidFill>
                  <a:sysClr val="windowText" lastClr="000000"/>
                </a:solidFill>
              </a:ln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3A0692C4-AACD-4DA7-83DE-7EC009060996}" type="slidenum">
              <a:rPr lang="en-IN" smtClean="0"/>
              <a:pPr algn="r"/>
              <a:t>8</a:t>
            </a:fld>
            <a:endParaRPr lang="en-IN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457200" y="152400"/>
            <a:ext cx="8077200" cy="63094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endParaRPr lang="en-US" sz="2400" dirty="0">
              <a:solidFill>
                <a:srgbClr val="262626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08" y="208384"/>
            <a:ext cx="808417" cy="74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9058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7504" y="76200"/>
            <a:ext cx="8928992" cy="10081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Utility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08" y="208384"/>
            <a:ext cx="808417" cy="743744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4F11-D976-4044-8D3A-201A7BB8997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219200"/>
            <a:ext cx="8458200" cy="5257800"/>
          </a:xfrm>
          <a:prstGeom prst="rect">
            <a:avLst/>
          </a:prstGeom>
        </p:spPr>
        <p:txBody>
          <a:bodyPr/>
          <a:lstStyle>
            <a:lvl1pPr marL="222250" indent="-2222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625475" indent="-284163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Ø"/>
              <a:defRPr sz="24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974725" indent="-23495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v"/>
              <a:defRPr sz="20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311275" indent="-22225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1657350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114550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571750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028950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486150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35000"/>
              </a:spcBef>
              <a:buNone/>
            </a:pPr>
            <a:endParaRPr lang="en-US" sz="1800" b="1" i="1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35000"/>
              </a:spcBef>
            </a:pPr>
            <a:r>
              <a:rPr lang="en-US" sz="1800" b="1" i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Form Utility: 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The physical/chemical changes that makes the object more valuable.</a:t>
            </a:r>
          </a:p>
          <a:p>
            <a:pPr lvl="1" algn="just">
              <a:lnSpc>
                <a:spcPct val="150000"/>
              </a:lnSpc>
              <a:spcBef>
                <a:spcPct val="35000"/>
              </a:spcBef>
            </a:pPr>
            <a:r>
              <a:rPr lang="en-US" sz="1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E.g. Wood when converted into Furniture.</a:t>
            </a:r>
          </a:p>
          <a:p>
            <a:pPr algn="just">
              <a:lnSpc>
                <a:spcPct val="150000"/>
              </a:lnSpc>
              <a:spcBef>
                <a:spcPct val="35000"/>
              </a:spcBef>
            </a:pPr>
            <a:r>
              <a:rPr lang="en-US" sz="1800" b="1" i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Place Utility: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The product is made readily available/accessible to potential customers.</a:t>
            </a:r>
          </a:p>
          <a:p>
            <a:pPr algn="just">
              <a:lnSpc>
                <a:spcPct val="150000"/>
              </a:lnSpc>
              <a:spcBef>
                <a:spcPct val="35000"/>
              </a:spcBef>
            </a:pPr>
            <a:r>
              <a:rPr lang="en-US" sz="1800" b="1" i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sz="1800" b="1" i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Utility: 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The product is made available to customers when they really want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it or 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storing a commodity and selling it at a time of scarcity, utility can be realized 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more.</a:t>
            </a:r>
          </a:p>
          <a:p>
            <a:pPr lvl="1" algn="just">
              <a:lnSpc>
                <a:spcPct val="150000"/>
              </a:lnSpc>
              <a:spcBef>
                <a:spcPct val="35000"/>
              </a:spcBef>
            </a:pPr>
            <a:r>
              <a:rPr lang="en-US" sz="1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Umbrellas during/just before rainy season.</a:t>
            </a:r>
          </a:p>
          <a:p>
            <a:pPr algn="just">
              <a:lnSpc>
                <a:spcPct val="150000"/>
              </a:lnSpc>
              <a:spcBef>
                <a:spcPct val="35000"/>
              </a:spcBef>
            </a:pPr>
            <a:r>
              <a:rPr lang="en-US" sz="1800" b="1" i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Possession Utility: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When a customer really buys the product/ownership title is transferred to the buyer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55768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7392</TotalTime>
  <Words>1126</Words>
  <Application>Microsoft Office PowerPoint</Application>
  <PresentationFormat>On-screen Show (4:3)</PresentationFormat>
  <Paragraphs>188</Paragraphs>
  <Slides>27</Slides>
  <Notes>10</Notes>
  <HiddenSlides>9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ＭＳ Ｐゴシック</vt:lpstr>
      <vt:lpstr>Arial</vt:lpstr>
      <vt:lpstr>Baskerville Old Face</vt:lpstr>
      <vt:lpstr>Times New Roman</vt:lpstr>
      <vt:lpstr>Trebuchet MS</vt:lpstr>
      <vt:lpstr>Wingdings</vt:lpstr>
      <vt:lpstr>Wingdings 3</vt:lpstr>
      <vt:lpstr>Facet</vt:lpstr>
      <vt:lpstr>Fundamental Economic Concepts</vt:lpstr>
      <vt:lpstr>PowerPoint Presentation</vt:lpstr>
      <vt:lpstr>PowerPoint Presentation</vt:lpstr>
      <vt:lpstr>Engineering Economics:</vt:lpstr>
      <vt:lpstr>PowerPoint Presentation</vt:lpstr>
      <vt:lpstr>The Decision-Making Process</vt:lpstr>
      <vt:lpstr>PowerPoint Presentation</vt:lpstr>
      <vt:lpstr>PowerPoint Presentation</vt:lpstr>
      <vt:lpstr>PowerPoint Presentation</vt:lpstr>
      <vt:lpstr>  The factors of production include: Land Labor Capital Entrepreneurship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law of demand says “ Demand for an item increases with a fall in price and diminishes with rise in price, while other determinants are held constant”.</vt:lpstr>
      <vt:lpstr>PowerPoint Presentation</vt:lpstr>
      <vt:lpstr>Exceptions to the Law of Demand</vt:lpstr>
      <vt:lpstr>PowerPoint Presentation</vt:lpstr>
      <vt:lpstr>PowerPoint Presentation</vt:lpstr>
      <vt:lpstr>PowerPoint Presentation</vt:lpstr>
      <vt:lpstr>PowerPoint Presentation</vt:lpstr>
      <vt:lpstr>Equilibrium of Demand and Supply</vt:lpstr>
      <vt:lpstr>PowerPoint Presentation</vt:lpstr>
      <vt:lpstr>Engineering Economics Subject Books</vt:lpstr>
    </vt:vector>
  </TitlesOfParts>
  <Manager>Denise Vaughn</Manager>
  <Company>Prentice Hall,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9e.- Robbins and Coulter</dc:title>
  <dc:subject>Chapter 6</dc:subject>
  <dc:creator>Charlie Cook, University of West Alabama</dc:creator>
  <cp:lastModifiedBy>MAHE</cp:lastModifiedBy>
  <cp:revision>325</cp:revision>
  <dcterms:created xsi:type="dcterms:W3CDTF">2003-08-08T20:04:45Z</dcterms:created>
  <dcterms:modified xsi:type="dcterms:W3CDTF">2019-01-07T06:42:03Z</dcterms:modified>
</cp:coreProperties>
</file>