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6"/>
  </p:notesMasterIdLst>
  <p:sldIdLst>
    <p:sldId id="316" r:id="rId2"/>
    <p:sldId id="257" r:id="rId3"/>
    <p:sldId id="259" r:id="rId4"/>
    <p:sldId id="260" r:id="rId5"/>
    <p:sldId id="293" r:id="rId6"/>
    <p:sldId id="291" r:id="rId7"/>
    <p:sldId id="262" r:id="rId8"/>
    <p:sldId id="264" r:id="rId9"/>
    <p:sldId id="265" r:id="rId10"/>
    <p:sldId id="263" r:id="rId11"/>
    <p:sldId id="266" r:id="rId12"/>
    <p:sldId id="267" r:id="rId13"/>
    <p:sldId id="309" r:id="rId14"/>
    <p:sldId id="280" r:id="rId15"/>
    <p:sldId id="290" r:id="rId16"/>
    <p:sldId id="268" r:id="rId17"/>
    <p:sldId id="270" r:id="rId18"/>
    <p:sldId id="271" r:id="rId19"/>
    <p:sldId id="272" r:id="rId20"/>
    <p:sldId id="269" r:id="rId21"/>
    <p:sldId id="273" r:id="rId22"/>
    <p:sldId id="283" r:id="rId23"/>
    <p:sldId id="274" r:id="rId24"/>
    <p:sldId id="284" r:id="rId25"/>
    <p:sldId id="311" r:id="rId26"/>
    <p:sldId id="312" r:id="rId27"/>
    <p:sldId id="319" r:id="rId28"/>
    <p:sldId id="294" r:id="rId29"/>
    <p:sldId id="321" r:id="rId30"/>
    <p:sldId id="318" r:id="rId31"/>
    <p:sldId id="275" r:id="rId32"/>
    <p:sldId id="285" r:id="rId33"/>
    <p:sldId id="276" r:id="rId34"/>
    <p:sldId id="286" r:id="rId35"/>
    <p:sldId id="277" r:id="rId36"/>
    <p:sldId id="287" r:id="rId37"/>
    <p:sldId id="288" r:id="rId38"/>
    <p:sldId id="297" r:id="rId39"/>
    <p:sldId id="298" r:id="rId40"/>
    <p:sldId id="300" r:id="rId41"/>
    <p:sldId id="335" r:id="rId42"/>
    <p:sldId id="330" r:id="rId43"/>
    <p:sldId id="326" r:id="rId44"/>
    <p:sldId id="322" r:id="rId45"/>
    <p:sldId id="331" r:id="rId46"/>
    <p:sldId id="332" r:id="rId47"/>
    <p:sldId id="323" r:id="rId48"/>
    <p:sldId id="324" r:id="rId49"/>
    <p:sldId id="282" r:id="rId50"/>
    <p:sldId id="301" r:id="rId51"/>
    <p:sldId id="289" r:id="rId52"/>
    <p:sldId id="302" r:id="rId53"/>
    <p:sldId id="304" r:id="rId54"/>
    <p:sldId id="327" r:id="rId55"/>
    <p:sldId id="305" r:id="rId56"/>
    <p:sldId id="313" r:id="rId57"/>
    <p:sldId id="306" r:id="rId58"/>
    <p:sldId id="314" r:id="rId59"/>
    <p:sldId id="307" r:id="rId60"/>
    <p:sldId id="315" r:id="rId61"/>
    <p:sldId id="328" r:id="rId62"/>
    <p:sldId id="329" r:id="rId63"/>
    <p:sldId id="333" r:id="rId64"/>
    <p:sldId id="33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9" d="100"/>
          <a:sy n="69" d="100"/>
        </p:scale>
        <p:origin x="138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B120CE-8153-46BD-9997-C8323D76FA86}" type="datetimeFigureOut">
              <a:rPr lang="en-US" smtClean="0"/>
              <a:t>1/18/2019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5AC81-DB19-4688-90A2-569BAF06981F}" type="slidenum">
              <a:rPr lang="en-US" smtClean="0"/>
              <a:t>‹#›</a:t>
            </a:fld>
            <a:endParaRPr lang="en-US" dirty="0"/>
          </a:p>
        </p:txBody>
      </p:sp>
    </p:spTree>
    <p:extLst>
      <p:ext uri="{BB962C8B-B14F-4D97-AF65-F5344CB8AC3E}">
        <p14:creationId xmlns:p14="http://schemas.microsoft.com/office/powerpoint/2010/main" val="191564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5AC81-DB19-4688-90A2-569BAF06981F}" type="slidenum">
              <a:rPr lang="en-US" smtClean="0"/>
              <a:t>2</a:t>
            </a:fld>
            <a:endParaRPr lang="en-US" dirty="0"/>
          </a:p>
        </p:txBody>
      </p:sp>
    </p:spTree>
    <p:extLst>
      <p:ext uri="{BB962C8B-B14F-4D97-AF65-F5344CB8AC3E}">
        <p14:creationId xmlns:p14="http://schemas.microsoft.com/office/powerpoint/2010/main" val="291086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5AC81-DB19-4688-90A2-569BAF06981F}" type="slidenum">
              <a:rPr lang="en-US" smtClean="0"/>
              <a:t>28</a:t>
            </a:fld>
            <a:endParaRPr lang="en-US" dirty="0"/>
          </a:p>
        </p:txBody>
      </p:sp>
    </p:spTree>
    <p:extLst>
      <p:ext uri="{BB962C8B-B14F-4D97-AF65-F5344CB8AC3E}">
        <p14:creationId xmlns:p14="http://schemas.microsoft.com/office/powerpoint/2010/main" val="282180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5AC81-DB19-4688-90A2-569BAF06981F}" type="slidenum">
              <a:rPr lang="en-US" smtClean="0"/>
              <a:t>38</a:t>
            </a:fld>
            <a:endParaRPr lang="en-US" dirty="0"/>
          </a:p>
        </p:txBody>
      </p:sp>
    </p:spTree>
    <p:extLst>
      <p:ext uri="{BB962C8B-B14F-4D97-AF65-F5344CB8AC3E}">
        <p14:creationId xmlns:p14="http://schemas.microsoft.com/office/powerpoint/2010/main" val="129078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CE0DD93-AB57-4844-BEF6-9642E1A99DA7}" type="slidenum">
              <a:rPr lang="en-IN" smtClean="0"/>
              <a:pPr/>
              <a:t>45</a:t>
            </a:fld>
            <a:endParaRPr lang="en-IN"/>
          </a:p>
        </p:txBody>
      </p:sp>
    </p:spTree>
    <p:extLst>
      <p:ext uri="{BB962C8B-B14F-4D97-AF65-F5344CB8AC3E}">
        <p14:creationId xmlns:p14="http://schemas.microsoft.com/office/powerpoint/2010/main" val="244125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BFDA8B-2308-4043-976B-56E6730DC33E}"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4044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04903-37EF-427D-B01A-9C56B48DC55B}"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538208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04903-37EF-427D-B01A-9C56B48DC55B}"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81848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04903-37EF-427D-B01A-9C56B48DC55B}"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8422664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04903-37EF-427D-B01A-9C56B48DC55B}"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86768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04903-37EF-427D-B01A-9C56B48DC55B}"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118932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96379-DF57-4EDF-B0F9-F5DCB2BABCA9}"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86949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8CD500-A199-46BA-9C76-A2AFCA392B5F}"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6114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ECED66-07FB-4EDB-BBB6-247EBE686B4E}"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814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CF028F-3401-452B-BF06-10C73C8A28FF}"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5225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1FF39-24C4-421F-86F9-6B4F7A7CECBF}"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2312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0F86A7-52E9-45B7-B636-89A7A3B72249}" type="datetime1">
              <a:rPr lang="en-US" smtClean="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6485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82FF1-6AB8-4BF5-8110-E8D72148FF36}" type="datetime1">
              <a:rPr lang="en-US" smtClean="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9805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555FD-66E8-4BC3-B636-DCED5A221A9F}" type="datetime1">
              <a:rPr lang="en-US" smtClean="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8968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190FD-9F41-4559-8E51-4F79E954973C}"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7480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8B8236-5A2D-4015-98DA-BEC4B4B1CF7C}"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408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304903-37EF-427D-B01A-9C56B48DC55B}" type="datetime1">
              <a:rPr lang="en-US" smtClean="0"/>
              <a:t>1/18/2019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8319123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1.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3.png"/><Relationship Id="rId1" Type="http://schemas.openxmlformats.org/officeDocument/2006/relationships/slideLayout" Target="../slideLayouts/slideLayout7.xml"/><Relationship Id="rId5" Type="http://schemas.microsoft.com/office/2007/relationships/hdphoto" Target="../media/hdphoto10.wdp"/><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microsoft.com/office/2007/relationships/hdphoto" Target="../media/hdphoto13.wdp"/><Relationship Id="rId3" Type="http://schemas.openxmlformats.org/officeDocument/2006/relationships/image" Target="../media/image15.jpe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2.wdp"/><Relationship Id="rId5" Type="http://schemas.openxmlformats.org/officeDocument/2006/relationships/image" Target="../media/image16.png"/><Relationship Id="rId4" Type="http://schemas.microsoft.com/office/2007/relationships/hdphoto" Target="../media/hdphoto11.wdp"/></Relationships>
</file>

<file path=ppt/slides/_rels/slide46.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295400"/>
            <a:ext cx="6347714" cy="1320800"/>
          </a:xfrm>
        </p:spPr>
        <p:txBody>
          <a:bodyPr/>
          <a:lstStyle/>
          <a:p>
            <a:r>
              <a:rPr lang="en-US" b="1" i="1" u="sng" dirty="0" smtClean="0"/>
              <a:t>Time Value of Money</a:t>
            </a:r>
            <a:endParaRPr lang="en-US" b="1" i="1" u="sng"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91353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639" y="1524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2286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400" dirty="0">
                <a:solidFill>
                  <a:schemeClr val="bg1"/>
                </a:solidFill>
                <a:latin typeface="Script MT Bold" pitchFamily="66" charset="0"/>
              </a:rPr>
              <a:t>Methods of Calculating </a:t>
            </a:r>
            <a:r>
              <a:rPr lang="en-US" sz="2400" dirty="0" smtClean="0">
                <a:solidFill>
                  <a:schemeClr val="bg1"/>
                </a:solidFill>
                <a:latin typeface="Script MT Bold" pitchFamily="66" charset="0"/>
              </a:rPr>
              <a:t>Interest – Compound Interest</a:t>
            </a:r>
            <a:endParaRPr lang="en-US" sz="2400" dirty="0">
              <a:solidFill>
                <a:schemeClr val="bg1"/>
              </a:solidFill>
              <a:latin typeface="Script MT Bold" pitchFamily="66" charset="0"/>
            </a:endParaRPr>
          </a:p>
        </p:txBody>
      </p:sp>
      <p:sp>
        <p:nvSpPr>
          <p:cNvPr id="4" name="Rectangle 3"/>
          <p:cNvSpPr txBox="1">
            <a:spLocks noChangeArrowheads="1"/>
          </p:cNvSpPr>
          <p:nvPr/>
        </p:nvSpPr>
        <p:spPr>
          <a:xfrm>
            <a:off x="152399" y="762000"/>
            <a:ext cx="8180439" cy="26670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lnSpc>
                <a:spcPct val="150000"/>
              </a:lnSpc>
              <a:spcBef>
                <a:spcPts val="0"/>
              </a:spcBef>
              <a:buClr>
                <a:schemeClr val="tx1"/>
              </a:buClr>
            </a:pPr>
            <a:r>
              <a:rPr lang="en-US" dirty="0" smtClean="0">
                <a:solidFill>
                  <a:srgbClr val="FF0000"/>
                </a:solidFill>
                <a:latin typeface="Script MT Bold" pitchFamily="66" charset="0"/>
              </a:rPr>
              <a:t>Compound </a:t>
            </a:r>
            <a:r>
              <a:rPr lang="en-US" dirty="0">
                <a:solidFill>
                  <a:srgbClr val="FF0000"/>
                </a:solidFill>
                <a:latin typeface="Script MT Bold" pitchFamily="66" charset="0"/>
              </a:rPr>
              <a:t>interest: </a:t>
            </a:r>
            <a:r>
              <a:rPr lang="en-US" dirty="0" smtClean="0">
                <a:latin typeface="Script MT Bold" pitchFamily="66" charset="0"/>
              </a:rPr>
              <a:t>The </a:t>
            </a:r>
            <a:r>
              <a:rPr lang="en-US" dirty="0">
                <a:latin typeface="Script MT Bold" pitchFamily="66" charset="0"/>
              </a:rPr>
              <a:t>practice of charging an interest rate to an initial sum and to any previously accumulated interest that has not been withdrawn</a:t>
            </a:r>
            <a:r>
              <a:rPr lang="en-US" dirty="0" smtClean="0">
                <a:latin typeface="Script MT Bold" pitchFamily="66" charset="0"/>
              </a:rPr>
              <a:t>.</a:t>
            </a:r>
          </a:p>
          <a:p>
            <a:pPr algn="just">
              <a:lnSpc>
                <a:spcPct val="150000"/>
              </a:lnSpc>
              <a:spcBef>
                <a:spcPts val="0"/>
              </a:spcBef>
              <a:buClr>
                <a:schemeClr val="tx1"/>
              </a:buClr>
            </a:pPr>
            <a:r>
              <a:rPr lang="en-US" dirty="0">
                <a:latin typeface="Script MT Bold" pitchFamily="66" charset="0"/>
              </a:rPr>
              <a:t>Total amount to pay, varies drastically when compared to simple interest charged</a:t>
            </a:r>
            <a:r>
              <a:rPr lang="en-US" dirty="0" smtClean="0">
                <a:latin typeface="Script MT Bold" pitchFamily="66" charset="0"/>
              </a:rPr>
              <a:t>.</a:t>
            </a:r>
            <a:endParaRPr lang="en-US" dirty="0">
              <a:latin typeface="Script MT Bold" pitchFamily="66" charset="0"/>
            </a:endParaRPr>
          </a:p>
        </p:txBody>
      </p:sp>
      <p:sp>
        <p:nvSpPr>
          <p:cNvPr id="6" name="Rectangle 5"/>
          <p:cNvSpPr/>
          <p:nvPr/>
        </p:nvSpPr>
        <p:spPr>
          <a:xfrm>
            <a:off x="3206248" y="3062643"/>
            <a:ext cx="1842556" cy="568104"/>
          </a:xfrm>
          <a:prstGeom prst="rect">
            <a:avLst/>
          </a:prstGeom>
        </p:spPr>
        <p:txBody>
          <a:bodyPr wrap="none">
            <a:spAutoFit/>
          </a:bodyPr>
          <a:lstStyle/>
          <a:p>
            <a:pPr algn="ctr">
              <a:lnSpc>
                <a:spcPct val="160000"/>
              </a:lnSpc>
              <a:buNone/>
            </a:pPr>
            <a:r>
              <a:rPr lang="en-US" sz="2200" dirty="0">
                <a:latin typeface="+mj-lt"/>
              </a:rPr>
              <a:t>F</a:t>
            </a:r>
            <a:r>
              <a:rPr lang="en-US" sz="2200" dirty="0">
                <a:latin typeface="Script MT Bold" pitchFamily="66" charset="0"/>
              </a:rPr>
              <a:t>= P </a:t>
            </a:r>
            <a:r>
              <a:rPr lang="en-US" sz="2200" dirty="0" smtClean="0">
                <a:latin typeface="Script MT Bold" pitchFamily="66" charset="0"/>
              </a:rPr>
              <a:t>. </a:t>
            </a:r>
            <a:r>
              <a:rPr lang="en-US" sz="2200" dirty="0">
                <a:latin typeface="Script MT Bold" pitchFamily="66" charset="0"/>
              </a:rPr>
              <a:t>(1 + i)</a:t>
            </a:r>
            <a:r>
              <a:rPr lang="en-US" sz="2400" baseline="30000" dirty="0">
                <a:latin typeface="Script MT Bold" pitchFamily="66" charset="0"/>
              </a:rPr>
              <a:t>n</a:t>
            </a:r>
          </a:p>
        </p:txBody>
      </p:sp>
      <p:sp>
        <p:nvSpPr>
          <p:cNvPr id="7" name="TextBox 6"/>
          <p:cNvSpPr txBox="1"/>
          <p:nvPr/>
        </p:nvSpPr>
        <p:spPr>
          <a:xfrm>
            <a:off x="484239" y="3647182"/>
            <a:ext cx="7821561" cy="1077218"/>
          </a:xfrm>
          <a:prstGeom prst="rect">
            <a:avLst/>
          </a:prstGeom>
          <a:noFill/>
        </p:spPr>
        <p:txBody>
          <a:bodyPr wrap="square" rtlCol="0">
            <a:spAutoFit/>
          </a:bodyPr>
          <a:lstStyle/>
          <a:p>
            <a:pPr>
              <a:lnSpc>
                <a:spcPct val="160000"/>
              </a:lnSpc>
              <a:buNone/>
            </a:pPr>
            <a:r>
              <a:rPr lang="en-US" sz="2000" b="1" dirty="0" smtClean="0">
                <a:latin typeface="Script MT Bold" pitchFamily="66" charset="0"/>
              </a:rPr>
              <a:t>P- </a:t>
            </a:r>
            <a:r>
              <a:rPr lang="en-US" sz="2000" dirty="0" smtClean="0">
                <a:latin typeface="Script MT Bold" pitchFamily="66" charset="0"/>
              </a:rPr>
              <a:t>Principal Amount invested at time 0,</a:t>
            </a:r>
            <a:r>
              <a:rPr lang="en-US" sz="2000" b="1" dirty="0" smtClean="0">
                <a:latin typeface="Script MT Bold" pitchFamily="66" charset="0"/>
              </a:rPr>
              <a:t>                      </a:t>
            </a:r>
            <a:r>
              <a:rPr lang="en-US" sz="2000" b="1" dirty="0" smtClean="0">
                <a:latin typeface="+mj-lt"/>
              </a:rPr>
              <a:t>F</a:t>
            </a:r>
            <a:r>
              <a:rPr lang="en-US" sz="2000" b="1" dirty="0" smtClean="0">
                <a:latin typeface="Script MT Bold" pitchFamily="66" charset="0"/>
              </a:rPr>
              <a:t>- </a:t>
            </a:r>
            <a:r>
              <a:rPr lang="en-US" sz="2000" dirty="0" smtClean="0">
                <a:latin typeface="Script MT Bold" pitchFamily="66" charset="0"/>
              </a:rPr>
              <a:t>Future amount, </a:t>
            </a:r>
          </a:p>
          <a:p>
            <a:pPr>
              <a:lnSpc>
                <a:spcPct val="160000"/>
              </a:lnSpc>
              <a:buNone/>
            </a:pPr>
            <a:r>
              <a:rPr lang="en-US" sz="2000" b="1" dirty="0" smtClean="0">
                <a:latin typeface="Script MT Bold" pitchFamily="66" charset="0"/>
              </a:rPr>
              <a:t>i- </a:t>
            </a:r>
            <a:r>
              <a:rPr lang="en-US" sz="2000" dirty="0" smtClean="0">
                <a:latin typeface="Script MT Bold" pitchFamily="66" charset="0"/>
              </a:rPr>
              <a:t>interest rate compounded annually</a:t>
            </a:r>
            <a:r>
              <a:rPr lang="en-US" sz="2000" b="1" dirty="0" smtClean="0">
                <a:latin typeface="Script MT Bold" pitchFamily="66" charset="0"/>
              </a:rPr>
              <a:t>,                          n- </a:t>
            </a:r>
            <a:r>
              <a:rPr lang="en-US" sz="2000" dirty="0" smtClean="0">
                <a:latin typeface="Script MT Bold" pitchFamily="66" charset="0"/>
              </a:rPr>
              <a:t>period of deposits</a:t>
            </a:r>
            <a:endParaRPr lang="en-IN" sz="2000" baseline="30000" dirty="0" smtClean="0">
              <a:latin typeface="Script MT Bold" pitchFamily="66" charset="0"/>
            </a:endParaRPr>
          </a:p>
        </p:txBody>
      </p:sp>
      <p:sp>
        <p:nvSpPr>
          <p:cNvPr id="8" name="Rectangle 7"/>
          <p:cNvSpPr/>
          <p:nvPr/>
        </p:nvSpPr>
        <p:spPr>
          <a:xfrm>
            <a:off x="3206248" y="3200400"/>
            <a:ext cx="1975352" cy="446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73754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639" y="1524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2286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400" dirty="0">
                <a:solidFill>
                  <a:schemeClr val="bg1"/>
                </a:solidFill>
                <a:latin typeface="Script MT Bold" pitchFamily="66" charset="0"/>
              </a:rPr>
              <a:t>Methods of Calculating </a:t>
            </a:r>
            <a:r>
              <a:rPr lang="en-US" sz="2400" dirty="0" smtClean="0">
                <a:solidFill>
                  <a:schemeClr val="bg1"/>
                </a:solidFill>
                <a:latin typeface="Script MT Bold" pitchFamily="66" charset="0"/>
              </a:rPr>
              <a:t>Interest – Compound Interest</a:t>
            </a:r>
            <a:endParaRPr lang="en-US" sz="2400" dirty="0">
              <a:solidFill>
                <a:schemeClr val="bg1"/>
              </a:solidFill>
              <a:latin typeface="Script MT Bold" pitchFamily="66" charset="0"/>
            </a:endParaRPr>
          </a:p>
        </p:txBody>
      </p:sp>
      <p:sp>
        <p:nvSpPr>
          <p:cNvPr id="4" name="Rectangle 3"/>
          <p:cNvSpPr txBox="1">
            <a:spLocks noChangeArrowheads="1"/>
          </p:cNvSpPr>
          <p:nvPr/>
        </p:nvSpPr>
        <p:spPr>
          <a:xfrm>
            <a:off x="152399" y="762000"/>
            <a:ext cx="8180439" cy="56388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lnSpc>
                <a:spcPct val="150000"/>
              </a:lnSpc>
              <a:spcBef>
                <a:spcPts val="0"/>
              </a:spcBef>
              <a:buClr>
                <a:schemeClr val="tx1"/>
              </a:buClr>
            </a:pPr>
            <a:r>
              <a:rPr lang="en-US" dirty="0" smtClean="0">
                <a:solidFill>
                  <a:srgbClr val="FF0000"/>
                </a:solidFill>
                <a:latin typeface="Script MT Bold" pitchFamily="66" charset="0"/>
              </a:rPr>
              <a:t>Alternatively,</a:t>
            </a:r>
          </a:p>
          <a:p>
            <a:pPr marL="114300" indent="0" algn="just">
              <a:lnSpc>
                <a:spcPct val="150000"/>
              </a:lnSpc>
              <a:spcBef>
                <a:spcPts val="0"/>
              </a:spcBef>
              <a:buClr>
                <a:schemeClr val="tx1"/>
              </a:buClr>
              <a:buNone/>
            </a:pPr>
            <a:r>
              <a:rPr lang="en-US" dirty="0" smtClean="0">
                <a:latin typeface="Script MT Bold" pitchFamily="66" charset="0"/>
              </a:rPr>
              <a:t>What would be</a:t>
            </a:r>
            <a:r>
              <a:rPr lang="en-US" sz="2200" dirty="0" smtClean="0">
                <a:latin typeface="Script MT Bold" pitchFamily="66" charset="0"/>
              </a:rPr>
              <a:t> the present worth of a certain amount of money which you would want to </a:t>
            </a:r>
            <a:r>
              <a:rPr lang="en-US" sz="2200" dirty="0" err="1" smtClean="0">
                <a:latin typeface="Script MT Bold" pitchFamily="66" charset="0"/>
              </a:rPr>
              <a:t>deposite</a:t>
            </a:r>
            <a:r>
              <a:rPr lang="en-US" sz="2200" dirty="0" smtClean="0">
                <a:latin typeface="Script MT Bold" pitchFamily="66" charset="0"/>
              </a:rPr>
              <a:t> at </a:t>
            </a:r>
            <a:r>
              <a:rPr lang="en-US" sz="2200" dirty="0">
                <a:latin typeface="Script MT Bold" pitchFamily="66" charset="0"/>
              </a:rPr>
              <a:t>the end of n</a:t>
            </a:r>
            <a:r>
              <a:rPr lang="en-US" sz="2200" baseline="30000" dirty="0">
                <a:latin typeface="Script MT Bold" pitchFamily="66" charset="0"/>
              </a:rPr>
              <a:t>th</a:t>
            </a:r>
            <a:r>
              <a:rPr lang="en-US" sz="2200" dirty="0">
                <a:latin typeface="Script MT Bold" pitchFamily="66" charset="0"/>
              </a:rPr>
              <a:t> </a:t>
            </a:r>
            <a:r>
              <a:rPr lang="en-US" sz="2200" dirty="0" smtClean="0">
                <a:latin typeface="Script MT Bold" pitchFamily="66" charset="0"/>
              </a:rPr>
              <a:t>year?</a:t>
            </a:r>
          </a:p>
          <a:p>
            <a:pPr lvl="1" algn="just">
              <a:lnSpc>
                <a:spcPct val="150000"/>
              </a:lnSpc>
              <a:spcBef>
                <a:spcPts val="0"/>
              </a:spcBef>
              <a:buClr>
                <a:schemeClr val="tx1"/>
              </a:buClr>
              <a:buFont typeface="Wingdings" pitchFamily="2" charset="2"/>
              <a:buChar char="§"/>
            </a:pPr>
            <a:endParaRPr lang="en-US" sz="2200" dirty="0">
              <a:latin typeface="Script MT Bold" pitchFamily="66" charset="0"/>
            </a:endParaRPr>
          </a:p>
          <a:p>
            <a:pPr lvl="1" algn="just">
              <a:lnSpc>
                <a:spcPct val="150000"/>
              </a:lnSpc>
              <a:spcBef>
                <a:spcPts val="0"/>
              </a:spcBef>
              <a:buClr>
                <a:schemeClr val="tx1"/>
              </a:buClr>
              <a:buFont typeface="Wingdings" pitchFamily="2" charset="2"/>
              <a:buChar char="§"/>
            </a:pPr>
            <a:endParaRPr lang="en-US" sz="2200" dirty="0" smtClean="0">
              <a:latin typeface="Script MT Bold" pitchFamily="66" charset="0"/>
            </a:endParaRPr>
          </a:p>
          <a:p>
            <a:pPr lvl="1" algn="just">
              <a:lnSpc>
                <a:spcPct val="150000"/>
              </a:lnSpc>
              <a:spcBef>
                <a:spcPts val="0"/>
              </a:spcBef>
              <a:buClr>
                <a:schemeClr val="tx1"/>
              </a:buClr>
              <a:buFont typeface="Wingdings" pitchFamily="2" charset="2"/>
              <a:buChar char="§"/>
            </a:pPr>
            <a:endParaRPr lang="en-US" sz="2200" dirty="0">
              <a:latin typeface="Script MT Bold" pitchFamily="66" charset="0"/>
            </a:endParaRPr>
          </a:p>
          <a:p>
            <a:pPr marL="411480" lvl="1" indent="0" algn="just">
              <a:lnSpc>
                <a:spcPct val="150000"/>
              </a:lnSpc>
              <a:spcBef>
                <a:spcPts val="0"/>
              </a:spcBef>
              <a:buClr>
                <a:schemeClr val="tx1"/>
              </a:buClr>
              <a:buNone/>
            </a:pPr>
            <a:endParaRPr lang="en-US" sz="2200" dirty="0" smtClean="0">
              <a:latin typeface="Script MT Bold" pitchFamily="66" charset="0"/>
            </a:endParaRPr>
          </a:p>
        </p:txBody>
      </p:sp>
      <mc:AlternateContent xmlns:mc="http://schemas.openxmlformats.org/markup-compatibility/2006" xmlns:a14="http://schemas.microsoft.com/office/drawing/2010/main">
        <mc:Choice Requires="a14">
          <p:sp>
            <p:nvSpPr>
              <p:cNvPr id="6" name="Rectangle 5"/>
              <p:cNvSpPr/>
              <p:nvPr/>
            </p:nvSpPr>
            <p:spPr>
              <a:xfrm>
                <a:off x="3429000" y="2057400"/>
                <a:ext cx="2574628" cy="1194238"/>
              </a:xfrm>
              <a:prstGeom prst="rect">
                <a:avLst/>
              </a:prstGeom>
            </p:spPr>
            <p:txBody>
              <a:bodyPr wrap="square">
                <a:spAutoFit/>
              </a:bodyPr>
              <a:lstStyle/>
              <a:p>
                <a:pPr algn="ctr">
                  <a:lnSpc>
                    <a:spcPct val="160000"/>
                  </a:lnSpc>
                  <a:buNone/>
                </a:pPr>
                <a:r>
                  <a:rPr lang="en-US" sz="3200" dirty="0">
                    <a:latin typeface="Script MT Bold" pitchFamily="66" charset="0"/>
                  </a:rPr>
                  <a:t>P = </a:t>
                </a:r>
                <a14:m>
                  <m:oMath xmlns:m="http://schemas.openxmlformats.org/officeDocument/2006/math">
                    <m:f>
                      <m:fPr>
                        <m:ctrlPr>
                          <a:rPr lang="en-US" sz="3200" i="1">
                            <a:latin typeface="Cambria Math" panose="02040503050406030204" pitchFamily="18" charset="0"/>
                          </a:rPr>
                        </m:ctrlPr>
                      </m:fPr>
                      <m:num>
                        <m:r>
                          <a:rPr lang="en-US" sz="3200">
                            <a:latin typeface="Cambria Math"/>
                          </a:rPr>
                          <m:t>𝐹</m:t>
                        </m:r>
                      </m:num>
                      <m:den>
                        <m:d>
                          <m:dPr>
                            <m:ctrlPr>
                              <a:rPr lang="en-US" sz="3200" i="1">
                                <a:latin typeface="Cambria Math" panose="02040503050406030204" pitchFamily="18" charset="0"/>
                              </a:rPr>
                            </m:ctrlPr>
                          </m:dPr>
                          <m:e>
                            <m:r>
                              <a:rPr lang="en-US" sz="3200">
                                <a:latin typeface="Cambria Math"/>
                              </a:rPr>
                              <m:t>1+</m:t>
                            </m:r>
                            <m:r>
                              <a:rPr lang="en-US" sz="3200">
                                <a:latin typeface="Cambria Math"/>
                              </a:rPr>
                              <m:t>𝑖</m:t>
                            </m:r>
                          </m:e>
                        </m:d>
                        <m:r>
                          <a:rPr lang="en-US" sz="3200" baseline="30000">
                            <a:latin typeface="Cambria Math"/>
                          </a:rPr>
                          <m:t>𝑛</m:t>
                        </m:r>
                      </m:den>
                    </m:f>
                  </m:oMath>
                </a14:m>
                <a:endParaRPr lang="en-US" sz="3200" dirty="0">
                  <a:latin typeface="Script MT Bold" pitchFamily="66"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429000" y="2057400"/>
                <a:ext cx="2574628" cy="1194238"/>
              </a:xfrm>
              <a:prstGeom prst="rect">
                <a:avLst/>
              </a:prstGeom>
              <a:blipFill rotWithShape="1">
                <a:blip r:embed="rId2"/>
                <a:stretch>
                  <a:fillRect b="-3077"/>
                </a:stretch>
              </a:blipFill>
            </p:spPr>
            <p:txBody>
              <a:bodyPr/>
              <a:lstStyle/>
              <a:p>
                <a:r>
                  <a:rPr lang="en-US">
                    <a:noFill/>
                  </a:rPr>
                  <a:t> </a:t>
                </a:r>
              </a:p>
            </p:txBody>
          </p:sp>
        </mc:Fallback>
      </mc:AlternateContent>
      <p:sp>
        <p:nvSpPr>
          <p:cNvPr id="7" name="TextBox 6"/>
          <p:cNvSpPr txBox="1"/>
          <p:nvPr/>
        </p:nvSpPr>
        <p:spPr>
          <a:xfrm>
            <a:off x="484239" y="3494782"/>
            <a:ext cx="7821561" cy="1077218"/>
          </a:xfrm>
          <a:prstGeom prst="rect">
            <a:avLst/>
          </a:prstGeom>
          <a:noFill/>
        </p:spPr>
        <p:txBody>
          <a:bodyPr wrap="square" rtlCol="0">
            <a:spAutoFit/>
          </a:bodyPr>
          <a:lstStyle/>
          <a:p>
            <a:pPr>
              <a:lnSpc>
                <a:spcPct val="160000"/>
              </a:lnSpc>
              <a:buNone/>
            </a:pPr>
            <a:r>
              <a:rPr lang="en-US" sz="2000" b="1" dirty="0" smtClean="0">
                <a:latin typeface="Script MT Bold" pitchFamily="66" charset="0"/>
              </a:rPr>
              <a:t>P- </a:t>
            </a:r>
            <a:r>
              <a:rPr lang="en-US" sz="2000" dirty="0" smtClean="0">
                <a:latin typeface="Script MT Bold" pitchFamily="66" charset="0"/>
              </a:rPr>
              <a:t>Principal Amount invested at time 0,</a:t>
            </a:r>
            <a:r>
              <a:rPr lang="en-US" sz="2000" b="1" dirty="0" smtClean="0">
                <a:latin typeface="Script MT Bold" pitchFamily="66" charset="0"/>
              </a:rPr>
              <a:t>                      </a:t>
            </a:r>
            <a:r>
              <a:rPr lang="en-US" sz="2000" b="1" dirty="0" smtClean="0">
                <a:latin typeface="+mj-lt"/>
              </a:rPr>
              <a:t>F</a:t>
            </a:r>
            <a:r>
              <a:rPr lang="en-US" sz="2000" b="1" dirty="0" smtClean="0">
                <a:latin typeface="Script MT Bold" pitchFamily="66" charset="0"/>
              </a:rPr>
              <a:t>- </a:t>
            </a:r>
            <a:r>
              <a:rPr lang="en-US" sz="2000" dirty="0" smtClean="0">
                <a:latin typeface="Script MT Bold" pitchFamily="66" charset="0"/>
              </a:rPr>
              <a:t>Future amount, </a:t>
            </a:r>
          </a:p>
          <a:p>
            <a:pPr>
              <a:lnSpc>
                <a:spcPct val="160000"/>
              </a:lnSpc>
              <a:buNone/>
            </a:pPr>
            <a:r>
              <a:rPr lang="en-US" sz="2000" b="1" dirty="0" smtClean="0">
                <a:latin typeface="Script MT Bold" pitchFamily="66" charset="0"/>
              </a:rPr>
              <a:t>i- </a:t>
            </a:r>
            <a:r>
              <a:rPr lang="en-US" sz="2000" dirty="0" smtClean="0">
                <a:latin typeface="Script MT Bold" pitchFamily="66" charset="0"/>
              </a:rPr>
              <a:t>interest rate compounded annually</a:t>
            </a:r>
            <a:r>
              <a:rPr lang="en-US" sz="2000" b="1" dirty="0" smtClean="0">
                <a:latin typeface="Script MT Bold" pitchFamily="66" charset="0"/>
              </a:rPr>
              <a:t>,                          n- </a:t>
            </a:r>
            <a:r>
              <a:rPr lang="en-US" sz="2000" dirty="0" smtClean="0">
                <a:latin typeface="Script MT Bold" pitchFamily="66" charset="0"/>
              </a:rPr>
              <a:t>period of deposits</a:t>
            </a:r>
            <a:endParaRPr lang="en-IN" sz="2000" baseline="30000" dirty="0" smtClean="0">
              <a:latin typeface="Script MT Bold" pitchFamily="66" charset="0"/>
            </a:endParaRPr>
          </a:p>
        </p:txBody>
      </p:sp>
      <p:sp>
        <p:nvSpPr>
          <p:cNvPr id="8" name="Rectangle 7"/>
          <p:cNvSpPr/>
          <p:nvPr/>
        </p:nvSpPr>
        <p:spPr>
          <a:xfrm>
            <a:off x="3728638" y="2268420"/>
            <a:ext cx="1975352" cy="11325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0550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400" dirty="0">
                <a:solidFill>
                  <a:schemeClr val="bg1"/>
                </a:solidFill>
                <a:latin typeface="Script MT Bold" pitchFamily="66" charset="0"/>
              </a:rPr>
              <a:t>Methods of Calculating </a:t>
            </a:r>
            <a:r>
              <a:rPr lang="en-US" sz="2400" dirty="0" smtClean="0">
                <a:solidFill>
                  <a:schemeClr val="bg1"/>
                </a:solidFill>
                <a:latin typeface="Script MT Bold" pitchFamily="66" charset="0"/>
              </a:rPr>
              <a:t>Interest – Compound Interest</a:t>
            </a:r>
            <a:endParaRPr lang="en-US" sz="2400" dirty="0">
              <a:solidFill>
                <a:schemeClr val="bg1"/>
              </a:solidFill>
              <a:latin typeface="Script MT Bold" pitchFamily="66" charset="0"/>
            </a:endParaRPr>
          </a:p>
        </p:txBody>
      </p:sp>
      <p:sp>
        <p:nvSpPr>
          <p:cNvPr id="4" name="Rectangle 3"/>
          <p:cNvSpPr txBox="1">
            <a:spLocks noChangeArrowheads="1"/>
          </p:cNvSpPr>
          <p:nvPr/>
        </p:nvSpPr>
        <p:spPr>
          <a:xfrm>
            <a:off x="152399" y="1295400"/>
            <a:ext cx="8180439" cy="50292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spcBef>
                <a:spcPts val="0"/>
              </a:spcBef>
              <a:buClr>
                <a:schemeClr val="tx1"/>
              </a:buClr>
              <a:buNone/>
            </a:pPr>
            <a:r>
              <a:rPr lang="en-US" dirty="0" smtClean="0">
                <a:solidFill>
                  <a:srgbClr val="FF0000"/>
                </a:solidFill>
                <a:latin typeface="Script MT Bold" pitchFamily="66" charset="0"/>
              </a:rPr>
              <a:t>Numerical: </a:t>
            </a:r>
          </a:p>
          <a:p>
            <a:pPr marL="628650" indent="-514350" algn="just">
              <a:lnSpc>
                <a:spcPct val="200000"/>
              </a:lnSpc>
              <a:spcBef>
                <a:spcPts val="0"/>
              </a:spcBef>
              <a:buClr>
                <a:schemeClr val="tx1"/>
              </a:buClr>
              <a:buFont typeface="+mj-lt"/>
              <a:buAutoNum type="romanLcPeriod"/>
            </a:pPr>
            <a:r>
              <a:rPr lang="en-US" dirty="0">
                <a:latin typeface="Script MT Bold" pitchFamily="66" charset="0"/>
              </a:rPr>
              <a:t>Find the future sum of </a:t>
            </a:r>
            <a:r>
              <a:rPr lang="en-US" dirty="0" smtClean="0">
                <a:latin typeface="Script MT Bold" pitchFamily="66" charset="0"/>
              </a:rPr>
              <a:t>money after 2years, </a:t>
            </a:r>
            <a:r>
              <a:rPr lang="en-US" dirty="0">
                <a:latin typeface="Script MT Bold" pitchFamily="66" charset="0"/>
              </a:rPr>
              <a:t>if an amount of Rs</a:t>
            </a:r>
            <a:r>
              <a:rPr lang="en-US" dirty="0" smtClean="0">
                <a:latin typeface="Script MT Bold" pitchFamily="66" charset="0"/>
              </a:rPr>
              <a:t>. 1000 is deposited now and </a:t>
            </a:r>
            <a:r>
              <a:rPr lang="en-US" dirty="0">
                <a:latin typeface="Script MT Bold" pitchFamily="66" charset="0"/>
              </a:rPr>
              <a:t>is charged at an interest rate of 10</a:t>
            </a:r>
            <a:r>
              <a:rPr lang="en-US" dirty="0" smtClean="0">
                <a:latin typeface="Script MT Bold" pitchFamily="66" charset="0"/>
              </a:rPr>
              <a:t>%, by using Simple and compound interest</a:t>
            </a:r>
            <a:r>
              <a:rPr lang="en-US" dirty="0">
                <a:latin typeface="Script MT Bold" pitchFamily="66" charset="0"/>
              </a:rPr>
              <a:t>?</a:t>
            </a:r>
            <a:endParaRPr lang="en-US" dirty="0" smtClean="0">
              <a:latin typeface="Script MT Bold"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9400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4">
                                            <p:txEl>
                                              <p:pRg st="1" end="1"/>
                                            </p:txEl>
                                          </p:spTgt>
                                        </p:tgtEl>
                                      </p:cBhvr>
                                    </p:animEffect>
                                    <p:anim calcmode="lin" valueType="num">
                                      <p:cBhvr>
                                        <p:cTn id="14" dur="1000"/>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p:tgtEl>
                                          <p:spTgt spid="4">
                                            <p:txEl>
                                              <p:pRg st="1" end="1"/>
                                            </p:txEl>
                                          </p:spTgt>
                                        </p:tgtEl>
                                        <p:attrNameLst>
                                          <p:attrName>ppt_y</p:attrName>
                                        </p:attrNameLst>
                                      </p:cBhvr>
                                      <p:tavLst>
                                        <p:tav tm="0">
                                          <p:val>
                                            <p:strVal val="ppt_y"/>
                                          </p:val>
                                        </p:tav>
                                        <p:tav tm="100000">
                                          <p:val>
                                            <p:strVal val="ppt_y+.1"/>
                                          </p:val>
                                        </p:tav>
                                      </p:tavLst>
                                    </p:anim>
                                    <p:set>
                                      <p:cBhvr>
                                        <p:cTn id="16" dur="1" fill="hold">
                                          <p:stCondLst>
                                            <p:cond delay="999"/>
                                          </p:stCondLst>
                                        </p:cTn>
                                        <p:tgtEl>
                                          <p:spTgt spid="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flow diagrams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807766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3" name="Rounded Rectangle 2"/>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400" dirty="0" smtClean="0">
                <a:solidFill>
                  <a:schemeClr val="bg1"/>
                </a:solidFill>
                <a:latin typeface="Script MT Bold" pitchFamily="66" charset="0"/>
              </a:rPr>
              <a:t>Cash Flow Diagram:</a:t>
            </a:r>
            <a:endParaRPr lang="en-US" sz="2400" dirty="0">
              <a:solidFill>
                <a:schemeClr val="bg1"/>
              </a:solidFill>
              <a:latin typeface="Script MT Bold" pitchFamily="66" charset="0"/>
            </a:endParaRPr>
          </a:p>
        </p:txBody>
      </p:sp>
      <p:sp>
        <p:nvSpPr>
          <p:cNvPr id="5" name="Rectangle 3"/>
          <p:cNvSpPr txBox="1">
            <a:spLocks noChangeArrowheads="1"/>
          </p:cNvSpPr>
          <p:nvPr/>
        </p:nvSpPr>
        <p:spPr>
          <a:xfrm>
            <a:off x="212623" y="1066800"/>
            <a:ext cx="8093177" cy="5562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lvl="1" algn="just">
              <a:lnSpc>
                <a:spcPct val="150000"/>
              </a:lnSpc>
              <a:spcBef>
                <a:spcPts val="0"/>
              </a:spcBef>
              <a:buClr>
                <a:schemeClr val="tx1"/>
              </a:buClr>
            </a:pPr>
            <a:r>
              <a:rPr lang="en-US" dirty="0" smtClean="0">
                <a:latin typeface="Script MT Bold" pitchFamily="66" charset="0"/>
              </a:rPr>
              <a:t>Cash flow diagrams are the simple representation of income and outlay.</a:t>
            </a:r>
          </a:p>
          <a:p>
            <a:pPr marL="411480" lvl="1" indent="0" algn="just">
              <a:lnSpc>
                <a:spcPct val="150000"/>
              </a:lnSpc>
              <a:spcBef>
                <a:spcPts val="0"/>
              </a:spcBef>
              <a:buClr>
                <a:schemeClr val="tx1"/>
              </a:buClr>
              <a:buNone/>
            </a:pPr>
            <a:endParaRPr lang="en-US" dirty="0" smtClean="0">
              <a:latin typeface="Script MT Bold" pitchFamily="66" charset="0"/>
            </a:endParaRPr>
          </a:p>
          <a:p>
            <a:pPr lvl="1" algn="just">
              <a:lnSpc>
                <a:spcPct val="150000"/>
              </a:lnSpc>
              <a:spcBef>
                <a:spcPts val="0"/>
              </a:spcBef>
              <a:buClr>
                <a:schemeClr val="tx1"/>
              </a:buClr>
            </a:pPr>
            <a:r>
              <a:rPr lang="en-US" dirty="0" smtClean="0">
                <a:latin typeface="Script MT Bold" pitchFamily="66" charset="0"/>
              </a:rPr>
              <a:t>Generally before constructing the diagram it is very common to define the time frame over which cash flow occurs.</a:t>
            </a:r>
          </a:p>
          <a:p>
            <a:pPr marL="411480" lvl="1" indent="0" algn="just">
              <a:lnSpc>
                <a:spcPct val="150000"/>
              </a:lnSpc>
              <a:spcBef>
                <a:spcPts val="0"/>
              </a:spcBef>
              <a:buClr>
                <a:schemeClr val="tx1"/>
              </a:buClr>
              <a:buNone/>
            </a:pPr>
            <a:endParaRPr lang="en-US" dirty="0" smtClean="0">
              <a:latin typeface="Script MT Bold" pitchFamily="66" charset="0"/>
            </a:endParaRPr>
          </a:p>
          <a:p>
            <a:pPr lvl="1" algn="just">
              <a:lnSpc>
                <a:spcPct val="150000"/>
              </a:lnSpc>
              <a:spcBef>
                <a:spcPts val="0"/>
              </a:spcBef>
              <a:buClr>
                <a:schemeClr val="tx1"/>
              </a:buClr>
            </a:pPr>
            <a:r>
              <a:rPr lang="en-US" dirty="0" smtClean="0">
                <a:latin typeface="Script MT Bold" pitchFamily="66" charset="0"/>
              </a:rPr>
              <a:t>The time frame thus forms the horizontal axis which is divided into time periods, often in years.</a:t>
            </a:r>
          </a:p>
          <a:p>
            <a:pPr lvl="1" algn="just">
              <a:lnSpc>
                <a:spcPct val="150000"/>
              </a:lnSpc>
              <a:spcBef>
                <a:spcPts val="0"/>
              </a:spcBef>
              <a:buClr>
                <a:schemeClr val="tx1"/>
              </a:buClr>
            </a:pPr>
            <a:endParaRPr lang="en-US" dirty="0">
              <a:latin typeface="Script MT Bold" pitchFamily="66" charset="0"/>
            </a:endParaRPr>
          </a:p>
          <a:p>
            <a:pPr lvl="1" algn="just">
              <a:lnSpc>
                <a:spcPct val="150000"/>
              </a:lnSpc>
              <a:spcBef>
                <a:spcPts val="0"/>
              </a:spcBef>
              <a:buClr>
                <a:schemeClr val="tx1"/>
              </a:buClr>
            </a:pPr>
            <a:r>
              <a:rPr lang="en-US" dirty="0" smtClean="0">
                <a:latin typeface="Script MT Bold" pitchFamily="66" charset="0"/>
              </a:rPr>
              <a:t>END-OF-PERIOD convention.</a:t>
            </a:r>
          </a:p>
        </p:txBody>
      </p:sp>
    </p:spTree>
    <p:extLst>
      <p:ext uri="{BB962C8B-B14F-4D97-AF65-F5344CB8AC3E}">
        <p14:creationId xmlns:p14="http://schemas.microsoft.com/office/powerpoint/2010/main" val="13603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ircle(in)">
                                      <p:cBhvr>
                                        <p:cTn id="17" dur="20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circle(in)">
                                      <p:cBhvr>
                                        <p:cTn id="22"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Compound interest</a:t>
            </a:r>
            <a:endParaRPr lang="en-US" dirty="0"/>
          </a:p>
        </p:txBody>
      </p:sp>
      <p:sp>
        <p:nvSpPr>
          <p:cNvPr id="4" name="Content Placeholder 3"/>
          <p:cNvSpPr>
            <a:spLocks noGrp="1"/>
          </p:cNvSpPr>
          <p:nvPr>
            <p:ph idx="1"/>
          </p:nvPr>
        </p:nvSpPr>
        <p:spPr/>
        <p:txBody>
          <a:bodyPr/>
          <a:lstStyle/>
          <a:p>
            <a:r>
              <a:rPr lang="en-US" dirty="0" smtClean="0"/>
              <a:t>Nominal interest rate</a:t>
            </a:r>
          </a:p>
          <a:p>
            <a:r>
              <a:rPr lang="en-US" dirty="0" smtClean="0"/>
              <a:t>Effective interest rate</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80859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800" dirty="0">
                <a:solidFill>
                  <a:schemeClr val="bg1"/>
                </a:solidFill>
                <a:latin typeface="Script MT Bold" pitchFamily="66" charset="0"/>
              </a:rPr>
              <a:t>Nominal Interest rates</a:t>
            </a:r>
          </a:p>
        </p:txBody>
      </p:sp>
      <p:sp>
        <p:nvSpPr>
          <p:cNvPr id="4" name="Rectangle 3"/>
          <p:cNvSpPr txBox="1">
            <a:spLocks noChangeArrowheads="1"/>
          </p:cNvSpPr>
          <p:nvPr/>
        </p:nvSpPr>
        <p:spPr>
          <a:xfrm>
            <a:off x="152399" y="990600"/>
            <a:ext cx="8180439" cy="50292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lnSpc>
                <a:spcPct val="200000"/>
              </a:lnSpc>
              <a:spcBef>
                <a:spcPts val="0"/>
              </a:spcBef>
              <a:buClr>
                <a:schemeClr val="tx1"/>
              </a:buClr>
            </a:pPr>
            <a:r>
              <a:rPr lang="en-US" dirty="0" smtClean="0">
                <a:latin typeface="Script MT Bold" pitchFamily="66" charset="0"/>
              </a:rPr>
              <a:t>Interest </a:t>
            </a:r>
            <a:r>
              <a:rPr lang="en-US" dirty="0">
                <a:latin typeface="Script MT Bold" pitchFamily="66" charset="0"/>
              </a:rPr>
              <a:t>rate are normally calculated on an </a:t>
            </a:r>
            <a:r>
              <a:rPr lang="en-US" dirty="0">
                <a:solidFill>
                  <a:srgbClr val="FF0000"/>
                </a:solidFill>
                <a:latin typeface="Script MT Bold" pitchFamily="66" charset="0"/>
              </a:rPr>
              <a:t>annual </a:t>
            </a:r>
            <a:r>
              <a:rPr lang="en-US" dirty="0" smtClean="0">
                <a:solidFill>
                  <a:srgbClr val="FF0000"/>
                </a:solidFill>
                <a:latin typeface="Script MT Bold" pitchFamily="66" charset="0"/>
              </a:rPr>
              <a:t>basis</a:t>
            </a:r>
            <a:r>
              <a:rPr lang="en-US" dirty="0" smtClean="0">
                <a:latin typeface="Script MT Bold" pitchFamily="66" charset="0"/>
              </a:rPr>
              <a:t>.</a:t>
            </a:r>
          </a:p>
          <a:p>
            <a:pPr algn="just">
              <a:lnSpc>
                <a:spcPct val="200000"/>
              </a:lnSpc>
              <a:spcBef>
                <a:spcPts val="0"/>
              </a:spcBef>
              <a:buClr>
                <a:schemeClr val="tx1"/>
              </a:buClr>
            </a:pPr>
            <a:r>
              <a:rPr lang="en-US" dirty="0" smtClean="0">
                <a:latin typeface="Script MT Bold" pitchFamily="66" charset="0"/>
              </a:rPr>
              <a:t>However </a:t>
            </a:r>
            <a:r>
              <a:rPr lang="en-US" dirty="0">
                <a:latin typeface="Script MT Bold" pitchFamily="66" charset="0"/>
              </a:rPr>
              <a:t>interest may be compounded several times in an year quarterly, half yearly or monthly etc. this is </a:t>
            </a:r>
            <a:r>
              <a:rPr lang="en-US" dirty="0">
                <a:solidFill>
                  <a:srgbClr val="FF0000"/>
                </a:solidFill>
                <a:latin typeface="Script MT Bold" pitchFamily="66" charset="0"/>
              </a:rPr>
              <a:t>nominal interest rate</a:t>
            </a:r>
            <a:r>
              <a:rPr lang="en-US" dirty="0" smtClean="0">
                <a:solidFill>
                  <a:srgbClr val="FF0000"/>
                </a:solidFill>
                <a:latin typeface="Script MT Bold" pitchFamily="66" charset="0"/>
              </a:rPr>
              <a:t>.</a:t>
            </a:r>
            <a:endParaRPr lang="en-US" dirty="0">
              <a:solidFill>
                <a:srgbClr val="FF0000"/>
              </a:solidFill>
              <a:latin typeface="Script MT Bold" pitchFamily="66" charset="0"/>
            </a:endParaRPr>
          </a:p>
        </p:txBody>
      </p:sp>
      <p:pic>
        <p:nvPicPr>
          <p:cNvPr id="1026" name="Picture 2" descr="C:\Users\ACER\Desktop\Images\2298394906_6c4426d6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000994"/>
            <a:ext cx="2732139" cy="27321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8039" y="3276600"/>
            <a:ext cx="5230761" cy="1615827"/>
          </a:xfrm>
          <a:prstGeom prst="rect">
            <a:avLst/>
          </a:prstGeom>
          <a:noFill/>
        </p:spPr>
        <p:txBody>
          <a:bodyPr wrap="square" rtlCol="0">
            <a:spAutoFit/>
          </a:bodyPr>
          <a:lstStyle/>
          <a:p>
            <a:pPr algn="just">
              <a:lnSpc>
                <a:spcPct val="150000"/>
              </a:lnSpc>
            </a:pPr>
            <a:r>
              <a:rPr lang="en-US" sz="2200" dirty="0">
                <a:solidFill>
                  <a:srgbClr val="FF0000"/>
                </a:solidFill>
                <a:latin typeface="Script MT Bold" pitchFamily="66" charset="0"/>
              </a:rPr>
              <a:t>Example-</a:t>
            </a:r>
            <a:r>
              <a:rPr lang="en-US" sz="2200" dirty="0">
                <a:latin typeface="Script MT Bold" pitchFamily="66" charset="0"/>
              </a:rPr>
              <a:t> </a:t>
            </a:r>
            <a:r>
              <a:rPr lang="en-US" sz="2200" dirty="0" smtClean="0">
                <a:latin typeface="Script MT Bold" pitchFamily="66" charset="0"/>
              </a:rPr>
              <a:t>Find the future worth at the end of one year for Rs 1000 </a:t>
            </a:r>
            <a:r>
              <a:rPr lang="en-US" sz="2200" dirty="0">
                <a:latin typeface="Script MT Bold" pitchFamily="66" charset="0"/>
              </a:rPr>
              <a:t>earning an interest rate of 8% compounded </a:t>
            </a:r>
            <a:r>
              <a:rPr lang="en-US" sz="2200" dirty="0" smtClean="0">
                <a:latin typeface="Script MT Bold" pitchFamily="66" charset="0"/>
              </a:rPr>
              <a:t>quarterly. </a:t>
            </a:r>
            <a:endParaRPr lang="en-US" sz="2200" dirty="0">
              <a:latin typeface="Script MT Bold" pitchFamily="66"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360941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800" dirty="0">
                <a:solidFill>
                  <a:schemeClr val="bg1"/>
                </a:solidFill>
                <a:latin typeface="Script MT Bold" pitchFamily="66" charset="0"/>
              </a:rPr>
              <a:t>Effective interest rates</a:t>
            </a:r>
          </a:p>
        </p:txBody>
      </p:sp>
      <p:sp>
        <p:nvSpPr>
          <p:cNvPr id="4" name="Rectangle 3"/>
          <p:cNvSpPr txBox="1">
            <a:spLocks noChangeArrowheads="1"/>
          </p:cNvSpPr>
          <p:nvPr/>
        </p:nvSpPr>
        <p:spPr>
          <a:xfrm>
            <a:off x="152401" y="1066800"/>
            <a:ext cx="8180438" cy="5105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lnSpc>
                <a:spcPct val="150000"/>
              </a:lnSpc>
              <a:spcBef>
                <a:spcPts val="0"/>
              </a:spcBef>
              <a:buClr>
                <a:schemeClr val="tx1"/>
              </a:buClr>
            </a:pPr>
            <a:r>
              <a:rPr lang="en-US" dirty="0">
                <a:latin typeface="Script MT Bold" pitchFamily="66" charset="0"/>
              </a:rPr>
              <a:t>It is the ratio of </a:t>
            </a:r>
            <a:r>
              <a:rPr lang="en-US">
                <a:latin typeface="Script MT Bold" pitchFamily="66" charset="0"/>
              </a:rPr>
              <a:t>interest </a:t>
            </a:r>
            <a:r>
              <a:rPr lang="en-US" smtClean="0">
                <a:latin typeface="Script MT Bold" pitchFamily="66" charset="0"/>
              </a:rPr>
              <a:t>charged </a:t>
            </a:r>
            <a:r>
              <a:rPr lang="en-US" dirty="0">
                <a:latin typeface="Script MT Bold" pitchFamily="66" charset="0"/>
              </a:rPr>
              <a:t>for 1year to the </a:t>
            </a:r>
            <a:r>
              <a:rPr lang="en-US" dirty="0" smtClean="0">
                <a:latin typeface="Script MT Bold" pitchFamily="66" charset="0"/>
              </a:rPr>
              <a:t>principal.</a:t>
            </a:r>
            <a:endParaRPr lang="en-US" dirty="0">
              <a:latin typeface="Script MT Bold" pitchFamily="66" charset="0"/>
            </a:endParaRPr>
          </a:p>
          <a:p>
            <a:pPr algn="just">
              <a:lnSpc>
                <a:spcPct val="150000"/>
              </a:lnSpc>
              <a:spcBef>
                <a:spcPts val="0"/>
              </a:spcBef>
              <a:buClr>
                <a:schemeClr val="tx1"/>
              </a:buClr>
            </a:pPr>
            <a:r>
              <a:rPr lang="en-US" dirty="0">
                <a:latin typeface="Script MT Bold" pitchFamily="66" charset="0"/>
              </a:rPr>
              <a:t>This term actually eliminates the confusion over actual interest earned</a:t>
            </a:r>
            <a:r>
              <a:rPr lang="en-US" dirty="0" smtClean="0">
                <a:latin typeface="Script MT Bold" pitchFamily="66" charset="0"/>
              </a:rPr>
              <a:t>.</a:t>
            </a:r>
          </a:p>
          <a:p>
            <a:pPr algn="just">
              <a:lnSpc>
                <a:spcPct val="150000"/>
              </a:lnSpc>
              <a:spcBef>
                <a:spcPts val="0"/>
              </a:spcBef>
              <a:buClr>
                <a:schemeClr val="tx1"/>
              </a:buClr>
            </a:pPr>
            <a:r>
              <a:rPr lang="en-US" dirty="0">
                <a:solidFill>
                  <a:srgbClr val="FF0000"/>
                </a:solidFill>
                <a:latin typeface="Script MT Bold" pitchFamily="66" charset="0"/>
              </a:rPr>
              <a:t>Consider the previous example of, 1year loan of Rs.1000 at a nominal interest rate of 8% compounded quarterly.</a:t>
            </a:r>
          </a:p>
          <a:p>
            <a:pPr algn="just">
              <a:lnSpc>
                <a:spcPct val="150000"/>
              </a:lnSpc>
              <a:spcBef>
                <a:spcPts val="0"/>
              </a:spcBef>
              <a:buClr>
                <a:schemeClr val="tx1"/>
              </a:buClr>
            </a:pPr>
            <a:r>
              <a:rPr lang="en-US" dirty="0">
                <a:solidFill>
                  <a:srgbClr val="FF0000"/>
                </a:solidFill>
                <a:latin typeface="Script MT Bold" pitchFamily="66" charset="0"/>
              </a:rPr>
              <a:t>If compounded biannually at 8%, </a:t>
            </a:r>
            <a:r>
              <a:rPr lang="en-US" dirty="0" smtClean="0">
                <a:solidFill>
                  <a:srgbClr val="FF0000"/>
                </a:solidFill>
                <a:latin typeface="Script MT Bold" pitchFamily="66" charset="0"/>
              </a:rPr>
              <a:t>Future value &amp; effective </a:t>
            </a:r>
            <a:r>
              <a:rPr lang="en-US" dirty="0">
                <a:solidFill>
                  <a:srgbClr val="FF0000"/>
                </a:solidFill>
                <a:latin typeface="Script MT Bold" pitchFamily="66" charset="0"/>
              </a:rPr>
              <a:t>interest becomes</a:t>
            </a:r>
            <a:r>
              <a:rPr lang="en-US" dirty="0" smtClean="0">
                <a:solidFill>
                  <a:srgbClr val="FF0000"/>
                </a:solidFill>
                <a:latin typeface="Script MT Bold" pitchFamily="66" charset="0"/>
              </a:rPr>
              <a:t>?</a:t>
            </a:r>
          </a:p>
          <a:p>
            <a:pPr algn="just">
              <a:lnSpc>
                <a:spcPct val="200000"/>
              </a:lnSpc>
              <a:spcBef>
                <a:spcPts val="0"/>
              </a:spcBef>
              <a:buClr>
                <a:schemeClr val="tx1"/>
              </a:buClr>
            </a:pPr>
            <a:r>
              <a:rPr lang="en-US" dirty="0">
                <a:latin typeface="Script MT Bold" pitchFamily="66" charset="0"/>
              </a:rPr>
              <a:t>Effective interest rate is </a:t>
            </a:r>
            <a:r>
              <a:rPr lang="en-US" sz="2400" dirty="0">
                <a:latin typeface="Script MT Bold" pitchFamily="66" charset="0"/>
              </a:rPr>
              <a:t>(1 + r/n)</a:t>
            </a:r>
            <a:r>
              <a:rPr lang="en-US" sz="2400" baseline="30000" dirty="0">
                <a:latin typeface="Script MT Bold" pitchFamily="66" charset="0"/>
              </a:rPr>
              <a:t>n</a:t>
            </a:r>
            <a:r>
              <a:rPr lang="en-US" sz="2400" dirty="0">
                <a:latin typeface="Script MT Bold" pitchFamily="66" charset="0"/>
              </a:rPr>
              <a:t> – </a:t>
            </a:r>
            <a:r>
              <a:rPr lang="en-US" sz="2400" dirty="0" smtClean="0">
                <a:latin typeface="Script MT Bold" pitchFamily="66" charset="0"/>
              </a:rPr>
              <a:t>1    </a:t>
            </a:r>
            <a:endParaRPr lang="en-US" sz="2400" dirty="0">
              <a:latin typeface="Script MT Bold" pitchFamily="66" charset="0"/>
            </a:endParaRPr>
          </a:p>
          <a:p>
            <a:pPr algn="just">
              <a:lnSpc>
                <a:spcPct val="150000"/>
              </a:lnSpc>
              <a:spcBef>
                <a:spcPts val="0"/>
              </a:spcBef>
              <a:buClr>
                <a:schemeClr val="tx1"/>
              </a:buClr>
            </a:pPr>
            <a:r>
              <a:rPr lang="en-US" dirty="0">
                <a:latin typeface="Script MT Bold" pitchFamily="66" charset="0"/>
              </a:rPr>
              <a:t>Where </a:t>
            </a:r>
            <a:r>
              <a:rPr lang="en-US" dirty="0" smtClean="0">
                <a:latin typeface="Script MT Bold" pitchFamily="66" charset="0"/>
              </a:rPr>
              <a:t>,	</a:t>
            </a:r>
            <a:r>
              <a:rPr lang="en-US" sz="2800" dirty="0" smtClean="0">
                <a:latin typeface="Script MT Bold" pitchFamily="66" charset="0"/>
              </a:rPr>
              <a:t>r</a:t>
            </a:r>
            <a:r>
              <a:rPr lang="en-US" sz="2400" dirty="0" smtClean="0">
                <a:latin typeface="Script MT Bold" pitchFamily="66" charset="0"/>
              </a:rPr>
              <a:t>- </a:t>
            </a:r>
            <a:r>
              <a:rPr lang="en-US" sz="2400" dirty="0">
                <a:latin typeface="Script MT Bold" pitchFamily="66" charset="0"/>
              </a:rPr>
              <a:t>nominal interest </a:t>
            </a:r>
            <a:r>
              <a:rPr lang="en-US" sz="2400" dirty="0" smtClean="0">
                <a:latin typeface="Script MT Bold" pitchFamily="66" charset="0"/>
              </a:rPr>
              <a:t>rate</a:t>
            </a:r>
          </a:p>
          <a:p>
            <a:pPr marL="411480" lvl="1" indent="0" algn="just">
              <a:lnSpc>
                <a:spcPct val="150000"/>
              </a:lnSpc>
              <a:spcBef>
                <a:spcPts val="0"/>
              </a:spcBef>
              <a:buClr>
                <a:schemeClr val="tx1"/>
              </a:buClr>
              <a:buNone/>
            </a:pPr>
            <a:r>
              <a:rPr lang="en-US" sz="2400" dirty="0" smtClean="0">
                <a:latin typeface="Script MT Bold" pitchFamily="66" charset="0"/>
              </a:rPr>
              <a:t>		n- </a:t>
            </a:r>
            <a:r>
              <a:rPr lang="en-US" sz="2400" dirty="0">
                <a:latin typeface="Script MT Bold" pitchFamily="66" charset="0"/>
              </a:rPr>
              <a:t>number of compounding periods per </a:t>
            </a:r>
            <a:r>
              <a:rPr lang="en-US" sz="2400" dirty="0" smtClean="0">
                <a:latin typeface="Script MT Bold" pitchFamily="66" charset="0"/>
              </a:rPr>
              <a:t>year</a:t>
            </a:r>
          </a:p>
        </p:txBody>
      </p:sp>
      <p:sp>
        <p:nvSpPr>
          <p:cNvPr id="5" name="Rectangle 4"/>
          <p:cNvSpPr/>
          <p:nvPr/>
        </p:nvSpPr>
        <p:spPr>
          <a:xfrm>
            <a:off x="3124200" y="4800600"/>
            <a:ext cx="1905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1" y="2743200"/>
            <a:ext cx="8180438" cy="190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046484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circle(in)">
                                      <p:cBhvr>
                                        <p:cTn id="33" dur="2000"/>
                                        <p:tgtEl>
                                          <p:spTgt spid="4">
                                            <p:txEl>
                                              <p:pRg st="4" end="4"/>
                                            </p:txEl>
                                          </p:spTgt>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circle(in)">
                                      <p:cBhvr>
                                        <p:cTn id="43" dur="20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circle(in)">
                                      <p:cBhvr>
                                        <p:cTn id="48"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a:xfrm>
            <a:off x="255639" y="762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1524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400" dirty="0">
                <a:solidFill>
                  <a:schemeClr val="bg1"/>
                </a:solidFill>
                <a:latin typeface="Script MT Bold" pitchFamily="66" charset="0"/>
              </a:rPr>
              <a:t>Methods of Calculating </a:t>
            </a:r>
            <a:r>
              <a:rPr lang="en-US" sz="2400" dirty="0" smtClean="0">
                <a:solidFill>
                  <a:schemeClr val="bg1"/>
                </a:solidFill>
                <a:latin typeface="Script MT Bold" pitchFamily="66" charset="0"/>
              </a:rPr>
              <a:t>Interest – Compound Interest</a:t>
            </a:r>
            <a:endParaRPr lang="en-US" sz="2400" dirty="0">
              <a:solidFill>
                <a:schemeClr val="bg1"/>
              </a:solidFill>
              <a:latin typeface="Script MT Bold" pitchFamily="66" charset="0"/>
            </a:endParaRPr>
          </a:p>
        </p:txBody>
      </p:sp>
      <p:sp>
        <p:nvSpPr>
          <p:cNvPr id="4" name="Rectangle 3"/>
          <p:cNvSpPr txBox="1">
            <a:spLocks noChangeArrowheads="1"/>
          </p:cNvSpPr>
          <p:nvPr/>
        </p:nvSpPr>
        <p:spPr>
          <a:xfrm>
            <a:off x="49162" y="685800"/>
            <a:ext cx="8332838" cy="60198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spcBef>
                <a:spcPts val="0"/>
              </a:spcBef>
              <a:buClr>
                <a:schemeClr val="tx1"/>
              </a:buClr>
              <a:buNone/>
            </a:pPr>
            <a:r>
              <a:rPr lang="en-US" dirty="0" smtClean="0">
                <a:solidFill>
                  <a:srgbClr val="FF0000"/>
                </a:solidFill>
                <a:latin typeface="Script MT Bold" pitchFamily="66" charset="0"/>
              </a:rPr>
              <a:t>Numerical: </a:t>
            </a:r>
          </a:p>
          <a:p>
            <a:pPr marL="457200" indent="-342900" algn="just">
              <a:lnSpc>
                <a:spcPct val="150000"/>
              </a:lnSpc>
              <a:spcBef>
                <a:spcPts val="0"/>
              </a:spcBef>
              <a:buClr>
                <a:schemeClr val="tx1"/>
              </a:buClr>
              <a:buFont typeface="+mj-lt"/>
              <a:buAutoNum type="romanLcPeriod"/>
            </a:pPr>
            <a:r>
              <a:rPr lang="en-US" dirty="0">
                <a:latin typeface="Script MT Bold" pitchFamily="66" charset="0"/>
              </a:rPr>
              <a:t>A finance company charges interest at the rate of 18% compounded monthly. What is the effective interest rate?</a:t>
            </a:r>
          </a:p>
          <a:p>
            <a:pPr marL="457200" indent="-342900" algn="just">
              <a:lnSpc>
                <a:spcPct val="150000"/>
              </a:lnSpc>
              <a:spcBef>
                <a:spcPts val="0"/>
              </a:spcBef>
              <a:buClr>
                <a:schemeClr val="tx1"/>
              </a:buClr>
              <a:buFont typeface="+mj-lt"/>
              <a:buAutoNum type="romanLcPeriod"/>
            </a:pPr>
            <a:r>
              <a:rPr lang="en-US" dirty="0">
                <a:latin typeface="Script MT Bold" pitchFamily="66" charset="0"/>
              </a:rPr>
              <a:t>If a person has to earn Rs.25000 today, how much he has to invest one year ago, when the investment earned at a nominal rate of 12% compounded monthly</a:t>
            </a:r>
            <a:r>
              <a:rPr lang="en-US" dirty="0" smtClean="0">
                <a:latin typeface="Script MT Bold" pitchFamily="66" charset="0"/>
              </a:rPr>
              <a:t>?</a:t>
            </a:r>
          </a:p>
          <a:p>
            <a:pPr marL="457200" indent="-342900" algn="just">
              <a:lnSpc>
                <a:spcPct val="150000"/>
              </a:lnSpc>
              <a:spcBef>
                <a:spcPts val="0"/>
              </a:spcBef>
              <a:buClr>
                <a:schemeClr val="tx1"/>
              </a:buClr>
              <a:buFont typeface="+mj-lt"/>
              <a:buAutoNum type="romanLcPeriod"/>
            </a:pPr>
            <a:r>
              <a:rPr lang="en-US" dirty="0">
                <a:latin typeface="Script MT Bold" pitchFamily="66" charset="0"/>
              </a:rPr>
              <a:t>Find the compound amount of Rs.5000 at 6% for 4,8 and 12 years and compare the results. Does doubling the time double the amount of interest earned</a:t>
            </a:r>
            <a:r>
              <a:rPr lang="en-US" dirty="0" smtClean="0">
                <a:latin typeface="Script MT Bold" pitchFamily="66" charset="0"/>
              </a:rPr>
              <a:t>?</a:t>
            </a:r>
          </a:p>
          <a:p>
            <a:pPr marL="457200" indent="-342900" algn="just">
              <a:lnSpc>
                <a:spcPct val="150000"/>
              </a:lnSpc>
              <a:spcBef>
                <a:spcPts val="0"/>
              </a:spcBef>
              <a:buClr>
                <a:schemeClr val="tx1"/>
              </a:buClr>
              <a:buFont typeface="+mj-lt"/>
              <a:buAutoNum type="romanLcPeriod"/>
            </a:pPr>
            <a:r>
              <a:rPr lang="en-US" dirty="0">
                <a:latin typeface="Script MT Bold" pitchFamily="66" charset="0"/>
              </a:rPr>
              <a:t>Find the effective interest rate if the rate of interest is 6% when compounded. (a) Yearly (b) Biannually </a:t>
            </a:r>
            <a:r>
              <a:rPr lang="en-US" dirty="0" smtClean="0">
                <a:latin typeface="Script MT Bold" pitchFamily="66" charset="0"/>
              </a:rPr>
              <a:t>(</a:t>
            </a:r>
            <a:r>
              <a:rPr lang="en-US" dirty="0">
                <a:latin typeface="Script MT Bold" pitchFamily="66" charset="0"/>
              </a:rPr>
              <a:t>iii) Quarterly (iv) Monthly (v) Daily </a:t>
            </a:r>
            <a:endParaRPr lang="en-US" dirty="0" smtClean="0">
              <a:latin typeface="Script MT Bold" pitchFamily="66" charset="0"/>
            </a:endParaRPr>
          </a:p>
          <a:p>
            <a:pPr marL="628650" indent="-514350" algn="just">
              <a:lnSpc>
                <a:spcPct val="200000"/>
              </a:lnSpc>
              <a:spcBef>
                <a:spcPts val="0"/>
              </a:spcBef>
              <a:buClr>
                <a:schemeClr val="tx1"/>
              </a:buClr>
              <a:buFont typeface="+mj-lt"/>
              <a:buAutoNum type="romanLcPeriod"/>
            </a:pPr>
            <a:endParaRPr lang="en-US" dirty="0">
              <a:latin typeface="Script MT Bold"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6390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4">
                                            <p:txEl>
                                              <p:pRg st="1" end="1"/>
                                            </p:txEl>
                                          </p:spTgt>
                                        </p:tgtEl>
                                      </p:cBhvr>
                                    </p:animEffect>
                                    <p:anim calcmode="lin" valueType="num">
                                      <p:cBhvr>
                                        <p:cTn id="14" dur="1000"/>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p:tgtEl>
                                          <p:spTgt spid="4">
                                            <p:txEl>
                                              <p:pRg st="1" end="1"/>
                                            </p:txEl>
                                          </p:spTgt>
                                        </p:tgtEl>
                                        <p:attrNameLst>
                                          <p:attrName>ppt_y</p:attrName>
                                        </p:attrNameLst>
                                      </p:cBhvr>
                                      <p:tavLst>
                                        <p:tav tm="0">
                                          <p:val>
                                            <p:strVal val="ppt_y"/>
                                          </p:val>
                                        </p:tav>
                                        <p:tav tm="100000">
                                          <p:val>
                                            <p:strVal val="ppt_y+.1"/>
                                          </p:val>
                                        </p:tav>
                                      </p:tavLst>
                                    </p:anim>
                                    <p:set>
                                      <p:cBhvr>
                                        <p:cTn id="16" dur="1" fill="hold">
                                          <p:stCondLst>
                                            <p:cond delay="999"/>
                                          </p:stCondLst>
                                        </p:cTn>
                                        <p:tgtEl>
                                          <p:spTgt spid="4">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arn(inVertical)">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4">
                                            <p:txEl>
                                              <p:pRg st="2" end="2"/>
                                            </p:txEl>
                                          </p:spTgt>
                                        </p:tgtEl>
                                      </p:cBhvr>
                                    </p:animEffect>
                                    <p:set>
                                      <p:cBhvr>
                                        <p:cTn id="26"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4">
                                            <p:txEl>
                                              <p:pRg st="3" end="3"/>
                                            </p:txEl>
                                          </p:spTgt>
                                        </p:tgtEl>
                                      </p:cBhvr>
                                    </p:animEffect>
                                    <p:anim calcmode="lin" valueType="num">
                                      <p:cBhvr>
                                        <p:cTn id="37" dur="1000"/>
                                        <p:tgtEl>
                                          <p:spTgt spid="4">
                                            <p:txEl>
                                              <p:pRg st="3" end="3"/>
                                            </p:txEl>
                                          </p:spTgt>
                                        </p:tgtEl>
                                        <p:attrNameLst>
                                          <p:attrName>ppt_x</p:attrName>
                                        </p:attrNameLst>
                                      </p:cBhvr>
                                      <p:tavLst>
                                        <p:tav tm="0">
                                          <p:val>
                                            <p:strVal val="ppt_x"/>
                                          </p:val>
                                        </p:tav>
                                        <p:tav tm="100000">
                                          <p:val>
                                            <p:strVal val="ppt_x"/>
                                          </p:val>
                                        </p:tav>
                                      </p:tavLst>
                                    </p:anim>
                                    <p:anim calcmode="lin" valueType="num">
                                      <p:cBhvr>
                                        <p:cTn id="38" dur="1000"/>
                                        <p:tgtEl>
                                          <p:spTgt spid="4">
                                            <p:txEl>
                                              <p:pRg st="3" end="3"/>
                                            </p:txEl>
                                          </p:spTgt>
                                        </p:tgtEl>
                                        <p:attrNameLst>
                                          <p:attrName>ppt_y</p:attrName>
                                        </p:attrNameLst>
                                      </p:cBhvr>
                                      <p:tavLst>
                                        <p:tav tm="0">
                                          <p:val>
                                            <p:strVal val="ppt_y"/>
                                          </p:val>
                                        </p:tav>
                                        <p:tav tm="100000">
                                          <p:val>
                                            <p:strVal val="ppt_y+.1"/>
                                          </p:val>
                                        </p:tav>
                                      </p:tavLst>
                                    </p:anim>
                                    <p:set>
                                      <p:cBhvr>
                                        <p:cTn id="39" dur="1" fill="hold">
                                          <p:stCondLst>
                                            <p:cond delay="999"/>
                                          </p:stCondLst>
                                        </p:cTn>
                                        <p:tgtEl>
                                          <p:spTgt spid="4">
                                            <p:txEl>
                                              <p:pRg st="3" end="3"/>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circle(in)">
                                      <p:cBhvr>
                                        <p:cTn id="44" dur="2000"/>
                                        <p:tgtEl>
                                          <p:spTgt spid="4">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xit" presetSubtype="1" fill="hold" nodeType="clickEffect">
                                  <p:stCondLst>
                                    <p:cond delay="0"/>
                                  </p:stCondLst>
                                  <p:childTnLst>
                                    <p:animEffect transition="out" filter="wheel(1)">
                                      <p:cBhvr>
                                        <p:cTn id="48" dur="2000"/>
                                        <p:tgtEl>
                                          <p:spTgt spid="4">
                                            <p:txEl>
                                              <p:pRg st="4" end="4"/>
                                            </p:txEl>
                                          </p:spTgt>
                                        </p:tgtEl>
                                      </p:cBhvr>
                                    </p:animEffect>
                                    <p:set>
                                      <p:cBhvr>
                                        <p:cTn id="49" dur="1" fill="hold">
                                          <p:stCondLst>
                                            <p:cond delay="1999"/>
                                          </p:stCondLst>
                                        </p:cTn>
                                        <p:tgtEl>
                                          <p:spTgt spid="4">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800" dirty="0" smtClean="0">
                <a:solidFill>
                  <a:schemeClr val="bg1"/>
                </a:solidFill>
                <a:latin typeface="Script MT Bold" pitchFamily="66" charset="0"/>
              </a:rPr>
              <a:t>Economic </a:t>
            </a:r>
            <a:r>
              <a:rPr lang="en-US" sz="2800" dirty="0">
                <a:solidFill>
                  <a:schemeClr val="bg1"/>
                </a:solidFill>
                <a:latin typeface="Script MT Bold" pitchFamily="66" charset="0"/>
              </a:rPr>
              <a:t>equivalence</a:t>
            </a:r>
          </a:p>
        </p:txBody>
      </p:sp>
      <p:sp>
        <p:nvSpPr>
          <p:cNvPr id="4" name="Rectangle 3"/>
          <p:cNvSpPr txBox="1">
            <a:spLocks noChangeArrowheads="1"/>
          </p:cNvSpPr>
          <p:nvPr/>
        </p:nvSpPr>
        <p:spPr>
          <a:xfrm>
            <a:off x="255639" y="990600"/>
            <a:ext cx="8077199" cy="5562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lnSpc>
                <a:spcPct val="150000"/>
              </a:lnSpc>
              <a:spcBef>
                <a:spcPts val="0"/>
              </a:spcBef>
              <a:buClr>
                <a:schemeClr val="tx1"/>
              </a:buClr>
            </a:pPr>
            <a:r>
              <a:rPr lang="en-US" dirty="0" smtClean="0">
                <a:latin typeface="Script MT Bold" pitchFamily="66" charset="0"/>
              </a:rPr>
              <a:t>Refers to the fact that a cash flow – whether single or multiple payments , can be converted to an </a:t>
            </a:r>
            <a:r>
              <a:rPr lang="en-US" dirty="0" smtClean="0">
                <a:solidFill>
                  <a:srgbClr val="00B0F0"/>
                </a:solidFill>
                <a:latin typeface="Script MT Bold" pitchFamily="66" charset="0"/>
              </a:rPr>
              <a:t>equivalent cash flow at any point in time. </a:t>
            </a:r>
          </a:p>
          <a:p>
            <a:pPr algn="just">
              <a:lnSpc>
                <a:spcPct val="150000"/>
              </a:lnSpc>
              <a:spcBef>
                <a:spcPts val="0"/>
              </a:spcBef>
              <a:buClr>
                <a:schemeClr val="tx1"/>
              </a:buClr>
            </a:pPr>
            <a:r>
              <a:rPr lang="en-US" dirty="0" smtClean="0">
                <a:latin typeface="Script MT Bold" pitchFamily="66" charset="0"/>
              </a:rPr>
              <a:t>Following are the required data: </a:t>
            </a:r>
          </a:p>
          <a:p>
            <a:pPr marL="571500" indent="-457200" algn="just">
              <a:lnSpc>
                <a:spcPct val="150000"/>
              </a:lnSpc>
              <a:spcBef>
                <a:spcPts val="0"/>
              </a:spcBef>
              <a:buClr>
                <a:schemeClr val="tx1"/>
              </a:buClr>
              <a:buAutoNum type="arabicPeriod"/>
            </a:pPr>
            <a:r>
              <a:rPr lang="en-US" dirty="0" smtClean="0">
                <a:latin typeface="Script MT Bold" pitchFamily="66" charset="0"/>
              </a:rPr>
              <a:t>Magnitude of the payment </a:t>
            </a:r>
          </a:p>
          <a:p>
            <a:pPr marL="571500" indent="-457200" algn="just">
              <a:lnSpc>
                <a:spcPct val="150000"/>
              </a:lnSpc>
              <a:spcBef>
                <a:spcPts val="0"/>
              </a:spcBef>
              <a:buClr>
                <a:schemeClr val="tx1"/>
              </a:buClr>
              <a:buAutoNum type="arabicPeriod"/>
            </a:pPr>
            <a:r>
              <a:rPr lang="en-US" dirty="0" smtClean="0">
                <a:latin typeface="Script MT Bold" pitchFamily="66" charset="0"/>
              </a:rPr>
              <a:t>Direction of the payment( income/expense) </a:t>
            </a:r>
          </a:p>
          <a:p>
            <a:pPr marL="571500" indent="-457200" algn="just">
              <a:lnSpc>
                <a:spcPct val="150000"/>
              </a:lnSpc>
              <a:spcBef>
                <a:spcPts val="0"/>
              </a:spcBef>
              <a:buClr>
                <a:schemeClr val="tx1"/>
              </a:buClr>
              <a:buAutoNum type="arabicPeriod"/>
            </a:pPr>
            <a:r>
              <a:rPr lang="en-US" dirty="0" smtClean="0">
                <a:latin typeface="Script MT Bold" pitchFamily="66" charset="0"/>
              </a:rPr>
              <a:t>Timing of the payment. </a:t>
            </a:r>
          </a:p>
          <a:p>
            <a:pPr marL="571500" indent="-457200" algn="just">
              <a:lnSpc>
                <a:spcPct val="150000"/>
              </a:lnSpc>
              <a:spcBef>
                <a:spcPts val="0"/>
              </a:spcBef>
              <a:buClr>
                <a:schemeClr val="tx1"/>
              </a:buClr>
              <a:buAutoNum type="arabicPeriod"/>
            </a:pPr>
            <a:r>
              <a:rPr lang="en-US" dirty="0" smtClean="0">
                <a:latin typeface="Script MT Bold" pitchFamily="66" charset="0"/>
              </a:rPr>
              <a:t>Interest rate. </a:t>
            </a:r>
            <a:endParaRPr lang="en-US" dirty="0">
              <a:latin typeface="Script MT Bold" pitchFamily="66" charset="0"/>
            </a:endParaRPr>
          </a:p>
          <a:p>
            <a:pPr marL="114300" indent="0" algn="just">
              <a:lnSpc>
                <a:spcPct val="150000"/>
              </a:lnSpc>
              <a:spcBef>
                <a:spcPts val="0"/>
              </a:spcBef>
              <a:buClr>
                <a:schemeClr val="tx1"/>
              </a:buClr>
              <a:buNone/>
            </a:pPr>
            <a:endParaRPr lang="en-US" dirty="0" smtClean="0">
              <a:latin typeface="Script MT Bold" pitchFamily="66" charset="0"/>
            </a:endParaRPr>
          </a:p>
          <a:p>
            <a:pPr marL="114300" indent="0" algn="just">
              <a:lnSpc>
                <a:spcPct val="150000"/>
              </a:lnSpc>
              <a:spcBef>
                <a:spcPts val="0"/>
              </a:spcBef>
              <a:buClr>
                <a:schemeClr val="tx1"/>
              </a:buClr>
              <a:buNone/>
            </a:pPr>
            <a:endParaRPr lang="en-US" dirty="0">
              <a:latin typeface="Script MT Bold"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73450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ircle(in)">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circle(in)">
                                      <p:cBhvr>
                                        <p:cTn id="32"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6138" y="304800"/>
            <a:ext cx="8088261" cy="1066800"/>
          </a:xfrm>
        </p:spPr>
        <p:txBody>
          <a:bodyPr>
            <a:noAutofit/>
          </a:bodyPr>
          <a:lstStyle/>
          <a:p>
            <a:r>
              <a:rPr lang="en-US" sz="2400" dirty="0">
                <a:solidFill>
                  <a:schemeClr val="bg1"/>
                </a:solidFill>
                <a:latin typeface="Script MT Bold" pitchFamily="66" charset="0"/>
              </a:rPr>
              <a:t>Decision Dilemma—Take a Lump Sum or </a:t>
            </a:r>
            <a:r>
              <a:rPr lang="en-US" sz="2400" dirty="0" smtClean="0">
                <a:solidFill>
                  <a:schemeClr val="bg1"/>
                </a:solidFill>
                <a:latin typeface="Script MT Bold" pitchFamily="66" charset="0"/>
              </a:rPr>
              <a:t>Annual Installments </a:t>
            </a:r>
            <a:endParaRPr lang="en-US" sz="2400" dirty="0">
              <a:solidFill>
                <a:schemeClr val="bg1"/>
              </a:solidFill>
              <a:latin typeface="Script MT Bold" pitchFamily="66"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pic>
        <p:nvPicPr>
          <p:cNvPr id="4" name="Picture 4" descr="j010759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6400800" y="952500"/>
            <a:ext cx="2304852" cy="27572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3"/>
          <p:cNvSpPr txBox="1">
            <a:spLocks noChangeArrowheads="1"/>
          </p:cNvSpPr>
          <p:nvPr/>
        </p:nvSpPr>
        <p:spPr>
          <a:xfrm>
            <a:off x="152400" y="914400"/>
            <a:ext cx="6248400" cy="57912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574675" indent="-460375" algn="just">
              <a:lnSpc>
                <a:spcPct val="150000"/>
              </a:lnSpc>
              <a:buClr>
                <a:schemeClr val="tx1"/>
              </a:buClr>
              <a:buFont typeface="Wingdings" pitchFamily="2" charset="2"/>
              <a:buChar char="§"/>
            </a:pPr>
            <a:r>
              <a:rPr lang="en-US" dirty="0" smtClean="0">
                <a:latin typeface="Script MT Bold" pitchFamily="66" charset="0"/>
              </a:rPr>
              <a:t>A suburban Chicago couple won the Power-ball. </a:t>
            </a:r>
          </a:p>
          <a:p>
            <a:pPr marL="574675" indent="-460375" algn="just">
              <a:lnSpc>
                <a:spcPct val="150000"/>
              </a:lnSpc>
              <a:buClr>
                <a:schemeClr val="tx1"/>
              </a:buClr>
              <a:buFont typeface="Wingdings" pitchFamily="2" charset="2"/>
              <a:buChar char="§"/>
            </a:pPr>
            <a:r>
              <a:rPr lang="en-US" dirty="0" smtClean="0">
                <a:latin typeface="Script MT Bold" pitchFamily="66" charset="0"/>
              </a:rPr>
              <a:t>They had to choose between </a:t>
            </a:r>
            <a:r>
              <a:rPr lang="en-US" dirty="0">
                <a:latin typeface="Script MT Bold" pitchFamily="66" charset="0"/>
              </a:rPr>
              <a:t>a single lump sum $104 million, or $312 million paid out over 15 years. </a:t>
            </a:r>
          </a:p>
          <a:p>
            <a:pPr marL="574675" indent="-460375" algn="just">
              <a:lnSpc>
                <a:spcPct val="150000"/>
              </a:lnSpc>
              <a:buClr>
                <a:schemeClr val="tx1"/>
              </a:buClr>
              <a:buFont typeface="Wingdings" pitchFamily="2" charset="2"/>
              <a:buChar char="§"/>
            </a:pPr>
            <a:r>
              <a:rPr lang="en-US" dirty="0">
                <a:latin typeface="Script MT Bold" pitchFamily="66" charset="0"/>
              </a:rPr>
              <a:t>Which do you think is the best choice? </a:t>
            </a:r>
          </a:p>
          <a:p>
            <a:pPr marL="574675" indent="-460375" algn="just">
              <a:lnSpc>
                <a:spcPct val="150000"/>
              </a:lnSpc>
              <a:buClr>
                <a:schemeClr val="tx1"/>
              </a:buClr>
              <a:buFont typeface="Wingdings" pitchFamily="2" charset="2"/>
              <a:buChar char="§"/>
            </a:pPr>
            <a:r>
              <a:rPr lang="en-US" dirty="0">
                <a:latin typeface="Script MT Bold" pitchFamily="66" charset="0"/>
              </a:rPr>
              <a:t>The winning couple opted for the lump sum.</a:t>
            </a:r>
          </a:p>
          <a:p>
            <a:pPr marL="574675" indent="-460375" algn="just">
              <a:lnSpc>
                <a:spcPct val="150000"/>
              </a:lnSpc>
              <a:buClr>
                <a:schemeClr val="tx1"/>
              </a:buClr>
              <a:buFont typeface="Wingdings" pitchFamily="2" charset="2"/>
              <a:buChar char="§"/>
            </a:pPr>
            <a:r>
              <a:rPr lang="en-US" dirty="0">
                <a:latin typeface="Script MT Bold" pitchFamily="66" charset="0"/>
              </a:rPr>
              <a:t>Did they make the right choice?</a:t>
            </a:r>
          </a:p>
          <a:p>
            <a:pPr marL="574675" indent="-460375" algn="just">
              <a:lnSpc>
                <a:spcPct val="150000"/>
              </a:lnSpc>
              <a:buClr>
                <a:schemeClr val="tx1"/>
              </a:buClr>
              <a:buFont typeface="Wingdings" pitchFamily="2" charset="2"/>
              <a:buChar char="§"/>
            </a:pPr>
            <a:r>
              <a:rPr lang="en-US" dirty="0">
                <a:latin typeface="Script MT Bold" pitchFamily="66" charset="0"/>
              </a:rPr>
              <a:t> What basis do we make such an economic comparison? </a:t>
            </a:r>
          </a:p>
        </p:txBody>
      </p:sp>
    </p:spTree>
    <p:extLst>
      <p:ext uri="{BB962C8B-B14F-4D97-AF65-F5344CB8AC3E}">
        <p14:creationId xmlns:p14="http://schemas.microsoft.com/office/powerpoint/2010/main" val="332546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800" dirty="0" smtClean="0">
                <a:solidFill>
                  <a:schemeClr val="bg1"/>
                </a:solidFill>
                <a:latin typeface="Script MT Bold" pitchFamily="66" charset="0"/>
              </a:rPr>
              <a:t>Types of cash flows</a:t>
            </a:r>
            <a:endParaRPr lang="en-US" sz="2800" dirty="0">
              <a:solidFill>
                <a:schemeClr val="bg1"/>
              </a:solidFill>
              <a:latin typeface="Script MT Bold" pitchFamily="66" charset="0"/>
            </a:endParaRPr>
          </a:p>
        </p:txBody>
      </p:sp>
      <p:sp>
        <p:nvSpPr>
          <p:cNvPr id="4" name="Rectangle 3"/>
          <p:cNvSpPr txBox="1">
            <a:spLocks noChangeArrowheads="1"/>
          </p:cNvSpPr>
          <p:nvPr/>
        </p:nvSpPr>
        <p:spPr>
          <a:xfrm>
            <a:off x="2590800" y="990600"/>
            <a:ext cx="5742038" cy="50292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lnSpc>
                <a:spcPct val="200000"/>
              </a:lnSpc>
              <a:spcBef>
                <a:spcPts val="0"/>
              </a:spcBef>
              <a:buClr>
                <a:schemeClr val="tx1"/>
              </a:buClr>
            </a:pPr>
            <a:r>
              <a:rPr lang="en-US" dirty="0" smtClean="0">
                <a:latin typeface="Script MT Bold" pitchFamily="66" charset="0"/>
              </a:rPr>
              <a:t>Single cash flows </a:t>
            </a:r>
          </a:p>
          <a:p>
            <a:pPr algn="just">
              <a:lnSpc>
                <a:spcPct val="200000"/>
              </a:lnSpc>
              <a:spcBef>
                <a:spcPts val="0"/>
              </a:spcBef>
              <a:buClr>
                <a:schemeClr val="tx1"/>
              </a:buClr>
            </a:pPr>
            <a:r>
              <a:rPr lang="en-US" dirty="0" smtClean="0">
                <a:latin typeface="Script MT Bold" pitchFamily="66" charset="0"/>
              </a:rPr>
              <a:t>Uniform (equal) series</a:t>
            </a:r>
            <a:endParaRPr lang="en-US" dirty="0">
              <a:latin typeface="Script MT Bold" pitchFamily="66" charset="0"/>
            </a:endParaRPr>
          </a:p>
          <a:p>
            <a:pPr algn="just">
              <a:lnSpc>
                <a:spcPct val="200000"/>
              </a:lnSpc>
              <a:spcBef>
                <a:spcPts val="0"/>
              </a:spcBef>
              <a:buClr>
                <a:schemeClr val="tx1"/>
              </a:buClr>
            </a:pPr>
            <a:r>
              <a:rPr lang="en-US" dirty="0" smtClean="0">
                <a:latin typeface="Script MT Bold" pitchFamily="66" charset="0"/>
              </a:rPr>
              <a:t>Linear gradient series</a:t>
            </a:r>
          </a:p>
          <a:p>
            <a:pPr marL="114300" indent="0" algn="just">
              <a:lnSpc>
                <a:spcPct val="200000"/>
              </a:lnSpc>
              <a:spcBef>
                <a:spcPts val="0"/>
              </a:spcBef>
              <a:buClr>
                <a:schemeClr val="tx1"/>
              </a:buClr>
              <a:buNone/>
            </a:pPr>
            <a:endParaRPr lang="en-US" dirty="0">
              <a:latin typeface="Script MT Bold" pitchFamily="66" charset="0"/>
            </a:endParaRPr>
          </a:p>
        </p:txBody>
      </p:sp>
      <p:pic>
        <p:nvPicPr>
          <p:cNvPr id="2050" name="Picture 2" descr="C:\Users\ACER\Desktop\Images\Zero-Percent.jpg"/>
          <p:cNvPicPr>
            <a:picLocks noChangeAspect="1" noChangeArrowheads="1"/>
          </p:cNvPicPr>
          <p:nvPr/>
        </p:nvPicPr>
        <p:blipFill rotWithShape="1">
          <a:blip r:embed="rId2">
            <a:extLst>
              <a:ext uri="{28A0092B-C50C-407E-A947-70E740481C1C}">
                <a14:useLocalDpi xmlns:a14="http://schemas.microsoft.com/office/drawing/2010/main" val="0"/>
              </a:ext>
            </a:extLst>
          </a:blip>
          <a:srcRect l="18473" t="2669" r="24205" b="4263"/>
          <a:stretch/>
        </p:blipFill>
        <p:spPr bwMode="auto">
          <a:xfrm>
            <a:off x="239873" y="990600"/>
            <a:ext cx="2527738" cy="410406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1640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800" dirty="0">
                <a:solidFill>
                  <a:schemeClr val="bg1"/>
                </a:solidFill>
                <a:latin typeface="Script MT Bold" pitchFamily="66" charset="0"/>
              </a:rPr>
              <a:t>Types of Compound Interest Formulas</a:t>
            </a:r>
          </a:p>
        </p:txBody>
      </p:sp>
      <p:sp>
        <p:nvSpPr>
          <p:cNvPr id="4" name="Rectangle 3"/>
          <p:cNvSpPr txBox="1">
            <a:spLocks noChangeArrowheads="1"/>
          </p:cNvSpPr>
          <p:nvPr/>
        </p:nvSpPr>
        <p:spPr>
          <a:xfrm>
            <a:off x="255639" y="990600"/>
            <a:ext cx="8077199" cy="5562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spcBef>
                <a:spcPts val="0"/>
              </a:spcBef>
              <a:buClr>
                <a:schemeClr val="tx1"/>
              </a:buClr>
              <a:buNone/>
            </a:pPr>
            <a:r>
              <a:rPr lang="en-US" dirty="0" smtClean="0">
                <a:solidFill>
                  <a:srgbClr val="FF0000"/>
                </a:solidFill>
                <a:latin typeface="Script MT Bold" pitchFamily="66" charset="0"/>
              </a:rPr>
              <a:t>1. Single </a:t>
            </a:r>
            <a:r>
              <a:rPr lang="en-US" dirty="0">
                <a:solidFill>
                  <a:srgbClr val="FF0000"/>
                </a:solidFill>
                <a:latin typeface="Script MT Bold" pitchFamily="66" charset="0"/>
              </a:rPr>
              <a:t>payment compound </a:t>
            </a:r>
            <a:r>
              <a:rPr lang="en-US" dirty="0" smtClean="0">
                <a:solidFill>
                  <a:srgbClr val="FF0000"/>
                </a:solidFill>
                <a:latin typeface="Script MT Bold" pitchFamily="66" charset="0"/>
              </a:rPr>
              <a:t>amount:</a:t>
            </a:r>
            <a:endParaRPr lang="en-US" dirty="0">
              <a:solidFill>
                <a:srgbClr val="FF0000"/>
              </a:solidFill>
              <a:latin typeface="Script MT Bold" pitchFamily="66" charset="0"/>
            </a:endParaRPr>
          </a:p>
          <a:p>
            <a:pPr algn="just">
              <a:lnSpc>
                <a:spcPct val="150000"/>
              </a:lnSpc>
              <a:spcBef>
                <a:spcPts val="0"/>
              </a:spcBef>
              <a:buClr>
                <a:schemeClr val="tx1"/>
              </a:buClr>
            </a:pPr>
            <a:r>
              <a:rPr lang="en-US" dirty="0">
                <a:latin typeface="Script MT Bold" pitchFamily="66" charset="0"/>
              </a:rPr>
              <a:t>Here the objective is to find the single future sum (</a:t>
            </a:r>
            <a:r>
              <a:rPr lang="en-US" b="1" dirty="0">
                <a:latin typeface="Times New Roman" pitchFamily="18" charset="0"/>
                <a:cs typeface="Times New Roman" pitchFamily="18" charset="0"/>
              </a:rPr>
              <a:t>F</a:t>
            </a:r>
            <a:r>
              <a:rPr lang="en-US" dirty="0">
                <a:latin typeface="Script MT Bold" pitchFamily="66" charset="0"/>
              </a:rPr>
              <a:t>) of initial payment P after n period at interest rate i</a:t>
            </a:r>
            <a:r>
              <a:rPr lang="en-US" dirty="0" smtClean="0">
                <a:latin typeface="Script MT Bold" pitchFamily="66" charset="0"/>
              </a:rPr>
              <a:t> % </a:t>
            </a:r>
            <a:r>
              <a:rPr lang="en-US" dirty="0">
                <a:latin typeface="Script MT Bold" pitchFamily="66" charset="0"/>
              </a:rPr>
              <a:t>compounded every period.</a:t>
            </a:r>
          </a:p>
          <a:p>
            <a:pPr algn="just">
              <a:lnSpc>
                <a:spcPct val="150000"/>
              </a:lnSpc>
              <a:spcBef>
                <a:spcPts val="0"/>
              </a:spcBef>
              <a:buClr>
                <a:schemeClr val="tx1"/>
              </a:buClr>
            </a:pPr>
            <a:endParaRPr lang="en-US" dirty="0">
              <a:latin typeface="Script MT Bold"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8"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Lst>
          </a:blip>
          <a:srcRect/>
          <a:stretch>
            <a:fillRect/>
          </a:stretch>
        </p:blipFill>
        <p:spPr bwMode="auto">
          <a:xfrm>
            <a:off x="990600" y="3059496"/>
            <a:ext cx="6492240" cy="1735547"/>
          </a:xfrm>
          <a:prstGeom prst="rect">
            <a:avLst/>
          </a:prstGeom>
          <a:noFill/>
          <a:ln w="9525">
            <a:noFill/>
            <a:miter lim="800000"/>
            <a:headEnd/>
            <a:tailEnd/>
          </a:ln>
        </p:spPr>
      </p:pic>
      <p:pic>
        <p:nvPicPr>
          <p:cNvPr id="9" name="Picture 3"/>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Lst>
          </a:blip>
          <a:srcRect/>
          <a:stretch>
            <a:fillRect/>
          </a:stretch>
        </p:blipFill>
        <p:spPr bwMode="auto">
          <a:xfrm>
            <a:off x="695325" y="5181600"/>
            <a:ext cx="7305675" cy="1057275"/>
          </a:xfrm>
          <a:prstGeom prst="rect">
            <a:avLst/>
          </a:prstGeom>
          <a:noFill/>
          <a:ln w="9525">
            <a:noFill/>
            <a:miter lim="800000"/>
            <a:headEnd/>
            <a:tailEnd/>
          </a:ln>
        </p:spPr>
      </p:pic>
      <p:sp>
        <p:nvSpPr>
          <p:cNvPr id="10" name="Rectangle 9"/>
          <p:cNvSpPr/>
          <p:nvPr/>
        </p:nvSpPr>
        <p:spPr>
          <a:xfrm>
            <a:off x="3314700" y="5105400"/>
            <a:ext cx="31623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4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Numerical</a:t>
            </a:r>
            <a:endParaRPr lang="en-US" dirty="0"/>
          </a:p>
        </p:txBody>
      </p:sp>
      <p:sp>
        <p:nvSpPr>
          <p:cNvPr id="4" name="Content Placeholder 3"/>
          <p:cNvSpPr>
            <a:spLocks noGrp="1"/>
          </p:cNvSpPr>
          <p:nvPr>
            <p:ph idx="1"/>
          </p:nvPr>
        </p:nvSpPr>
        <p:spPr/>
        <p:txBody>
          <a:bodyPr/>
          <a:lstStyle/>
          <a:p>
            <a:r>
              <a:rPr lang="en-US" dirty="0" smtClean="0"/>
              <a:t>If you had Rs.2000 now and invested it at 10%, how much would it be worth in 8 years?</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17791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artisticPhotocopy/>
                    </a14:imgEffect>
                  </a14:imgLayer>
                </a14:imgProps>
              </a:ext>
            </a:extLst>
          </a:blip>
          <a:srcRect t="19705"/>
          <a:stretch/>
        </p:blipFill>
        <p:spPr bwMode="auto">
          <a:xfrm>
            <a:off x="1066800" y="4953000"/>
            <a:ext cx="6762750" cy="1552575"/>
          </a:xfrm>
          <a:prstGeom prst="rect">
            <a:avLst/>
          </a:prstGeom>
          <a:noFill/>
          <a:ln w="9525">
            <a:noFill/>
            <a:miter lim="800000"/>
            <a:headEnd/>
            <a:tailEnd/>
          </a:ln>
        </p:spPr>
      </p:pic>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800" dirty="0">
                <a:solidFill>
                  <a:schemeClr val="bg1"/>
                </a:solidFill>
                <a:latin typeface="Script MT Bold" pitchFamily="66" charset="0"/>
              </a:rPr>
              <a:t>Types of Compound Interest Formulas</a:t>
            </a:r>
          </a:p>
        </p:txBody>
      </p:sp>
      <p:sp>
        <p:nvSpPr>
          <p:cNvPr id="4" name="Rectangle 3"/>
          <p:cNvSpPr txBox="1">
            <a:spLocks noChangeArrowheads="1"/>
          </p:cNvSpPr>
          <p:nvPr/>
        </p:nvSpPr>
        <p:spPr>
          <a:xfrm>
            <a:off x="255639" y="990600"/>
            <a:ext cx="8077199" cy="5562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spcBef>
                <a:spcPts val="0"/>
              </a:spcBef>
              <a:buClr>
                <a:schemeClr val="tx1"/>
              </a:buClr>
              <a:buNone/>
            </a:pPr>
            <a:r>
              <a:rPr lang="en-US" dirty="0">
                <a:solidFill>
                  <a:srgbClr val="FF0000"/>
                </a:solidFill>
                <a:latin typeface="Script MT Bold" pitchFamily="66" charset="0"/>
              </a:rPr>
              <a:t>2</a:t>
            </a:r>
            <a:r>
              <a:rPr lang="en-US" dirty="0" smtClean="0">
                <a:solidFill>
                  <a:srgbClr val="FF0000"/>
                </a:solidFill>
                <a:latin typeface="Script MT Bold" pitchFamily="66" charset="0"/>
              </a:rPr>
              <a:t>. Single </a:t>
            </a:r>
            <a:r>
              <a:rPr lang="en-US" dirty="0">
                <a:solidFill>
                  <a:srgbClr val="FF0000"/>
                </a:solidFill>
                <a:latin typeface="Script MT Bold" pitchFamily="66" charset="0"/>
              </a:rPr>
              <a:t>Payment Present Worth Amount:</a:t>
            </a:r>
          </a:p>
          <a:p>
            <a:pPr algn="just">
              <a:lnSpc>
                <a:spcPct val="150000"/>
              </a:lnSpc>
              <a:spcBef>
                <a:spcPts val="0"/>
              </a:spcBef>
              <a:buClr>
                <a:schemeClr val="tx1"/>
              </a:buClr>
            </a:pPr>
            <a:r>
              <a:rPr lang="en-US" dirty="0">
                <a:latin typeface="Script MT Bold" pitchFamily="66" charset="0"/>
              </a:rPr>
              <a:t>Here the objective is to find the present worth amount (P) of a single future sum (</a:t>
            </a:r>
            <a:r>
              <a:rPr lang="en-US" b="1" dirty="0">
                <a:latin typeface="Times New Roman" pitchFamily="18" charset="0"/>
                <a:cs typeface="Times New Roman" pitchFamily="18" charset="0"/>
              </a:rPr>
              <a:t>F</a:t>
            </a:r>
            <a:r>
              <a:rPr lang="en-US" dirty="0">
                <a:latin typeface="Script MT Bold" pitchFamily="66" charset="0"/>
              </a:rPr>
              <a:t>) which will be received after n periods at an interest rate of i% compounded at the end of every interest period.</a:t>
            </a:r>
          </a:p>
          <a:p>
            <a:pPr algn="just">
              <a:lnSpc>
                <a:spcPct val="150000"/>
              </a:lnSpc>
              <a:spcBef>
                <a:spcPts val="0"/>
              </a:spcBef>
              <a:buClr>
                <a:schemeClr val="tx1"/>
              </a:buClr>
            </a:pPr>
            <a:endParaRPr lang="en-US" dirty="0">
              <a:latin typeface="Script MT Bold"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10" name="Rectangle 9"/>
          <p:cNvSpPr/>
          <p:nvPr/>
        </p:nvSpPr>
        <p:spPr>
          <a:xfrm>
            <a:off x="3543300" y="4952999"/>
            <a:ext cx="3162300" cy="776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Lst>
          </a:blip>
          <a:srcRect/>
          <a:stretch>
            <a:fillRect/>
          </a:stretch>
        </p:blipFill>
        <p:spPr bwMode="auto">
          <a:xfrm>
            <a:off x="1524000" y="3048000"/>
            <a:ext cx="5904412" cy="1828800"/>
          </a:xfrm>
          <a:prstGeom prst="rect">
            <a:avLst/>
          </a:prstGeom>
          <a:noFill/>
          <a:ln w="9525">
            <a:noFill/>
            <a:miter lim="800000"/>
            <a:headEnd/>
            <a:tailEnd/>
          </a:ln>
        </p:spPr>
      </p:pic>
    </p:spTree>
    <p:extLst>
      <p:ext uri="{BB962C8B-B14F-4D97-AF65-F5344CB8AC3E}">
        <p14:creationId xmlns:p14="http://schemas.microsoft.com/office/powerpoint/2010/main" val="368090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Numerical</a:t>
            </a:r>
            <a:endParaRPr lang="en-US" dirty="0"/>
          </a:p>
        </p:txBody>
      </p:sp>
      <p:sp>
        <p:nvSpPr>
          <p:cNvPr id="4" name="Content Placeholder 3"/>
          <p:cNvSpPr>
            <a:spLocks noGrp="1"/>
          </p:cNvSpPr>
          <p:nvPr>
            <p:ph idx="1"/>
          </p:nvPr>
        </p:nvSpPr>
        <p:spPr/>
        <p:txBody>
          <a:bodyPr/>
          <a:lstStyle/>
          <a:p>
            <a:r>
              <a:rPr lang="en-US" dirty="0" smtClean="0"/>
              <a:t>Suppose Rs.1000 is to be received in 5 years, at an annual rate of 12%, what is the present worth of this amount?</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0105804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Suppose you have the alternative of receiving either $18,000 at the end of 5years or P dollars today. Currently, you have no need for the money, so you could deposit the P dollars in a bank that pays 5% interest. What value of P would you deposit today such that you could earn $18,000 at the end of 5years?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3126397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588" y="762000"/>
            <a:ext cx="7772400" cy="1219200"/>
          </a:xfrm>
        </p:spPr>
        <p:txBody>
          <a:bodyPr/>
          <a:lstStyle/>
          <a:p>
            <a:endParaRPr lang="en-US" dirty="0"/>
          </a:p>
        </p:txBody>
      </p:sp>
      <p:sp>
        <p:nvSpPr>
          <p:cNvPr id="3" name="Content Placeholder 2"/>
          <p:cNvSpPr>
            <a:spLocks noGrp="1"/>
          </p:cNvSpPr>
          <p:nvPr>
            <p:ph idx="1"/>
          </p:nvPr>
        </p:nvSpPr>
        <p:spPr/>
        <p:txBody>
          <a:bodyPr/>
          <a:lstStyle/>
          <a:p>
            <a:r>
              <a:rPr lang="en-US" dirty="0"/>
              <a:t>Suppose that you are obtaining a loan from your </a:t>
            </a:r>
            <a:r>
              <a:rPr lang="en-US" dirty="0" smtClean="0"/>
              <a:t>friend in </a:t>
            </a:r>
            <a:r>
              <a:rPr lang="en-US" dirty="0"/>
              <a:t>the amount of $25,000 (now) to be repaid in 3 years to cover some of your college expenses. If your </a:t>
            </a:r>
            <a:r>
              <a:rPr lang="en-US" dirty="0" smtClean="0"/>
              <a:t>friend </a:t>
            </a:r>
            <a:r>
              <a:rPr lang="en-US" dirty="0"/>
              <a:t>earns 8% interest on his money, what minimum lump sum payment </a:t>
            </a:r>
            <a:r>
              <a:rPr lang="en-US" dirty="0" smtClean="0"/>
              <a:t>will be done in three </a:t>
            </a:r>
            <a:r>
              <a:rPr lang="en-US" dirty="0"/>
              <a:t>years from </a:t>
            </a:r>
            <a:r>
              <a:rPr lang="en-US" dirty="0" smtClean="0"/>
              <a:t>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286181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have just purchased 100 shares of  Citigroup stock at $60 per share. You will sell the stock when its market price is doubled. If you expect the stock price to increase 20% per year, how long do you anticipate waiting before selling the stock?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626201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85800"/>
          </a:xfrm>
        </p:spPr>
        <p:txBody>
          <a:bodyPr>
            <a:normAutofit/>
          </a:bodyPr>
          <a:lstStyle/>
          <a:p>
            <a:endParaRPr lang="en-US" sz="2800" u="sng" dirty="0"/>
          </a:p>
        </p:txBody>
      </p:sp>
      <p:sp>
        <p:nvSpPr>
          <p:cNvPr id="3" name="Content Placeholder 2"/>
          <p:cNvSpPr>
            <a:spLocks noGrp="1"/>
          </p:cNvSpPr>
          <p:nvPr>
            <p:ph idx="1"/>
          </p:nvPr>
        </p:nvSpPr>
        <p:spPr>
          <a:xfrm>
            <a:off x="609599" y="1293779"/>
            <a:ext cx="6347714" cy="3880773"/>
          </a:xfrm>
        </p:spPr>
        <p:txBody>
          <a:bodyPr>
            <a:noAutofit/>
          </a:bodyPr>
          <a:lstStyle/>
          <a:p>
            <a:pPr lvl="1"/>
            <a:r>
              <a:rPr lang="en-US" sz="1800" b="1" dirty="0" smtClean="0">
                <a:latin typeface="Times New Roman" panose="02020603050405020304" pitchFamily="18" charset="0"/>
                <a:cs typeface="Times New Roman" panose="02020603050405020304" pitchFamily="18" charset="0"/>
              </a:rPr>
              <a:t>Wilson technology , a growing machine shop, wishes to set aside money now	 to invest over the next 4 years to use to automate its customer service department. The company can earn 10% on a lump sun deposited now, and wishes to withdraw the money in the following increments: </a:t>
            </a:r>
          </a:p>
          <a:p>
            <a:pPr marL="400050" lvl="1" indent="0">
              <a:buNone/>
            </a:pPr>
            <a:r>
              <a:rPr lang="en-US" sz="1800" b="1" dirty="0" smtClean="0">
                <a:latin typeface="Times New Roman" panose="02020603050405020304" pitchFamily="18" charset="0"/>
                <a:cs typeface="Times New Roman" panose="02020603050405020304" pitchFamily="18" charset="0"/>
              </a:rPr>
              <a:t>    Year1: $25,000 to purchase a computer and database    software designed for customer service use. </a:t>
            </a:r>
          </a:p>
          <a:p>
            <a:pPr marL="400050" lvl="1" indent="0">
              <a:buNone/>
            </a:pPr>
            <a:r>
              <a:rPr lang="en-US" sz="1800" b="1" dirty="0" smtClean="0">
                <a:latin typeface="Times New Roman" panose="02020603050405020304" pitchFamily="18" charset="0"/>
                <a:cs typeface="Times New Roman" panose="02020603050405020304" pitchFamily="18" charset="0"/>
              </a:rPr>
              <a:t>    Year2: $3000 to purchase additional hardware to accommodate anticipated growth in use of the system.</a:t>
            </a:r>
          </a:p>
          <a:p>
            <a:pPr marL="400050" lvl="1" indent="0">
              <a:buNone/>
            </a:pPr>
            <a:r>
              <a:rPr lang="en-US" sz="1800" b="1" dirty="0" smtClean="0">
                <a:latin typeface="Times New Roman" panose="02020603050405020304" pitchFamily="18" charset="0"/>
                <a:cs typeface="Times New Roman" panose="02020603050405020304" pitchFamily="18" charset="0"/>
              </a:rPr>
              <a:t>    Year3: no expenses </a:t>
            </a:r>
          </a:p>
          <a:p>
            <a:pPr marL="400050" lvl="1" indent="0">
              <a:buNone/>
            </a:pPr>
            <a:r>
              <a:rPr lang="en-US" sz="1800" b="1" dirty="0" smtClean="0">
                <a:latin typeface="Times New Roman" panose="02020603050405020304" pitchFamily="18" charset="0"/>
                <a:cs typeface="Times New Roman" panose="02020603050405020304" pitchFamily="18" charset="0"/>
              </a:rPr>
              <a:t>    Year4: $5000 to purchase software upgrades. </a:t>
            </a:r>
          </a:p>
          <a:p>
            <a:pPr marL="400050" lvl="1" indent="0">
              <a:buNone/>
            </a:pPr>
            <a:r>
              <a:rPr lang="en-US" sz="1800" b="1" dirty="0" smtClean="0">
                <a:latin typeface="Times New Roman" panose="02020603050405020304" pitchFamily="18" charset="0"/>
                <a:cs typeface="Times New Roman" panose="02020603050405020304" pitchFamily="18" charset="0"/>
              </a:rPr>
              <a:t>    How much money must be deposited now to cover the    anticipated payments over the next 4 years</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310754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local news paper headline read ’Bo Smith signed for $30M’. A reading of the article revealed that on April 1,2010, Bo Smith, signed a package with the  Dallas Rangers. The terms of the contract were $3M immediately, $2.4M  per year for the first 5 years, and $3M per year for the next 5 years. If B0’s interest is 8% per year, what would his contract be worth at the time he signs 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87332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6139" y="304800"/>
            <a:ext cx="7696200" cy="457200"/>
          </a:xfrm>
        </p:spPr>
        <p:txBody>
          <a:bodyPr>
            <a:noAutofit/>
          </a:bodyPr>
          <a:lstStyle/>
          <a:p>
            <a:r>
              <a:rPr lang="en-US" sz="2400" dirty="0" smtClean="0">
                <a:solidFill>
                  <a:schemeClr val="bg1"/>
                </a:solidFill>
                <a:latin typeface="Script MT Bold" pitchFamily="66" charset="0"/>
              </a:rPr>
              <a:t>Why </a:t>
            </a:r>
            <a:r>
              <a:rPr lang="en-US" sz="2400" dirty="0">
                <a:solidFill>
                  <a:schemeClr val="bg1"/>
                </a:solidFill>
                <a:latin typeface="Script MT Bold" pitchFamily="66" charset="0"/>
              </a:rPr>
              <a:t>Do We Need to Know?</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5" name="Rectangle 3"/>
          <p:cNvSpPr txBox="1">
            <a:spLocks noChangeArrowheads="1"/>
          </p:cNvSpPr>
          <p:nvPr/>
        </p:nvSpPr>
        <p:spPr>
          <a:xfrm>
            <a:off x="0" y="1143000"/>
            <a:ext cx="5181600" cy="5105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574675" indent="-460375" algn="just">
              <a:lnSpc>
                <a:spcPct val="150000"/>
              </a:lnSpc>
              <a:buClr>
                <a:schemeClr val="tx1"/>
              </a:buClr>
              <a:buFont typeface="Wingdings" pitchFamily="2" charset="2"/>
              <a:buChar char="§"/>
            </a:pPr>
            <a:r>
              <a:rPr lang="en-US" dirty="0">
                <a:latin typeface="Script MT Bold" pitchFamily="66" charset="0"/>
              </a:rPr>
              <a:t>To make such </a:t>
            </a:r>
            <a:r>
              <a:rPr lang="en-US" dirty="0" smtClean="0">
                <a:latin typeface="Script MT Bold" pitchFamily="66" charset="0"/>
              </a:rPr>
              <a:t>comparisons, </a:t>
            </a:r>
            <a:r>
              <a:rPr lang="en-US" dirty="0">
                <a:solidFill>
                  <a:srgbClr val="00B0F0"/>
                </a:solidFill>
                <a:latin typeface="Script MT Bold" pitchFamily="66" charset="0"/>
              </a:rPr>
              <a:t>we must be able to compare the value of money at different point in time</a:t>
            </a:r>
            <a:r>
              <a:rPr lang="en-US" dirty="0" smtClean="0">
                <a:solidFill>
                  <a:srgbClr val="00B0F0"/>
                </a:solidFill>
                <a:latin typeface="Script MT Bold" pitchFamily="66" charset="0"/>
              </a:rPr>
              <a:t>.</a:t>
            </a:r>
            <a:endParaRPr lang="en-US" dirty="0">
              <a:solidFill>
                <a:srgbClr val="00B0F0"/>
              </a:solidFill>
              <a:latin typeface="Script MT Bold" pitchFamily="66" charset="0"/>
            </a:endParaRPr>
          </a:p>
        </p:txBody>
      </p:sp>
      <p:pic>
        <p:nvPicPr>
          <p:cNvPr id="6" name="Picture 5" descr="Man-With-Question-01.png"/>
          <p:cNvPicPr>
            <a:picLocks noChangeAspect="1"/>
          </p:cNvPicPr>
          <p:nvPr/>
        </p:nvPicPr>
        <p:blipFill rotWithShape="1">
          <a:blip r:embed="rId2" cstate="print"/>
          <a:srcRect l="20469" t="2359" r="17304"/>
          <a:stretch/>
        </p:blipFill>
        <p:spPr>
          <a:xfrm>
            <a:off x="4876800" y="1021080"/>
            <a:ext cx="3577808" cy="5760720"/>
          </a:xfrm>
          <a:prstGeom prst="rect">
            <a:avLst/>
          </a:prstGeom>
        </p:spPr>
      </p:pic>
    </p:spTree>
    <p:extLst>
      <p:ext uri="{BB962C8B-B14F-4D97-AF65-F5344CB8AC3E}">
        <p14:creationId xmlns:p14="http://schemas.microsoft.com/office/powerpoint/2010/main" val="47525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Suppose you have a savings account with your federal credit union. By looking at the account, you learned the interest rate in each period during the last 5years was as shown in the fig. Calculate the balance at the end of 5years.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3346115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Lst>
          </a:blip>
          <a:srcRect/>
          <a:stretch>
            <a:fillRect/>
          </a:stretch>
        </p:blipFill>
        <p:spPr bwMode="auto">
          <a:xfrm>
            <a:off x="762000" y="3209263"/>
            <a:ext cx="6400800" cy="1828800"/>
          </a:xfrm>
          <a:prstGeom prst="rect">
            <a:avLst/>
          </a:prstGeom>
          <a:noFill/>
          <a:ln w="9525">
            <a:noFill/>
            <a:miter lim="800000"/>
            <a:headEnd/>
            <a:tailEnd/>
          </a:ln>
        </p:spPr>
      </p:pic>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800" dirty="0">
                <a:solidFill>
                  <a:schemeClr val="bg1"/>
                </a:solidFill>
                <a:latin typeface="Script MT Bold" pitchFamily="66" charset="0"/>
              </a:rPr>
              <a:t>Types of Compound Interest Formulas</a:t>
            </a:r>
          </a:p>
        </p:txBody>
      </p:sp>
      <p:sp>
        <p:nvSpPr>
          <p:cNvPr id="4" name="Rectangle 3"/>
          <p:cNvSpPr txBox="1">
            <a:spLocks noChangeArrowheads="1"/>
          </p:cNvSpPr>
          <p:nvPr/>
        </p:nvSpPr>
        <p:spPr>
          <a:xfrm>
            <a:off x="152400" y="990600"/>
            <a:ext cx="8077199" cy="5562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spcBef>
                <a:spcPts val="0"/>
              </a:spcBef>
              <a:buClr>
                <a:schemeClr val="tx1"/>
              </a:buClr>
              <a:buNone/>
            </a:pPr>
            <a:r>
              <a:rPr lang="en-US" dirty="0" smtClean="0">
                <a:solidFill>
                  <a:srgbClr val="FF0000"/>
                </a:solidFill>
                <a:latin typeface="Script MT Bold" pitchFamily="66" charset="0"/>
              </a:rPr>
              <a:t>3. Equal </a:t>
            </a:r>
            <a:r>
              <a:rPr lang="en-US" dirty="0">
                <a:solidFill>
                  <a:srgbClr val="FF0000"/>
                </a:solidFill>
                <a:latin typeface="Script MT Bold" pitchFamily="66" charset="0"/>
              </a:rPr>
              <a:t>Payment Series Compound Amount:</a:t>
            </a:r>
          </a:p>
          <a:p>
            <a:pPr algn="just">
              <a:lnSpc>
                <a:spcPct val="150000"/>
              </a:lnSpc>
              <a:spcBef>
                <a:spcPts val="0"/>
              </a:spcBef>
              <a:buClr>
                <a:schemeClr val="tx1"/>
              </a:buClr>
            </a:pPr>
            <a:r>
              <a:rPr lang="en-US" dirty="0">
                <a:latin typeface="Script MT Bold" pitchFamily="66" charset="0"/>
              </a:rPr>
              <a:t>Here the objective is to find the future worth of n equal payments which are made at the end of every interest period till the end of nth interest period at an interest rate of </a:t>
            </a:r>
            <a:r>
              <a:rPr lang="en-US" dirty="0" smtClean="0">
                <a:latin typeface="Script MT Bold" pitchFamily="66" charset="0"/>
              </a:rPr>
              <a:t>i % </a:t>
            </a:r>
            <a:r>
              <a:rPr lang="en-US" dirty="0">
                <a:latin typeface="Script MT Bold" pitchFamily="66" charset="0"/>
              </a:rPr>
              <a:t>compounded at the end of each interest period.</a:t>
            </a:r>
          </a:p>
          <a:p>
            <a:pPr algn="just">
              <a:lnSpc>
                <a:spcPct val="150000"/>
              </a:lnSpc>
              <a:spcBef>
                <a:spcPts val="0"/>
              </a:spcBef>
              <a:buClr>
                <a:schemeClr val="tx1"/>
              </a:buClr>
            </a:pPr>
            <a:endParaRPr lang="en-US" dirty="0">
              <a:latin typeface="Script MT Bold"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11" name="Picture 3"/>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artisticPhotocopy/>
                    </a14:imgEffect>
                  </a14:imgLayer>
                </a14:imgProps>
              </a:ext>
            </a:extLst>
          </a:blip>
          <a:srcRect t="24357"/>
          <a:stretch/>
        </p:blipFill>
        <p:spPr bwMode="auto">
          <a:xfrm>
            <a:off x="304800" y="5228568"/>
            <a:ext cx="8077200" cy="1477032"/>
          </a:xfrm>
          <a:prstGeom prst="rect">
            <a:avLst/>
          </a:prstGeom>
          <a:noFill/>
          <a:ln w="9525">
            <a:noFill/>
            <a:miter lim="800000"/>
            <a:headEnd/>
            <a:tailEnd/>
          </a:ln>
        </p:spPr>
      </p:pic>
      <p:sp>
        <p:nvSpPr>
          <p:cNvPr id="10" name="Rectangle 9"/>
          <p:cNvSpPr/>
          <p:nvPr/>
        </p:nvSpPr>
        <p:spPr>
          <a:xfrm>
            <a:off x="2590800" y="5228568"/>
            <a:ext cx="3657600" cy="776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793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r>
              <a:rPr lang="en-US" dirty="0" smtClean="0"/>
              <a:t>Suppose  you make an annual contribution of Rs.3000 to your savings account at the end of each year for 10years, if your account earns 7% interest annually, how much can be withdrawn at the end of 10 years?</a:t>
            </a:r>
          </a:p>
          <a:p>
            <a:endParaRPr lang="en-US" dirty="0"/>
          </a:p>
          <a:p>
            <a:pPr marL="114300" indent="0">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1084874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artisticPhotocopy/>
                    </a14:imgEffect>
                  </a14:imgLayer>
                </a14:imgProps>
              </a:ext>
            </a:extLst>
          </a:blip>
          <a:srcRect t="25523"/>
          <a:stretch/>
        </p:blipFill>
        <p:spPr bwMode="auto">
          <a:xfrm>
            <a:off x="685800" y="5105400"/>
            <a:ext cx="7324725" cy="1354933"/>
          </a:xfrm>
          <a:prstGeom prst="rect">
            <a:avLst/>
          </a:prstGeom>
          <a:noFill/>
          <a:ln w="9525">
            <a:noFill/>
            <a:miter lim="800000"/>
            <a:headEnd/>
            <a:tailEnd/>
          </a:ln>
        </p:spPr>
      </p:pic>
      <p:pic>
        <p:nvPicPr>
          <p:cNvPr id="9" name="Picture 3"/>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Lst>
          </a:blip>
          <a:srcRect/>
          <a:stretch>
            <a:fillRect/>
          </a:stretch>
        </p:blipFill>
        <p:spPr bwMode="auto">
          <a:xfrm>
            <a:off x="1752600" y="2971800"/>
            <a:ext cx="5753100" cy="2057400"/>
          </a:xfrm>
          <a:prstGeom prst="rect">
            <a:avLst/>
          </a:prstGeom>
          <a:noFill/>
          <a:ln w="9525">
            <a:noFill/>
            <a:miter lim="800000"/>
            <a:headEnd/>
            <a:tailEnd/>
          </a:ln>
        </p:spPr>
      </p:pic>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800" dirty="0">
                <a:solidFill>
                  <a:schemeClr val="bg1"/>
                </a:solidFill>
                <a:latin typeface="Script MT Bold" pitchFamily="66" charset="0"/>
              </a:rPr>
              <a:t>Types of Compound Interest Formulas</a:t>
            </a:r>
          </a:p>
        </p:txBody>
      </p:sp>
      <p:sp>
        <p:nvSpPr>
          <p:cNvPr id="4" name="Rectangle 3"/>
          <p:cNvSpPr txBox="1">
            <a:spLocks noChangeArrowheads="1"/>
          </p:cNvSpPr>
          <p:nvPr/>
        </p:nvSpPr>
        <p:spPr>
          <a:xfrm>
            <a:off x="255639" y="990600"/>
            <a:ext cx="8077199" cy="5562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spcBef>
                <a:spcPts val="0"/>
              </a:spcBef>
              <a:buClr>
                <a:schemeClr val="tx1"/>
              </a:buClr>
              <a:buNone/>
            </a:pPr>
            <a:r>
              <a:rPr lang="en-US" dirty="0" smtClean="0">
                <a:solidFill>
                  <a:srgbClr val="FF0000"/>
                </a:solidFill>
                <a:latin typeface="Script MT Bold" pitchFamily="66" charset="0"/>
              </a:rPr>
              <a:t>4</a:t>
            </a:r>
            <a:r>
              <a:rPr lang="en-US" dirty="0">
                <a:solidFill>
                  <a:srgbClr val="FF0000"/>
                </a:solidFill>
                <a:latin typeface="Script MT Bold" pitchFamily="66" charset="0"/>
              </a:rPr>
              <a:t>. Equal Payment Series Sinking Fund:</a:t>
            </a:r>
          </a:p>
          <a:p>
            <a:pPr algn="just">
              <a:lnSpc>
                <a:spcPct val="150000"/>
              </a:lnSpc>
              <a:spcBef>
                <a:spcPts val="0"/>
              </a:spcBef>
              <a:buClr>
                <a:schemeClr val="tx1"/>
              </a:buClr>
            </a:pPr>
            <a:r>
              <a:rPr lang="en-US" dirty="0">
                <a:latin typeface="Script MT Bold" pitchFamily="66" charset="0"/>
              </a:rPr>
              <a:t>Here the objective is to find the equal amount (</a:t>
            </a:r>
            <a:r>
              <a:rPr lang="en-US" b="1" dirty="0">
                <a:latin typeface="Times New Roman" pitchFamily="18" charset="0"/>
                <a:cs typeface="Times New Roman" pitchFamily="18" charset="0"/>
              </a:rPr>
              <a:t>A</a:t>
            </a:r>
            <a:r>
              <a:rPr lang="en-US" dirty="0">
                <a:latin typeface="Script MT Bold" pitchFamily="66" charset="0"/>
              </a:rPr>
              <a:t>) that should be deposited at the end of every interest period for n period to realize a  future sum (</a:t>
            </a:r>
            <a:r>
              <a:rPr lang="en-US" b="1" dirty="0">
                <a:latin typeface="Times New Roman" pitchFamily="18" charset="0"/>
                <a:cs typeface="Times New Roman" pitchFamily="18" charset="0"/>
              </a:rPr>
              <a:t>F</a:t>
            </a:r>
            <a:r>
              <a:rPr lang="en-US" dirty="0">
                <a:latin typeface="Script MT Bold" pitchFamily="66" charset="0"/>
              </a:rPr>
              <a:t>) at the end of nth period at an interest rate of </a:t>
            </a:r>
            <a:r>
              <a:rPr lang="en-US" dirty="0" smtClean="0">
                <a:latin typeface="Script MT Bold" pitchFamily="66" charset="0"/>
              </a:rPr>
              <a:t>i %.</a:t>
            </a:r>
            <a:endParaRPr lang="en-US" dirty="0">
              <a:latin typeface="Script MT Bold"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10" name="Rectangle 9"/>
          <p:cNvSpPr/>
          <p:nvPr/>
        </p:nvSpPr>
        <p:spPr>
          <a:xfrm>
            <a:off x="3048000" y="5105400"/>
            <a:ext cx="3657600" cy="776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793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4" name="Content Placeholder 3"/>
          <p:cNvSpPr>
            <a:spLocks noGrp="1"/>
          </p:cNvSpPr>
          <p:nvPr>
            <p:ph idx="1"/>
          </p:nvPr>
        </p:nvSpPr>
        <p:spPr/>
        <p:txBody>
          <a:bodyPr/>
          <a:lstStyle/>
          <a:p>
            <a:r>
              <a:rPr lang="en-US" dirty="0" smtClean="0"/>
              <a:t>A person estimates an expenditure of Rs.10,00,000 for about 8years from now. He plans to deposit an equal amount at the end of every year for the next 8years at 12% compounded annually. Find the equivalent amount that must be deposited at the end of every year for the next 8years.</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4294005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Lst>
          </a:blip>
          <a:srcRect/>
          <a:stretch>
            <a:fillRect/>
          </a:stretch>
        </p:blipFill>
        <p:spPr bwMode="auto">
          <a:xfrm>
            <a:off x="685800" y="4819650"/>
            <a:ext cx="7229475" cy="1962150"/>
          </a:xfrm>
          <a:prstGeom prst="rect">
            <a:avLst/>
          </a:prstGeom>
          <a:noFill/>
          <a:ln w="9525">
            <a:noFill/>
            <a:miter lim="800000"/>
            <a:headEnd/>
            <a:tailEnd/>
          </a:ln>
        </p:spPr>
      </p:pic>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800" dirty="0">
                <a:solidFill>
                  <a:schemeClr val="bg1"/>
                </a:solidFill>
                <a:latin typeface="Script MT Bold" pitchFamily="66" charset="0"/>
              </a:rPr>
              <a:t>Types of Compound Interest Formulas</a:t>
            </a:r>
          </a:p>
        </p:txBody>
      </p:sp>
      <p:sp>
        <p:nvSpPr>
          <p:cNvPr id="4" name="Rectangle 3"/>
          <p:cNvSpPr txBox="1">
            <a:spLocks noChangeArrowheads="1"/>
          </p:cNvSpPr>
          <p:nvPr/>
        </p:nvSpPr>
        <p:spPr>
          <a:xfrm>
            <a:off x="255639" y="990600"/>
            <a:ext cx="8077199" cy="5562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spcBef>
                <a:spcPts val="0"/>
              </a:spcBef>
              <a:buClr>
                <a:schemeClr val="tx1"/>
              </a:buClr>
              <a:buNone/>
            </a:pPr>
            <a:r>
              <a:rPr lang="en-US" dirty="0" smtClean="0">
                <a:solidFill>
                  <a:srgbClr val="FF0000"/>
                </a:solidFill>
                <a:latin typeface="Script MT Bold" pitchFamily="66" charset="0"/>
              </a:rPr>
              <a:t>5. Equal </a:t>
            </a:r>
            <a:r>
              <a:rPr lang="en-US" dirty="0">
                <a:solidFill>
                  <a:srgbClr val="FF0000"/>
                </a:solidFill>
                <a:latin typeface="Script MT Bold" pitchFamily="66" charset="0"/>
              </a:rPr>
              <a:t>Payment Series Present Worth:</a:t>
            </a:r>
          </a:p>
          <a:p>
            <a:pPr algn="just">
              <a:lnSpc>
                <a:spcPct val="150000"/>
              </a:lnSpc>
              <a:spcBef>
                <a:spcPts val="0"/>
              </a:spcBef>
              <a:buClr>
                <a:schemeClr val="tx1"/>
              </a:buClr>
              <a:tabLst>
                <a:tab pos="284163" algn="l"/>
              </a:tabLst>
            </a:pPr>
            <a:r>
              <a:rPr lang="en-US" dirty="0" smtClean="0">
                <a:latin typeface="Script MT Bold" pitchFamily="66" charset="0"/>
              </a:rPr>
              <a:t>Objective </a:t>
            </a:r>
            <a:r>
              <a:rPr lang="en-US" dirty="0">
                <a:latin typeface="Script MT Bold" pitchFamily="66" charset="0"/>
              </a:rPr>
              <a:t>is to find present the worth of an equal payment made at end of every interest period for n periods.</a:t>
            </a:r>
          </a:p>
          <a:p>
            <a:pPr algn="just">
              <a:lnSpc>
                <a:spcPct val="150000"/>
              </a:lnSpc>
              <a:spcBef>
                <a:spcPts val="0"/>
              </a:spcBef>
              <a:buClr>
                <a:schemeClr val="tx1"/>
              </a:buClr>
            </a:pPr>
            <a:endParaRPr lang="en-US" dirty="0">
              <a:latin typeface="Script MT Bold" pitchFamily="66"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10" name="Rectangle 9"/>
          <p:cNvSpPr/>
          <p:nvPr/>
        </p:nvSpPr>
        <p:spPr>
          <a:xfrm>
            <a:off x="2804160" y="5319713"/>
            <a:ext cx="3749040" cy="776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Lst>
          </a:blip>
          <a:srcRect/>
          <a:stretch>
            <a:fillRect/>
          </a:stretch>
        </p:blipFill>
        <p:spPr bwMode="auto">
          <a:xfrm>
            <a:off x="1447800" y="2514600"/>
            <a:ext cx="5800725" cy="2257425"/>
          </a:xfrm>
          <a:prstGeom prst="rect">
            <a:avLst/>
          </a:prstGeom>
          <a:noFill/>
          <a:ln w="9525">
            <a:noFill/>
            <a:miter lim="800000"/>
            <a:headEnd/>
            <a:tailEnd/>
          </a:ln>
        </p:spPr>
      </p:pic>
    </p:spTree>
    <p:extLst>
      <p:ext uri="{BB962C8B-B14F-4D97-AF65-F5344CB8AC3E}">
        <p14:creationId xmlns:p14="http://schemas.microsoft.com/office/powerpoint/2010/main" val="30793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r>
              <a:rPr lang="en-US" dirty="0" smtClean="0"/>
              <a:t>A person wants to give scholarships to poor students, which is Rs.25,000 every year. He wants to deposit in the bank, which makes him receive the required amount for the next 20years. The reserve is assumed to grow annually at the rate of 9%. Find the single payment that must be made now as the reserve amount?</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759711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r>
              <a:rPr lang="en-US" dirty="0" smtClean="0"/>
              <a:t>A company has borrowed Rs.2,50,000 to purchase a lab equipment. The loan carries an interest rate of 8% per year &amp; is to be repaid in equal installments over next 6 years. Compute the amount of equal annual </a:t>
            </a:r>
            <a:r>
              <a:rPr lang="en-US" smtClean="0"/>
              <a:t>repayment.</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17156348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person plans to have a retirement policy which will give him a return when he reaches an age of 50.For this person whose age is 35years now has to make annual premium payment of  Rs.19760 till he reaches an age of 49.If the interest rate is 8%, what is the lump	sum he is getting on the maturity of this policy?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15981509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2156"/>
            <a:ext cx="6347713" cy="1320800"/>
          </a:xfrm>
        </p:spPr>
        <p:txBody>
          <a:bodyPr/>
          <a:lstStyle/>
          <a:p>
            <a:endParaRPr lang="en-US" dirty="0"/>
          </a:p>
        </p:txBody>
      </p:sp>
      <p:sp>
        <p:nvSpPr>
          <p:cNvPr id="3" name="Content Placeholder 2"/>
          <p:cNvSpPr>
            <a:spLocks noGrp="1"/>
          </p:cNvSpPr>
          <p:nvPr>
            <p:ph idx="1"/>
          </p:nvPr>
        </p:nvSpPr>
        <p:spPr>
          <a:xfrm>
            <a:off x="609598" y="1930400"/>
            <a:ext cx="6347714" cy="3880773"/>
          </a:xfrm>
        </p:spPr>
        <p:txBody>
          <a:bodyPr/>
          <a:lstStyle/>
          <a:p>
            <a:r>
              <a:rPr lang="en-US" dirty="0" smtClean="0"/>
              <a:t>Suppose that you have savings plan covering the next 10years, according to which you put aside $600 today , $800 at the end of every year for the next 5years, and $2000 at the end of each year for the remaining 5years. As a part of the plan, you expect to withdraw $300 at the end of every year for the first 3years, and $350 thereafter till the 10</a:t>
            </a:r>
            <a:r>
              <a:rPr lang="en-US" baseline="30000" dirty="0" smtClean="0"/>
              <a:t>th</a:t>
            </a:r>
            <a:r>
              <a:rPr lang="en-US" dirty="0" smtClean="0"/>
              <a:t> year. </a:t>
            </a:r>
          </a:p>
          <a:p>
            <a:r>
              <a:rPr lang="en-US" dirty="0" err="1" smtClean="0"/>
              <a:t>i</a:t>
            </a:r>
            <a:r>
              <a:rPr lang="en-US" dirty="0" smtClean="0"/>
              <a:t>=12%</a:t>
            </a:r>
          </a:p>
          <a:p>
            <a:pPr>
              <a:buAutoNum type="arabicPeriod"/>
            </a:pPr>
            <a:r>
              <a:rPr lang="en-US" dirty="0" smtClean="0"/>
              <a:t>draw CFD </a:t>
            </a:r>
          </a:p>
          <a:p>
            <a:pPr>
              <a:buAutoNum type="arabicPeriod"/>
            </a:pPr>
            <a:r>
              <a:rPr lang="en-US" dirty="0" smtClean="0"/>
              <a:t>Find the amount accumulated at the end of 10years.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3582750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6139" y="304800"/>
            <a:ext cx="7696200" cy="457200"/>
          </a:xfrm>
        </p:spPr>
        <p:txBody>
          <a:bodyPr>
            <a:noAutofit/>
          </a:bodyPr>
          <a:lstStyle/>
          <a:p>
            <a:r>
              <a:rPr lang="en-US" sz="2400" dirty="0">
                <a:solidFill>
                  <a:schemeClr val="bg1"/>
                </a:solidFill>
                <a:latin typeface="Script MT Bold" pitchFamily="66" charset="0"/>
              </a:rPr>
              <a:t>Time Value of Money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3"/>
          <p:cNvSpPr txBox="1">
            <a:spLocks noChangeArrowheads="1"/>
          </p:cNvSpPr>
          <p:nvPr/>
        </p:nvSpPr>
        <p:spPr>
          <a:xfrm>
            <a:off x="-1" y="914400"/>
            <a:ext cx="8142339" cy="60960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buClr>
                <a:schemeClr val="tx1"/>
              </a:buClr>
              <a:buNone/>
            </a:pPr>
            <a:r>
              <a:rPr lang="en-US" i="1" u="sng" dirty="0" smtClean="0">
                <a:solidFill>
                  <a:schemeClr val="accent5"/>
                </a:solidFill>
                <a:latin typeface="Script MT Bold" pitchFamily="66" charset="0"/>
              </a:rPr>
              <a:t>Few Important terms</a:t>
            </a:r>
          </a:p>
          <a:p>
            <a:pPr marL="574675" indent="-460375" algn="just">
              <a:lnSpc>
                <a:spcPct val="150000"/>
              </a:lnSpc>
              <a:buClr>
                <a:schemeClr val="tx1"/>
              </a:buClr>
              <a:buFont typeface="Wingdings" pitchFamily="2" charset="2"/>
              <a:buChar char="§"/>
            </a:pPr>
            <a:r>
              <a:rPr lang="en-US" sz="2400" dirty="0" smtClean="0">
                <a:latin typeface="Script MT Bold" pitchFamily="66" charset="0"/>
              </a:rPr>
              <a:t>Interest</a:t>
            </a:r>
            <a:r>
              <a:rPr lang="en-US" dirty="0" smtClean="0">
                <a:latin typeface="Script MT Bold" pitchFamily="66" charset="0"/>
              </a:rPr>
              <a:t>- </a:t>
            </a:r>
            <a:r>
              <a:rPr lang="en-US" sz="2200" dirty="0" smtClean="0">
                <a:latin typeface="Script MT Bold" pitchFamily="66" charset="0"/>
              </a:rPr>
              <a:t>Interest </a:t>
            </a:r>
            <a:r>
              <a:rPr lang="en-US" sz="2200" dirty="0">
                <a:latin typeface="Script MT Bold" pitchFamily="66" charset="0"/>
              </a:rPr>
              <a:t>represents earning power of </a:t>
            </a:r>
            <a:r>
              <a:rPr lang="en-US" sz="2200" dirty="0" smtClean="0">
                <a:latin typeface="Script MT Bold" pitchFamily="66" charset="0"/>
              </a:rPr>
              <a:t>money. </a:t>
            </a:r>
            <a:r>
              <a:rPr lang="en-US" sz="2400" dirty="0" smtClean="0">
                <a:latin typeface="Script MT Bold" pitchFamily="66" charset="0"/>
              </a:rPr>
              <a:t>It is a </a:t>
            </a:r>
            <a:r>
              <a:rPr lang="en-US" sz="2400" dirty="0">
                <a:latin typeface="Script MT Bold" pitchFamily="66" charset="0"/>
              </a:rPr>
              <a:t>cost to the borrower and an earning to the </a:t>
            </a:r>
            <a:r>
              <a:rPr lang="en-US" sz="2400" dirty="0" smtClean="0">
                <a:latin typeface="Script MT Bold" pitchFamily="66" charset="0"/>
              </a:rPr>
              <a:t>lender.</a:t>
            </a:r>
            <a:endParaRPr lang="en-US" sz="2400" dirty="0">
              <a:latin typeface="Script MT Bold" pitchFamily="66" charset="0"/>
            </a:endParaRPr>
          </a:p>
        </p:txBody>
      </p:sp>
    </p:spTree>
    <p:extLst>
      <p:ext uri="{BB962C8B-B14F-4D97-AF65-F5344CB8AC3E}">
        <p14:creationId xmlns:p14="http://schemas.microsoft.com/office/powerpoint/2010/main" val="22882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a:t>
            </a:r>
            <a:r>
              <a:rPr lang="en-US" dirty="0"/>
              <a:t> </a:t>
            </a:r>
            <a:r>
              <a:rPr lang="en-US" dirty="0" smtClean="0"/>
              <a:t>much money will be accumulated in 25years if  Rs.800 is deposited at the end of 2nd year from now,  </a:t>
            </a:r>
          </a:p>
          <a:p>
            <a:pPr marL="0" indent="0">
              <a:buNone/>
            </a:pPr>
            <a:r>
              <a:rPr lang="en-US" dirty="0"/>
              <a:t> </a:t>
            </a:r>
            <a:r>
              <a:rPr lang="en-US" dirty="0" smtClean="0"/>
              <a:t>    Rs.2400, 6years from now </a:t>
            </a:r>
          </a:p>
          <a:p>
            <a:pPr marL="0" indent="0">
              <a:buNone/>
            </a:pPr>
            <a:r>
              <a:rPr lang="en-US" dirty="0"/>
              <a:t> </a:t>
            </a:r>
            <a:r>
              <a:rPr lang="en-US" dirty="0" smtClean="0"/>
              <a:t>   Rs.3300, 8years from now? </a:t>
            </a:r>
          </a:p>
          <a:p>
            <a:pPr marL="0" indent="0">
              <a:buNone/>
            </a:pPr>
            <a:r>
              <a:rPr lang="en-US" dirty="0" smtClean="0"/>
              <a:t>    all at an interest rate of 18%  PA. Find the equivalent  annual worth for the time period of 25years.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24424546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
        <p:nvSpPr>
          <p:cNvPr id="5" name="Rectangle 4"/>
          <p:cNvSpPr/>
          <p:nvPr/>
        </p:nvSpPr>
        <p:spPr>
          <a:xfrm>
            <a:off x="914400" y="2508554"/>
            <a:ext cx="5943600" cy="1754326"/>
          </a:xfrm>
          <a:prstGeom prst="rect">
            <a:avLst/>
          </a:prstGeom>
        </p:spPr>
        <p:txBody>
          <a:bodyPr wrap="square">
            <a:spAutoFit/>
          </a:bodyPr>
          <a:lstStyle/>
          <a:p>
            <a:pPr marL="285750" indent="-285750">
              <a:buFont typeface="Wingdings" panose="05000000000000000000" pitchFamily="2" charset="2"/>
              <a:buChar char="Ø"/>
            </a:pPr>
            <a:r>
              <a:rPr lang="en-IN" dirty="0"/>
              <a:t>You have just purchased 100 shares of General Electric stock at $60 per share. You will sell the stock when its market price has doubled. If you expect the stock price to increase 20% per </a:t>
            </a:r>
            <a:r>
              <a:rPr lang="en-IN" dirty="0" smtClean="0"/>
              <a:t>year, how </a:t>
            </a:r>
            <a:r>
              <a:rPr lang="en-IN" dirty="0"/>
              <a:t>long do you anticipate waiting before selling </a:t>
            </a:r>
            <a:r>
              <a:rPr lang="en-IN" dirty="0" smtClean="0"/>
              <a:t>the </a:t>
            </a:r>
            <a:r>
              <a:rPr lang="en-IN" dirty="0"/>
              <a:t>stock </a:t>
            </a:r>
          </a:p>
        </p:txBody>
      </p:sp>
    </p:spTree>
    <p:extLst>
      <p:ext uri="{BB962C8B-B14F-4D97-AF65-F5344CB8AC3E}">
        <p14:creationId xmlns:p14="http://schemas.microsoft.com/office/powerpoint/2010/main" val="20789032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A </a:t>
            </a:r>
            <a:r>
              <a:rPr lang="en-IN" dirty="0"/>
              <a:t>clever industrial </a:t>
            </a:r>
            <a:r>
              <a:rPr lang="en-IN" dirty="0" smtClean="0"/>
              <a:t>engineer </a:t>
            </a:r>
            <a:r>
              <a:rPr lang="en-IN" dirty="0"/>
              <a:t>found that by spending $16,000 now to </a:t>
            </a:r>
            <a:r>
              <a:rPr lang="en-IN" dirty="0" smtClean="0"/>
              <a:t>reconfigure </a:t>
            </a:r>
            <a:r>
              <a:rPr lang="en-IN" dirty="0"/>
              <a:t>the production line and reprogram two of the robotic arms, the cost will go down to </a:t>
            </a:r>
            <a:r>
              <a:rPr lang="en-IN" dirty="0" smtClean="0"/>
              <a:t>$</a:t>
            </a:r>
            <a:r>
              <a:rPr lang="en-IN" dirty="0"/>
              <a:t>58,000 next year and $52,000 in years 2 through 5. </a:t>
            </a:r>
            <a:r>
              <a:rPr lang="en-IN" dirty="0" smtClean="0"/>
              <a:t>Using </a:t>
            </a:r>
            <a:r>
              <a:rPr lang="en-IN" dirty="0"/>
              <a:t>an interest rate of 10% per year, determine </a:t>
            </a:r>
            <a:r>
              <a:rPr lang="en-IN" dirty="0" smtClean="0"/>
              <a:t>( </a:t>
            </a:r>
            <a:r>
              <a:rPr lang="en-IN" dirty="0"/>
              <a:t>a) the equivalent annual </a:t>
            </a:r>
            <a:r>
              <a:rPr lang="en-IN" dirty="0" smtClean="0"/>
              <a:t>cost of </a:t>
            </a:r>
            <a:r>
              <a:rPr lang="en-IN" dirty="0"/>
              <a:t>the manufacturing </a:t>
            </a:r>
            <a:r>
              <a:rPr lang="en-IN" dirty="0" smtClean="0"/>
              <a:t>operations.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1271992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6347714" cy="3880773"/>
          </a:xfrm>
        </p:spPr>
        <p:txBody>
          <a:bodyPr>
            <a:normAutofit lnSpcReduction="10000"/>
          </a:bodyPr>
          <a:lstStyle/>
          <a:p>
            <a:r>
              <a:rPr lang="en-US" dirty="0" smtClean="0"/>
              <a:t>You plan to retire 33years from now. You expect that you will live 27years after retiring. You want to have enough money upon reaching retirement age to withdraw  Rs.1,80,000 from the account at the end of each year you expect to live, and yet still have Rs.25,00,000 left in the account at the time of your expected death. You plan to accumulate the retirement fund by making equal annual deposits at the end of each year for the next 33 years. You expect that you will be able to earn 12% per year on your deposits. however, you only expect to earn 6% per year on your investment after you retire since you will choose to place the money in less risky investments. What equal annual deposits must you make each year to reach your retirement goal?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2537568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series </a:t>
            </a:r>
            <a:endParaRPr lang="en-US" dirty="0"/>
          </a:p>
        </p:txBody>
      </p:sp>
      <p:sp>
        <p:nvSpPr>
          <p:cNvPr id="3" name="Content Placeholder 2"/>
          <p:cNvSpPr>
            <a:spLocks noGrp="1"/>
          </p:cNvSpPr>
          <p:nvPr>
            <p:ph idx="1"/>
          </p:nvPr>
        </p:nvSpPr>
        <p:spPr/>
        <p:txBody>
          <a:bodyPr/>
          <a:lstStyle/>
          <a:p>
            <a:pPr algn="just">
              <a:lnSpc>
                <a:spcPct val="200000"/>
              </a:lnSpc>
            </a:pPr>
            <a:r>
              <a:rPr lang="en-US" dirty="0"/>
              <a:t>A uniform gradient is a cash flow series which either increases or decreases uniformly.</a:t>
            </a:r>
          </a:p>
          <a:p>
            <a:pPr algn="just">
              <a:lnSpc>
                <a:spcPct val="200000"/>
              </a:lnSpc>
            </a:pPr>
            <a:r>
              <a:rPr lang="en-US" dirty="0"/>
              <a:t>The amount of increase or decrease is the gradient.</a:t>
            </a:r>
          </a:p>
          <a:p>
            <a:pPr algn="just">
              <a:lnSpc>
                <a:spcPct val="200000"/>
              </a:lnSpc>
            </a:pPr>
            <a:r>
              <a:rPr lang="en-US" dirty="0"/>
              <a:t>The value of G (gradient) may be positive or negative.</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Tree>
    <p:extLst>
      <p:ext uri="{BB962C8B-B14F-4D97-AF65-F5344CB8AC3E}">
        <p14:creationId xmlns:p14="http://schemas.microsoft.com/office/powerpoint/2010/main" val="18664010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buNone/>
            </a:pPr>
            <a:r>
              <a:rPr lang="en-US" sz="2600" i="1" dirty="0" smtClean="0"/>
              <a:t>Uniform Gradient series annual equivalent amount (A/</a:t>
            </a:r>
            <a:r>
              <a:rPr lang="en-US" sz="2600" i="1" dirty="0" err="1" smtClean="0"/>
              <a:t>G,i,n</a:t>
            </a:r>
            <a:r>
              <a:rPr lang="en-US" sz="2600" i="1" dirty="0" smtClean="0"/>
              <a:t>)</a:t>
            </a:r>
            <a:endParaRPr lang="en-US" sz="2600" i="1" dirty="0"/>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601720" y="693012"/>
            <a:ext cx="646930" cy="595176"/>
          </a:xfrm>
          <a:prstGeom prst="rect">
            <a:avLst/>
          </a:prstGeom>
        </p:spPr>
      </p:pic>
      <p:sp>
        <p:nvSpPr>
          <p:cNvPr id="2" name="Content Placeholder 1"/>
          <p:cNvSpPr>
            <a:spLocks noGrp="1"/>
          </p:cNvSpPr>
          <p:nvPr>
            <p:ph idx="1"/>
          </p:nvPr>
        </p:nvSpPr>
        <p:spPr>
          <a:xfrm>
            <a:off x="685800" y="1600200"/>
            <a:ext cx="8001000" cy="4853136"/>
          </a:xfrm>
        </p:spPr>
        <p:txBody>
          <a:bodyPr>
            <a:normAutofit/>
          </a:bodyPr>
          <a:lstStyle/>
          <a:p>
            <a:pPr algn="just"/>
            <a:r>
              <a:rPr lang="en-US" sz="2400" dirty="0" smtClean="0"/>
              <a:t>The objective of this type of investment is to find the annual equivalent mode of a certain series with an amount A, at the end of 1</a:t>
            </a:r>
            <a:r>
              <a:rPr lang="en-US" sz="2400" baseline="30000" dirty="0" smtClean="0"/>
              <a:t>st</a:t>
            </a:r>
            <a:r>
              <a:rPr lang="en-US" sz="2400" dirty="0" smtClean="0"/>
              <a:t> year and with an equivalent increment G at the end of each of the following (n-1) years with the interest rate </a:t>
            </a:r>
            <a:r>
              <a:rPr lang="en-US" sz="2400" dirty="0" err="1" smtClean="0"/>
              <a:t>i</a:t>
            </a:r>
            <a:r>
              <a:rPr lang="en-US" sz="2400" dirty="0" smtClean="0"/>
              <a:t>% compounded annually.</a:t>
            </a:r>
          </a:p>
          <a:p>
            <a:pPr algn="just">
              <a:buNone/>
            </a:pPr>
            <a:endParaRPr lang="en-US" sz="2400" dirty="0"/>
          </a:p>
        </p:txBody>
      </p:sp>
      <p:sp>
        <p:nvSpPr>
          <p:cNvPr id="4" name="Footer Placeholder 3"/>
          <p:cNvSpPr>
            <a:spLocks noGrp="1"/>
          </p:cNvSpPr>
          <p:nvPr>
            <p:ph type="ftr" sz="quarter" idx="11"/>
          </p:nvPr>
        </p:nvSpPr>
        <p:spPr/>
        <p:txBody>
          <a:bodyPr/>
          <a:lstStyle/>
          <a:p>
            <a:r>
              <a:rPr lang="en-IN" i="1" smtClean="0"/>
              <a:t>Engineering Economics</a:t>
            </a:r>
            <a:endParaRPr lang="en-IN" i="1" dirty="0"/>
          </a:p>
        </p:txBody>
      </p:sp>
      <p:pic>
        <p:nvPicPr>
          <p:cNvPr id="8" name="Picture 2"/>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Photocopy/>
                    </a14:imgEffect>
                  </a14:imgLayer>
                </a14:imgProps>
              </a:ext>
            </a:extLst>
          </a:blip>
          <a:srcRect/>
          <a:stretch>
            <a:fillRect/>
          </a:stretch>
        </p:blipFill>
        <p:spPr bwMode="auto">
          <a:xfrm>
            <a:off x="2445320" y="3500438"/>
            <a:ext cx="6698680" cy="1657350"/>
          </a:xfrm>
          <a:prstGeom prst="rect">
            <a:avLst/>
          </a:prstGeom>
          <a:noFill/>
          <a:ln w="9525">
            <a:noFill/>
            <a:miter lim="800000"/>
            <a:headEnd/>
            <a:tailEnd/>
          </a:ln>
        </p:spPr>
      </p:pic>
      <p:pic>
        <p:nvPicPr>
          <p:cNvPr id="9" name="Picture 3"/>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artisticPhotocopy/>
                    </a14:imgEffect>
                  </a14:imgLayer>
                </a14:imgProps>
              </a:ext>
            </a:extLst>
          </a:blip>
          <a:srcRect t="20412"/>
          <a:stretch/>
        </p:blipFill>
        <p:spPr bwMode="auto">
          <a:xfrm>
            <a:off x="928662" y="4857760"/>
            <a:ext cx="6688170" cy="1828800"/>
          </a:xfrm>
          <a:prstGeom prst="rect">
            <a:avLst/>
          </a:prstGeom>
          <a:noFill/>
          <a:ln w="9525">
            <a:noFill/>
            <a:miter lim="800000"/>
            <a:headEnd/>
            <a:tailEnd/>
          </a:ln>
        </p:spPr>
      </p:pic>
      <p:sp>
        <p:nvSpPr>
          <p:cNvPr id="10" name="Rectangle 9"/>
          <p:cNvSpPr/>
          <p:nvPr/>
        </p:nvSpPr>
        <p:spPr>
          <a:xfrm>
            <a:off x="3786182" y="4857760"/>
            <a:ext cx="3505200" cy="1094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270257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IN" sz="3600" dirty="0" smtClean="0">
                <a:latin typeface="Arial" pitchFamily="34" charset="0"/>
                <a:cs typeface="Arial" pitchFamily="34" charset="0"/>
              </a:rPr>
              <a:t>Problems</a:t>
            </a:r>
            <a:endParaRPr lang="en-IN" sz="3600" dirty="0">
              <a:latin typeface="Arial" pitchFamily="34" charset="0"/>
              <a:cs typeface="Arial" pitchFamily="34"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601720" y="693012"/>
            <a:ext cx="646930" cy="595176"/>
          </a:xfrm>
          <a:prstGeom prst="rect">
            <a:avLst/>
          </a:prstGeom>
        </p:spPr>
      </p:pic>
      <p:sp>
        <p:nvSpPr>
          <p:cNvPr id="2" name="Content Placeholder 1"/>
          <p:cNvSpPr>
            <a:spLocks noGrp="1"/>
          </p:cNvSpPr>
          <p:nvPr>
            <p:ph idx="1"/>
          </p:nvPr>
        </p:nvSpPr>
        <p:spPr>
          <a:xfrm>
            <a:off x="685800" y="1600200"/>
            <a:ext cx="8001000" cy="4853136"/>
          </a:xfrm>
        </p:spPr>
        <p:txBody>
          <a:bodyPr>
            <a:normAutofit lnSpcReduction="10000"/>
          </a:bodyPr>
          <a:lstStyle/>
          <a:p>
            <a:pPr marL="514350" indent="-514350" algn="just">
              <a:buFont typeface="+mj-lt"/>
              <a:buAutoNum type="arabicPeriod"/>
            </a:pPr>
            <a:r>
              <a:rPr lang="en-US" sz="2400" dirty="0" smtClean="0"/>
              <a:t>Mr. A has 10 years of service before he retires. He now plans to deposit Rs. 25000 at the end of first year and thereafter an annual increase of Rs.500 for the remaining 9 years. If he can expect a return of 10%, find the future amount at the end of 10</a:t>
            </a:r>
            <a:r>
              <a:rPr lang="en-US" sz="2400" baseline="30000" dirty="0" smtClean="0"/>
              <a:t>th</a:t>
            </a:r>
            <a:r>
              <a:rPr lang="en-US" sz="2400" dirty="0" smtClean="0"/>
              <a:t> year. </a:t>
            </a:r>
          </a:p>
          <a:p>
            <a:pPr marL="514350" indent="-514350" algn="just">
              <a:buFont typeface="+mj-lt"/>
              <a:buAutoNum type="arabicPeriod"/>
            </a:pPr>
            <a:r>
              <a:rPr lang="en-US" sz="2400" dirty="0" smtClean="0"/>
              <a:t>A new piece of material handling equipment costs Rs.20000  and is expected to save Rs.7500 in the first year of operation. Maintenance and operating costs are expected to reduce the net savings by Rs.500 per year for each additional year of operation until the equipment is worn out at the end of 8 years. Determine the net present worth of the machine at an interest rate of 12%.</a:t>
            </a:r>
            <a:endParaRPr lang="en-US" sz="2400" dirty="0"/>
          </a:p>
        </p:txBody>
      </p:sp>
      <p:sp>
        <p:nvSpPr>
          <p:cNvPr id="4" name="Footer Placeholder 3"/>
          <p:cNvSpPr>
            <a:spLocks noGrp="1"/>
          </p:cNvSpPr>
          <p:nvPr>
            <p:ph type="ftr" sz="quarter" idx="11"/>
          </p:nvPr>
        </p:nvSpPr>
        <p:spPr/>
        <p:txBody>
          <a:bodyPr/>
          <a:lstStyle/>
          <a:p>
            <a:r>
              <a:rPr lang="en-IN" i="1" smtClean="0"/>
              <a:t>Engineering Economics</a:t>
            </a:r>
            <a:endParaRPr lang="en-IN" i="1" dirty="0"/>
          </a:p>
        </p:txBody>
      </p:sp>
    </p:spTree>
    <p:extLst>
      <p:ext uri="{BB962C8B-B14F-4D97-AF65-F5344CB8AC3E}">
        <p14:creationId xmlns:p14="http://schemas.microsoft.com/office/powerpoint/2010/main" val="198104094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It is estimated that the maintenance cost on a new </a:t>
            </a:r>
            <a:r>
              <a:rPr lang="en-IN" b="1" dirty="0" smtClean="0"/>
              <a:t>car will </a:t>
            </a:r>
            <a:r>
              <a:rPr lang="en-IN" b="1" dirty="0"/>
              <a:t>be $40 the first year. Each subsequent year, </a:t>
            </a:r>
            <a:r>
              <a:rPr lang="en-IN" b="1" dirty="0" smtClean="0"/>
              <a:t>this cost </a:t>
            </a:r>
            <a:r>
              <a:rPr lang="en-IN" b="1" dirty="0"/>
              <a:t>is expected to increase by $10. How much </a:t>
            </a:r>
            <a:r>
              <a:rPr lang="en-IN" b="1" dirty="0" smtClean="0"/>
              <a:t>would you </a:t>
            </a:r>
            <a:r>
              <a:rPr lang="en-IN" b="1" dirty="0"/>
              <a:t>need to set aside when you bought a new car </a:t>
            </a:r>
            <a:r>
              <a:rPr lang="en-IN" b="1" dirty="0" smtClean="0"/>
              <a:t>to pay </a:t>
            </a:r>
            <a:r>
              <a:rPr lang="en-IN" b="1" dirty="0"/>
              <a:t>all future maintenance costs if you planned </a:t>
            </a:r>
            <a:r>
              <a:rPr lang="en-IN" b="1" dirty="0" smtClean="0"/>
              <a:t>to keep </a:t>
            </a:r>
            <a:r>
              <a:rPr lang="en-IN" b="1" dirty="0"/>
              <a:t>the vehicle for 7 years? Assume interest is </a:t>
            </a:r>
            <a:r>
              <a:rPr lang="en-IN" b="1" dirty="0" smtClean="0"/>
              <a:t>5%per </a:t>
            </a:r>
            <a:r>
              <a:rPr lang="en-IN" b="1" dirty="0"/>
              <a:t>annum. </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8864954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b="1" dirty="0"/>
              <a:t>A man is purchasing a small garden tractor. </a:t>
            </a:r>
            <a:r>
              <a:rPr lang="en-IN" b="1" dirty="0" smtClean="0"/>
              <a:t>There will </a:t>
            </a:r>
            <a:r>
              <a:rPr lang="en-IN" b="1" dirty="0"/>
              <a:t>be no maintenance cost during the first 2 </a:t>
            </a:r>
            <a:r>
              <a:rPr lang="en-IN" b="1" dirty="0" smtClean="0"/>
              <a:t>years because </a:t>
            </a:r>
            <a:r>
              <a:rPr lang="en-IN" b="1" dirty="0"/>
              <a:t>the tractor is sold with 2 years free maintenance. For the third year, the maintenance is estimated at $20. In subsequent years the </a:t>
            </a:r>
            <a:r>
              <a:rPr lang="en-IN" b="1" dirty="0" smtClean="0"/>
              <a:t>maintenance cost </a:t>
            </a:r>
            <a:r>
              <a:rPr lang="en-IN" b="1" dirty="0"/>
              <a:t>will increase by $20 per year (i.e., </a:t>
            </a:r>
            <a:r>
              <a:rPr lang="en-IN" b="1" dirty="0" smtClean="0"/>
              <a:t>fourth-year maintenance </a:t>
            </a:r>
            <a:r>
              <a:rPr lang="en-IN" b="1" dirty="0"/>
              <a:t>will be $40, fifth-year $60, etc.). </a:t>
            </a:r>
            <a:r>
              <a:rPr lang="en-IN" b="1" dirty="0" smtClean="0"/>
              <a:t>How much </a:t>
            </a:r>
            <a:r>
              <a:rPr lang="en-IN" b="1" dirty="0"/>
              <a:t>would need to be set aside now at 8% interest </a:t>
            </a:r>
            <a:r>
              <a:rPr lang="en-IN" b="1" dirty="0" smtClean="0"/>
              <a:t>to pay </a:t>
            </a:r>
            <a:r>
              <a:rPr lang="en-IN" b="1" dirty="0"/>
              <a:t>the maintenance costs on the tractor for the </a:t>
            </a:r>
            <a:r>
              <a:rPr lang="en-IN" b="1" dirty="0" smtClean="0"/>
              <a:t>first 6 </a:t>
            </a:r>
            <a:r>
              <a:rPr lang="en-IN" b="1" dirty="0"/>
              <a:t>years of ownership?</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479597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599" y="381000"/>
            <a:ext cx="6347713" cy="1320800"/>
          </a:xfrm>
        </p:spPr>
        <p:txBody>
          <a:bodyPr/>
          <a:lstStyle/>
          <a:p>
            <a:endParaRPr lang="en-US" sz="4000" dirty="0"/>
          </a:p>
        </p:txBody>
      </p:sp>
      <p:sp>
        <p:nvSpPr>
          <p:cNvPr id="8" name="Content Placeholder 7"/>
          <p:cNvSpPr>
            <a:spLocks noGrp="1"/>
          </p:cNvSpPr>
          <p:nvPr>
            <p:ph idx="1"/>
          </p:nvPr>
        </p:nvSpPr>
        <p:spPr>
          <a:xfrm>
            <a:off x="484496" y="1600200"/>
            <a:ext cx="7620000" cy="4800600"/>
          </a:xfrm>
        </p:spPr>
        <p:txBody>
          <a:bodyPr>
            <a:normAutofit/>
          </a:bodyPr>
          <a:lstStyle/>
          <a:p>
            <a:r>
              <a:rPr lang="en-US" sz="2400" dirty="0" smtClean="0">
                <a:latin typeface="Script MT Bold" pitchFamily="66" charset="0"/>
              </a:rPr>
              <a:t>A </a:t>
            </a:r>
            <a:r>
              <a:rPr lang="en-US" sz="2400" dirty="0">
                <a:latin typeface="Script MT Bold" pitchFamily="66" charset="0"/>
              </a:rPr>
              <a:t>textile mill has just purchased a lift truck that has a useful life of 5years. The engineer estimates that maintenance costs for the truck during the first year will be Rs.1000. as the truck ages , maintenance costs are expected to increase at a rate of Rs250 per year over the remaining life. Assume that the maintenance costs occur at the end of each year. The firm wants to set up a maintenance account that earns 12% annual interest</a:t>
            </a:r>
            <a:r>
              <a:rPr lang="en-US" sz="2400" dirty="0" smtClean="0"/>
              <a:t>.</a:t>
            </a:r>
            <a:r>
              <a:rPr lang="en-US" sz="2400" dirty="0">
                <a:latin typeface="Script MT Bold" pitchFamily="66" charset="0"/>
              </a:rPr>
              <a:t> All future maintenance expenses will be paid out of this account. How much does the firm have to deposit in the account now?</a:t>
            </a:r>
          </a:p>
          <a:p>
            <a:pPr marL="0" indent="0">
              <a:buNone/>
            </a:pPr>
            <a:endParaRPr lang="en-US" sz="20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1136243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Elements of transactions involving interest </a:t>
            </a:r>
            <a:endParaRPr lang="en-US" sz="3200" u="sng" dirty="0"/>
          </a:p>
        </p:txBody>
      </p:sp>
      <p:sp>
        <p:nvSpPr>
          <p:cNvPr id="4" name="Content Placeholder 3"/>
          <p:cNvSpPr>
            <a:spLocks noGrp="1"/>
          </p:cNvSpPr>
          <p:nvPr>
            <p:ph idx="1"/>
          </p:nvPr>
        </p:nvSpPr>
        <p:spPr/>
        <p:txBody>
          <a:bodyPr/>
          <a:lstStyle/>
          <a:p>
            <a:r>
              <a:rPr lang="en-US" dirty="0" smtClean="0"/>
              <a:t>Principal amount</a:t>
            </a:r>
          </a:p>
          <a:p>
            <a:r>
              <a:rPr lang="en-US" dirty="0" smtClean="0"/>
              <a:t>Interest rate (%) </a:t>
            </a:r>
          </a:p>
          <a:p>
            <a:r>
              <a:rPr lang="en-US" dirty="0" smtClean="0"/>
              <a:t>Interest period (t) </a:t>
            </a:r>
          </a:p>
          <a:p>
            <a:pPr marL="0" indent="0">
              <a:buNone/>
            </a:pP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495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762000"/>
            <a:ext cx="6347714" cy="3880773"/>
          </a:xfrm>
        </p:spPr>
        <p:txBody>
          <a:bodyPr>
            <a:noAutofit/>
          </a:bodyPr>
          <a:lstStyle/>
          <a:p>
            <a:r>
              <a:rPr lang="en-US" sz="2400" dirty="0">
                <a:latin typeface="Times New Roman" panose="02020603050405020304" pitchFamily="18" charset="0"/>
                <a:cs typeface="Times New Roman" panose="02020603050405020304" pitchFamily="18" charset="0"/>
              </a:rPr>
              <a:t>John and  Barbara have just opened two savings accounts at their credit union. The accounts earn 10% annual interest. John wants to deposit $1000 in his account at the end of the first </a:t>
            </a:r>
            <a:r>
              <a:rPr lang="en-US" sz="2400" dirty="0" smtClean="0">
                <a:latin typeface="Times New Roman" panose="02020603050405020304" pitchFamily="18" charset="0"/>
                <a:cs typeface="Times New Roman" panose="02020603050405020304" pitchFamily="18" charset="0"/>
              </a:rPr>
              <a:t>year from now	 </a:t>
            </a:r>
            <a:r>
              <a:rPr lang="en-US" sz="2400" dirty="0">
                <a:latin typeface="Times New Roman" panose="02020603050405020304" pitchFamily="18" charset="0"/>
                <a:cs typeface="Times New Roman" panose="02020603050405020304" pitchFamily="18" charset="0"/>
              </a:rPr>
              <a:t>and increase this amount by $300 for each of the next five years.  Barbara wants to deposit an equal annual deposit so that the two accounts will have equal amount each year for the next six years. What should be the size of  Barbara’s annual deposit so that the two accounts will have equal balances at the end of six years?</a:t>
            </a:r>
          </a:p>
        </p:txBody>
      </p:sp>
      <p:sp>
        <p:nvSpPr>
          <p:cNvPr id="4" name="Slide Number Placeholder 3"/>
          <p:cNvSpPr>
            <a:spLocks noGrp="1"/>
          </p:cNvSpPr>
          <p:nvPr>
            <p:ph type="sldNum" sz="quarter" idx="12"/>
          </p:nvPr>
        </p:nvSpPr>
        <p:spPr>
          <a:xfrm>
            <a:off x="6444676" y="6111875"/>
            <a:ext cx="512638" cy="365125"/>
          </a:xfrm>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2001461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Suppose that you make a series of annual deposits into a bank account that pays 10% interest. The initial deposit at the end of 1</a:t>
            </a:r>
            <a:r>
              <a:rPr lang="en-US" baseline="30000" dirty="0" smtClean="0"/>
              <a:t>st</a:t>
            </a:r>
            <a:r>
              <a:rPr lang="en-US" dirty="0" smtClean="0"/>
              <a:t> year from now is Rs.1,200.The deposit amount declines by Rs.200 in each of the next 4years. How much would you have immediately after 5</a:t>
            </a:r>
            <a:r>
              <a:rPr lang="en-US" baseline="30000" dirty="0" smtClean="0"/>
              <a:t>th</a:t>
            </a:r>
            <a:r>
              <a:rPr lang="en-US" dirty="0" smtClean="0"/>
              <a:t> deposit?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5541225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981" y="533400"/>
            <a:ext cx="6347714" cy="3880773"/>
          </a:xfrm>
        </p:spPr>
        <p:txBody>
          <a:bodyPr/>
          <a:lstStyle/>
          <a:p>
            <a:r>
              <a:rPr lang="en-US" dirty="0" smtClean="0"/>
              <a:t>Wonder la entertainment company is evaluating an investment that will provide the following returns at each of the following years. Wonder la believes that it should earn an annual rate of 9% on this investment. How much can it pay for this investment now?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60134622"/>
              </p:ext>
            </p:extLst>
          </p:nvPr>
        </p:nvGraphicFramePr>
        <p:xfrm>
          <a:off x="365981" y="266700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YEAR</a:t>
                      </a:r>
                      <a:endParaRPr lang="en-US" dirty="0"/>
                    </a:p>
                  </a:txBody>
                  <a:tcPr/>
                </a:tc>
                <a:tc>
                  <a:txBody>
                    <a:bodyPr/>
                    <a:lstStyle/>
                    <a:p>
                      <a:r>
                        <a:rPr lang="en-US" smtClean="0"/>
                        <a:t>Returns(</a:t>
                      </a:r>
                      <a:r>
                        <a:rPr lang="en-US" dirty="0" err="1" smtClean="0"/>
                        <a:t>Rs</a:t>
                      </a:r>
                      <a:r>
                        <a:rPr lang="en-US" dirty="0" smtClean="0"/>
                        <a:t>)</a:t>
                      </a:r>
                      <a:endParaRPr lang="en-US" dirty="0"/>
                    </a:p>
                  </a:txBody>
                  <a:tcPr/>
                </a:tc>
                <a:extLst>
                  <a:ext uri="{0D108BD9-81ED-4DB2-BD59-A6C34878D82A}">
                    <a16:rowId xmlns:a16="http://schemas.microsoft.com/office/drawing/2014/main" val="10000"/>
                  </a:ext>
                </a:extLst>
              </a:tr>
              <a:tr h="370840">
                <a:tc>
                  <a:txBody>
                    <a:bodyPr/>
                    <a:lstStyle/>
                    <a:p>
                      <a:r>
                        <a:rPr lang="en-US" dirty="0" smtClean="0"/>
                        <a:t>2</a:t>
                      </a:r>
                      <a:endParaRPr lang="en-US" dirty="0"/>
                    </a:p>
                  </a:txBody>
                  <a:tcPr/>
                </a:tc>
                <a:tc>
                  <a:txBody>
                    <a:bodyPr/>
                    <a:lstStyle/>
                    <a:p>
                      <a:r>
                        <a:rPr lang="en-US" dirty="0" smtClean="0"/>
                        <a:t>12,500</a:t>
                      </a:r>
                      <a:endParaRPr lang="en-US" dirty="0"/>
                    </a:p>
                  </a:txBody>
                  <a:tcPr/>
                </a:tc>
                <a:extLst>
                  <a:ext uri="{0D108BD9-81ED-4DB2-BD59-A6C34878D82A}">
                    <a16:rowId xmlns:a16="http://schemas.microsoft.com/office/drawing/2014/main" val="10001"/>
                  </a:ext>
                </a:extLst>
              </a:tr>
              <a:tr h="370840">
                <a:tc>
                  <a:txBody>
                    <a:bodyPr/>
                    <a:lstStyle/>
                    <a:p>
                      <a:r>
                        <a:rPr lang="en-US" dirty="0" smtClean="0"/>
                        <a:t>3</a:t>
                      </a:r>
                      <a:endParaRPr lang="en-US" dirty="0"/>
                    </a:p>
                  </a:txBody>
                  <a:tcPr/>
                </a:tc>
                <a:tc>
                  <a:txBody>
                    <a:bodyPr/>
                    <a:lstStyle/>
                    <a:p>
                      <a:r>
                        <a:rPr lang="en-US" dirty="0" smtClean="0"/>
                        <a:t>10,000</a:t>
                      </a:r>
                      <a:endParaRPr lang="en-US" dirty="0"/>
                    </a:p>
                  </a:txBody>
                  <a:tcPr/>
                </a:tc>
                <a:extLst>
                  <a:ext uri="{0D108BD9-81ED-4DB2-BD59-A6C34878D82A}">
                    <a16:rowId xmlns:a16="http://schemas.microsoft.com/office/drawing/2014/main" val="10002"/>
                  </a:ext>
                </a:extLst>
              </a:tr>
              <a:tr h="370840">
                <a:tc>
                  <a:txBody>
                    <a:bodyPr/>
                    <a:lstStyle/>
                    <a:p>
                      <a:r>
                        <a:rPr lang="en-US" dirty="0" smtClean="0"/>
                        <a:t>4</a:t>
                      </a:r>
                      <a:endParaRPr lang="en-US" dirty="0"/>
                    </a:p>
                  </a:txBody>
                  <a:tcPr/>
                </a:tc>
                <a:tc>
                  <a:txBody>
                    <a:bodyPr/>
                    <a:lstStyle/>
                    <a:p>
                      <a:r>
                        <a:rPr lang="en-US" dirty="0" smtClean="0"/>
                        <a:t>7,500</a:t>
                      </a:r>
                      <a:endParaRPr lang="en-US" dirty="0"/>
                    </a:p>
                  </a:txBody>
                  <a:tcPr/>
                </a:tc>
                <a:extLst>
                  <a:ext uri="{0D108BD9-81ED-4DB2-BD59-A6C34878D82A}">
                    <a16:rowId xmlns:a16="http://schemas.microsoft.com/office/drawing/2014/main" val="10003"/>
                  </a:ext>
                </a:extLst>
              </a:tr>
              <a:tr h="370840">
                <a:tc>
                  <a:txBody>
                    <a:bodyPr/>
                    <a:lstStyle/>
                    <a:p>
                      <a:r>
                        <a:rPr lang="en-US" dirty="0" smtClean="0"/>
                        <a:t>5</a:t>
                      </a:r>
                      <a:endParaRPr lang="en-US" dirty="0"/>
                    </a:p>
                  </a:txBody>
                  <a:tcPr/>
                </a:tc>
                <a:tc>
                  <a:txBody>
                    <a:bodyPr/>
                    <a:lstStyle/>
                    <a:p>
                      <a:r>
                        <a:rPr lang="en-US" dirty="0" smtClean="0"/>
                        <a:t>5,000</a:t>
                      </a:r>
                      <a:endParaRPr lang="en-US" dirty="0"/>
                    </a:p>
                  </a:txBody>
                  <a:tcPr/>
                </a:tc>
                <a:extLst>
                  <a:ext uri="{0D108BD9-81ED-4DB2-BD59-A6C34878D82A}">
                    <a16:rowId xmlns:a16="http://schemas.microsoft.com/office/drawing/2014/main" val="10004"/>
                  </a:ext>
                </a:extLst>
              </a:tr>
              <a:tr h="370840">
                <a:tc>
                  <a:txBody>
                    <a:bodyPr/>
                    <a:lstStyle/>
                    <a:p>
                      <a:r>
                        <a:rPr lang="en-US" dirty="0" smtClean="0"/>
                        <a:t>6</a:t>
                      </a:r>
                      <a:endParaRPr lang="en-US" dirty="0"/>
                    </a:p>
                  </a:txBody>
                  <a:tcPr/>
                </a:tc>
                <a:tc>
                  <a:txBody>
                    <a:bodyPr/>
                    <a:lstStyle/>
                    <a:p>
                      <a:r>
                        <a:rPr lang="en-US" dirty="0" smtClean="0"/>
                        <a:t>2,500</a:t>
                      </a:r>
                      <a:endParaRPr lang="en-US" dirty="0"/>
                    </a:p>
                  </a:txBody>
                  <a:tcPr/>
                </a:tc>
                <a:extLst>
                  <a:ext uri="{0D108BD9-81ED-4DB2-BD59-A6C34878D82A}">
                    <a16:rowId xmlns:a16="http://schemas.microsoft.com/office/drawing/2014/main" val="10005"/>
                  </a:ext>
                </a:extLst>
              </a:tr>
              <a:tr h="370840">
                <a:tc>
                  <a:txBody>
                    <a:bodyPr/>
                    <a:lstStyle/>
                    <a:p>
                      <a:r>
                        <a:rPr lang="en-US" dirty="0" smtClean="0"/>
                        <a:t>7</a:t>
                      </a:r>
                      <a:endParaRPr lang="en-US" dirty="0"/>
                    </a:p>
                  </a:txBody>
                  <a:tcPr/>
                </a:tc>
                <a:tc>
                  <a:txBody>
                    <a:bodyPr/>
                    <a:lstStyle/>
                    <a:p>
                      <a:r>
                        <a:rPr lang="en-US" dirty="0" smtClean="0"/>
                        <a:t>1,200</a:t>
                      </a:r>
                      <a:endParaRPr lang="en-US" dirty="0"/>
                    </a:p>
                  </a:txBody>
                  <a:tcPr/>
                </a:tc>
                <a:extLst>
                  <a:ext uri="{0D108BD9-81ED-4DB2-BD59-A6C34878D82A}">
                    <a16:rowId xmlns:a16="http://schemas.microsoft.com/office/drawing/2014/main" val="10006"/>
                  </a:ext>
                </a:extLst>
              </a:tr>
              <a:tr h="370840">
                <a:tc>
                  <a:txBody>
                    <a:bodyPr/>
                    <a:lstStyle/>
                    <a:p>
                      <a:r>
                        <a:rPr lang="en-US" dirty="0" smtClean="0"/>
                        <a:t>8</a:t>
                      </a:r>
                      <a:endParaRPr lang="en-US" dirty="0"/>
                    </a:p>
                  </a:txBody>
                  <a:tcPr/>
                </a:tc>
                <a:tc>
                  <a:txBody>
                    <a:bodyPr/>
                    <a:lstStyle/>
                    <a:p>
                      <a:r>
                        <a:rPr lang="en-US" dirty="0" smtClean="0"/>
                        <a:t>12,500</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586064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Nominal &amp; effective interest rate</a:t>
            </a:r>
            <a:endParaRPr lang="en-US" dirty="0"/>
          </a:p>
        </p:txBody>
      </p:sp>
      <p:sp>
        <p:nvSpPr>
          <p:cNvPr id="3" name="Content Placeholder 2"/>
          <p:cNvSpPr>
            <a:spLocks noGrp="1"/>
          </p:cNvSpPr>
          <p:nvPr>
            <p:ph idx="1"/>
          </p:nvPr>
        </p:nvSpPr>
        <p:spPr/>
        <p:txBody>
          <a:bodyPr>
            <a:normAutofit lnSpcReduction="10000"/>
          </a:bodyPr>
          <a:lstStyle/>
          <a:p>
            <a:r>
              <a:rPr lang="en-US" dirty="0" smtClean="0"/>
              <a:t>Effective interest rate is given by: </a:t>
            </a:r>
          </a:p>
          <a:p>
            <a:pPr marL="0" indent="0">
              <a:buNone/>
            </a:pPr>
            <a:r>
              <a:rPr lang="en-US" dirty="0"/>
              <a:t> </a:t>
            </a:r>
            <a:endParaRPr lang="en-US" dirty="0" smtClean="0"/>
          </a:p>
          <a:p>
            <a:pPr marL="0" indent="0">
              <a:buNone/>
            </a:pPr>
            <a:r>
              <a:rPr lang="en-US" dirty="0"/>
              <a:t> </a:t>
            </a:r>
            <a:r>
              <a:rPr lang="en-US" dirty="0" smtClean="0"/>
              <a:t>    </a:t>
            </a:r>
            <a:r>
              <a:rPr lang="en-US" dirty="0" err="1" smtClean="0"/>
              <a:t>i</a:t>
            </a:r>
            <a:r>
              <a:rPr lang="en-US" dirty="0" smtClean="0"/>
              <a:t>(</a:t>
            </a:r>
            <a:r>
              <a:rPr lang="en-US" dirty="0" err="1" smtClean="0"/>
              <a:t>eff</a:t>
            </a:r>
            <a:r>
              <a:rPr lang="en-US" dirty="0" smtClean="0"/>
              <a:t>)= (1+r/</a:t>
            </a:r>
            <a:r>
              <a:rPr lang="en-US" dirty="0" err="1" smtClean="0"/>
              <a:t>ck</a:t>
            </a:r>
            <a:r>
              <a:rPr lang="en-US" dirty="0" smtClean="0"/>
              <a:t>)^c – 1</a:t>
            </a:r>
          </a:p>
          <a:p>
            <a:pPr marL="0" indent="0">
              <a:buNone/>
            </a:pPr>
            <a:r>
              <a:rPr lang="en-US" dirty="0" smtClean="0"/>
              <a:t>Where: r – nominal interest rate </a:t>
            </a:r>
          </a:p>
          <a:p>
            <a:pPr marL="0" indent="0">
              <a:buNone/>
            </a:pPr>
            <a:r>
              <a:rPr lang="en-US" dirty="0"/>
              <a:t> </a:t>
            </a:r>
            <a:r>
              <a:rPr lang="en-US" dirty="0" smtClean="0"/>
              <a:t>           c – no. of interest periods per payment period </a:t>
            </a:r>
          </a:p>
          <a:p>
            <a:pPr marL="0" indent="0">
              <a:buNone/>
            </a:pPr>
            <a:r>
              <a:rPr lang="en-US" dirty="0"/>
              <a:t> </a:t>
            </a:r>
            <a:r>
              <a:rPr lang="en-US" dirty="0" smtClean="0"/>
              <a:t>           k – no. of payment periods per year </a:t>
            </a:r>
          </a:p>
          <a:p>
            <a:pPr marL="0" indent="0">
              <a:buNone/>
            </a:pPr>
            <a:endParaRPr lang="en-US" dirty="0"/>
          </a:p>
          <a:p>
            <a:pPr marL="0" indent="0">
              <a:buNone/>
            </a:pPr>
            <a:r>
              <a:rPr lang="en-US" dirty="0" smtClean="0"/>
              <a:t>Where: </a:t>
            </a:r>
            <a:r>
              <a:rPr lang="en-US" dirty="0" err="1" smtClean="0"/>
              <a:t>ck</a:t>
            </a:r>
            <a:r>
              <a:rPr lang="en-US" dirty="0"/>
              <a:t> </a:t>
            </a:r>
            <a:r>
              <a:rPr lang="en-US" dirty="0" smtClean="0"/>
              <a:t>is equal to M</a:t>
            </a:r>
          </a:p>
          <a:p>
            <a:pPr marL="0" indent="0">
              <a:buNone/>
            </a:pPr>
            <a:r>
              <a:rPr lang="en-US" dirty="0" smtClean="0"/>
              <a:t>i.e. M=</a:t>
            </a:r>
            <a:r>
              <a:rPr lang="en-US" dirty="0" err="1" smtClean="0"/>
              <a:t>ck</a:t>
            </a:r>
            <a:endParaRPr lang="en-US" dirty="0" smtClean="0"/>
          </a:p>
          <a:p>
            <a:pPr marL="0" indent="0">
              <a:buNone/>
            </a:pPr>
            <a:r>
              <a:rPr lang="en-US" dirty="0" smtClean="0"/>
              <a:t>Where M= No of compounding periods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spTree>
    <p:extLst>
      <p:ext uri="{BB962C8B-B14F-4D97-AF65-F5344CB8AC3E}">
        <p14:creationId xmlns:p14="http://schemas.microsoft.com/office/powerpoint/2010/main" val="17634792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6195312" cy="787400"/>
          </a:xfrm>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28600" y="0"/>
            <a:ext cx="9220200" cy="6843215"/>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16397767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roblems</a:t>
            </a:r>
            <a:endParaRPr lang="en-US" dirty="0"/>
          </a:p>
        </p:txBody>
      </p:sp>
      <p:sp>
        <p:nvSpPr>
          <p:cNvPr id="3" name="Content Placeholder 2"/>
          <p:cNvSpPr>
            <a:spLocks noGrp="1"/>
          </p:cNvSpPr>
          <p:nvPr>
            <p:ph idx="1"/>
          </p:nvPr>
        </p:nvSpPr>
        <p:spPr/>
        <p:txBody>
          <a:bodyPr>
            <a:normAutofit/>
          </a:bodyPr>
          <a:lstStyle/>
          <a:p>
            <a:r>
              <a:rPr lang="en-US" dirty="0" smtClean="0"/>
              <a:t>Suppose that you make quarterly payments in a savings account that earns 9% interest compounded monthly. Compute the effective interest rate per quarter.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40237209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Find the effective interest </a:t>
            </a:r>
            <a:r>
              <a:rPr lang="en-US" dirty="0" smtClean="0"/>
              <a:t>rate of </a:t>
            </a:r>
            <a:r>
              <a:rPr lang="en-US" dirty="0"/>
              <a:t>per </a:t>
            </a:r>
            <a:r>
              <a:rPr lang="en-US" dirty="0" smtClean="0"/>
              <a:t>quarter payments  </a:t>
            </a:r>
            <a:r>
              <a:rPr lang="en-US" dirty="0"/>
              <a:t>at a nominal rate of 8% compounded</a:t>
            </a:r>
          </a:p>
          <a:p>
            <a:pPr>
              <a:buFont typeface="+mj-lt"/>
              <a:buAutoNum type="arabicPeriod"/>
            </a:pPr>
            <a:r>
              <a:rPr lang="en-US" dirty="0"/>
              <a:t>quarterly </a:t>
            </a:r>
          </a:p>
          <a:p>
            <a:pPr>
              <a:buFont typeface="+mj-lt"/>
              <a:buAutoNum type="arabicPeriod"/>
            </a:pPr>
            <a:r>
              <a:rPr lang="en-US" dirty="0"/>
              <a:t>monthly </a:t>
            </a:r>
          </a:p>
          <a:p>
            <a:pPr>
              <a:buFont typeface="+mj-lt"/>
              <a:buAutoNum type="arabicPeriod"/>
            </a:pPr>
            <a:r>
              <a:rPr lang="en-US" dirty="0"/>
              <a:t>Weekly </a:t>
            </a:r>
          </a:p>
          <a:p>
            <a:pPr>
              <a:buFont typeface="+mj-lt"/>
              <a:buAutoNum type="arabicPeriod"/>
            </a:pPr>
            <a:r>
              <a:rPr lang="en-US" dirty="0"/>
              <a:t>Daily </a:t>
            </a:r>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dirty="0"/>
          </a:p>
        </p:txBody>
      </p:sp>
    </p:spTree>
    <p:extLst>
      <p:ext uri="{BB962C8B-B14F-4D97-AF65-F5344CB8AC3E}">
        <p14:creationId xmlns:p14="http://schemas.microsoft.com/office/powerpoint/2010/main" val="32440882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Suppose you make equal quarterly deposits of $1,500 into a fund that pays interest at a rate of 6% compounded monthly. Find the balance at the end of year2.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dirty="0"/>
          </a:p>
        </p:txBody>
      </p:sp>
    </p:spTree>
    <p:extLst>
      <p:ext uri="{BB962C8B-B14F-4D97-AF65-F5344CB8AC3E}">
        <p14:creationId xmlns:p14="http://schemas.microsoft.com/office/powerpoint/2010/main" val="18078193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Suppose you make $500 monthly deposits to a tax deferred retirement plan that pays interest at a rate of 10% compounded quarterly, compute the balance at the end of </a:t>
            </a:r>
            <a:r>
              <a:rPr lang="en-US" dirty="0" smtClean="0"/>
              <a:t>10years.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25904908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series of monthly cash flows is deposited into an account that earns 12% nominal interest compounded monthly. Each monthly deposit is equal to $2100. the first monthly deposit occurred on june1,1998 and the last monthly deposit will be on January 1, 2005. the account also has equivalent quarterly withdrawals from it. The first quarterly withdrawal is equal to $5000 and occurred on October 1, 1998. the last $5000 withdrawal will occur on january1,2005. how much remains in the account after the last withdrawal?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dirty="0"/>
          </a:p>
        </p:txBody>
      </p:sp>
    </p:spTree>
    <p:extLst>
      <p:ext uri="{BB962C8B-B14F-4D97-AF65-F5344CB8AC3E}">
        <p14:creationId xmlns:p14="http://schemas.microsoft.com/office/powerpoint/2010/main" val="1395563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u="sng" dirty="0" smtClean="0"/>
              <a:t>Types of Interest</a:t>
            </a:r>
            <a:endParaRPr lang="en-US" sz="2800" b="1" i="1" u="sng" dirty="0"/>
          </a:p>
        </p:txBody>
      </p:sp>
      <p:sp>
        <p:nvSpPr>
          <p:cNvPr id="5" name="Content Placeholder 4"/>
          <p:cNvSpPr>
            <a:spLocks noGrp="1"/>
          </p:cNvSpPr>
          <p:nvPr>
            <p:ph idx="1"/>
          </p:nvPr>
        </p:nvSpPr>
        <p:spPr>
          <a:xfrm>
            <a:off x="353281" y="1447800"/>
            <a:ext cx="6347714" cy="3880773"/>
          </a:xfrm>
        </p:spPr>
        <p:txBody>
          <a:bodyPr/>
          <a:lstStyle/>
          <a:p>
            <a:r>
              <a:rPr lang="en-US" dirty="0" smtClean="0"/>
              <a:t>Simple </a:t>
            </a:r>
          </a:p>
          <a:p>
            <a:r>
              <a:rPr lang="en-US" dirty="0" smtClean="0"/>
              <a:t>Compound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59524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person deposits $5,000 for the three years starting from now in a savings account that pays 6% interest compounded monthly. At the end of 6</a:t>
            </a:r>
            <a:r>
              <a:rPr lang="en-US" baseline="30000" dirty="0" smtClean="0"/>
              <a:t>th</a:t>
            </a:r>
            <a:r>
              <a:rPr lang="en-US" dirty="0" smtClean="0"/>
              <a:t> year, he deposits $4000.Two years after the $4000 deposit, he makes another 2 equal deposits of $2,500 semi-annually. Six years after the previous deposit, half of the accumulated fund is transferred to a fund that pays 8% interest compounded quarterly. How much money will be accumulated in each account after one year of this transfer?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dirty="0"/>
          </a:p>
        </p:txBody>
      </p:sp>
    </p:spTree>
    <p:extLst>
      <p:ext uri="{BB962C8B-B14F-4D97-AF65-F5344CB8AC3E}">
        <p14:creationId xmlns:p14="http://schemas.microsoft.com/office/powerpoint/2010/main" val="24145229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281" y="1447800"/>
            <a:ext cx="6347714" cy="3880773"/>
          </a:xfrm>
        </p:spPr>
        <p:txBody>
          <a:bodyPr>
            <a:normAutofit fontScale="92500" lnSpcReduction="20000"/>
          </a:bodyPr>
          <a:lstStyle/>
          <a:p>
            <a:r>
              <a:rPr lang="en-IN" sz="2000" b="1" dirty="0">
                <a:latin typeface="Times New Roman" panose="02020603050405020304" pitchFamily="18" charset="0"/>
                <a:cs typeface="Times New Roman" panose="02020603050405020304" pitchFamily="18" charset="0"/>
              </a:rPr>
              <a:t>The Scott and White Health Plan (SWHP) has purchased a robotized prescription </a:t>
            </a:r>
            <a:r>
              <a:rPr lang="en-IN" sz="2000" b="1" dirty="0" smtClean="0">
                <a:latin typeface="Times New Roman" panose="02020603050405020304" pitchFamily="18" charset="0"/>
                <a:cs typeface="Times New Roman" panose="02020603050405020304" pitchFamily="18" charset="0"/>
              </a:rPr>
              <a:t>fulfilment system </a:t>
            </a:r>
            <a:r>
              <a:rPr lang="en-IN" sz="2000" b="1" dirty="0">
                <a:latin typeface="Times New Roman" panose="02020603050405020304" pitchFamily="18" charset="0"/>
                <a:cs typeface="Times New Roman" panose="02020603050405020304" pitchFamily="18" charset="0"/>
              </a:rPr>
              <a:t>for faster and more accurate delivery to patients with stable, pill-form medication for </a:t>
            </a:r>
            <a:r>
              <a:rPr lang="en-IN" sz="2000" b="1" dirty="0" smtClean="0">
                <a:latin typeface="Times New Roman" panose="02020603050405020304" pitchFamily="18" charset="0"/>
                <a:cs typeface="Times New Roman" panose="02020603050405020304" pitchFamily="18" charset="0"/>
              </a:rPr>
              <a:t>chronic </a:t>
            </a:r>
            <a:r>
              <a:rPr lang="en-IN" sz="2000" b="1" dirty="0">
                <a:latin typeface="Times New Roman" panose="02020603050405020304" pitchFamily="18" charset="0"/>
                <a:cs typeface="Times New Roman" panose="02020603050405020304" pitchFamily="18" charset="0"/>
              </a:rPr>
              <a:t>health problems, such as diabetes, thyroid, and high blood pressure. </a:t>
            </a:r>
          </a:p>
          <a:p>
            <a:pPr marL="0" indent="0">
              <a:buNone/>
            </a:pPr>
            <a:r>
              <a:rPr lang="en-IN" sz="2000" b="1" dirty="0" smtClean="0">
                <a:latin typeface="Times New Roman" panose="02020603050405020304" pitchFamily="18" charset="0"/>
                <a:cs typeface="Times New Roman" panose="02020603050405020304" pitchFamily="18" charset="0"/>
              </a:rPr>
              <a:t> Assume </a:t>
            </a:r>
            <a:r>
              <a:rPr lang="en-IN" sz="2000" b="1" dirty="0">
                <a:latin typeface="Times New Roman" panose="02020603050405020304" pitchFamily="18" charset="0"/>
                <a:cs typeface="Times New Roman" panose="02020603050405020304" pitchFamily="18" charset="0"/>
              </a:rPr>
              <a:t>this </a:t>
            </a:r>
            <a:r>
              <a:rPr lang="en-IN" sz="2000" b="1" dirty="0" smtClean="0">
                <a:latin typeface="Times New Roman" panose="02020603050405020304" pitchFamily="18" charset="0"/>
                <a:cs typeface="Times New Roman" panose="02020603050405020304" pitchFamily="18" charset="0"/>
              </a:rPr>
              <a:t>high volume </a:t>
            </a:r>
            <a:r>
              <a:rPr lang="en-IN" sz="2000" b="1" dirty="0">
                <a:latin typeface="Times New Roman" panose="02020603050405020304" pitchFamily="18" charset="0"/>
                <a:cs typeface="Times New Roman" panose="02020603050405020304" pitchFamily="18" charset="0"/>
              </a:rPr>
              <a:t>system costs $3 million to install and an estimated $</a:t>
            </a:r>
            <a:r>
              <a:rPr lang="en-IN" sz="2000" b="1" dirty="0" smtClean="0">
                <a:latin typeface="Times New Roman" panose="02020603050405020304" pitchFamily="18" charset="0"/>
                <a:cs typeface="Times New Roman" panose="02020603050405020304" pitchFamily="18" charset="0"/>
              </a:rPr>
              <a:t>2,00,000 </a:t>
            </a:r>
            <a:r>
              <a:rPr lang="en-IN" sz="2000" b="1" dirty="0">
                <a:latin typeface="Times New Roman" panose="02020603050405020304" pitchFamily="18" charset="0"/>
                <a:cs typeface="Times New Roman" panose="02020603050405020304" pitchFamily="18" charset="0"/>
              </a:rPr>
              <a:t>per year for all materials, </a:t>
            </a:r>
            <a:r>
              <a:rPr lang="en-IN" sz="2000" b="1" dirty="0" smtClean="0">
                <a:latin typeface="Times New Roman" panose="02020603050405020304" pitchFamily="18" charset="0"/>
                <a:cs typeface="Times New Roman" panose="02020603050405020304" pitchFamily="18" charset="0"/>
              </a:rPr>
              <a:t>operating</a:t>
            </a:r>
            <a:r>
              <a:rPr lang="en-IN" sz="2000" b="1" dirty="0">
                <a:latin typeface="Times New Roman" panose="02020603050405020304" pitchFamily="18" charset="0"/>
                <a:cs typeface="Times New Roman" panose="02020603050405020304" pitchFamily="18" charset="0"/>
              </a:rPr>
              <a:t>, personnel, and maintenance costs. The expected life is 10 years. </a:t>
            </a:r>
          </a:p>
          <a:p>
            <a:pPr marL="0" indent="0">
              <a:buNone/>
            </a:pPr>
            <a:r>
              <a:rPr lang="en-IN" sz="2000" b="1" dirty="0" smtClean="0">
                <a:latin typeface="Times New Roman" panose="02020603050405020304" pitchFamily="18" charset="0"/>
                <a:cs typeface="Times New Roman" panose="02020603050405020304" pitchFamily="18" charset="0"/>
              </a:rPr>
              <a:t>SWHP </a:t>
            </a:r>
            <a:r>
              <a:rPr lang="en-IN" sz="2000" b="1" dirty="0">
                <a:latin typeface="Times New Roman" panose="02020603050405020304" pitchFamily="18" charset="0"/>
                <a:cs typeface="Times New Roman" panose="02020603050405020304" pitchFamily="18" charset="0"/>
              </a:rPr>
              <a:t>biomedical engineer wants to estimate the total revenue requirement for each 6-month period that </a:t>
            </a:r>
            <a:r>
              <a:rPr lang="en-IN" sz="2000" b="1" dirty="0" smtClean="0">
                <a:latin typeface="Times New Roman" panose="02020603050405020304" pitchFamily="18" charset="0"/>
                <a:cs typeface="Times New Roman" panose="02020603050405020304" pitchFamily="18" charset="0"/>
              </a:rPr>
              <a:t>is </a:t>
            </a:r>
            <a:r>
              <a:rPr lang="en-IN" sz="2000" b="1" dirty="0">
                <a:latin typeface="Times New Roman" panose="02020603050405020304" pitchFamily="18" charset="0"/>
                <a:cs typeface="Times New Roman" panose="02020603050405020304" pitchFamily="18" charset="0"/>
              </a:rPr>
              <a:t>necessary to recover the investment, interest, and annual costs. Find this </a:t>
            </a:r>
            <a:r>
              <a:rPr lang="en-IN" sz="2000" b="1" dirty="0" smtClean="0">
                <a:latin typeface="Times New Roman" panose="02020603050405020304" pitchFamily="18" charset="0"/>
                <a:cs typeface="Times New Roman" panose="02020603050405020304" pitchFamily="18" charset="0"/>
              </a:rPr>
              <a:t>semi-annual ‘A’ value, if </a:t>
            </a:r>
            <a:r>
              <a:rPr lang="en-IN" sz="2000" b="1" dirty="0">
                <a:latin typeface="Times New Roman" panose="02020603050405020304" pitchFamily="18" charset="0"/>
                <a:cs typeface="Times New Roman" panose="02020603050405020304" pitchFamily="18" charset="0"/>
              </a:rPr>
              <a:t>capital funds are evaluated at 8% per </a:t>
            </a:r>
            <a:r>
              <a:rPr lang="en-IN" sz="2000" b="1" dirty="0" smtClean="0">
                <a:latin typeface="Times New Roman" panose="02020603050405020304" pitchFamily="18" charset="0"/>
                <a:cs typeface="Times New Roman" panose="02020603050405020304" pitchFamily="18" charset="0"/>
              </a:rPr>
              <a:t>year, compounded semi-annually</a:t>
            </a:r>
            <a:r>
              <a:rPr lang="en-IN" b="1" dirty="0" smtClean="0"/>
              <a:t>.</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dirty="0"/>
          </a:p>
        </p:txBody>
      </p:sp>
    </p:spTree>
    <p:extLst>
      <p:ext uri="{BB962C8B-B14F-4D97-AF65-F5344CB8AC3E}">
        <p14:creationId xmlns:p14="http://schemas.microsoft.com/office/powerpoint/2010/main" val="22211986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87" y="762000"/>
            <a:ext cx="6347714" cy="3880773"/>
          </a:xfrm>
        </p:spPr>
        <p:txBody>
          <a:bodyPr/>
          <a:lstStyle/>
          <a:p>
            <a:endParaRPr lang="en-IN" b="1" dirty="0" smtClean="0"/>
          </a:p>
          <a:p>
            <a:pPr lvl="1"/>
            <a:r>
              <a:rPr lang="en-IN" sz="2200" b="1" dirty="0" err="1" smtClean="0">
                <a:latin typeface="Times New Roman" panose="02020603050405020304" pitchFamily="18" charset="0"/>
                <a:cs typeface="Times New Roman" panose="02020603050405020304" pitchFamily="18" charset="0"/>
              </a:rPr>
              <a:t>Heyden</a:t>
            </a:r>
            <a:r>
              <a:rPr lang="en-IN" sz="2200" b="1" dirty="0" smtClean="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Motion Solutions ordered $7 million </a:t>
            </a:r>
            <a:r>
              <a:rPr lang="en-IN" sz="2200" b="1" dirty="0" smtClean="0">
                <a:latin typeface="Times New Roman" panose="02020603050405020304" pitchFamily="18" charset="0"/>
                <a:cs typeface="Times New Roman" panose="02020603050405020304" pitchFamily="18" charset="0"/>
              </a:rPr>
              <a:t>worth </a:t>
            </a:r>
            <a:r>
              <a:rPr lang="en-IN" sz="2200" b="1" dirty="0">
                <a:latin typeface="Times New Roman" panose="02020603050405020304" pitchFamily="18" charset="0"/>
                <a:cs typeface="Times New Roman" panose="02020603050405020304" pitchFamily="18" charset="0"/>
              </a:rPr>
              <a:t>of seamless tubes for its drill collars from </a:t>
            </a:r>
            <a:r>
              <a:rPr lang="en-IN" sz="2200" b="1" dirty="0" smtClean="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Timken Company of Canton, Ohio. (A drill </a:t>
            </a:r>
            <a:r>
              <a:rPr lang="en-IN" sz="2200" b="1" dirty="0" smtClean="0">
                <a:latin typeface="Times New Roman" panose="02020603050405020304" pitchFamily="18" charset="0"/>
                <a:cs typeface="Times New Roman" panose="02020603050405020304" pitchFamily="18" charset="0"/>
              </a:rPr>
              <a:t>collar </a:t>
            </a:r>
            <a:r>
              <a:rPr lang="en-IN" sz="2200" b="1" dirty="0">
                <a:latin typeface="Times New Roman" panose="02020603050405020304" pitchFamily="18" charset="0"/>
                <a:cs typeface="Times New Roman" panose="02020603050405020304" pitchFamily="18" charset="0"/>
              </a:rPr>
              <a:t>is the heavy tubular connection between a </a:t>
            </a:r>
            <a:r>
              <a:rPr lang="en-IN" sz="2200" b="1" dirty="0" smtClean="0">
                <a:latin typeface="Times New Roman" panose="02020603050405020304" pitchFamily="18" charset="0"/>
                <a:cs typeface="Times New Roman" panose="02020603050405020304" pitchFamily="18" charset="0"/>
              </a:rPr>
              <a:t>drill </a:t>
            </a:r>
            <a:r>
              <a:rPr lang="en-IN" sz="2200" b="1" dirty="0">
                <a:latin typeface="Times New Roman" panose="02020603050405020304" pitchFamily="18" charset="0"/>
                <a:cs typeface="Times New Roman" panose="02020603050405020304" pitchFamily="18" charset="0"/>
              </a:rPr>
              <a:t>pipe and a drill bit.) At 12% per year, compounded </a:t>
            </a:r>
            <a:r>
              <a:rPr lang="en-IN" sz="2200" b="1" dirty="0" smtClean="0">
                <a:latin typeface="Times New Roman" panose="02020603050405020304" pitchFamily="18" charset="0"/>
                <a:cs typeface="Times New Roman" panose="02020603050405020304" pitchFamily="18" charset="0"/>
              </a:rPr>
              <a:t>semi-annually</a:t>
            </a:r>
            <a:r>
              <a:rPr lang="en-IN" sz="2200" b="1" dirty="0">
                <a:latin typeface="Times New Roman" panose="02020603050405020304" pitchFamily="18" charset="0"/>
                <a:cs typeface="Times New Roman" panose="02020603050405020304" pitchFamily="18" charset="0"/>
              </a:rPr>
              <a:t>, what is the equivalent uniform cost per </a:t>
            </a:r>
            <a:r>
              <a:rPr lang="en-IN" sz="2200" b="1" dirty="0" smtClean="0">
                <a:latin typeface="Times New Roman" panose="02020603050405020304" pitchFamily="18" charset="0"/>
                <a:cs typeface="Times New Roman" panose="02020603050405020304" pitchFamily="18" charset="0"/>
              </a:rPr>
              <a:t>semi-annual </a:t>
            </a:r>
            <a:r>
              <a:rPr lang="en-IN" sz="2200" b="1" dirty="0">
                <a:latin typeface="Times New Roman" panose="02020603050405020304" pitchFamily="18" charset="0"/>
                <a:cs typeface="Times New Roman" panose="02020603050405020304" pitchFamily="18" charset="0"/>
              </a:rPr>
              <a:t>period over a 5-year </a:t>
            </a:r>
            <a:r>
              <a:rPr lang="en-IN" sz="2200" b="1" dirty="0" smtClean="0">
                <a:latin typeface="Times New Roman" panose="02020603050405020304" pitchFamily="18" charset="0"/>
                <a:cs typeface="Times New Roman" panose="02020603050405020304" pitchFamily="18" charset="0"/>
              </a:rPr>
              <a:t>period</a:t>
            </a:r>
            <a:r>
              <a:rPr lang="en-IN" sz="2200" b="1"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dirty="0"/>
          </a:p>
        </p:txBody>
      </p:sp>
    </p:spTree>
    <p:extLst>
      <p:ext uri="{BB962C8B-B14F-4D97-AF65-F5344CB8AC3E}">
        <p14:creationId xmlns:p14="http://schemas.microsoft.com/office/powerpoint/2010/main" val="17342019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3" name="Content Placeholder 2"/>
          <p:cNvSpPr>
            <a:spLocks noGrp="1"/>
          </p:cNvSpPr>
          <p:nvPr>
            <p:ph idx="1"/>
          </p:nvPr>
        </p:nvSpPr>
        <p:spPr/>
        <p:txBody>
          <a:bodyPr/>
          <a:lstStyle/>
          <a:p>
            <a:r>
              <a:rPr lang="en-IN" dirty="0"/>
              <a:t>Loadstar Sensors is a company that makes load </a:t>
            </a:r>
            <a:r>
              <a:rPr lang="en-IN" dirty="0" smtClean="0"/>
              <a:t>force </a:t>
            </a:r>
            <a:r>
              <a:rPr lang="en-IN" dirty="0"/>
              <a:t>sensors based on capacitive sensing technology. The company wants to have $28 million for a </a:t>
            </a:r>
            <a:r>
              <a:rPr lang="en-IN" dirty="0" smtClean="0"/>
              <a:t>plant </a:t>
            </a:r>
            <a:r>
              <a:rPr lang="en-IN" dirty="0"/>
              <a:t>expansion 4 years from now. If the company </a:t>
            </a:r>
            <a:r>
              <a:rPr lang="en-IN" dirty="0" smtClean="0"/>
              <a:t>has </a:t>
            </a:r>
            <a:r>
              <a:rPr lang="en-IN" dirty="0"/>
              <a:t>already set aside $12 million in an investment </a:t>
            </a:r>
            <a:r>
              <a:rPr lang="en-IN" dirty="0" smtClean="0"/>
              <a:t>account </a:t>
            </a:r>
            <a:r>
              <a:rPr lang="en-IN" dirty="0"/>
              <a:t>for </a:t>
            </a:r>
            <a:r>
              <a:rPr lang="en-IN"/>
              <a:t>the </a:t>
            </a:r>
            <a:r>
              <a:rPr lang="en-IN" smtClean="0"/>
              <a:t>expansion now, </a:t>
            </a:r>
            <a:r>
              <a:rPr lang="en-IN" dirty="0"/>
              <a:t>how much more must </a:t>
            </a:r>
            <a:r>
              <a:rPr lang="en-IN" dirty="0" smtClean="0"/>
              <a:t>the </a:t>
            </a:r>
            <a:r>
              <a:rPr lang="en-IN" dirty="0"/>
              <a:t>company add to the account next year (i.e., </a:t>
            </a:r>
            <a:r>
              <a:rPr lang="en-IN" dirty="0" smtClean="0"/>
              <a:t>1 </a:t>
            </a:r>
            <a:r>
              <a:rPr lang="en-IN" dirty="0"/>
              <a:t>year from now) so that it will have the $28 million 4 years from now? The account earns interest </a:t>
            </a:r>
            <a:r>
              <a:rPr lang="en-IN" dirty="0" smtClean="0"/>
              <a:t>at </a:t>
            </a:r>
            <a:r>
              <a:rPr lang="en-IN" dirty="0"/>
              <a:t>12% per year, compounded quarterly.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dirty="0"/>
          </a:p>
        </p:txBody>
      </p:sp>
    </p:spTree>
    <p:extLst>
      <p:ext uri="{BB962C8B-B14F-4D97-AF65-F5344CB8AC3E}">
        <p14:creationId xmlns:p14="http://schemas.microsoft.com/office/powerpoint/2010/main" val="13214778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A structural engineering consulting company is </a:t>
            </a:r>
            <a:r>
              <a:rPr lang="en-IN" dirty="0" smtClean="0"/>
              <a:t>examining </a:t>
            </a:r>
            <a:r>
              <a:rPr lang="en-IN" dirty="0"/>
              <a:t>its cash flow requirements for the next 7</a:t>
            </a:r>
            <a:r>
              <a:rPr lang="en-IN" dirty="0" smtClean="0"/>
              <a:t> </a:t>
            </a:r>
            <a:r>
              <a:rPr lang="en-IN" dirty="0"/>
              <a:t>years. The company expects to replace office </a:t>
            </a:r>
            <a:r>
              <a:rPr lang="en-IN" dirty="0" smtClean="0"/>
              <a:t>machines </a:t>
            </a:r>
            <a:r>
              <a:rPr lang="en-IN" dirty="0"/>
              <a:t>and computer equipment at various </a:t>
            </a:r>
            <a:r>
              <a:rPr lang="en-IN" dirty="0" smtClean="0"/>
              <a:t>times </a:t>
            </a:r>
            <a:r>
              <a:rPr lang="en-IN" dirty="0"/>
              <a:t>over the </a:t>
            </a:r>
            <a:r>
              <a:rPr lang="en-IN" dirty="0" smtClean="0"/>
              <a:t>7-year </a:t>
            </a:r>
            <a:r>
              <a:rPr lang="en-IN" dirty="0"/>
              <a:t>planning period. Specifically, the company expects to spend $21,000 </a:t>
            </a:r>
            <a:r>
              <a:rPr lang="en-IN" dirty="0" smtClean="0"/>
              <a:t>for two years </a:t>
            </a:r>
            <a:r>
              <a:rPr lang="en-IN" dirty="0"/>
              <a:t>from now, $24,000 </a:t>
            </a:r>
            <a:r>
              <a:rPr lang="en-IN" dirty="0" smtClean="0"/>
              <a:t>during the 3</a:t>
            </a:r>
            <a:r>
              <a:rPr lang="en-IN" baseline="30000" dirty="0" smtClean="0"/>
              <a:t>rd</a:t>
            </a:r>
            <a:r>
              <a:rPr lang="en-IN" dirty="0" smtClean="0"/>
              <a:t> year, which decreases by $2000 from 4 through 6 and $30,000 during the 7</a:t>
            </a:r>
            <a:r>
              <a:rPr lang="en-IN" baseline="30000" dirty="0" smtClean="0"/>
              <a:t>th</a:t>
            </a:r>
            <a:r>
              <a:rPr lang="en-IN" dirty="0" smtClean="0"/>
              <a:t> year. </a:t>
            </a:r>
            <a:r>
              <a:rPr lang="en-IN" dirty="0"/>
              <a:t>What is the present worth of the planned expenditures at an interest </a:t>
            </a:r>
            <a:r>
              <a:rPr lang="en-IN" dirty="0" smtClean="0"/>
              <a:t>rate </a:t>
            </a:r>
            <a:r>
              <a:rPr lang="en-IN" dirty="0"/>
              <a:t>of 10% per year, compounded </a:t>
            </a:r>
            <a:r>
              <a:rPr lang="en-IN" dirty="0" smtClean="0"/>
              <a:t>semi-annually</a:t>
            </a:r>
            <a:r>
              <a:rPr lang="en-IN" dirty="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dirty="0"/>
          </a:p>
        </p:txBody>
      </p:sp>
    </p:spTree>
    <p:extLst>
      <p:ext uri="{BB962C8B-B14F-4D97-AF65-F5344CB8AC3E}">
        <p14:creationId xmlns:p14="http://schemas.microsoft.com/office/powerpoint/2010/main" val="251182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399" y="762000"/>
            <a:ext cx="8180439" cy="60198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lnSpc>
                <a:spcPct val="150000"/>
              </a:lnSpc>
              <a:spcBef>
                <a:spcPts val="0"/>
              </a:spcBef>
              <a:buClr>
                <a:schemeClr val="tx1"/>
              </a:buClr>
            </a:pPr>
            <a:r>
              <a:rPr lang="en-US" dirty="0" smtClean="0">
                <a:solidFill>
                  <a:srgbClr val="FF0000"/>
                </a:solidFill>
                <a:latin typeface="Script MT Bold" pitchFamily="66" charset="0"/>
              </a:rPr>
              <a:t>Simple </a:t>
            </a:r>
            <a:r>
              <a:rPr lang="en-US" dirty="0">
                <a:solidFill>
                  <a:srgbClr val="FF0000"/>
                </a:solidFill>
                <a:latin typeface="Script MT Bold" pitchFamily="66" charset="0"/>
              </a:rPr>
              <a:t>interest: </a:t>
            </a:r>
            <a:r>
              <a:rPr lang="en-US" dirty="0" smtClean="0">
                <a:latin typeface="Script MT Bold" pitchFamily="66" charset="0"/>
              </a:rPr>
              <a:t>The </a:t>
            </a:r>
            <a:r>
              <a:rPr lang="en-US" dirty="0">
                <a:latin typeface="Script MT Bold" pitchFamily="66" charset="0"/>
              </a:rPr>
              <a:t>practice of charging an interest rate only to an initial sum (principal amount</a:t>
            </a:r>
            <a:r>
              <a:rPr lang="en-US" dirty="0" smtClean="0">
                <a:latin typeface="Script MT Bold" pitchFamily="66" charset="0"/>
              </a:rPr>
              <a:t>).</a:t>
            </a:r>
          </a:p>
          <a:p>
            <a:pPr lvl="1" algn="just">
              <a:lnSpc>
                <a:spcPct val="150000"/>
              </a:lnSpc>
              <a:spcBef>
                <a:spcPts val="0"/>
              </a:spcBef>
              <a:buClr>
                <a:schemeClr val="tx1"/>
              </a:buClr>
            </a:pPr>
            <a:r>
              <a:rPr lang="en-US" dirty="0">
                <a:latin typeface="Script MT Bold" pitchFamily="66" charset="0"/>
              </a:rPr>
              <a:t>In this case interest earned is directly proportional to capital involved in the loan</a:t>
            </a:r>
            <a:r>
              <a:rPr lang="en-US" dirty="0" smtClean="0">
                <a:latin typeface="Script MT Bold" pitchFamily="66" charset="0"/>
              </a:rPr>
              <a:t>.</a:t>
            </a:r>
          </a:p>
          <a:p>
            <a:pPr marL="114300" indent="0" algn="just">
              <a:lnSpc>
                <a:spcPct val="150000"/>
              </a:lnSpc>
              <a:spcBef>
                <a:spcPts val="0"/>
              </a:spcBef>
              <a:buClr>
                <a:schemeClr val="tx1"/>
              </a:buClr>
              <a:buNone/>
            </a:pPr>
            <a:r>
              <a:rPr lang="en-US" dirty="0">
                <a:latin typeface="Script MT Bold" pitchFamily="66" charset="0"/>
              </a:rPr>
              <a:t>If, </a:t>
            </a:r>
            <a:r>
              <a:rPr lang="en-US" dirty="0" smtClean="0">
                <a:latin typeface="Script MT Bold" pitchFamily="66" charset="0"/>
              </a:rPr>
              <a:t>	</a:t>
            </a:r>
            <a:r>
              <a:rPr lang="en-US" dirty="0" smtClean="0">
                <a:latin typeface="+mj-lt"/>
              </a:rPr>
              <a:t>I</a:t>
            </a:r>
            <a:r>
              <a:rPr lang="en-US" dirty="0">
                <a:latin typeface="Script MT Bold" pitchFamily="66" charset="0"/>
              </a:rPr>
              <a:t>= interest </a:t>
            </a:r>
            <a:r>
              <a:rPr lang="en-US" dirty="0" smtClean="0">
                <a:latin typeface="Script MT Bold" pitchFamily="66" charset="0"/>
              </a:rPr>
              <a:t>earned.</a:t>
            </a:r>
            <a:endParaRPr lang="en-US" dirty="0">
              <a:latin typeface="Script MT Bold" pitchFamily="66" charset="0"/>
            </a:endParaRPr>
          </a:p>
          <a:p>
            <a:pPr marL="114300" indent="0" algn="just">
              <a:lnSpc>
                <a:spcPct val="150000"/>
              </a:lnSpc>
              <a:spcBef>
                <a:spcPts val="0"/>
              </a:spcBef>
              <a:buClr>
                <a:schemeClr val="tx1"/>
              </a:buClr>
              <a:buNone/>
            </a:pPr>
            <a:r>
              <a:rPr lang="en-US" dirty="0" smtClean="0">
                <a:latin typeface="Script MT Bold" pitchFamily="66" charset="0"/>
              </a:rPr>
              <a:t>	P</a:t>
            </a:r>
            <a:r>
              <a:rPr lang="en-US" dirty="0">
                <a:latin typeface="Script MT Bold" pitchFamily="66" charset="0"/>
              </a:rPr>
              <a:t>= Principal amount</a:t>
            </a:r>
          </a:p>
          <a:p>
            <a:pPr marL="114300" indent="0" algn="just">
              <a:lnSpc>
                <a:spcPct val="150000"/>
              </a:lnSpc>
              <a:spcBef>
                <a:spcPts val="0"/>
              </a:spcBef>
              <a:buClr>
                <a:schemeClr val="tx1"/>
              </a:buClr>
              <a:buNone/>
            </a:pPr>
            <a:r>
              <a:rPr lang="en-US" dirty="0" smtClean="0">
                <a:latin typeface="Script MT Bold" pitchFamily="66" charset="0"/>
              </a:rPr>
              <a:t>	i</a:t>
            </a:r>
            <a:r>
              <a:rPr lang="en-US" dirty="0">
                <a:latin typeface="Script MT Bold" pitchFamily="66" charset="0"/>
              </a:rPr>
              <a:t>= rate of interest per period</a:t>
            </a:r>
          </a:p>
          <a:p>
            <a:pPr marL="114300" indent="0" algn="just">
              <a:lnSpc>
                <a:spcPct val="150000"/>
              </a:lnSpc>
              <a:spcBef>
                <a:spcPts val="0"/>
              </a:spcBef>
              <a:buClr>
                <a:schemeClr val="tx1"/>
              </a:buClr>
              <a:buNone/>
            </a:pPr>
            <a:r>
              <a:rPr lang="en-US" dirty="0" smtClean="0">
                <a:latin typeface="Script MT Bold" pitchFamily="66" charset="0"/>
              </a:rPr>
              <a:t>	N</a:t>
            </a:r>
            <a:r>
              <a:rPr lang="en-US" dirty="0">
                <a:latin typeface="Script MT Bold" pitchFamily="66" charset="0"/>
              </a:rPr>
              <a:t>= number of interest periods (usually </a:t>
            </a:r>
            <a:r>
              <a:rPr lang="en-US" dirty="0" smtClean="0">
                <a:latin typeface="Script MT Bold" pitchFamily="66" charset="0"/>
              </a:rPr>
              <a:t>years)</a:t>
            </a:r>
          </a:p>
          <a:p>
            <a:pPr marL="114300" indent="0" algn="just">
              <a:lnSpc>
                <a:spcPct val="150000"/>
              </a:lnSpc>
              <a:spcBef>
                <a:spcPts val="0"/>
              </a:spcBef>
              <a:buClr>
                <a:schemeClr val="tx1"/>
              </a:buClr>
              <a:buNone/>
            </a:pPr>
            <a:r>
              <a:rPr lang="en-US" dirty="0" smtClean="0">
                <a:latin typeface="Script MT Bold" pitchFamily="66" charset="0"/>
              </a:rPr>
              <a:t>                            Then,       </a:t>
            </a:r>
            <a:r>
              <a:rPr lang="en-US" dirty="0" smtClean="0">
                <a:latin typeface="+mj-lt"/>
              </a:rPr>
              <a:t>I</a:t>
            </a:r>
            <a:r>
              <a:rPr lang="en-US" dirty="0" smtClean="0">
                <a:latin typeface="Script MT Bold" pitchFamily="66" charset="0"/>
              </a:rPr>
              <a:t>= P * i *N</a:t>
            </a:r>
          </a:p>
          <a:p>
            <a:pPr marL="114300" indent="0" algn="just">
              <a:lnSpc>
                <a:spcPct val="150000"/>
              </a:lnSpc>
              <a:spcBef>
                <a:spcPts val="0"/>
              </a:spcBef>
              <a:buClr>
                <a:schemeClr val="tx1"/>
              </a:buClr>
              <a:buNone/>
            </a:pPr>
            <a:r>
              <a:rPr lang="en-US" dirty="0" smtClean="0">
                <a:latin typeface="Script MT Bold" pitchFamily="66" charset="0"/>
              </a:rPr>
              <a:t>The </a:t>
            </a:r>
            <a:r>
              <a:rPr lang="en-US" dirty="0">
                <a:latin typeface="Script MT Bold" pitchFamily="66" charset="0"/>
              </a:rPr>
              <a:t>total amount the borrower is supposed to pay the lender,</a:t>
            </a:r>
          </a:p>
          <a:p>
            <a:pPr marL="114300" indent="0" algn="just">
              <a:lnSpc>
                <a:spcPct val="150000"/>
              </a:lnSpc>
              <a:spcBef>
                <a:spcPts val="0"/>
              </a:spcBef>
              <a:buClr>
                <a:schemeClr val="tx1"/>
              </a:buClr>
              <a:buNone/>
            </a:pPr>
            <a:r>
              <a:rPr lang="en-US" dirty="0">
                <a:latin typeface="Script MT Bold" pitchFamily="66" charset="0"/>
              </a:rPr>
              <a:t>	</a:t>
            </a:r>
            <a:r>
              <a:rPr lang="en-US" dirty="0">
                <a:latin typeface="+mj-lt"/>
              </a:rPr>
              <a:t>F</a:t>
            </a:r>
            <a:r>
              <a:rPr lang="en-US" dirty="0">
                <a:latin typeface="Script MT Bold" pitchFamily="66" charset="0"/>
              </a:rPr>
              <a:t>= P + </a:t>
            </a:r>
            <a:r>
              <a:rPr lang="en-US" dirty="0">
                <a:latin typeface="+mj-lt"/>
              </a:rPr>
              <a:t>I</a:t>
            </a:r>
            <a:r>
              <a:rPr lang="en-US" dirty="0">
                <a:latin typeface="Script MT Bold" pitchFamily="66" charset="0"/>
              </a:rPr>
              <a:t>   =&gt;  P + </a:t>
            </a:r>
            <a:r>
              <a:rPr lang="en-US" dirty="0" err="1">
                <a:latin typeface="Script MT Bold" pitchFamily="66" charset="0"/>
              </a:rPr>
              <a:t>PiN</a:t>
            </a:r>
            <a:r>
              <a:rPr lang="en-US" dirty="0">
                <a:latin typeface="Script MT Bold" pitchFamily="66" charset="0"/>
              </a:rPr>
              <a:t>  =&gt;    </a:t>
            </a:r>
            <a:endParaRPr lang="en-US" dirty="0" smtClean="0">
              <a:latin typeface="Script MT Bold" pitchFamily="66" charset="0"/>
            </a:endParaRPr>
          </a:p>
          <a:p>
            <a:pPr marL="114300" indent="0" algn="just">
              <a:lnSpc>
                <a:spcPct val="150000"/>
              </a:lnSpc>
              <a:spcBef>
                <a:spcPts val="0"/>
              </a:spcBef>
              <a:buClr>
                <a:schemeClr val="tx1"/>
              </a:buClr>
              <a:buNone/>
            </a:pPr>
            <a:r>
              <a:rPr lang="en-US" dirty="0">
                <a:latin typeface="Script MT Bold" pitchFamily="66" charset="0"/>
              </a:rPr>
              <a:t>	</a:t>
            </a:r>
            <a:r>
              <a:rPr lang="en-US" dirty="0" smtClean="0">
                <a:latin typeface="Script MT Bold" pitchFamily="66" charset="0"/>
              </a:rPr>
              <a:t>	                 </a:t>
            </a:r>
            <a:r>
              <a:rPr lang="en-US" dirty="0" smtClean="0">
                <a:latin typeface="+mj-lt"/>
              </a:rPr>
              <a:t>F</a:t>
            </a:r>
            <a:r>
              <a:rPr lang="en-US" dirty="0" smtClean="0">
                <a:latin typeface="Script MT Bold" pitchFamily="66" charset="0"/>
              </a:rPr>
              <a:t> = P(1</a:t>
            </a:r>
            <a:r>
              <a:rPr lang="en-US" dirty="0">
                <a:latin typeface="Script MT Bold" pitchFamily="66" charset="0"/>
              </a:rPr>
              <a:t>+ </a:t>
            </a:r>
            <a:r>
              <a:rPr lang="en-US" dirty="0" err="1">
                <a:latin typeface="Script MT Bold" pitchFamily="66" charset="0"/>
              </a:rPr>
              <a:t>iN</a:t>
            </a:r>
            <a:r>
              <a:rPr lang="en-US" dirty="0">
                <a:latin typeface="Script MT Bold" pitchFamily="66" charset="0"/>
              </a:rPr>
              <a:t>)</a:t>
            </a:r>
          </a:p>
          <a:p>
            <a:pPr marL="114300" indent="0" algn="just">
              <a:lnSpc>
                <a:spcPct val="150000"/>
              </a:lnSpc>
              <a:buClr>
                <a:schemeClr val="tx1"/>
              </a:buClr>
              <a:buNone/>
            </a:pPr>
            <a:endParaRPr lang="en-US" dirty="0" smtClean="0">
              <a:latin typeface="Script MT Bold" pitchFamily="66" charset="0"/>
            </a:endParaRPr>
          </a:p>
          <a:p>
            <a:pPr algn="just">
              <a:lnSpc>
                <a:spcPct val="150000"/>
              </a:lnSpc>
              <a:buClr>
                <a:schemeClr val="tx1"/>
              </a:buClr>
            </a:pPr>
            <a:endParaRPr lang="en-US" dirty="0">
              <a:latin typeface="Script MT Bold" pitchFamily="66" charset="0"/>
            </a:endParaRPr>
          </a:p>
        </p:txBody>
      </p:sp>
      <p:sp>
        <p:nvSpPr>
          <p:cNvPr id="20" name="Rectangle 19"/>
          <p:cNvSpPr/>
          <p:nvPr/>
        </p:nvSpPr>
        <p:spPr>
          <a:xfrm>
            <a:off x="3276600" y="4724400"/>
            <a:ext cx="1676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255639" y="1524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2286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400" dirty="0">
                <a:solidFill>
                  <a:schemeClr val="bg1"/>
                </a:solidFill>
                <a:latin typeface="Script MT Bold" pitchFamily="66" charset="0"/>
              </a:rPr>
              <a:t>Methods of Calculating Interest</a:t>
            </a:r>
          </a:p>
        </p:txBody>
      </p:sp>
      <p:sp>
        <p:nvSpPr>
          <p:cNvPr id="21" name="Rectangle 20"/>
          <p:cNvSpPr/>
          <p:nvPr/>
        </p:nvSpPr>
        <p:spPr>
          <a:xfrm>
            <a:off x="3124200" y="6324600"/>
            <a:ext cx="1828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30587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ircle(in)">
                                      <p:cBhvr>
                                        <p:cTn id="15" dur="2000"/>
                                        <p:tgtEl>
                                          <p:spTgt spid="4">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ircle(in)">
                                      <p:cBhvr>
                                        <p:cTn id="18" dur="2000"/>
                                        <p:tgtEl>
                                          <p:spTgt spid="4">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ircle(in)">
                                      <p:cBhvr>
                                        <p:cTn id="21" dur="2000"/>
                                        <p:tgtEl>
                                          <p:spTgt spid="4">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ircle(in)">
                                      <p:cBhvr>
                                        <p:cTn id="24" dur="2000"/>
                                        <p:tgtEl>
                                          <p:spTgt spid="4">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ircle(in)">
                                      <p:cBhvr>
                                        <p:cTn id="27" dur="2000"/>
                                        <p:tgtEl>
                                          <p:spTgt spid="4">
                                            <p:txEl>
                                              <p:pRg st="6" end="6"/>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circle(in)">
                                      <p:cBhvr>
                                        <p:cTn id="30" dur="20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fade">
                                      <p:cBhvr>
                                        <p:cTn id="38" dur="500"/>
                                        <p:tgtEl>
                                          <p:spTgt spid="4">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fade">
                                      <p:cBhvr>
                                        <p:cTn id="41" dur="500"/>
                                        <p:tgtEl>
                                          <p:spTgt spid="4">
                                            <p:txEl>
                                              <p:pRg st="9" end="9"/>
                                            </p:txEl>
                                          </p:spTgt>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heel(1)">
                                      <p:cBhvr>
                                        <p:cTn id="44"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639" y="3810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2286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400" dirty="0">
                <a:solidFill>
                  <a:schemeClr val="bg1"/>
                </a:solidFill>
                <a:latin typeface="Script MT Bold" pitchFamily="66" charset="0"/>
              </a:rPr>
              <a:t>Methods of Calculating </a:t>
            </a:r>
            <a:r>
              <a:rPr lang="en-US" sz="2400" dirty="0" smtClean="0">
                <a:solidFill>
                  <a:schemeClr val="bg1"/>
                </a:solidFill>
                <a:latin typeface="Script MT Bold" pitchFamily="66" charset="0"/>
              </a:rPr>
              <a:t>Interest – Simple Interest</a:t>
            </a:r>
            <a:endParaRPr lang="en-US" sz="2400" dirty="0">
              <a:solidFill>
                <a:schemeClr val="bg1"/>
              </a:solidFill>
              <a:latin typeface="Script MT Bold" pitchFamily="66" charset="0"/>
            </a:endParaRPr>
          </a:p>
        </p:txBody>
      </p:sp>
      <p:sp>
        <p:nvSpPr>
          <p:cNvPr id="4" name="Rectangle 3"/>
          <p:cNvSpPr txBox="1">
            <a:spLocks noChangeArrowheads="1"/>
          </p:cNvSpPr>
          <p:nvPr/>
        </p:nvSpPr>
        <p:spPr>
          <a:xfrm>
            <a:off x="152399" y="914400"/>
            <a:ext cx="8180439" cy="5867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lnSpc>
                <a:spcPct val="150000"/>
              </a:lnSpc>
              <a:spcBef>
                <a:spcPts val="0"/>
              </a:spcBef>
              <a:buClr>
                <a:schemeClr val="tx1"/>
              </a:buClr>
            </a:pPr>
            <a:r>
              <a:rPr lang="en-US" dirty="0">
                <a:solidFill>
                  <a:srgbClr val="FF0000"/>
                </a:solidFill>
                <a:latin typeface="Script MT Bold" pitchFamily="66" charset="0"/>
              </a:rPr>
              <a:t>Note: </a:t>
            </a:r>
            <a:r>
              <a:rPr lang="en-US" dirty="0">
                <a:latin typeface="Script MT Bold" pitchFamily="66" charset="0"/>
              </a:rPr>
              <a:t>When N is not a full year we can calculate simple interest by the following 2 </a:t>
            </a:r>
            <a:r>
              <a:rPr lang="en-US" dirty="0" smtClean="0">
                <a:latin typeface="Script MT Bold" pitchFamily="66" charset="0"/>
              </a:rPr>
              <a:t>methods.</a:t>
            </a:r>
            <a:endParaRPr lang="en-US" dirty="0">
              <a:latin typeface="Script MT Bold" pitchFamily="66" charset="0"/>
            </a:endParaRPr>
          </a:p>
          <a:p>
            <a:pPr algn="just">
              <a:lnSpc>
                <a:spcPct val="150000"/>
              </a:lnSpc>
              <a:spcBef>
                <a:spcPts val="0"/>
              </a:spcBef>
              <a:buClr>
                <a:schemeClr val="tx1"/>
              </a:buClr>
            </a:pPr>
            <a:endParaRPr lang="en-US" dirty="0" smtClean="0">
              <a:solidFill>
                <a:srgbClr val="FF0000"/>
              </a:solidFill>
              <a:latin typeface="Script MT Bold" pitchFamily="66" charset="0"/>
            </a:endParaRPr>
          </a:p>
          <a:p>
            <a:pPr algn="just">
              <a:lnSpc>
                <a:spcPct val="150000"/>
              </a:lnSpc>
              <a:spcBef>
                <a:spcPts val="0"/>
              </a:spcBef>
              <a:buClr>
                <a:schemeClr val="tx1"/>
              </a:buClr>
            </a:pPr>
            <a:r>
              <a:rPr lang="en-US" dirty="0" smtClean="0">
                <a:solidFill>
                  <a:srgbClr val="FF0000"/>
                </a:solidFill>
                <a:latin typeface="Script MT Bold" pitchFamily="66" charset="0"/>
              </a:rPr>
              <a:t>Ordinary </a:t>
            </a:r>
            <a:r>
              <a:rPr lang="en-US" dirty="0">
                <a:solidFill>
                  <a:srgbClr val="FF0000"/>
                </a:solidFill>
                <a:latin typeface="Script MT Bold" pitchFamily="66" charset="0"/>
              </a:rPr>
              <a:t>Simple Interest- </a:t>
            </a:r>
            <a:r>
              <a:rPr lang="en-US" dirty="0">
                <a:latin typeface="Script MT Bold" pitchFamily="66" charset="0"/>
              </a:rPr>
              <a:t>Year divided into 12 months </a:t>
            </a:r>
            <a:r>
              <a:rPr lang="en-US" dirty="0" smtClean="0">
                <a:latin typeface="Script MT Bold" pitchFamily="66" charset="0"/>
              </a:rPr>
              <a:t>having 30 days </a:t>
            </a:r>
            <a:r>
              <a:rPr lang="en-US" dirty="0">
                <a:latin typeface="Script MT Bold" pitchFamily="66" charset="0"/>
              </a:rPr>
              <a:t>periods or a year is considered to have 360 </a:t>
            </a:r>
            <a:r>
              <a:rPr lang="en-US" dirty="0" smtClean="0">
                <a:latin typeface="Script MT Bold" pitchFamily="66" charset="0"/>
              </a:rPr>
              <a:t>days (i.e.. 12*30=360).</a:t>
            </a:r>
            <a:endParaRPr lang="en-US" dirty="0">
              <a:latin typeface="Script MT Bold" pitchFamily="66" charset="0"/>
            </a:endParaRPr>
          </a:p>
          <a:p>
            <a:pPr algn="just">
              <a:lnSpc>
                <a:spcPct val="150000"/>
              </a:lnSpc>
              <a:spcBef>
                <a:spcPts val="0"/>
              </a:spcBef>
              <a:buClr>
                <a:schemeClr val="tx1"/>
              </a:buClr>
            </a:pPr>
            <a:endParaRPr lang="en-US" dirty="0">
              <a:solidFill>
                <a:srgbClr val="FF0000"/>
              </a:solidFill>
              <a:latin typeface="Script MT Bold" pitchFamily="66" charset="0"/>
            </a:endParaRPr>
          </a:p>
          <a:p>
            <a:pPr algn="just">
              <a:lnSpc>
                <a:spcPct val="150000"/>
              </a:lnSpc>
              <a:spcBef>
                <a:spcPts val="0"/>
              </a:spcBef>
              <a:buClr>
                <a:schemeClr val="tx1"/>
              </a:buClr>
            </a:pPr>
            <a:r>
              <a:rPr lang="en-US" dirty="0">
                <a:solidFill>
                  <a:srgbClr val="FF0000"/>
                </a:solidFill>
                <a:latin typeface="Script MT Bold" pitchFamily="66" charset="0"/>
              </a:rPr>
              <a:t>Exact Simple Interest- </a:t>
            </a:r>
            <a:r>
              <a:rPr lang="en-US" dirty="0">
                <a:latin typeface="Script MT Bold" pitchFamily="66" charset="0"/>
              </a:rPr>
              <a:t>A year has exactly calendar no. of days, and N is the fraction of no. of days the </a:t>
            </a:r>
            <a:r>
              <a:rPr lang="en-US" dirty="0" smtClean="0">
                <a:latin typeface="Script MT Bold" pitchFamily="66" charset="0"/>
              </a:rPr>
              <a:t>loan with its </a:t>
            </a:r>
            <a:r>
              <a:rPr lang="en-US" dirty="0">
                <a:latin typeface="Script MT Bold" pitchFamily="66" charset="0"/>
              </a:rPr>
              <a:t>effect in that year</a:t>
            </a:r>
            <a:r>
              <a:rPr lang="en-US" dirty="0" smtClean="0">
                <a:latin typeface="Script MT Bold" pitchFamily="66" charset="0"/>
              </a:rPr>
              <a:t>.</a:t>
            </a:r>
            <a:endParaRPr lang="en-US" dirty="0">
              <a:latin typeface="Script MT Bold" pitchFamily="66" charset="0"/>
            </a:endParaRPr>
          </a:p>
        </p:txBody>
      </p:sp>
      <p:sp>
        <p:nvSpPr>
          <p:cNvPr id="5" name="Rectangle 4"/>
          <p:cNvSpPr/>
          <p:nvPr/>
        </p:nvSpPr>
        <p:spPr>
          <a:xfrm>
            <a:off x="152399" y="914400"/>
            <a:ext cx="8180439"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9062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1000"/>
                                        <p:tgtEl>
                                          <p:spTgt spid="4">
                                            <p:txEl>
                                              <p:pRg st="2" end="2"/>
                                            </p:txEl>
                                          </p:spTgt>
                                        </p:tgtEl>
                                      </p:cBhvr>
                                    </p:animEffect>
                                    <p:anim calcmode="lin" valueType="num">
                                      <p:cBhvr>
                                        <p:cTn id="1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a:xfrm>
            <a:off x="255639" y="228600"/>
            <a:ext cx="8077200" cy="6096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46139" y="304800"/>
            <a:ext cx="7696200" cy="457200"/>
          </a:xfrm>
          <a:prstGeom prst="rect">
            <a:avLst/>
          </a:prstGeom>
        </p:spPr>
        <p:txBody>
          <a:bodyP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just"/>
            <a:r>
              <a:rPr lang="en-US" sz="2400" dirty="0">
                <a:solidFill>
                  <a:schemeClr val="bg1"/>
                </a:solidFill>
                <a:latin typeface="Script MT Bold" pitchFamily="66" charset="0"/>
              </a:rPr>
              <a:t>Methods of Calculating </a:t>
            </a:r>
            <a:r>
              <a:rPr lang="en-US" sz="2400" dirty="0" smtClean="0">
                <a:solidFill>
                  <a:schemeClr val="bg1"/>
                </a:solidFill>
                <a:latin typeface="Script MT Bold" pitchFamily="66" charset="0"/>
              </a:rPr>
              <a:t>Interest – Simple Interest</a:t>
            </a:r>
            <a:endParaRPr lang="en-US" sz="2400" dirty="0">
              <a:solidFill>
                <a:schemeClr val="bg1"/>
              </a:solidFill>
              <a:latin typeface="Script MT Bold" pitchFamily="66" charset="0"/>
            </a:endParaRPr>
          </a:p>
        </p:txBody>
      </p:sp>
      <p:sp>
        <p:nvSpPr>
          <p:cNvPr id="4" name="Rectangle 3"/>
          <p:cNvSpPr txBox="1">
            <a:spLocks noChangeArrowheads="1"/>
          </p:cNvSpPr>
          <p:nvPr/>
        </p:nvSpPr>
        <p:spPr>
          <a:xfrm>
            <a:off x="152399" y="990600"/>
            <a:ext cx="8180439" cy="55626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spcBef>
                <a:spcPts val="0"/>
              </a:spcBef>
              <a:buClr>
                <a:schemeClr val="tx1"/>
              </a:buClr>
              <a:buNone/>
            </a:pPr>
            <a:r>
              <a:rPr lang="en-US" dirty="0">
                <a:solidFill>
                  <a:srgbClr val="FF0000"/>
                </a:solidFill>
                <a:latin typeface="Script MT Bold" pitchFamily="66" charset="0"/>
              </a:rPr>
              <a:t>Numerical: </a:t>
            </a:r>
            <a:endParaRPr lang="en-US" dirty="0" smtClean="0">
              <a:solidFill>
                <a:srgbClr val="FF0000"/>
              </a:solidFill>
              <a:latin typeface="Script MT Bold" pitchFamily="66" charset="0"/>
            </a:endParaRPr>
          </a:p>
          <a:p>
            <a:pPr marL="114300" indent="0" algn="just">
              <a:lnSpc>
                <a:spcPct val="200000"/>
              </a:lnSpc>
              <a:spcBef>
                <a:spcPts val="0"/>
              </a:spcBef>
              <a:buClr>
                <a:schemeClr val="tx1"/>
              </a:buClr>
              <a:buNone/>
            </a:pPr>
            <a:r>
              <a:rPr lang="en-US" dirty="0" smtClean="0">
                <a:latin typeface="Script MT Bold" pitchFamily="66" charset="0"/>
              </a:rPr>
              <a:t>Find </a:t>
            </a:r>
            <a:r>
              <a:rPr lang="en-US" dirty="0">
                <a:latin typeface="Script MT Bold" pitchFamily="66" charset="0"/>
              </a:rPr>
              <a:t>the future sum of money to be paid to a lender for a loan amount of Rs.1000 for 2 months at the rate of 10%. Use the two methods of interest as mentioned above</a:t>
            </a:r>
            <a:r>
              <a:rPr lang="en-US" dirty="0" smtClean="0">
                <a:latin typeface="Script MT Bold" pitchFamily="66" charset="0"/>
              </a:rPr>
              <a:t>.</a:t>
            </a:r>
            <a:endParaRPr lang="en-US" dirty="0">
              <a:latin typeface="Script MT Bold" pitchFamily="66"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01105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69456</TotalTime>
  <Words>3729</Words>
  <Application>Microsoft Office PowerPoint</Application>
  <PresentationFormat>On-screen Show (4:3)</PresentationFormat>
  <Paragraphs>276</Paragraphs>
  <Slides>64</Slides>
  <Notes>4</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Cambria Math</vt:lpstr>
      <vt:lpstr>Script MT Bold</vt:lpstr>
      <vt:lpstr>Times New Roman</vt:lpstr>
      <vt:lpstr>Trebuchet MS</vt:lpstr>
      <vt:lpstr>Wingdings</vt:lpstr>
      <vt:lpstr>Wingdings 3</vt:lpstr>
      <vt:lpstr>Facet</vt:lpstr>
      <vt:lpstr>Time Value of Money</vt:lpstr>
      <vt:lpstr>Decision Dilemma—Take a Lump Sum or Annual Installments </vt:lpstr>
      <vt:lpstr>Why Do We Need to Know?</vt:lpstr>
      <vt:lpstr>Time Value of Money</vt:lpstr>
      <vt:lpstr>Elements of transactions involving interest </vt:lpstr>
      <vt:lpstr>Types of Interest</vt:lpstr>
      <vt:lpstr>PowerPoint Presentation</vt:lpstr>
      <vt:lpstr>PowerPoint Presentation</vt:lpstr>
      <vt:lpstr>PowerPoint Presentation</vt:lpstr>
      <vt:lpstr>PowerPoint Presentation</vt:lpstr>
      <vt:lpstr>PowerPoint Presentation</vt:lpstr>
      <vt:lpstr>PowerPoint Presentation</vt:lpstr>
      <vt:lpstr>Cash flow diagrams </vt:lpstr>
      <vt:lpstr>PowerPoint Presentation</vt:lpstr>
      <vt:lpstr>Types of Compound interest</vt:lpstr>
      <vt:lpstr>PowerPoint Presentation</vt:lpstr>
      <vt:lpstr>PowerPoint Presentation</vt:lpstr>
      <vt:lpstr>PowerPoint Presentation</vt:lpstr>
      <vt:lpstr>PowerPoint Presentation</vt:lpstr>
      <vt:lpstr>PowerPoint Presentation</vt:lpstr>
      <vt:lpstr>PowerPoint Presentation</vt:lpstr>
      <vt:lpstr>Numerical</vt:lpstr>
      <vt:lpstr>PowerPoint Presentation</vt:lpstr>
      <vt:lpstr>Numerical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Gradient series </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Nominal &amp; effective interest rate</vt:lpstr>
      <vt:lpstr>PowerPoint Presentation</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Value Of Money</dc:title>
  <dc:creator>ACER</dc:creator>
  <cp:lastModifiedBy>MAHE</cp:lastModifiedBy>
  <cp:revision>223</cp:revision>
  <cp:lastPrinted>2014-09-07T14:36:18Z</cp:lastPrinted>
  <dcterms:created xsi:type="dcterms:W3CDTF">2006-08-16T00:00:00Z</dcterms:created>
  <dcterms:modified xsi:type="dcterms:W3CDTF">2019-01-22T07:38:41Z</dcterms:modified>
</cp:coreProperties>
</file>