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76" r:id="rId3"/>
    <p:sldId id="277" r:id="rId4"/>
    <p:sldId id="278" r:id="rId5"/>
    <p:sldId id="279" r:id="rId6"/>
    <p:sldId id="262" r:id="rId7"/>
    <p:sldId id="257" r:id="rId8"/>
    <p:sldId id="288" r:id="rId9"/>
    <p:sldId id="258" r:id="rId10"/>
    <p:sldId id="289" r:id="rId11"/>
    <p:sldId id="290" r:id="rId12"/>
    <p:sldId id="263" r:id="rId13"/>
    <p:sldId id="264" r:id="rId14"/>
    <p:sldId id="280" r:id="rId15"/>
    <p:sldId id="265" r:id="rId16"/>
    <p:sldId id="291" r:id="rId17"/>
    <p:sldId id="292" r:id="rId18"/>
    <p:sldId id="260" r:id="rId19"/>
    <p:sldId id="293" r:id="rId20"/>
    <p:sldId id="294" r:id="rId21"/>
    <p:sldId id="295" r:id="rId22"/>
    <p:sldId id="284" r:id="rId23"/>
    <p:sldId id="285" r:id="rId24"/>
    <p:sldId id="296" r:id="rId25"/>
    <p:sldId id="297" r:id="rId26"/>
    <p:sldId id="266" r:id="rId27"/>
    <p:sldId id="286" r:id="rId28"/>
    <p:sldId id="267" r:id="rId29"/>
    <p:sldId id="298" r:id="rId30"/>
    <p:sldId id="261" r:id="rId31"/>
    <p:sldId id="268" r:id="rId32"/>
    <p:sldId id="269" r:id="rId33"/>
    <p:sldId id="270" r:id="rId34"/>
    <p:sldId id="271" r:id="rId35"/>
    <p:sldId id="272" r:id="rId36"/>
    <p:sldId id="273" r:id="rId37"/>
    <p:sldId id="274" r:id="rId38"/>
    <p:sldId id="275" r:id="rId39"/>
    <p:sldId id="281"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74" autoAdjust="0"/>
    <p:restoredTop sz="90485" autoAdjust="0"/>
  </p:normalViewPr>
  <p:slideViewPr>
    <p:cSldViewPr snapToGrid="0">
      <p:cViewPr>
        <p:scale>
          <a:sx n="75" d="100"/>
          <a:sy n="75" d="100"/>
        </p:scale>
        <p:origin x="636" y="-1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002C67-991F-4B42-87F2-535947DF2EA9}" type="datetimeFigureOut">
              <a:rPr lang="en-US" smtClean="0"/>
              <a:t>1/6/2019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8CADD1-AD10-451A-BCE4-7BA0D8E0B64B}" type="slidenum">
              <a:rPr lang="en-US" smtClean="0"/>
              <a:t>‹#›</a:t>
            </a:fld>
            <a:endParaRPr lang="en-US"/>
          </a:p>
        </p:txBody>
      </p:sp>
    </p:spTree>
    <p:extLst>
      <p:ext uri="{BB962C8B-B14F-4D97-AF65-F5344CB8AC3E}">
        <p14:creationId xmlns:p14="http://schemas.microsoft.com/office/powerpoint/2010/main" val="35845053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337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A403473-23BC-419F-9410-36306AA73889}" type="slidenum">
              <a:rPr lang="en-US" altLang="en-US" smtClean="0"/>
              <a:pPr/>
              <a:t>5</a:t>
            </a:fld>
            <a:endParaRPr lang="en-US" altLang="en-US" smtClean="0"/>
          </a:p>
        </p:txBody>
      </p:sp>
    </p:spTree>
    <p:extLst>
      <p:ext uri="{BB962C8B-B14F-4D97-AF65-F5344CB8AC3E}">
        <p14:creationId xmlns:p14="http://schemas.microsoft.com/office/powerpoint/2010/main" val="33027470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8CADD1-AD10-451A-BCE4-7BA0D8E0B64B}" type="slidenum">
              <a:rPr lang="en-US" smtClean="0"/>
              <a:t>13</a:t>
            </a:fld>
            <a:endParaRPr lang="en-US"/>
          </a:p>
        </p:txBody>
      </p:sp>
    </p:spTree>
    <p:extLst>
      <p:ext uri="{BB962C8B-B14F-4D97-AF65-F5344CB8AC3E}">
        <p14:creationId xmlns:p14="http://schemas.microsoft.com/office/powerpoint/2010/main" val="35976018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Group </a:t>
            </a:r>
            <a:r>
              <a:rPr lang="en-US" dirty="0" err="1" smtClean="0"/>
              <a:t>calls:</a:t>
            </a:r>
            <a:r>
              <a:rPr lang="en-US" sz="1200" b="0" i="1" u="none" strike="noStrike" kern="1200" baseline="0" dirty="0" err="1" smtClean="0">
                <a:solidFill>
                  <a:schemeClr val="tx1"/>
                </a:solidFill>
                <a:latin typeface="+mn-lt"/>
                <a:ea typeface="+mn-ea"/>
                <a:cs typeface="+mn-cs"/>
              </a:rPr>
              <a:t>Group</a:t>
            </a:r>
            <a:r>
              <a:rPr lang="en-US" sz="1200" b="0" i="1" u="none" strike="noStrike" kern="1200" baseline="0" dirty="0" smtClean="0">
                <a:solidFill>
                  <a:schemeClr val="tx1"/>
                </a:solidFill>
                <a:latin typeface="+mn-lt"/>
                <a:ea typeface="+mn-ea"/>
                <a:cs typeface="+mn-cs"/>
              </a:rPr>
              <a:t> calls</a:t>
            </a:r>
            <a:r>
              <a:rPr lang="en-US" sz="1200" b="0" i="0" u="none" strike="noStrike" kern="1200" baseline="0" dirty="0" smtClean="0">
                <a:solidFill>
                  <a:schemeClr val="tx1"/>
                </a:solidFill>
                <a:latin typeface="+mn-lt"/>
                <a:ea typeface="+mn-ea"/>
                <a:cs typeface="+mn-cs"/>
              </a:rPr>
              <a:t>: a communication can be sent to several users simultaneously, or several users can</a:t>
            </a:r>
          </a:p>
          <a:p>
            <a:r>
              <a:rPr lang="en-US" sz="1200" b="0" i="0" u="none" strike="noStrike" kern="1200" baseline="0" dirty="0" smtClean="0">
                <a:solidFill>
                  <a:schemeClr val="tx1"/>
                </a:solidFill>
                <a:latin typeface="+mn-lt"/>
                <a:ea typeface="+mn-ea"/>
                <a:cs typeface="+mn-cs"/>
              </a:rPr>
              <a:t>set up a conference call between multiple users of the system.</a:t>
            </a:r>
          </a:p>
          <a:p>
            <a:r>
              <a:rPr lang="en-US" sz="1200" b="0" i="1" u="none" strike="noStrike" kern="1200" baseline="0" dirty="0" smtClean="0">
                <a:solidFill>
                  <a:schemeClr val="tx1"/>
                </a:solidFill>
                <a:latin typeface="+mn-lt"/>
                <a:ea typeface="+mn-ea"/>
                <a:cs typeface="+mn-cs"/>
              </a:rPr>
              <a:t>Call priorities</a:t>
            </a:r>
            <a:r>
              <a:rPr lang="en-US" sz="1200" b="0" i="0" u="none" strike="noStrike" kern="1200" baseline="0" dirty="0" smtClean="0">
                <a:solidFill>
                  <a:schemeClr val="tx1"/>
                </a:solidFill>
                <a:latin typeface="+mn-lt"/>
                <a:ea typeface="+mn-ea"/>
                <a:cs typeface="+mn-cs"/>
              </a:rPr>
              <a:t>: a normal cellular system operates on a “first-come, first-serve” basis. Once a</a:t>
            </a:r>
          </a:p>
          <a:p>
            <a:r>
              <a:rPr lang="en-US" sz="1200" b="0" i="0" u="none" strike="noStrike" kern="1200" baseline="0" dirty="0" smtClean="0">
                <a:solidFill>
                  <a:schemeClr val="tx1"/>
                </a:solidFill>
                <a:latin typeface="+mn-lt"/>
                <a:ea typeface="+mn-ea"/>
                <a:cs typeface="+mn-cs"/>
              </a:rPr>
              <a:t>call is established, it cannot be interrupted.6 This is reasonable for cellphone systems, where</a:t>
            </a:r>
          </a:p>
          <a:p>
            <a:r>
              <a:rPr lang="en-US" sz="1200" b="0" i="0" u="none" strike="noStrike" kern="1200" baseline="0" dirty="0" smtClean="0">
                <a:solidFill>
                  <a:schemeClr val="tx1"/>
                </a:solidFill>
                <a:latin typeface="+mn-lt"/>
                <a:ea typeface="+mn-ea"/>
                <a:cs typeface="+mn-cs"/>
              </a:rPr>
              <a:t>the network operator cannot ascertain the importance or urgency of a call. However, for the</a:t>
            </a:r>
          </a:p>
          <a:p>
            <a:r>
              <a:rPr lang="en-US" sz="1200" b="0" i="0" u="none" strike="noStrike" kern="1200" baseline="0" dirty="0" smtClean="0">
                <a:solidFill>
                  <a:schemeClr val="tx1"/>
                </a:solidFill>
                <a:latin typeface="+mn-lt"/>
                <a:ea typeface="+mn-ea"/>
                <a:cs typeface="+mn-cs"/>
              </a:rPr>
              <a:t>trunk radio system of, e.g., a fire department, this is not an acceptable procedure. Notifications</a:t>
            </a:r>
          </a:p>
          <a:p>
            <a:r>
              <a:rPr lang="en-US" sz="1200" b="0" i="0" u="none" strike="noStrike" kern="1200" baseline="0" dirty="0" smtClean="0">
                <a:solidFill>
                  <a:schemeClr val="tx1"/>
                </a:solidFill>
                <a:latin typeface="+mn-lt"/>
                <a:ea typeface="+mn-ea"/>
                <a:cs typeface="+mn-cs"/>
              </a:rPr>
              <a:t>of emergencies have to go through to the affected parties, even if that means interrupting an</a:t>
            </a:r>
          </a:p>
          <a:p>
            <a:r>
              <a:rPr lang="en-US" sz="1200" b="0" i="0" u="none" strike="noStrike" kern="1200" baseline="0" dirty="0" smtClean="0">
                <a:solidFill>
                  <a:schemeClr val="tx1"/>
                </a:solidFill>
                <a:latin typeface="+mn-lt"/>
                <a:ea typeface="+mn-ea"/>
                <a:cs typeface="+mn-cs"/>
              </a:rPr>
              <a:t>existing, lower priority call. A </a:t>
            </a:r>
            <a:r>
              <a:rPr lang="en-US" sz="1200" b="0" i="0" u="none" strike="noStrike" kern="1200" baseline="0" dirty="0" err="1" smtClean="0">
                <a:solidFill>
                  <a:schemeClr val="tx1"/>
                </a:solidFill>
                <a:latin typeface="+mn-lt"/>
                <a:ea typeface="+mn-ea"/>
                <a:cs typeface="+mn-cs"/>
              </a:rPr>
              <a:t>trunking</a:t>
            </a:r>
            <a:r>
              <a:rPr lang="en-US" sz="1200" b="0" i="0" u="none" strike="noStrike" kern="1200" baseline="0" dirty="0" smtClean="0">
                <a:solidFill>
                  <a:schemeClr val="tx1"/>
                </a:solidFill>
                <a:latin typeface="+mn-lt"/>
                <a:ea typeface="+mn-ea"/>
                <a:cs typeface="+mn-cs"/>
              </a:rPr>
              <a:t> radio system thus has to enable the prioritization of calls</a:t>
            </a:r>
          </a:p>
          <a:p>
            <a:r>
              <a:rPr lang="en-US" sz="1200" b="0" i="0" u="none" strike="noStrike" kern="1200" baseline="0" dirty="0" smtClean="0">
                <a:solidFill>
                  <a:schemeClr val="tx1"/>
                </a:solidFill>
                <a:latin typeface="+mn-lt"/>
                <a:ea typeface="+mn-ea"/>
                <a:cs typeface="+mn-cs"/>
              </a:rPr>
              <a:t>and has to allow dropping a low-priority call in favor of a high-priority one.</a:t>
            </a:r>
          </a:p>
          <a:p>
            <a:r>
              <a:rPr lang="en-US" sz="1200" b="0" i="1" u="none" strike="noStrike" kern="1200" baseline="0" dirty="0" smtClean="0">
                <a:solidFill>
                  <a:schemeClr val="tx1"/>
                </a:solidFill>
                <a:latin typeface="+mn-lt"/>
                <a:ea typeface="+mn-ea"/>
                <a:cs typeface="+mn-cs"/>
              </a:rPr>
              <a:t>Relay networks</a:t>
            </a:r>
            <a:r>
              <a:rPr lang="en-US" sz="1200" b="0" i="0" u="none" strike="noStrike" kern="1200" baseline="0" dirty="0" smtClean="0">
                <a:solidFill>
                  <a:schemeClr val="tx1"/>
                </a:solidFill>
                <a:latin typeface="+mn-lt"/>
                <a:ea typeface="+mn-ea"/>
                <a:cs typeface="+mn-cs"/>
              </a:rPr>
              <a:t>: the range of the network can be extended by using each </a:t>
            </a:r>
            <a:r>
              <a:rPr lang="en-US" sz="1200" b="0" i="1" u="none" strike="noStrike" kern="1200" baseline="0" dirty="0" smtClean="0">
                <a:solidFill>
                  <a:schemeClr val="tx1"/>
                </a:solidFill>
                <a:latin typeface="+mn-lt"/>
                <a:ea typeface="+mn-ea"/>
                <a:cs typeface="+mn-cs"/>
              </a:rPr>
              <a:t>Mobile Station </a:t>
            </a:r>
            <a:r>
              <a:rPr lang="en-US" sz="1200" b="0" i="0" u="none" strike="noStrike" kern="1200" baseline="0" dirty="0" smtClean="0">
                <a:solidFill>
                  <a:schemeClr val="tx1"/>
                </a:solidFill>
                <a:latin typeface="+mn-lt"/>
                <a:ea typeface="+mn-ea"/>
                <a:cs typeface="+mn-cs"/>
              </a:rPr>
              <a:t>(MS)</a:t>
            </a:r>
          </a:p>
          <a:p>
            <a:r>
              <a:rPr lang="en-US" sz="1200" b="0" i="0" u="none" strike="noStrike" kern="1200" baseline="0" dirty="0" smtClean="0">
                <a:solidFill>
                  <a:schemeClr val="tx1"/>
                </a:solidFill>
                <a:latin typeface="+mn-lt"/>
                <a:ea typeface="+mn-ea"/>
                <a:cs typeface="+mn-cs"/>
              </a:rPr>
              <a:t>as a relay station for other </a:t>
            </a:r>
            <a:r>
              <a:rPr lang="en-US" sz="1200" b="0" i="0" u="none" strike="noStrike" kern="1200" baseline="0" dirty="0" err="1" smtClean="0">
                <a:solidFill>
                  <a:schemeClr val="tx1"/>
                </a:solidFill>
                <a:latin typeface="+mn-lt"/>
                <a:ea typeface="+mn-ea"/>
                <a:cs typeface="+mn-cs"/>
              </a:rPr>
              <a:t>MSs.</a:t>
            </a:r>
            <a:r>
              <a:rPr lang="en-US" sz="1200" b="0" i="0" u="none" strike="noStrike" kern="1200" baseline="0" dirty="0" smtClean="0">
                <a:solidFill>
                  <a:schemeClr val="tx1"/>
                </a:solidFill>
                <a:latin typeface="+mn-lt"/>
                <a:ea typeface="+mn-ea"/>
                <a:cs typeface="+mn-cs"/>
              </a:rPr>
              <a:t> Thus, an MS that is out of the coverage region of the BS might</a:t>
            </a:r>
          </a:p>
          <a:p>
            <a:r>
              <a:rPr lang="en-US" sz="1200" b="0" i="0" u="none" strike="noStrike" kern="1200" baseline="0" dirty="0" smtClean="0">
                <a:solidFill>
                  <a:schemeClr val="tx1"/>
                </a:solidFill>
                <a:latin typeface="+mn-lt"/>
                <a:ea typeface="+mn-ea"/>
                <a:cs typeface="+mn-cs"/>
              </a:rPr>
              <a:t>send its information to another MS that is within the coverage region, and that MS will forward</a:t>
            </a:r>
          </a:p>
          <a:p>
            <a:r>
              <a:rPr lang="en-US" sz="1200" b="0" i="0" u="none" strike="noStrike" kern="1200" baseline="0" dirty="0" smtClean="0">
                <a:solidFill>
                  <a:schemeClr val="tx1"/>
                </a:solidFill>
                <a:latin typeface="+mn-lt"/>
                <a:ea typeface="+mn-ea"/>
                <a:cs typeface="+mn-cs"/>
              </a:rPr>
              <a:t>the message to the BS; the system can even use multiple relays to finally reach the BS. Such</a:t>
            </a:r>
          </a:p>
          <a:p>
            <a:r>
              <a:rPr lang="en-US" sz="1200" b="0" i="0" u="none" strike="noStrike" kern="1200" baseline="0" dirty="0" smtClean="0">
                <a:solidFill>
                  <a:schemeClr val="tx1"/>
                </a:solidFill>
                <a:latin typeface="+mn-lt"/>
                <a:ea typeface="+mn-ea"/>
                <a:cs typeface="+mn-cs"/>
              </a:rPr>
              <a:t>an approach increases the effective coverage area and the reliability of the network. However, it</a:t>
            </a:r>
          </a:p>
          <a:p>
            <a:r>
              <a:rPr lang="en-US" sz="1200" b="0" i="0" u="none" strike="noStrike" kern="1200" baseline="0" dirty="0" smtClean="0">
                <a:solidFill>
                  <a:schemeClr val="tx1"/>
                </a:solidFill>
                <a:latin typeface="+mn-lt"/>
                <a:ea typeface="+mn-ea"/>
                <a:cs typeface="+mn-cs"/>
              </a:rPr>
              <a:t>can only be used in a </a:t>
            </a:r>
            <a:r>
              <a:rPr lang="en-US" sz="1200" b="0" i="0" u="none" strike="noStrike" kern="1200" baseline="0" dirty="0" err="1" smtClean="0">
                <a:solidFill>
                  <a:schemeClr val="tx1"/>
                </a:solidFill>
                <a:latin typeface="+mn-lt"/>
                <a:ea typeface="+mn-ea"/>
                <a:cs typeface="+mn-cs"/>
              </a:rPr>
              <a:t>trunking</a:t>
            </a:r>
            <a:r>
              <a:rPr lang="en-US" sz="1200" b="0" i="0" u="none" strike="noStrike" kern="1200" baseline="0" dirty="0" smtClean="0">
                <a:solidFill>
                  <a:schemeClr val="tx1"/>
                </a:solidFill>
                <a:latin typeface="+mn-lt"/>
                <a:ea typeface="+mn-ea"/>
                <a:cs typeface="+mn-cs"/>
              </a:rPr>
              <a:t> radio system and not in a cellular system – normal cellular users</a:t>
            </a:r>
          </a:p>
          <a:p>
            <a:r>
              <a:rPr lang="en-US" sz="1200" b="0" i="0" u="none" strike="noStrike" kern="1200" baseline="0" dirty="0" smtClean="0">
                <a:solidFill>
                  <a:schemeClr val="tx1"/>
                </a:solidFill>
                <a:latin typeface="+mn-lt"/>
                <a:ea typeface="+mn-ea"/>
                <a:cs typeface="+mn-cs"/>
              </a:rPr>
              <a:t>would not want to have to spend “their” battery power on relaying messages for other users.</a:t>
            </a:r>
            <a:endParaRPr lang="en-US" dirty="0"/>
          </a:p>
        </p:txBody>
      </p:sp>
      <p:sp>
        <p:nvSpPr>
          <p:cNvPr id="4" name="Slide Number Placeholder 3"/>
          <p:cNvSpPr>
            <a:spLocks noGrp="1"/>
          </p:cNvSpPr>
          <p:nvPr>
            <p:ph type="sldNum" sz="quarter" idx="10"/>
          </p:nvPr>
        </p:nvSpPr>
        <p:spPr/>
        <p:txBody>
          <a:bodyPr/>
          <a:lstStyle/>
          <a:p>
            <a:fld id="{528CADD1-AD10-451A-BCE4-7BA0D8E0B64B}" type="slidenum">
              <a:rPr lang="en-US" smtClean="0"/>
              <a:t>17</a:t>
            </a:fld>
            <a:endParaRPr lang="en-US"/>
          </a:p>
        </p:txBody>
      </p:sp>
    </p:spTree>
    <p:extLst>
      <p:ext uri="{BB962C8B-B14F-4D97-AF65-F5344CB8AC3E}">
        <p14:creationId xmlns:p14="http://schemas.microsoft.com/office/powerpoint/2010/main" val="690418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8CADD1-AD10-451A-BCE4-7BA0D8E0B64B}" type="slidenum">
              <a:rPr lang="en-US" smtClean="0"/>
              <a:t>21</a:t>
            </a:fld>
            <a:endParaRPr lang="en-US"/>
          </a:p>
        </p:txBody>
      </p:sp>
    </p:spTree>
    <p:extLst>
      <p:ext uri="{BB962C8B-B14F-4D97-AF65-F5344CB8AC3E}">
        <p14:creationId xmlns:p14="http://schemas.microsoft.com/office/powerpoint/2010/main" val="1443991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8450652-F476-4DE3-8C84-79462ED5CA8A}" type="datetimeFigureOut">
              <a:rPr lang="en-US" smtClean="0"/>
              <a:t>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5D9BD6-4046-476D-B0BB-AB4F7BCE51A1}" type="slidenum">
              <a:rPr lang="en-US" smtClean="0"/>
              <a:t>‹#›</a:t>
            </a:fld>
            <a:endParaRPr lang="en-US"/>
          </a:p>
        </p:txBody>
      </p:sp>
    </p:spTree>
    <p:extLst>
      <p:ext uri="{BB962C8B-B14F-4D97-AF65-F5344CB8AC3E}">
        <p14:creationId xmlns:p14="http://schemas.microsoft.com/office/powerpoint/2010/main" val="1543263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450652-F476-4DE3-8C84-79462ED5CA8A}" type="datetimeFigureOut">
              <a:rPr lang="en-US" smtClean="0"/>
              <a:t>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5D9BD6-4046-476D-B0BB-AB4F7BCE51A1}" type="slidenum">
              <a:rPr lang="en-US" smtClean="0"/>
              <a:t>‹#›</a:t>
            </a:fld>
            <a:endParaRPr lang="en-US"/>
          </a:p>
        </p:txBody>
      </p:sp>
    </p:spTree>
    <p:extLst>
      <p:ext uri="{BB962C8B-B14F-4D97-AF65-F5344CB8AC3E}">
        <p14:creationId xmlns:p14="http://schemas.microsoft.com/office/powerpoint/2010/main" val="251870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450652-F476-4DE3-8C84-79462ED5CA8A}" type="datetimeFigureOut">
              <a:rPr lang="en-US" smtClean="0"/>
              <a:t>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5D9BD6-4046-476D-B0BB-AB4F7BCE51A1}" type="slidenum">
              <a:rPr lang="en-US" smtClean="0"/>
              <a:t>‹#›</a:t>
            </a:fld>
            <a:endParaRPr lang="en-US"/>
          </a:p>
        </p:txBody>
      </p:sp>
    </p:spTree>
    <p:extLst>
      <p:ext uri="{BB962C8B-B14F-4D97-AF65-F5344CB8AC3E}">
        <p14:creationId xmlns:p14="http://schemas.microsoft.com/office/powerpoint/2010/main" val="1211952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450652-F476-4DE3-8C84-79462ED5CA8A}" type="datetimeFigureOut">
              <a:rPr lang="en-US" smtClean="0"/>
              <a:t>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5D9BD6-4046-476D-B0BB-AB4F7BCE51A1}" type="slidenum">
              <a:rPr lang="en-US" smtClean="0"/>
              <a:t>‹#›</a:t>
            </a:fld>
            <a:endParaRPr lang="en-US"/>
          </a:p>
        </p:txBody>
      </p:sp>
    </p:spTree>
    <p:extLst>
      <p:ext uri="{BB962C8B-B14F-4D97-AF65-F5344CB8AC3E}">
        <p14:creationId xmlns:p14="http://schemas.microsoft.com/office/powerpoint/2010/main" val="1197671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450652-F476-4DE3-8C84-79462ED5CA8A}" type="datetimeFigureOut">
              <a:rPr lang="en-US" smtClean="0"/>
              <a:t>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5D9BD6-4046-476D-B0BB-AB4F7BCE51A1}" type="slidenum">
              <a:rPr lang="en-US" smtClean="0"/>
              <a:t>‹#›</a:t>
            </a:fld>
            <a:endParaRPr lang="en-US"/>
          </a:p>
        </p:txBody>
      </p:sp>
    </p:spTree>
    <p:extLst>
      <p:ext uri="{BB962C8B-B14F-4D97-AF65-F5344CB8AC3E}">
        <p14:creationId xmlns:p14="http://schemas.microsoft.com/office/powerpoint/2010/main" val="2582434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8450652-F476-4DE3-8C84-79462ED5CA8A}" type="datetimeFigureOut">
              <a:rPr lang="en-US" smtClean="0"/>
              <a:t>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5D9BD6-4046-476D-B0BB-AB4F7BCE51A1}" type="slidenum">
              <a:rPr lang="en-US" smtClean="0"/>
              <a:t>‹#›</a:t>
            </a:fld>
            <a:endParaRPr lang="en-US"/>
          </a:p>
        </p:txBody>
      </p:sp>
    </p:spTree>
    <p:extLst>
      <p:ext uri="{BB962C8B-B14F-4D97-AF65-F5344CB8AC3E}">
        <p14:creationId xmlns:p14="http://schemas.microsoft.com/office/powerpoint/2010/main" val="3283356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8450652-F476-4DE3-8C84-79462ED5CA8A}" type="datetimeFigureOut">
              <a:rPr lang="en-US" smtClean="0"/>
              <a:t>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5D9BD6-4046-476D-B0BB-AB4F7BCE51A1}" type="slidenum">
              <a:rPr lang="en-US" smtClean="0"/>
              <a:t>‹#›</a:t>
            </a:fld>
            <a:endParaRPr lang="en-US"/>
          </a:p>
        </p:txBody>
      </p:sp>
    </p:spTree>
    <p:extLst>
      <p:ext uri="{BB962C8B-B14F-4D97-AF65-F5344CB8AC3E}">
        <p14:creationId xmlns:p14="http://schemas.microsoft.com/office/powerpoint/2010/main" val="3550695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8450652-F476-4DE3-8C84-79462ED5CA8A}" type="datetimeFigureOut">
              <a:rPr lang="en-US" smtClean="0"/>
              <a:t>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5D9BD6-4046-476D-B0BB-AB4F7BCE51A1}" type="slidenum">
              <a:rPr lang="en-US" smtClean="0"/>
              <a:t>‹#›</a:t>
            </a:fld>
            <a:endParaRPr lang="en-US"/>
          </a:p>
        </p:txBody>
      </p:sp>
    </p:spTree>
    <p:extLst>
      <p:ext uri="{BB962C8B-B14F-4D97-AF65-F5344CB8AC3E}">
        <p14:creationId xmlns:p14="http://schemas.microsoft.com/office/powerpoint/2010/main" val="3066662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450652-F476-4DE3-8C84-79462ED5CA8A}" type="datetimeFigureOut">
              <a:rPr lang="en-US" smtClean="0"/>
              <a:t>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5D9BD6-4046-476D-B0BB-AB4F7BCE51A1}" type="slidenum">
              <a:rPr lang="en-US" smtClean="0"/>
              <a:t>‹#›</a:t>
            </a:fld>
            <a:endParaRPr lang="en-US"/>
          </a:p>
        </p:txBody>
      </p:sp>
    </p:spTree>
    <p:extLst>
      <p:ext uri="{BB962C8B-B14F-4D97-AF65-F5344CB8AC3E}">
        <p14:creationId xmlns:p14="http://schemas.microsoft.com/office/powerpoint/2010/main" val="2721019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450652-F476-4DE3-8C84-79462ED5CA8A}" type="datetimeFigureOut">
              <a:rPr lang="en-US" smtClean="0"/>
              <a:t>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5D9BD6-4046-476D-B0BB-AB4F7BCE51A1}" type="slidenum">
              <a:rPr lang="en-US" smtClean="0"/>
              <a:t>‹#›</a:t>
            </a:fld>
            <a:endParaRPr lang="en-US"/>
          </a:p>
        </p:txBody>
      </p:sp>
    </p:spTree>
    <p:extLst>
      <p:ext uri="{BB962C8B-B14F-4D97-AF65-F5344CB8AC3E}">
        <p14:creationId xmlns:p14="http://schemas.microsoft.com/office/powerpoint/2010/main" val="2747518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450652-F476-4DE3-8C84-79462ED5CA8A}" type="datetimeFigureOut">
              <a:rPr lang="en-US" smtClean="0"/>
              <a:t>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5D9BD6-4046-476D-B0BB-AB4F7BCE51A1}" type="slidenum">
              <a:rPr lang="en-US" smtClean="0"/>
              <a:t>‹#›</a:t>
            </a:fld>
            <a:endParaRPr lang="en-US"/>
          </a:p>
        </p:txBody>
      </p:sp>
    </p:spTree>
    <p:extLst>
      <p:ext uri="{BB962C8B-B14F-4D97-AF65-F5344CB8AC3E}">
        <p14:creationId xmlns:p14="http://schemas.microsoft.com/office/powerpoint/2010/main" val="4016868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450652-F476-4DE3-8C84-79462ED5CA8A}" type="datetimeFigureOut">
              <a:rPr lang="en-US" smtClean="0"/>
              <a:t>1/6/2019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5D9BD6-4046-476D-B0BB-AB4F7BCE51A1}" type="slidenum">
              <a:rPr lang="en-US" smtClean="0"/>
              <a:t>‹#›</a:t>
            </a:fld>
            <a:endParaRPr lang="en-US"/>
          </a:p>
        </p:txBody>
      </p:sp>
    </p:spTree>
    <p:extLst>
      <p:ext uri="{BB962C8B-B14F-4D97-AF65-F5344CB8AC3E}">
        <p14:creationId xmlns:p14="http://schemas.microsoft.com/office/powerpoint/2010/main" val="14574916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3200" b="1" kern="1200">
          <a:solidFill>
            <a:schemeClr val="tx1"/>
          </a:solidFill>
          <a:latin typeface="Bodoni MT" pitchFamily="18" charset="0"/>
          <a:ea typeface="+mj-ea"/>
          <a:cs typeface="+mj-cs"/>
        </a:defRPr>
      </a:lvl1pPr>
    </p:titleStyle>
    <p:bodyStyle>
      <a:lvl1pPr marL="228600" indent="-228600" algn="l" defTabSz="914400" rtl="0" eaLnBrk="1" latinLnBrk="0" hangingPunct="1">
        <a:lnSpc>
          <a:spcPct val="90000"/>
        </a:lnSpc>
        <a:spcBef>
          <a:spcPts val="1000"/>
        </a:spcBef>
        <a:buFontTx/>
        <a:buBlip>
          <a:blip r:embed="rId13"/>
        </a:buBlip>
        <a:defRPr sz="2400" i="1" kern="1200">
          <a:solidFill>
            <a:schemeClr val="tx1"/>
          </a:solidFill>
          <a:effectLst>
            <a:outerShdw blurRad="38100" dist="38100" dir="2700000" algn="tl">
              <a:srgbClr val="000000">
                <a:alpha val="43137"/>
              </a:srgbClr>
            </a:outerShdw>
          </a:effectLst>
          <a:latin typeface="Garamond" pitchFamily="18" charset="0"/>
          <a:ea typeface="+mn-ea"/>
          <a:cs typeface="+mn-cs"/>
        </a:defRPr>
      </a:lvl1pPr>
      <a:lvl2pPr marL="685800" indent="-228600" algn="l" defTabSz="914400" rtl="0" eaLnBrk="1" latinLnBrk="0" hangingPunct="1">
        <a:lnSpc>
          <a:spcPct val="90000"/>
        </a:lnSpc>
        <a:spcBef>
          <a:spcPts val="500"/>
        </a:spcBef>
        <a:buFontTx/>
        <a:buBlip>
          <a:blip r:embed="rId13"/>
        </a:buBlip>
        <a:defRPr sz="2400" i="1" kern="1200">
          <a:solidFill>
            <a:schemeClr val="tx1"/>
          </a:solidFill>
          <a:effectLst>
            <a:outerShdw blurRad="38100" dist="38100" dir="2700000" algn="tl">
              <a:srgbClr val="000000">
                <a:alpha val="43137"/>
              </a:srgbClr>
            </a:outerShdw>
          </a:effectLst>
          <a:latin typeface="Garamond" pitchFamily="18" charset="0"/>
          <a:ea typeface="+mn-ea"/>
          <a:cs typeface="+mn-cs"/>
        </a:defRPr>
      </a:lvl2pPr>
      <a:lvl3pPr marL="1143000" indent="-228600" algn="l" defTabSz="914400" rtl="0" eaLnBrk="1" latinLnBrk="0" hangingPunct="1">
        <a:lnSpc>
          <a:spcPct val="90000"/>
        </a:lnSpc>
        <a:spcBef>
          <a:spcPts val="500"/>
        </a:spcBef>
        <a:buFontTx/>
        <a:buBlip>
          <a:blip r:embed="rId13"/>
        </a:buBlip>
        <a:defRPr sz="2400" i="1" kern="1200">
          <a:solidFill>
            <a:schemeClr val="tx1"/>
          </a:solidFill>
          <a:effectLst>
            <a:outerShdw blurRad="38100" dist="38100" dir="2700000" algn="tl">
              <a:srgbClr val="000000">
                <a:alpha val="43137"/>
              </a:srgbClr>
            </a:outerShdw>
          </a:effectLst>
          <a:latin typeface="Garamond" pitchFamily="18" charset="0"/>
          <a:ea typeface="+mn-ea"/>
          <a:cs typeface="+mn-cs"/>
        </a:defRPr>
      </a:lvl3pPr>
      <a:lvl4pPr marL="1600200" indent="-228600" algn="l" defTabSz="914400" rtl="0" eaLnBrk="1" latinLnBrk="0" hangingPunct="1">
        <a:lnSpc>
          <a:spcPct val="90000"/>
        </a:lnSpc>
        <a:spcBef>
          <a:spcPts val="500"/>
        </a:spcBef>
        <a:buFontTx/>
        <a:buBlip>
          <a:blip r:embed="rId13"/>
        </a:buBlip>
        <a:defRPr sz="2400" i="1" kern="1200">
          <a:solidFill>
            <a:schemeClr val="tx1"/>
          </a:solidFill>
          <a:effectLst>
            <a:outerShdw blurRad="38100" dist="38100" dir="2700000" algn="tl">
              <a:srgbClr val="000000">
                <a:alpha val="43137"/>
              </a:srgbClr>
            </a:outerShdw>
          </a:effectLst>
          <a:latin typeface="Garamond" pitchFamily="18" charset="0"/>
          <a:ea typeface="+mn-ea"/>
          <a:cs typeface="+mn-cs"/>
        </a:defRPr>
      </a:lvl4pPr>
      <a:lvl5pPr marL="2057400" indent="-228600" algn="l" defTabSz="914400" rtl="0" eaLnBrk="1" latinLnBrk="0" hangingPunct="1">
        <a:lnSpc>
          <a:spcPct val="90000"/>
        </a:lnSpc>
        <a:spcBef>
          <a:spcPts val="500"/>
        </a:spcBef>
        <a:buFontTx/>
        <a:buBlip>
          <a:blip r:embed="rId13"/>
        </a:buBlip>
        <a:defRPr sz="2400" i="1" kern="1200">
          <a:solidFill>
            <a:schemeClr val="tx1"/>
          </a:solidFill>
          <a:effectLst>
            <a:outerShdw blurRad="38100" dist="38100" dir="2700000" algn="tl">
              <a:srgbClr val="000000">
                <a:alpha val="43137"/>
              </a:srgbClr>
            </a:outerShdw>
          </a:effectLst>
          <a:latin typeface="Garamond"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wmf"/><Relationship Id="rId5" Type="http://schemas.openxmlformats.org/officeDocument/2006/relationships/image" Target="../media/image4.wmf"/><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WCC</a:t>
            </a:r>
            <a:endParaRPr lang="en-US" dirty="0"/>
          </a:p>
        </p:txBody>
      </p:sp>
      <p:sp>
        <p:nvSpPr>
          <p:cNvPr id="3" name="Subtitle 2"/>
          <p:cNvSpPr>
            <a:spLocks noGrp="1"/>
          </p:cNvSpPr>
          <p:nvPr>
            <p:ph type="subTitle" idx="1"/>
          </p:nvPr>
        </p:nvSpPr>
        <p:spPr/>
        <p:txBody>
          <a:bodyPr>
            <a:normAutofit lnSpcReduction="10000"/>
          </a:bodyPr>
          <a:lstStyle/>
          <a:p>
            <a:r>
              <a:rPr lang="en-US" dirty="0"/>
              <a:t>Unit 1 : WIRELESS</a:t>
            </a:r>
          </a:p>
          <a:p>
            <a:r>
              <a:rPr lang="en-US" dirty="0" smtClean="0"/>
              <a:t>COMMUNICATIONS</a:t>
            </a:r>
          </a:p>
          <a:p>
            <a:r>
              <a:rPr lang="en-US" b="1" i="0" dirty="0"/>
              <a:t>Andreas F. </a:t>
            </a:r>
            <a:r>
              <a:rPr lang="en-US" b="1" i="0" dirty="0" err="1" smtClean="0"/>
              <a:t>Molisch</a:t>
            </a:r>
            <a:endParaRPr lang="en-US" b="1" i="0" dirty="0"/>
          </a:p>
          <a:p>
            <a:r>
              <a:rPr lang="en-US" b="1" i="0" dirty="0" smtClean="0"/>
              <a:t>1.2,1.3 and 1.4</a:t>
            </a:r>
            <a:endParaRPr lang="en-US" dirty="0"/>
          </a:p>
        </p:txBody>
      </p:sp>
    </p:spTree>
    <p:extLst>
      <p:ext uri="{BB962C8B-B14F-4D97-AF65-F5344CB8AC3E}">
        <p14:creationId xmlns:p14="http://schemas.microsoft.com/office/powerpoint/2010/main" val="7145873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1119116"/>
            <a:ext cx="10515600" cy="5057847"/>
          </a:xfrm>
        </p:spPr>
        <p:txBody>
          <a:bodyPr>
            <a:normAutofit/>
          </a:bodyPr>
          <a:lstStyle/>
          <a:p>
            <a:r>
              <a:rPr lang="en-US" b="1" i="0" dirty="0" smtClean="0"/>
              <a:t>The </a:t>
            </a:r>
            <a:r>
              <a:rPr lang="en-US" b="1" i="0" dirty="0"/>
              <a:t>user can only receive information, but cannot transmit. Consequently, a “call” (</a:t>
            </a:r>
            <a:r>
              <a:rPr lang="en-US" b="1" i="0" dirty="0" smtClean="0"/>
              <a:t>message) can </a:t>
            </a:r>
            <a:r>
              <a:rPr lang="en-US" b="1" i="0" dirty="0"/>
              <a:t>only be initiated by the call center, not by the user.</a:t>
            </a:r>
          </a:p>
          <a:p>
            <a:r>
              <a:rPr lang="en-US" b="1" i="0" dirty="0" smtClean="0"/>
              <a:t>The </a:t>
            </a:r>
            <a:r>
              <a:rPr lang="en-US" b="1" i="0" dirty="0"/>
              <a:t>information is intended for, and received by, only a single user.</a:t>
            </a:r>
          </a:p>
          <a:p>
            <a:r>
              <a:rPr lang="en-US" b="1" i="0" dirty="0" smtClean="0"/>
              <a:t>The </a:t>
            </a:r>
            <a:r>
              <a:rPr lang="en-US" b="1" i="0" dirty="0"/>
              <a:t>amount of transmitted information is very small. Originally, the received information </a:t>
            </a:r>
            <a:r>
              <a:rPr lang="en-US" b="1" i="0" dirty="0" smtClean="0"/>
              <a:t>consisted of </a:t>
            </a:r>
            <a:r>
              <a:rPr lang="en-US" b="1" i="0" dirty="0"/>
              <a:t>a single bit of information, which indicated to the user that “somebody has sent you </a:t>
            </a:r>
            <a:r>
              <a:rPr lang="en-US" b="1" i="0" dirty="0" smtClean="0"/>
              <a:t>a message</a:t>
            </a:r>
            <a:r>
              <a:rPr lang="en-US" b="1" i="0" dirty="0"/>
              <a:t>.” </a:t>
            </a:r>
            <a:endParaRPr lang="en-US" b="1" i="0" dirty="0" smtClean="0"/>
          </a:p>
          <a:p>
            <a:r>
              <a:rPr lang="en-US" b="1" i="0" dirty="0" smtClean="0"/>
              <a:t>The </a:t>
            </a:r>
            <a:r>
              <a:rPr lang="en-US" b="1" i="0" dirty="0"/>
              <a:t>user then had to make a phone call (usually from a payphone) to the call </a:t>
            </a:r>
            <a:r>
              <a:rPr lang="en-US" b="1" i="0" dirty="0" smtClean="0"/>
              <a:t>center, where </a:t>
            </a:r>
            <a:r>
              <a:rPr lang="en-US" b="1" i="0" dirty="0"/>
              <a:t>a human operator repeated the content of the waiting message</a:t>
            </a:r>
            <a:r>
              <a:rPr lang="en-US" b="1" i="0" dirty="0" smtClean="0"/>
              <a:t>.</a:t>
            </a:r>
          </a:p>
          <a:p>
            <a:r>
              <a:rPr lang="en-US" b="1" i="0" dirty="0" smtClean="0"/>
              <a:t> </a:t>
            </a:r>
            <a:r>
              <a:rPr lang="en-US" b="1" i="0" dirty="0"/>
              <a:t>Later, paging </a:t>
            </a:r>
            <a:r>
              <a:rPr lang="en-US" b="1" i="0" dirty="0" smtClean="0"/>
              <a:t>systems became </a:t>
            </a:r>
            <a:r>
              <a:rPr lang="en-US" b="1" i="0" dirty="0"/>
              <a:t>more sophisticated, allowing the transmission of short messages (e.g., a different </a:t>
            </a:r>
            <a:r>
              <a:rPr lang="en-US" b="1" i="0" dirty="0" smtClean="0"/>
              <a:t>phone number </a:t>
            </a:r>
            <a:r>
              <a:rPr lang="en-US" b="1" i="0" dirty="0"/>
              <a:t>that should be called, or the nature of an emergency). </a:t>
            </a:r>
            <a:endParaRPr lang="en-US" b="1" dirty="0"/>
          </a:p>
        </p:txBody>
      </p:sp>
    </p:spTree>
    <p:extLst>
      <p:ext uri="{BB962C8B-B14F-4D97-AF65-F5344CB8AC3E}">
        <p14:creationId xmlns:p14="http://schemas.microsoft.com/office/powerpoint/2010/main" val="622293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Due to small amount of information transmission and communication is unidirectional ,the bandwidth requirement is small and service used to be run with smaller carrier frequency of 150 </a:t>
            </a:r>
            <a:r>
              <a:rPr lang="en-US" b="1" dirty="0" err="1" smtClean="0"/>
              <a:t>MHz.</a:t>
            </a:r>
            <a:endParaRPr lang="en-US" b="1" dirty="0"/>
          </a:p>
        </p:txBody>
      </p:sp>
    </p:spTree>
    <p:extLst>
      <p:ext uri="{BB962C8B-B14F-4D97-AF65-F5344CB8AC3E}">
        <p14:creationId xmlns:p14="http://schemas.microsoft.com/office/powerpoint/2010/main" val="2911186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of cellular network</a:t>
            </a:r>
            <a:endParaRPr lang="en-US" dirty="0"/>
          </a:p>
        </p:txBody>
      </p:sp>
      <p:pic>
        <p:nvPicPr>
          <p:cNvPr id="4" name="Content Placeholder 3"/>
          <p:cNvPicPr>
            <a:picLocks noGrp="1" noChangeAspect="1"/>
          </p:cNvPicPr>
          <p:nvPr>
            <p:ph idx="1"/>
          </p:nvPr>
        </p:nvPicPr>
        <p:blipFill>
          <a:blip r:embed="rId2"/>
          <a:stretch>
            <a:fillRect/>
          </a:stretch>
        </p:blipFill>
        <p:spPr>
          <a:xfrm>
            <a:off x="2506554" y="1825625"/>
            <a:ext cx="7178892" cy="4351338"/>
          </a:xfrm>
          <a:prstGeom prst="rect">
            <a:avLst/>
          </a:prstGeom>
        </p:spPr>
      </p:pic>
    </p:spTree>
    <p:extLst>
      <p:ext uri="{BB962C8B-B14F-4D97-AF65-F5344CB8AC3E}">
        <p14:creationId xmlns:p14="http://schemas.microsoft.com/office/powerpoint/2010/main" val="7742804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1146412"/>
            <a:ext cx="10515600" cy="5030551"/>
          </a:xfrm>
        </p:spPr>
        <p:txBody>
          <a:bodyPr>
            <a:normAutofit/>
          </a:bodyPr>
          <a:lstStyle/>
          <a:p>
            <a:r>
              <a:rPr lang="en-US" b="1" i="0" dirty="0"/>
              <a:t>The information flow is bidirectional. A user can transmit and receive information at </a:t>
            </a:r>
            <a:r>
              <a:rPr lang="en-US" b="1" i="0" dirty="0" smtClean="0"/>
              <a:t>the same </a:t>
            </a:r>
            <a:r>
              <a:rPr lang="en-US" b="1" i="0" dirty="0"/>
              <a:t>time.</a:t>
            </a:r>
            <a:endParaRPr lang="en-IN" b="1" dirty="0" smtClean="0"/>
          </a:p>
          <a:p>
            <a:pPr marL="0" indent="0">
              <a:buNone/>
            </a:pPr>
            <a:r>
              <a:rPr lang="en-IN" b="1" dirty="0" smtClean="0"/>
              <a:t>A cellular </a:t>
            </a:r>
            <a:r>
              <a:rPr lang="en-IN" b="1" dirty="0"/>
              <a:t>system comprises the following basic components: </a:t>
            </a:r>
            <a:endParaRPr lang="en-IN" b="1" dirty="0" smtClean="0"/>
          </a:p>
          <a:p>
            <a:pPr marL="0" indent="0">
              <a:buNone/>
            </a:pPr>
            <a:endParaRPr lang="en-IN" b="1" dirty="0"/>
          </a:p>
          <a:p>
            <a:r>
              <a:rPr lang="en-IN" b="1" dirty="0"/>
              <a:t>Mobile Stations (MS): Mobile </a:t>
            </a:r>
            <a:r>
              <a:rPr lang="en-IN" b="1" dirty="0" smtClean="0"/>
              <a:t>handsets (handheld or installed in vehicles), </a:t>
            </a:r>
            <a:r>
              <a:rPr lang="en-IN" b="1" dirty="0"/>
              <a:t>which is used by an user to communicate with another </a:t>
            </a:r>
            <a:r>
              <a:rPr lang="en-IN" b="1" dirty="0" smtClean="0"/>
              <a:t>user. </a:t>
            </a:r>
          </a:p>
          <a:p>
            <a:endParaRPr lang="en-IN" b="1" dirty="0"/>
          </a:p>
          <a:p>
            <a:r>
              <a:rPr lang="en-IN" b="1" dirty="0"/>
              <a:t>Cell: Each cellular service area is divided into small regions called cell (5 to 20 Km) </a:t>
            </a:r>
            <a:endParaRPr lang="en-IN" b="1" dirty="0" smtClean="0"/>
          </a:p>
          <a:p>
            <a:endParaRPr lang="en-IN" b="1" dirty="0"/>
          </a:p>
          <a:p>
            <a:r>
              <a:rPr lang="en-IN" b="1" dirty="0"/>
              <a:t>Base Stations (BS): Each cell contains an </a:t>
            </a:r>
            <a:r>
              <a:rPr lang="en-IN" b="1" dirty="0" smtClean="0"/>
              <a:t>antenna (</a:t>
            </a:r>
            <a:r>
              <a:rPr lang="en-IN" b="1" dirty="0" err="1" smtClean="0"/>
              <a:t>transreciever</a:t>
            </a:r>
            <a:r>
              <a:rPr lang="en-IN" b="1" dirty="0" smtClean="0"/>
              <a:t>), </a:t>
            </a:r>
            <a:r>
              <a:rPr lang="en-IN" b="1" dirty="0"/>
              <a:t>which is controlled by a small office. </a:t>
            </a:r>
            <a:endParaRPr lang="en-IN" b="1" dirty="0" smtClean="0"/>
          </a:p>
          <a:p>
            <a:pPr marL="0" indent="0">
              <a:buNone/>
            </a:pPr>
            <a:endParaRPr lang="en-IN" b="1" dirty="0"/>
          </a:p>
          <a:p>
            <a:endParaRPr lang="en-US" b="1" dirty="0"/>
          </a:p>
        </p:txBody>
      </p:sp>
    </p:spTree>
    <p:extLst>
      <p:ext uri="{BB962C8B-B14F-4D97-AF65-F5344CB8AC3E}">
        <p14:creationId xmlns:p14="http://schemas.microsoft.com/office/powerpoint/2010/main" val="20035014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b="1" dirty="0"/>
              <a:t>Public Switched Telephone Network (PSTN): </a:t>
            </a:r>
            <a:r>
              <a:rPr lang="en-IN" dirty="0"/>
              <a:t>Connects  several thousands of miles of transmission infrastructure, including fixed land lines, microwave, and satellite links</a:t>
            </a:r>
            <a:r>
              <a:rPr lang="en-IN" dirty="0" smtClean="0"/>
              <a:t>.</a:t>
            </a:r>
          </a:p>
          <a:p>
            <a:endParaRPr lang="en-IN" dirty="0"/>
          </a:p>
          <a:p>
            <a:r>
              <a:rPr lang="en-IN" b="1" dirty="0"/>
              <a:t>Mobile Switching </a:t>
            </a:r>
            <a:r>
              <a:rPr lang="en-IN" b="1" dirty="0" err="1"/>
              <a:t>Center</a:t>
            </a:r>
            <a:r>
              <a:rPr lang="en-IN" b="1" dirty="0"/>
              <a:t> (MSC</a:t>
            </a:r>
            <a:r>
              <a:rPr lang="en-IN" dirty="0"/>
              <a:t>): Each base station is controlled by a switching office, called mobile switching </a:t>
            </a:r>
            <a:r>
              <a:rPr lang="en-IN" dirty="0" err="1"/>
              <a:t>center</a:t>
            </a:r>
            <a:r>
              <a:rPr lang="en-IN" dirty="0"/>
              <a:t> . The MSC is mostly associated with communications switching functions, such as call set-up, release, and routing. It Switches voice traffic from the wireless network to the PSTN if the call is a mobile-to-landline call, or it switches to another MSC within the wireless network if the call is a mobile-to-mobile call.</a:t>
            </a:r>
          </a:p>
          <a:p>
            <a:endParaRPr lang="en-US" dirty="0"/>
          </a:p>
        </p:txBody>
      </p:sp>
    </p:spTree>
    <p:extLst>
      <p:ext uri="{BB962C8B-B14F-4D97-AF65-F5344CB8AC3E}">
        <p14:creationId xmlns:p14="http://schemas.microsoft.com/office/powerpoint/2010/main" val="13105066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Trunking</a:t>
            </a:r>
            <a:r>
              <a:rPr lang="en-US" dirty="0" smtClean="0"/>
              <a:t> Radio</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7875" y="1713548"/>
            <a:ext cx="8096250" cy="3932872"/>
          </a:xfrm>
        </p:spPr>
      </p:pic>
    </p:spTree>
    <p:extLst>
      <p:ext uri="{BB962C8B-B14F-4D97-AF65-F5344CB8AC3E}">
        <p14:creationId xmlns:p14="http://schemas.microsoft.com/office/powerpoint/2010/main" val="40558492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i="0" dirty="0" err="1"/>
              <a:t>Trunking</a:t>
            </a:r>
            <a:r>
              <a:rPr lang="en-US" i="0" dirty="0"/>
              <a:t> radio systems are an important variant of cellular phones, where there is no </a:t>
            </a:r>
            <a:r>
              <a:rPr lang="en-US" i="0" dirty="0" smtClean="0"/>
              <a:t>connection between </a:t>
            </a:r>
            <a:r>
              <a:rPr lang="en-US" i="0" dirty="0"/>
              <a:t>the wireless system and the PSTN; therefore, it allows the communications of </a:t>
            </a:r>
            <a:r>
              <a:rPr lang="en-US" i="0" dirty="0" smtClean="0"/>
              <a:t>closed user </a:t>
            </a:r>
            <a:r>
              <a:rPr lang="en-US" i="0" dirty="0"/>
              <a:t>groups. </a:t>
            </a:r>
            <a:endParaRPr lang="en-US" i="0" dirty="0" smtClean="0"/>
          </a:p>
          <a:p>
            <a:endParaRPr lang="en-US" i="0" dirty="0"/>
          </a:p>
          <a:p>
            <a:r>
              <a:rPr lang="en-US" i="0" dirty="0" smtClean="0"/>
              <a:t>Obvious </a:t>
            </a:r>
            <a:r>
              <a:rPr lang="en-US" i="0" dirty="0"/>
              <a:t>applications include police departments, fire departments, taxis, and similar</a:t>
            </a:r>
          </a:p>
          <a:p>
            <a:pPr marL="0" indent="0">
              <a:buNone/>
            </a:pPr>
            <a:r>
              <a:rPr lang="en-US" i="0" dirty="0" smtClean="0"/>
              <a:t>  services</a:t>
            </a:r>
            <a:r>
              <a:rPr lang="en-US" i="0" dirty="0"/>
              <a:t>.</a:t>
            </a:r>
            <a:endParaRPr lang="en-US" dirty="0"/>
          </a:p>
        </p:txBody>
      </p:sp>
    </p:spTree>
    <p:extLst>
      <p:ext uri="{BB962C8B-B14F-4D97-AF65-F5344CB8AC3E}">
        <p14:creationId xmlns:p14="http://schemas.microsoft.com/office/powerpoint/2010/main" val="2530858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i="0" dirty="0"/>
              <a:t>The closed user group allows implementation of several technical innovations that are </a:t>
            </a:r>
            <a:r>
              <a:rPr lang="en-US" b="1" i="0" dirty="0" smtClean="0"/>
              <a:t>not possible </a:t>
            </a:r>
            <a:r>
              <a:rPr lang="en-US" b="1" i="0" dirty="0"/>
              <a:t>(or more </a:t>
            </a:r>
            <a:r>
              <a:rPr lang="en-US" b="1" i="0" dirty="0" smtClean="0"/>
              <a:t>difficult</a:t>
            </a:r>
            <a:r>
              <a:rPr lang="en-US" b="1" i="0" dirty="0"/>
              <a:t>) in normal cellular systems</a:t>
            </a:r>
            <a:r>
              <a:rPr lang="en-US" b="1" i="0" dirty="0" smtClean="0"/>
              <a:t>:</a:t>
            </a:r>
          </a:p>
          <a:p>
            <a:pPr lvl="1"/>
            <a:r>
              <a:rPr lang="en-US" b="1" i="0" dirty="0" smtClean="0"/>
              <a:t>Group calls</a:t>
            </a:r>
          </a:p>
          <a:p>
            <a:pPr lvl="1"/>
            <a:r>
              <a:rPr lang="en-US" b="1" i="0" dirty="0" smtClean="0"/>
              <a:t>Call priorities</a:t>
            </a:r>
          </a:p>
          <a:p>
            <a:pPr lvl="1"/>
            <a:r>
              <a:rPr lang="en-US" b="1" dirty="0"/>
              <a:t>Relay </a:t>
            </a:r>
            <a:r>
              <a:rPr lang="en-US" b="1" dirty="0" smtClean="0"/>
              <a:t>networks</a:t>
            </a:r>
            <a:endParaRPr lang="en-US" b="1" dirty="0"/>
          </a:p>
        </p:txBody>
      </p:sp>
    </p:spTree>
    <p:extLst>
      <p:ext uri="{BB962C8B-B14F-4D97-AF65-F5344CB8AC3E}">
        <p14:creationId xmlns:p14="http://schemas.microsoft.com/office/powerpoint/2010/main" val="4024674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Cordless Telephony</a:t>
            </a:r>
            <a:endParaRPr lang="en-US" dirty="0"/>
          </a:p>
        </p:txBody>
      </p:sp>
      <p:pic>
        <p:nvPicPr>
          <p:cNvPr id="4" name="Content Placeholder 3"/>
          <p:cNvPicPr>
            <a:picLocks noGrp="1" noChangeAspect="1"/>
          </p:cNvPicPr>
          <p:nvPr>
            <p:ph idx="1"/>
          </p:nvPr>
        </p:nvPicPr>
        <p:blipFill>
          <a:blip r:embed="rId2"/>
          <a:stretch>
            <a:fillRect/>
          </a:stretch>
        </p:blipFill>
        <p:spPr>
          <a:xfrm>
            <a:off x="4075428" y="1825625"/>
            <a:ext cx="4041143" cy="4351338"/>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370" y="2567940"/>
            <a:ext cx="2857500" cy="1905000"/>
          </a:xfrm>
          <a:prstGeom prst="rect">
            <a:avLst/>
          </a:prstGeom>
        </p:spPr>
      </p:pic>
      <p:sp>
        <p:nvSpPr>
          <p:cNvPr id="7" name="TextBox 6"/>
          <p:cNvSpPr txBox="1"/>
          <p:nvPr/>
        </p:nvSpPr>
        <p:spPr>
          <a:xfrm>
            <a:off x="9089409" y="2251881"/>
            <a:ext cx="1992573" cy="646331"/>
          </a:xfrm>
          <a:prstGeom prst="rect">
            <a:avLst/>
          </a:prstGeom>
          <a:noFill/>
        </p:spPr>
        <p:txBody>
          <a:bodyPr wrap="square" rtlCol="0">
            <a:spAutoFit/>
          </a:bodyPr>
          <a:lstStyle/>
          <a:p>
            <a:r>
              <a:rPr lang="en-US" b="1" dirty="0" smtClean="0">
                <a:effectLst>
                  <a:outerShdw blurRad="38100" dist="38100" dir="2700000" algn="tl">
                    <a:srgbClr val="000000">
                      <a:alpha val="43137"/>
                    </a:srgbClr>
                  </a:outerShdw>
                </a:effectLst>
                <a:latin typeface="Baskerville Old Face" panose="02020602080505020303" pitchFamily="18" charset="0"/>
              </a:rPr>
              <a:t>Private </a:t>
            </a:r>
            <a:r>
              <a:rPr lang="en-US" b="1" dirty="0">
                <a:effectLst>
                  <a:outerShdw blurRad="38100" dist="38100" dir="2700000" algn="tl">
                    <a:srgbClr val="000000">
                      <a:alpha val="43137"/>
                    </a:srgbClr>
                  </a:outerShdw>
                </a:effectLst>
                <a:latin typeface="Baskerville Old Face" panose="02020602080505020303" pitchFamily="18" charset="0"/>
              </a:rPr>
              <a:t>automatic branch exchange</a:t>
            </a:r>
          </a:p>
        </p:txBody>
      </p:sp>
    </p:spTree>
    <p:extLst>
      <p:ext uri="{BB962C8B-B14F-4D97-AF65-F5344CB8AC3E}">
        <p14:creationId xmlns:p14="http://schemas.microsoft.com/office/powerpoint/2010/main" val="5783048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i="0" dirty="0"/>
              <a:t>Cordless telephony describes a wireless link between a handset and a BS that is directly </a:t>
            </a:r>
            <a:r>
              <a:rPr lang="en-US" i="0" dirty="0" smtClean="0"/>
              <a:t>connected to </a:t>
            </a:r>
            <a:r>
              <a:rPr lang="en-US" i="0" dirty="0"/>
              <a:t>the public telephone system. </a:t>
            </a:r>
            <a:endParaRPr lang="en-US" i="0" dirty="0" smtClean="0"/>
          </a:p>
          <a:p>
            <a:r>
              <a:rPr lang="en-US" i="0" dirty="0" smtClean="0"/>
              <a:t>The </a:t>
            </a:r>
            <a:r>
              <a:rPr lang="en-US" i="0" dirty="0"/>
              <a:t>main difference from a cellphone is that the cordless </a:t>
            </a:r>
            <a:r>
              <a:rPr lang="en-US" i="0" dirty="0" smtClean="0"/>
              <a:t>telephone is </a:t>
            </a:r>
            <a:r>
              <a:rPr lang="en-US" i="0" dirty="0"/>
              <a:t>associated with, and can communicate with, only a single BS </a:t>
            </a:r>
            <a:r>
              <a:rPr lang="en-US" i="0" dirty="0" smtClean="0"/>
              <a:t>.  </a:t>
            </a:r>
            <a:r>
              <a:rPr lang="en-US" i="0" dirty="0"/>
              <a:t>There is thus</a:t>
            </a:r>
          </a:p>
          <a:p>
            <a:pPr marL="0" indent="0">
              <a:buNone/>
            </a:pPr>
            <a:r>
              <a:rPr lang="en-US" i="0" dirty="0" smtClean="0"/>
              <a:t>  no </a:t>
            </a:r>
            <a:r>
              <a:rPr lang="en-US" dirty="0"/>
              <a:t>mobile switching center</a:t>
            </a:r>
            <a:r>
              <a:rPr lang="en-US" i="0" dirty="0"/>
              <a:t>; rather, the BS is directly connected to the PSTN.</a:t>
            </a:r>
            <a:endParaRPr lang="en-US" dirty="0"/>
          </a:p>
        </p:txBody>
      </p:sp>
    </p:spTree>
    <p:extLst>
      <p:ext uri="{BB962C8B-B14F-4D97-AF65-F5344CB8AC3E}">
        <p14:creationId xmlns:p14="http://schemas.microsoft.com/office/powerpoint/2010/main" val="2860128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2" name="Rectangle 4"/>
          <p:cNvSpPr>
            <a:spLocks noGrp="1" noChangeArrowheads="1"/>
          </p:cNvSpPr>
          <p:nvPr>
            <p:ph type="title"/>
          </p:nvPr>
        </p:nvSpPr>
        <p:spPr>
          <a:xfrm>
            <a:off x="2136775" y="171451"/>
            <a:ext cx="8305800" cy="1090613"/>
          </a:xfrm>
        </p:spPr>
        <p:txBody>
          <a:bodyPr/>
          <a:lstStyle/>
          <a:p>
            <a:pPr>
              <a:defRPr/>
            </a:pPr>
            <a:r>
              <a:rPr lang="en-US" altLang="en-US" dirty="0"/>
              <a:t>Wireless everywhere…</a:t>
            </a:r>
          </a:p>
        </p:txBody>
      </p:sp>
      <p:sp>
        <p:nvSpPr>
          <p:cNvPr id="23555" name="Rectangle 5"/>
          <p:cNvSpPr>
            <a:spLocks noGrp="1" noChangeArrowheads="1"/>
          </p:cNvSpPr>
          <p:nvPr>
            <p:ph sz="quarter" idx="4294967295"/>
          </p:nvPr>
        </p:nvSpPr>
        <p:spPr>
          <a:xfrm>
            <a:off x="3863976" y="1363663"/>
            <a:ext cx="6048375" cy="5105400"/>
          </a:xfrm>
          <a:prstGeom prst="rect">
            <a:avLst/>
          </a:prstGeom>
        </p:spPr>
        <p:txBody>
          <a:bodyPr>
            <a:normAutofit lnSpcReduction="10000"/>
          </a:bodyPr>
          <a:lstStyle/>
          <a:p>
            <a:pPr eaLnBrk="1" hangingPunct="1">
              <a:lnSpc>
                <a:spcPct val="90000"/>
              </a:lnSpc>
            </a:pPr>
            <a:r>
              <a:rPr lang="en-US" altLang="en-US" smtClean="0"/>
              <a:t>Remote control</a:t>
            </a:r>
          </a:p>
          <a:p>
            <a:pPr eaLnBrk="1" hangingPunct="1">
              <a:lnSpc>
                <a:spcPct val="90000"/>
              </a:lnSpc>
            </a:pPr>
            <a:r>
              <a:rPr lang="en-US" altLang="en-US" smtClean="0"/>
              <a:t>Cordless telephone</a:t>
            </a:r>
          </a:p>
          <a:p>
            <a:pPr eaLnBrk="1" hangingPunct="1">
              <a:lnSpc>
                <a:spcPct val="90000"/>
              </a:lnSpc>
            </a:pPr>
            <a:r>
              <a:rPr lang="en-US" altLang="en-US" smtClean="0"/>
              <a:t>Headsets</a:t>
            </a:r>
          </a:p>
          <a:p>
            <a:pPr eaLnBrk="1" hangingPunct="1">
              <a:lnSpc>
                <a:spcPct val="90000"/>
              </a:lnSpc>
            </a:pPr>
            <a:r>
              <a:rPr lang="en-US" altLang="en-US" smtClean="0"/>
              <a:t>Garage openers</a:t>
            </a:r>
          </a:p>
          <a:p>
            <a:pPr eaLnBrk="1" hangingPunct="1">
              <a:lnSpc>
                <a:spcPct val="90000"/>
              </a:lnSpc>
            </a:pPr>
            <a:r>
              <a:rPr lang="en-US" altLang="en-US" smtClean="0"/>
              <a:t>Badges</a:t>
            </a:r>
          </a:p>
          <a:p>
            <a:pPr eaLnBrk="1" hangingPunct="1">
              <a:lnSpc>
                <a:spcPct val="90000"/>
              </a:lnSpc>
            </a:pPr>
            <a:r>
              <a:rPr lang="en-US" altLang="en-US" smtClean="0"/>
              <a:t>Cell phones/modems</a:t>
            </a:r>
          </a:p>
          <a:p>
            <a:pPr eaLnBrk="1" hangingPunct="1">
              <a:lnSpc>
                <a:spcPct val="90000"/>
              </a:lnSpc>
            </a:pPr>
            <a:r>
              <a:rPr lang="en-US" altLang="en-US" smtClean="0"/>
              <a:t>Radio!</a:t>
            </a:r>
          </a:p>
          <a:p>
            <a:pPr eaLnBrk="1" hangingPunct="1">
              <a:lnSpc>
                <a:spcPct val="90000"/>
              </a:lnSpc>
            </a:pPr>
            <a:r>
              <a:rPr lang="en-US" altLang="en-US" smtClean="0"/>
              <a:t>Pagers</a:t>
            </a:r>
          </a:p>
          <a:p>
            <a:pPr eaLnBrk="1" hangingPunct="1">
              <a:lnSpc>
                <a:spcPct val="90000"/>
              </a:lnSpc>
            </a:pPr>
            <a:r>
              <a:rPr lang="en-US" altLang="en-US" smtClean="0"/>
              <a:t>Satellite TV</a:t>
            </a:r>
          </a:p>
          <a:p>
            <a:pPr eaLnBrk="1" hangingPunct="1">
              <a:lnSpc>
                <a:spcPct val="90000"/>
              </a:lnSpc>
            </a:pPr>
            <a:r>
              <a:rPr lang="en-US" altLang="en-US" smtClean="0"/>
              <a:t>Wireless LAN cards</a:t>
            </a:r>
          </a:p>
          <a:p>
            <a:pPr eaLnBrk="1" hangingPunct="1">
              <a:lnSpc>
                <a:spcPct val="90000"/>
              </a:lnSpc>
            </a:pPr>
            <a:r>
              <a:rPr lang="en-US" altLang="en-US" smtClean="0"/>
              <a:t>Cordless headsets, mouse, keyboards, etc.</a:t>
            </a:r>
          </a:p>
          <a:p>
            <a:pPr eaLnBrk="1" hangingPunct="1">
              <a:lnSpc>
                <a:spcPct val="90000"/>
              </a:lnSpc>
            </a:pPr>
            <a:r>
              <a:rPr lang="en-US" altLang="en-US" smtClean="0"/>
              <a:t>PDAs.</a:t>
            </a:r>
          </a:p>
        </p:txBody>
      </p:sp>
      <p:sp>
        <p:nvSpPr>
          <p:cNvPr id="23556" name="Slide Number Placeholder 3"/>
          <p:cNvSpPr>
            <a:spLocks noGrp="1"/>
          </p:cNvSpPr>
          <p:nvPr>
            <p:ph type="sldNum" sz="quarter" idx="4294967295"/>
          </p:nvPr>
        </p:nvSpPr>
        <p:spPr bwMode="auto">
          <a:xfrm>
            <a:off x="1981200" y="6245225"/>
            <a:ext cx="21336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Century Schoolbook" panose="02040604050505020304" pitchFamily="18"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Century Schoolbook" panose="02040604050505020304" pitchFamily="18"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Century Schoolbook" panose="02040604050505020304" pitchFamily="18"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Century Schoolbook" panose="02040604050505020304" pitchFamily="18"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Century Schoolbook" panose="02040604050505020304" pitchFamily="18"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Century Schoolbook" panose="02040604050505020304" pitchFamily="18"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Century Schoolbook" panose="02040604050505020304" pitchFamily="18"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Century Schoolbook" panose="02040604050505020304" pitchFamily="18"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Century Schoolbook" panose="02040604050505020304" pitchFamily="18" charset="0"/>
              </a:defRPr>
            </a:lvl9pPr>
          </a:lstStyle>
          <a:p>
            <a:pPr>
              <a:lnSpc>
                <a:spcPct val="100000"/>
              </a:lnSpc>
              <a:spcBef>
                <a:spcPct val="0"/>
              </a:spcBef>
              <a:buClrTx/>
              <a:buFontTx/>
              <a:buNone/>
            </a:pPr>
            <a:fld id="{17A98999-5646-4873-A927-3E72FB17605C}" type="slidenum">
              <a:rPr lang="en-US" altLang="en-US" sz="1000">
                <a:latin typeface="Arial" panose="020B0604020202020204" pitchFamily="34" charset="0"/>
              </a:rPr>
              <a:pPr>
                <a:lnSpc>
                  <a:spcPct val="100000"/>
                </a:lnSpc>
                <a:spcBef>
                  <a:spcPct val="0"/>
                </a:spcBef>
                <a:buClrTx/>
                <a:buFontTx/>
                <a:buNone/>
              </a:pPr>
              <a:t>2</a:t>
            </a:fld>
            <a:endParaRPr lang="en-US" altLang="en-US" sz="1400">
              <a:latin typeface="Times" panose="02020603050405020304" pitchFamily="18" charset="0"/>
            </a:endParaRPr>
          </a:p>
        </p:txBody>
      </p:sp>
      <p:sp>
        <p:nvSpPr>
          <p:cNvPr id="23557" name="Text Box 2"/>
          <p:cNvSpPr txBox="1">
            <a:spLocks noChangeArrowheads="1"/>
          </p:cNvSpPr>
          <p:nvPr/>
        </p:nvSpPr>
        <p:spPr bwMode="auto">
          <a:xfrm>
            <a:off x="2590801" y="1295400"/>
            <a:ext cx="6873875" cy="3693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Century Schoolbook" panose="02040604050505020304" pitchFamily="18"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Century Schoolbook" panose="02040604050505020304" pitchFamily="18"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Century Schoolbook" panose="02040604050505020304" pitchFamily="18"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Century Schoolbook" panose="02040604050505020304" pitchFamily="18"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Century Schoolbook" panose="02040604050505020304" pitchFamily="18"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Century Schoolbook" panose="02040604050505020304" pitchFamily="18"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Century Schoolbook" panose="02040604050505020304" pitchFamily="18"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Century Schoolbook" panose="02040604050505020304" pitchFamily="18"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Century Schoolbook" panose="02040604050505020304" pitchFamily="18" charset="0"/>
              </a:defRPr>
            </a:lvl9pPr>
          </a:lstStyle>
          <a:p>
            <a:pPr eaLnBrk="1" hangingPunct="1">
              <a:lnSpc>
                <a:spcPct val="100000"/>
              </a:lnSpc>
              <a:spcBef>
                <a:spcPct val="50000"/>
              </a:spcBef>
              <a:buClrTx/>
              <a:buFontTx/>
              <a:buNone/>
            </a:pPr>
            <a:endParaRPr kumimoji="1" lang="en-US" altLang="en-US" sz="1800">
              <a:solidFill>
                <a:srgbClr val="CC9900"/>
              </a:solidFill>
              <a:latin typeface="Times New Roman" panose="02020603050405020304" pitchFamily="18" charset="0"/>
            </a:endParaRPr>
          </a:p>
        </p:txBody>
      </p:sp>
      <p:sp>
        <p:nvSpPr>
          <p:cNvPr id="23558" name="Text Box 3"/>
          <p:cNvSpPr txBox="1">
            <a:spLocks noChangeArrowheads="1"/>
          </p:cNvSpPr>
          <p:nvPr/>
        </p:nvSpPr>
        <p:spPr bwMode="auto">
          <a:xfrm>
            <a:off x="2482851" y="1279526"/>
            <a:ext cx="6950075"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Century Schoolbook" panose="02040604050505020304" pitchFamily="18"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Century Schoolbook" panose="02040604050505020304" pitchFamily="18"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Century Schoolbook" panose="02040604050505020304" pitchFamily="18"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Century Schoolbook" panose="02040604050505020304" pitchFamily="18"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Century Schoolbook" panose="02040604050505020304" pitchFamily="18"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Century Schoolbook" panose="02040604050505020304" pitchFamily="18"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Century Schoolbook" panose="02040604050505020304" pitchFamily="18"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Century Schoolbook" panose="02040604050505020304" pitchFamily="18"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Century Schoolbook" panose="02040604050505020304" pitchFamily="18" charset="0"/>
              </a:defRPr>
            </a:lvl9pPr>
          </a:lstStyle>
          <a:p>
            <a:pPr eaLnBrk="1" hangingPunct="1">
              <a:lnSpc>
                <a:spcPct val="100000"/>
              </a:lnSpc>
              <a:spcBef>
                <a:spcPct val="50000"/>
              </a:spcBef>
              <a:buClrTx/>
              <a:buFontTx/>
              <a:buNone/>
            </a:pPr>
            <a:endParaRPr kumimoji="1" lang="en-US" altLang="en-US" sz="3000">
              <a:latin typeface="Tahoma" panose="020B0604030504040204" pitchFamily="34" charset="0"/>
            </a:endParaRPr>
          </a:p>
        </p:txBody>
      </p:sp>
    </p:spTree>
    <p:extLst>
      <p:ext uri="{BB962C8B-B14F-4D97-AF65-F5344CB8AC3E}">
        <p14:creationId xmlns:p14="http://schemas.microsoft.com/office/powerpoint/2010/main" val="29710038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i="0" dirty="0"/>
              <a:t>The BS does not need to have any network functionality. </a:t>
            </a:r>
            <a:endParaRPr lang="en-US" i="0" dirty="0" smtClean="0"/>
          </a:p>
          <a:p>
            <a:r>
              <a:rPr lang="en-US" i="0" dirty="0" smtClean="0"/>
              <a:t>When </a:t>
            </a:r>
            <a:r>
              <a:rPr lang="en-US" i="0" dirty="0"/>
              <a:t>a call is coming in from </a:t>
            </a:r>
            <a:r>
              <a:rPr lang="en-US" i="0" dirty="0" smtClean="0"/>
              <a:t>the PSTN</a:t>
            </a:r>
            <a:r>
              <a:rPr lang="en-US" i="0" dirty="0"/>
              <a:t>, there is no need to find out the location of the MS. Similarly, there is no need to </a:t>
            </a:r>
            <a:r>
              <a:rPr lang="en-US" i="0" dirty="0" smtClean="0"/>
              <a:t>provide for </a:t>
            </a:r>
            <a:r>
              <a:rPr lang="en-US" i="0" dirty="0"/>
              <a:t>handover between different BSs.</a:t>
            </a:r>
          </a:p>
          <a:p>
            <a:r>
              <a:rPr lang="en-US" i="0" dirty="0" smtClean="0"/>
              <a:t> </a:t>
            </a:r>
            <a:r>
              <a:rPr lang="en-US" i="0" dirty="0"/>
              <a:t>There is no central system. A user typically has one BS for his/her apartment or </a:t>
            </a:r>
            <a:r>
              <a:rPr lang="en-US" i="0" dirty="0" smtClean="0"/>
              <a:t>business under </a:t>
            </a:r>
            <a:r>
              <a:rPr lang="en-US" i="0" dirty="0"/>
              <a:t>control, but no influence on any other BSs. For that reason, there is no need for (and </a:t>
            </a:r>
            <a:r>
              <a:rPr lang="en-US" i="0" dirty="0" smtClean="0"/>
              <a:t>no possibility </a:t>
            </a:r>
            <a:r>
              <a:rPr lang="en-US" i="0" dirty="0"/>
              <a:t>for) frequency planning</a:t>
            </a:r>
            <a:r>
              <a:rPr lang="en-US" i="0" dirty="0" smtClean="0"/>
              <a:t>.</a:t>
            </a:r>
            <a:endParaRPr lang="en-US" i="0" dirty="0"/>
          </a:p>
        </p:txBody>
      </p:sp>
    </p:spTree>
    <p:extLst>
      <p:ext uri="{BB962C8B-B14F-4D97-AF65-F5344CB8AC3E}">
        <p14:creationId xmlns:p14="http://schemas.microsoft.com/office/powerpoint/2010/main" val="17575917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i="0" dirty="0"/>
              <a:t>Cordless systems have also evolved into wireless </a:t>
            </a:r>
            <a:r>
              <a:rPr lang="en-US" dirty="0"/>
              <a:t>Private Automatic Branch </a:t>
            </a:r>
            <a:r>
              <a:rPr lang="en-US" dirty="0" err="1"/>
              <a:t>eXchanges</a:t>
            </a:r>
            <a:r>
              <a:rPr lang="en-US" dirty="0"/>
              <a:t> </a:t>
            </a:r>
            <a:r>
              <a:rPr lang="en-US" i="0" dirty="0"/>
              <a:t>(PABXs)</a:t>
            </a:r>
          </a:p>
          <a:p>
            <a:r>
              <a:rPr lang="en-US" i="0" dirty="0" smtClean="0"/>
              <a:t>In </a:t>
            </a:r>
            <a:r>
              <a:rPr lang="en-US" i="0" dirty="0"/>
              <a:t>its most simple form, a PABX has a single BS that can serve several handsets</a:t>
            </a:r>
          </a:p>
          <a:p>
            <a:pPr marL="0" indent="0">
              <a:buNone/>
            </a:pPr>
            <a:r>
              <a:rPr lang="en-US" i="0" dirty="0" smtClean="0"/>
              <a:t>    simultaneously </a:t>
            </a:r>
            <a:r>
              <a:rPr lang="en-US" i="0" dirty="0"/>
              <a:t>– either connecting them to the PSTN or establishing a </a:t>
            </a:r>
            <a:r>
              <a:rPr lang="en-US" i="0" dirty="0" smtClean="0"/>
              <a:t>connection</a:t>
            </a:r>
          </a:p>
          <a:p>
            <a:pPr marL="0" indent="0">
              <a:buNone/>
            </a:pPr>
            <a:r>
              <a:rPr lang="en-US" i="0" dirty="0" smtClean="0"/>
              <a:t>    between them (for </a:t>
            </a:r>
            <a:r>
              <a:rPr lang="en-US" i="0" dirty="0"/>
              <a:t>calls within the same company or house). </a:t>
            </a:r>
            <a:endParaRPr lang="en-US" i="0" dirty="0" smtClean="0"/>
          </a:p>
          <a:p>
            <a:pPr>
              <a:buFont typeface="Arial" panose="020B0604020202020204" pitchFamily="34" charset="0"/>
              <a:buChar char="•"/>
            </a:pPr>
            <a:r>
              <a:rPr lang="en-US" i="0" dirty="0"/>
              <a:t> </a:t>
            </a:r>
            <a:r>
              <a:rPr lang="en-US" i="0" dirty="0" smtClean="0"/>
              <a:t>In </a:t>
            </a:r>
            <a:r>
              <a:rPr lang="en-US" i="0" dirty="0"/>
              <a:t>its more advanced form, the PABX </a:t>
            </a:r>
            <a:r>
              <a:rPr lang="en-US" i="0" dirty="0" smtClean="0"/>
              <a:t>contains several </a:t>
            </a:r>
            <a:r>
              <a:rPr lang="en-US" i="0" dirty="0"/>
              <a:t>BSs that are connected to a </a:t>
            </a:r>
            <a:r>
              <a:rPr lang="en-US" i="0" dirty="0" smtClean="0"/>
              <a:t>  central </a:t>
            </a:r>
            <a:r>
              <a:rPr lang="en-US" i="0" dirty="0"/>
              <a:t>control station. </a:t>
            </a:r>
            <a:endParaRPr lang="en-US" i="0" dirty="0" smtClean="0"/>
          </a:p>
          <a:p>
            <a:pPr>
              <a:buFont typeface="Arial" panose="020B0604020202020204" pitchFamily="34" charset="0"/>
              <a:buChar char="•"/>
            </a:pPr>
            <a:r>
              <a:rPr lang="en-US" i="0" dirty="0" smtClean="0"/>
              <a:t>Such </a:t>
            </a:r>
            <a:r>
              <a:rPr lang="en-US" i="0" dirty="0"/>
              <a:t>a system has essentially the </a:t>
            </a:r>
            <a:r>
              <a:rPr lang="en-US" i="0" dirty="0" smtClean="0"/>
              <a:t>same functionality </a:t>
            </a:r>
            <a:r>
              <a:rPr lang="en-US" i="0" dirty="0"/>
              <a:t>as a cellular system; it is only the size of the coverage area that distinguishes such </a:t>
            </a:r>
            <a:r>
              <a:rPr lang="en-US" i="0" dirty="0" smtClean="0"/>
              <a:t>a full </a:t>
            </a:r>
            <a:r>
              <a:rPr lang="en-US" i="0" dirty="0"/>
              <a:t>functionality wireless PABX from a cellular network.</a:t>
            </a:r>
            <a:endParaRPr lang="en-US" dirty="0"/>
          </a:p>
        </p:txBody>
      </p:sp>
    </p:spTree>
    <p:extLst>
      <p:ext uri="{BB962C8B-B14F-4D97-AF65-F5344CB8AC3E}">
        <p14:creationId xmlns:p14="http://schemas.microsoft.com/office/powerpoint/2010/main" val="26279062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Difference Between a Cordless &amp; Cellular Phone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57587028"/>
              </p:ext>
            </p:extLst>
          </p:nvPr>
        </p:nvGraphicFramePr>
        <p:xfrm>
          <a:off x="838200" y="1825624"/>
          <a:ext cx="10515600" cy="3361055"/>
        </p:xfrm>
        <a:graphic>
          <a:graphicData uri="http://schemas.openxmlformats.org/drawingml/2006/table">
            <a:tbl>
              <a:tblPr firstRow="1" bandRow="1">
                <a:tableStyleId>{5940675A-B579-460E-94D1-54222C63F5DA}</a:tableStyleId>
              </a:tblPr>
              <a:tblGrid>
                <a:gridCol w="5257800"/>
                <a:gridCol w="5257800"/>
              </a:tblGrid>
              <a:tr h="709295">
                <a:tc>
                  <a:txBody>
                    <a:bodyPr/>
                    <a:lstStyle/>
                    <a:p>
                      <a:pPr algn="ctr"/>
                      <a:r>
                        <a:rPr lang="en-US" dirty="0" smtClean="0">
                          <a:latin typeface="Constantia" panose="02030602050306030303" pitchFamily="18" charset="0"/>
                        </a:rPr>
                        <a:t>CORDLESS</a:t>
                      </a:r>
                      <a:r>
                        <a:rPr lang="en-US" baseline="0" dirty="0" smtClean="0">
                          <a:latin typeface="Constantia" panose="02030602050306030303" pitchFamily="18" charset="0"/>
                        </a:rPr>
                        <a:t> PHONES</a:t>
                      </a:r>
                      <a:endParaRPr lang="en-US" dirty="0">
                        <a:latin typeface="Constantia" panose="02030602050306030303" pitchFamily="18" charset="0"/>
                      </a:endParaRPr>
                    </a:p>
                  </a:txBody>
                  <a:tcPr/>
                </a:tc>
                <a:tc>
                  <a:txBody>
                    <a:bodyPr/>
                    <a:lstStyle/>
                    <a:p>
                      <a:pPr algn="ctr"/>
                      <a:r>
                        <a:rPr lang="en-US" dirty="0" smtClean="0">
                          <a:latin typeface="Constantia" panose="02030602050306030303" pitchFamily="18" charset="0"/>
                        </a:rPr>
                        <a:t>CELL PHONES</a:t>
                      </a:r>
                      <a:endParaRPr lang="en-US" dirty="0">
                        <a:latin typeface="Constantia" panose="02030602050306030303" pitchFamily="18" charset="0"/>
                      </a:endParaRPr>
                    </a:p>
                  </a:txBody>
                  <a:tcPr/>
                </a:tc>
              </a:tr>
              <a:tr h="709295">
                <a:tc>
                  <a:txBody>
                    <a:bodyPr/>
                    <a:lstStyle/>
                    <a:p>
                      <a:pPr algn="ctr"/>
                      <a:r>
                        <a:rPr lang="en-IN" dirty="0" smtClean="0">
                          <a:latin typeface="Constantia" panose="02030602050306030303" pitchFamily="18" charset="0"/>
                        </a:rPr>
                        <a:t>Cordless phones consist of a base station and the cordless phone itself. A cordless phone will not work if it is outside of the range of the base station.</a:t>
                      </a:r>
                      <a:endParaRPr lang="en-US" dirty="0">
                        <a:latin typeface="Constantia" panose="02030602050306030303" pitchFamily="18" charset="0"/>
                      </a:endParaRPr>
                    </a:p>
                  </a:txBody>
                  <a:tcPr/>
                </a:tc>
                <a:tc>
                  <a:txBody>
                    <a:bodyPr/>
                    <a:lstStyle/>
                    <a:p>
                      <a:pPr algn="ctr"/>
                      <a:r>
                        <a:rPr lang="en-IN" dirty="0" smtClean="0">
                          <a:latin typeface="Constantia" panose="02030602050306030303" pitchFamily="18" charset="0"/>
                        </a:rPr>
                        <a:t>If the cell phone moves outside of the tower's range, the cell phone network automatically transfers the call to another tower so that the user can continue his call as long as he is within range of at least one tower.</a:t>
                      </a:r>
                      <a:endParaRPr lang="en-US" dirty="0">
                        <a:latin typeface="Constantia" panose="02030602050306030303" pitchFamily="18" charset="0"/>
                      </a:endParaRPr>
                    </a:p>
                  </a:txBody>
                  <a:tcPr/>
                </a:tc>
              </a:tr>
              <a:tr h="709295">
                <a:tc>
                  <a:txBody>
                    <a:bodyPr/>
                    <a:lstStyle/>
                    <a:p>
                      <a:pPr algn="ctr"/>
                      <a:r>
                        <a:rPr lang="en-IN" sz="1800" b="0" i="0" kern="1200" dirty="0" smtClean="0">
                          <a:solidFill>
                            <a:schemeClr val="tx1"/>
                          </a:solidFill>
                          <a:effectLst/>
                          <a:latin typeface="Constantia" panose="02030602050306030303" pitchFamily="18" charset="0"/>
                          <a:ea typeface="+mn-ea"/>
                          <a:cs typeface="+mn-cs"/>
                        </a:rPr>
                        <a:t>Cordless phones do not need to be registered with the phone company. </a:t>
                      </a:r>
                      <a:endParaRPr lang="en-US" dirty="0">
                        <a:latin typeface="Constantia" panose="02030602050306030303" pitchFamily="18" charset="0"/>
                      </a:endParaRPr>
                    </a:p>
                  </a:txBody>
                  <a:tcPr/>
                </a:tc>
                <a:tc>
                  <a:txBody>
                    <a:bodyPr/>
                    <a:lstStyle/>
                    <a:p>
                      <a:pPr algn="ctr"/>
                      <a:r>
                        <a:rPr lang="en-IN" dirty="0" smtClean="0">
                          <a:latin typeface="Constantia" panose="02030602050306030303" pitchFamily="18" charset="0"/>
                        </a:rPr>
                        <a:t>Before using a cell phone, you need to activate the device with the cellular service provider either by installing an activated SIM card or by contacting the service providers.</a:t>
                      </a:r>
                      <a:endParaRPr lang="en-US" dirty="0">
                        <a:latin typeface="Constantia" panose="02030602050306030303" pitchFamily="18" charset="0"/>
                      </a:endParaRPr>
                    </a:p>
                  </a:txBody>
                  <a:tcPr/>
                </a:tc>
              </a:tr>
            </a:tbl>
          </a:graphicData>
        </a:graphic>
      </p:graphicFrame>
    </p:spTree>
    <p:extLst>
      <p:ext uri="{BB962C8B-B14F-4D97-AF65-F5344CB8AC3E}">
        <p14:creationId xmlns:p14="http://schemas.microsoft.com/office/powerpoint/2010/main" val="32232147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 Fixed Wireless Access (FWA)</a:t>
            </a:r>
            <a:endParaRPr lang="en-US" dirty="0"/>
          </a:p>
        </p:txBody>
      </p:sp>
      <p:sp>
        <p:nvSpPr>
          <p:cNvPr id="3" name="Content Placeholder 2"/>
          <p:cNvSpPr>
            <a:spLocks noGrp="1"/>
          </p:cNvSpPr>
          <p:nvPr>
            <p:ph idx="1"/>
          </p:nvPr>
        </p:nvSpPr>
        <p:spPr/>
        <p:txBody>
          <a:bodyPr/>
          <a:lstStyle/>
          <a:p>
            <a:r>
              <a:rPr lang="en-IN" dirty="0"/>
              <a:t>It is a type of wireless broadband data communication, which is performed between two fixed locations - connected through fixed wireless access devices and equipment</a:t>
            </a:r>
            <a:r>
              <a:rPr lang="en-IN" dirty="0" smtClean="0"/>
              <a:t>..</a:t>
            </a:r>
          </a:p>
          <a:p>
            <a:r>
              <a:rPr lang="en-IN" dirty="0"/>
              <a:t>Traditionally, enterprises used leased lines or cables to connect two different locations. FWA is cheaper alternative, specifically in densely populated areas. </a:t>
            </a:r>
            <a:endParaRPr lang="en-IN" dirty="0" smtClean="0"/>
          </a:p>
          <a:p>
            <a:r>
              <a:rPr lang="en-IN" dirty="0" smtClean="0"/>
              <a:t>Typically</a:t>
            </a:r>
            <a:r>
              <a:rPr lang="en-IN" dirty="0"/>
              <a:t>, FWA employs radio links as the communication and connecting medium between both locations. Usually, the fixed wireless broadcasting equipment is hoisted at building roofs on both the locations to ensure an obstruction free data transmission.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6580" y="4314825"/>
            <a:ext cx="4191000" cy="2543175"/>
          </a:xfrm>
          <a:prstGeom prst="rect">
            <a:avLst/>
          </a:prstGeom>
        </p:spPr>
      </p:pic>
    </p:spTree>
    <p:extLst>
      <p:ext uri="{BB962C8B-B14F-4D97-AF65-F5344CB8AC3E}">
        <p14:creationId xmlns:p14="http://schemas.microsoft.com/office/powerpoint/2010/main" val="7477832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Wireless local area networks</a:t>
            </a:r>
            <a:endParaRPr lang="en-US" dirty="0"/>
          </a:p>
        </p:txBody>
      </p:sp>
      <p:sp>
        <p:nvSpPr>
          <p:cNvPr id="3" name="Content Placeholder 2"/>
          <p:cNvSpPr>
            <a:spLocks noGrp="1"/>
          </p:cNvSpPr>
          <p:nvPr>
            <p:ph idx="1"/>
          </p:nvPr>
        </p:nvSpPr>
        <p:spPr/>
        <p:txBody>
          <a:bodyPr/>
          <a:lstStyle/>
          <a:p>
            <a:r>
              <a:rPr lang="en-US" i="0" dirty="0"/>
              <a:t>The functionality of Wireless Local Area Networks (WLANs) is very similar to that of </a:t>
            </a:r>
            <a:r>
              <a:rPr lang="en-US" i="0" dirty="0" smtClean="0"/>
              <a:t>cordless phones </a:t>
            </a:r>
            <a:r>
              <a:rPr lang="en-US" i="0" dirty="0"/>
              <a:t>– connecting a single mobile user device to a public landline system. The “mobile </a:t>
            </a:r>
            <a:r>
              <a:rPr lang="en-US" i="0" dirty="0" smtClean="0"/>
              <a:t>user device</a:t>
            </a:r>
            <a:r>
              <a:rPr lang="en-US" i="0" dirty="0"/>
              <a:t>” in this case is usually a laptop computer and the public landline system is the Internet.</a:t>
            </a:r>
            <a:endParaRPr lang="en-US" dirty="0"/>
          </a:p>
        </p:txBody>
      </p:sp>
    </p:spTree>
    <p:extLst>
      <p:ext uri="{BB962C8B-B14F-4D97-AF65-F5344CB8AC3E}">
        <p14:creationId xmlns:p14="http://schemas.microsoft.com/office/powerpoint/2010/main" val="34392209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Personal area networks</a:t>
            </a:r>
            <a:endParaRPr lang="en-US" dirty="0"/>
          </a:p>
        </p:txBody>
      </p:sp>
      <p:sp>
        <p:nvSpPr>
          <p:cNvPr id="3" name="Content Placeholder 2"/>
          <p:cNvSpPr>
            <a:spLocks noGrp="1"/>
          </p:cNvSpPr>
          <p:nvPr>
            <p:ph idx="1"/>
          </p:nvPr>
        </p:nvSpPr>
        <p:spPr/>
        <p:txBody>
          <a:bodyPr/>
          <a:lstStyle/>
          <a:p>
            <a:r>
              <a:rPr lang="en-US" i="0" dirty="0"/>
              <a:t>D</a:t>
            </a:r>
            <a:r>
              <a:rPr lang="en-US" i="0" dirty="0" smtClean="0"/>
              <a:t>evices </a:t>
            </a:r>
            <a:r>
              <a:rPr lang="en-US" i="0" dirty="0"/>
              <a:t>following the </a:t>
            </a:r>
            <a:r>
              <a:rPr lang="en-US" dirty="0"/>
              <a:t>Bluetooth </a:t>
            </a:r>
            <a:r>
              <a:rPr lang="en-US" i="0" dirty="0"/>
              <a:t>standard allow to connect a hands-free headset to a </a:t>
            </a:r>
            <a:r>
              <a:rPr lang="en-US" i="0" dirty="0" smtClean="0"/>
              <a:t>phone without </a:t>
            </a:r>
            <a:r>
              <a:rPr lang="en-US" i="0" dirty="0"/>
              <a:t>requiring a cable;</a:t>
            </a:r>
            <a:endParaRPr lang="en-US" dirty="0"/>
          </a:p>
        </p:txBody>
      </p:sp>
    </p:spTree>
    <p:extLst>
      <p:ext uri="{BB962C8B-B14F-4D97-AF65-F5344CB8AC3E}">
        <p14:creationId xmlns:p14="http://schemas.microsoft.com/office/powerpoint/2010/main" val="19035781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Ad-Hoc Networks</a:t>
            </a:r>
            <a:endParaRPr lang="en-US" dirty="0"/>
          </a:p>
        </p:txBody>
      </p:sp>
      <p:pic>
        <p:nvPicPr>
          <p:cNvPr id="4" name="Content Placeholder 3"/>
          <p:cNvPicPr>
            <a:picLocks noGrp="1" noChangeAspect="1"/>
          </p:cNvPicPr>
          <p:nvPr>
            <p:ph idx="1"/>
          </p:nvPr>
        </p:nvPicPr>
        <p:blipFill>
          <a:blip r:embed="rId2"/>
          <a:stretch>
            <a:fillRect/>
          </a:stretch>
        </p:blipFill>
        <p:spPr>
          <a:xfrm>
            <a:off x="449580" y="1507808"/>
            <a:ext cx="5646420" cy="3148806"/>
          </a:xfrm>
          <a:prstGeom prst="rect">
            <a:avLst/>
          </a:prstGeom>
        </p:spPr>
      </p:pic>
      <p:pic>
        <p:nvPicPr>
          <p:cNvPr id="3" name="Picture 2"/>
          <p:cNvPicPr>
            <a:picLocks noChangeAspect="1"/>
          </p:cNvPicPr>
          <p:nvPr/>
        </p:nvPicPr>
        <p:blipFill>
          <a:blip r:embed="rId3"/>
          <a:stretch>
            <a:fillRect/>
          </a:stretch>
        </p:blipFill>
        <p:spPr>
          <a:xfrm>
            <a:off x="6994207" y="1507808"/>
            <a:ext cx="4010025" cy="2447925"/>
          </a:xfrm>
          <a:prstGeom prst="rect">
            <a:avLst/>
          </a:prstGeom>
        </p:spPr>
      </p:pic>
      <p:pic>
        <p:nvPicPr>
          <p:cNvPr id="5" name="Picture 4"/>
          <p:cNvPicPr>
            <a:picLocks noChangeAspect="1"/>
          </p:cNvPicPr>
          <p:nvPr/>
        </p:nvPicPr>
        <p:blipFill>
          <a:blip r:embed="rId4"/>
          <a:stretch>
            <a:fillRect/>
          </a:stretch>
        </p:blipFill>
        <p:spPr>
          <a:xfrm>
            <a:off x="6994207" y="4849177"/>
            <a:ext cx="3048000" cy="1685925"/>
          </a:xfrm>
          <a:prstGeom prst="rect">
            <a:avLst/>
          </a:prstGeom>
        </p:spPr>
      </p:pic>
      <p:sp>
        <p:nvSpPr>
          <p:cNvPr id="6" name="TextBox 5"/>
          <p:cNvSpPr txBox="1"/>
          <p:nvPr/>
        </p:nvSpPr>
        <p:spPr>
          <a:xfrm>
            <a:off x="3821373" y="5263246"/>
            <a:ext cx="1992573" cy="369332"/>
          </a:xfrm>
          <a:prstGeom prst="rect">
            <a:avLst/>
          </a:prstGeom>
          <a:noFill/>
        </p:spPr>
        <p:txBody>
          <a:bodyPr wrap="square" rtlCol="0">
            <a:spAutoFit/>
          </a:bodyPr>
          <a:lstStyle/>
          <a:p>
            <a:r>
              <a:rPr lang="en-US" b="1" dirty="0" smtClean="0">
                <a:effectLst>
                  <a:outerShdw blurRad="38100" dist="38100" dir="2700000" algn="tl">
                    <a:srgbClr val="000000">
                      <a:alpha val="43137"/>
                    </a:srgbClr>
                  </a:outerShdw>
                </a:effectLst>
                <a:latin typeface="Baskerville Old Face" panose="02020602080505020303" pitchFamily="18" charset="0"/>
              </a:rPr>
              <a:t>EX: Sensors</a:t>
            </a:r>
            <a:endParaRPr lang="en-US" b="1" dirty="0">
              <a:effectLst>
                <a:outerShdw blurRad="38100" dist="38100" dir="2700000" algn="tl">
                  <a:srgbClr val="000000">
                    <a:alpha val="43137"/>
                  </a:srgbClr>
                </a:outerShdw>
              </a:effectLst>
              <a:latin typeface="Baskerville Old Face" panose="02020602080505020303" pitchFamily="18" charset="0"/>
            </a:endParaRPr>
          </a:p>
        </p:txBody>
      </p:sp>
    </p:spTree>
    <p:extLst>
      <p:ext uri="{BB962C8B-B14F-4D97-AF65-F5344CB8AC3E}">
        <p14:creationId xmlns:p14="http://schemas.microsoft.com/office/powerpoint/2010/main" val="26412739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4525" y="620779"/>
            <a:ext cx="4708478" cy="426512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19164" y="378384"/>
            <a:ext cx="4817660" cy="3524876"/>
          </a:xfrm>
          <a:prstGeom prst="rect">
            <a:avLst/>
          </a:prstGeom>
        </p:spPr>
      </p:pic>
    </p:spTree>
    <p:extLst>
      <p:ext uri="{BB962C8B-B14F-4D97-AF65-F5344CB8AC3E}">
        <p14:creationId xmlns:p14="http://schemas.microsoft.com/office/powerpoint/2010/main" val="37529383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Satellite Communication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24200" y="1690688"/>
            <a:ext cx="5943600" cy="3582193"/>
          </a:xfrm>
        </p:spPr>
      </p:pic>
    </p:spTree>
    <p:extLst>
      <p:ext uri="{BB962C8B-B14F-4D97-AF65-F5344CB8AC3E}">
        <p14:creationId xmlns:p14="http://schemas.microsoft.com/office/powerpoint/2010/main" val="19798675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distance between base station and mobile station is much larger.</a:t>
            </a:r>
          </a:p>
          <a:p>
            <a:r>
              <a:rPr lang="en-US" dirty="0" smtClean="0"/>
              <a:t>The cell size is larger.</a:t>
            </a:r>
          </a:p>
          <a:p>
            <a:r>
              <a:rPr lang="en-US" dirty="0" smtClean="0"/>
              <a:t>Expensive.</a:t>
            </a:r>
          </a:p>
          <a:p>
            <a:r>
              <a:rPr lang="en-US" dirty="0" smtClean="0"/>
              <a:t>Used by emergency users like reporters, war areas, ship based communications.</a:t>
            </a:r>
            <a:endParaRPr lang="en-US" dirty="0"/>
          </a:p>
        </p:txBody>
      </p:sp>
    </p:spTree>
    <p:extLst>
      <p:ext uri="{BB962C8B-B14F-4D97-AF65-F5344CB8AC3E}">
        <p14:creationId xmlns:p14="http://schemas.microsoft.com/office/powerpoint/2010/main" val="1608571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 </a:t>
            </a:r>
            <a:r>
              <a:rPr lang="en-US" sz="4900" dirty="0"/>
              <a:t>What is wireless communication? </a:t>
            </a:r>
          </a:p>
        </p:txBody>
      </p:sp>
      <p:sp>
        <p:nvSpPr>
          <p:cNvPr id="24579" name="Content Placeholder 2"/>
          <p:cNvSpPr>
            <a:spLocks noGrp="1"/>
          </p:cNvSpPr>
          <p:nvPr>
            <p:ph sz="quarter" idx="4294967295"/>
          </p:nvPr>
        </p:nvSpPr>
        <p:spPr>
          <a:xfrm>
            <a:off x="2209800" y="2366964"/>
            <a:ext cx="7772400" cy="3424237"/>
          </a:xfrm>
          <a:prstGeom prst="rect">
            <a:avLst/>
          </a:prstGeom>
        </p:spPr>
        <p:txBody>
          <a:bodyPr/>
          <a:lstStyle/>
          <a:p>
            <a:pPr algn="just" eaLnBrk="1" hangingPunct="1"/>
            <a:endParaRPr lang="en-US" altLang="en-US" sz="2800" dirty="0">
              <a:solidFill>
                <a:schemeClr val="tx2"/>
              </a:solidFill>
            </a:endParaRPr>
          </a:p>
          <a:p>
            <a:pPr algn="just" eaLnBrk="1" hangingPunct="1"/>
            <a:r>
              <a:rPr lang="en-US" altLang="en-US" sz="2800" b="1" dirty="0">
                <a:solidFill>
                  <a:schemeClr val="tx2"/>
                </a:solidFill>
              </a:rPr>
              <a:t>In layman language it is communication in which information is transferred between two or more points without any wire.</a:t>
            </a:r>
          </a:p>
          <a:p>
            <a:pPr marL="0" indent="0" eaLnBrk="1" hangingPunct="1">
              <a:buNone/>
            </a:pPr>
            <a:endParaRPr lang="en-US" altLang="en-US" dirty="0" smtClean="0">
              <a:solidFill>
                <a:schemeClr val="tx2"/>
              </a:solidFill>
            </a:endParaRPr>
          </a:p>
        </p:txBody>
      </p:sp>
    </p:spTree>
    <p:extLst>
      <p:ext uri="{BB962C8B-B14F-4D97-AF65-F5344CB8AC3E}">
        <p14:creationId xmlns:p14="http://schemas.microsoft.com/office/powerpoint/2010/main" val="39696004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Requirements for the Services</a:t>
            </a:r>
            <a:endParaRPr lang="en-US" dirty="0"/>
          </a:p>
        </p:txBody>
      </p:sp>
      <p:sp>
        <p:nvSpPr>
          <p:cNvPr id="3" name="Content Placeholder 2"/>
          <p:cNvSpPr>
            <a:spLocks noGrp="1"/>
          </p:cNvSpPr>
          <p:nvPr>
            <p:ph idx="1"/>
          </p:nvPr>
        </p:nvSpPr>
        <p:spPr/>
        <p:txBody>
          <a:bodyPr/>
          <a:lstStyle/>
          <a:p>
            <a:r>
              <a:rPr lang="en-US" i="1" dirty="0"/>
              <a:t>Data </a:t>
            </a:r>
            <a:r>
              <a:rPr lang="en-US" i="1" dirty="0" smtClean="0"/>
              <a:t>Rate</a:t>
            </a:r>
          </a:p>
          <a:p>
            <a:r>
              <a:rPr lang="en-US" i="1" dirty="0" smtClean="0"/>
              <a:t>Range and no. of users</a:t>
            </a:r>
          </a:p>
          <a:p>
            <a:r>
              <a:rPr lang="en-US" i="1" dirty="0" smtClean="0"/>
              <a:t>Mobility</a:t>
            </a:r>
          </a:p>
          <a:p>
            <a:r>
              <a:rPr lang="en-US" i="1" dirty="0" smtClean="0"/>
              <a:t>Energy Consumption</a:t>
            </a:r>
          </a:p>
          <a:p>
            <a:r>
              <a:rPr lang="en-US" i="1" dirty="0" smtClean="0"/>
              <a:t>Direction of transmission</a:t>
            </a:r>
          </a:p>
          <a:p>
            <a:r>
              <a:rPr lang="en-US" i="1" dirty="0" smtClean="0"/>
              <a:t>Service Quality</a:t>
            </a:r>
            <a:endParaRPr lang="en-US" dirty="0"/>
          </a:p>
        </p:txBody>
      </p:sp>
    </p:spTree>
    <p:extLst>
      <p:ext uri="{BB962C8B-B14F-4D97-AF65-F5344CB8AC3E}">
        <p14:creationId xmlns:p14="http://schemas.microsoft.com/office/powerpoint/2010/main" val="23754371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Rates</a:t>
            </a:r>
            <a:endParaRPr lang="en-US" dirty="0"/>
          </a:p>
        </p:txBody>
      </p:sp>
      <p:sp>
        <p:nvSpPr>
          <p:cNvPr id="3" name="Content Placeholder 2"/>
          <p:cNvSpPr>
            <a:spLocks noGrp="1"/>
          </p:cNvSpPr>
          <p:nvPr>
            <p:ph idx="1"/>
          </p:nvPr>
        </p:nvSpPr>
        <p:spPr/>
        <p:txBody>
          <a:bodyPr/>
          <a:lstStyle/>
          <a:p>
            <a:r>
              <a:rPr lang="en-US" dirty="0" smtClean="0"/>
              <a:t>Sensors : up to 1 </a:t>
            </a:r>
            <a:r>
              <a:rPr lang="en-US" dirty="0" err="1" smtClean="0"/>
              <a:t>kbits</a:t>
            </a:r>
            <a:r>
              <a:rPr lang="en-US" dirty="0" smtClean="0"/>
              <a:t>/s ; central nodes </a:t>
            </a:r>
            <a:r>
              <a:rPr lang="en-US" dirty="0" err="1" smtClean="0"/>
              <a:t>upto</a:t>
            </a:r>
            <a:r>
              <a:rPr lang="en-US" dirty="0" smtClean="0"/>
              <a:t> 10Mbits</a:t>
            </a:r>
          </a:p>
          <a:p>
            <a:r>
              <a:rPr lang="en-US" dirty="0" smtClean="0"/>
              <a:t>Speech: 5 to 64kbits/s; cordless phones : 32 </a:t>
            </a:r>
            <a:r>
              <a:rPr lang="en-US" dirty="0" err="1" smtClean="0"/>
              <a:t>kbits</a:t>
            </a:r>
            <a:r>
              <a:rPr lang="en-US" dirty="0" smtClean="0"/>
              <a:t>/s and cellphones : 10kbits/s</a:t>
            </a:r>
          </a:p>
          <a:p>
            <a:r>
              <a:rPr lang="en-US" i="1" dirty="0"/>
              <a:t>Elementary data services </a:t>
            </a:r>
            <a:r>
              <a:rPr lang="en-US" dirty="0"/>
              <a:t>require between 10 and 100 </a:t>
            </a:r>
            <a:r>
              <a:rPr lang="en-US" dirty="0" err="1"/>
              <a:t>kbit</a:t>
            </a:r>
            <a:r>
              <a:rPr lang="en-US" dirty="0"/>
              <a:t>/s</a:t>
            </a:r>
            <a:r>
              <a:rPr lang="en-US" dirty="0" smtClean="0"/>
              <a:t>.</a:t>
            </a:r>
          </a:p>
          <a:p>
            <a:r>
              <a:rPr lang="en-US" i="1" dirty="0"/>
              <a:t>Communications between computer peripherals and similar devices</a:t>
            </a:r>
            <a:r>
              <a:rPr lang="en-US" dirty="0"/>
              <a:t>: </a:t>
            </a:r>
            <a:r>
              <a:rPr lang="en-US" dirty="0" smtClean="0"/>
              <a:t>1Mbits/s</a:t>
            </a:r>
          </a:p>
          <a:p>
            <a:r>
              <a:rPr lang="en-US" i="1" dirty="0"/>
              <a:t>High-speed data services</a:t>
            </a:r>
            <a:r>
              <a:rPr lang="en-US" dirty="0"/>
              <a:t>: WLANs and 3G cellular </a:t>
            </a:r>
            <a:r>
              <a:rPr lang="en-US" dirty="0" smtClean="0"/>
              <a:t>systems 0.5 to 100Mbits/s</a:t>
            </a:r>
          </a:p>
          <a:p>
            <a:r>
              <a:rPr lang="en-US" i="1" dirty="0"/>
              <a:t>Personal Area Networks </a:t>
            </a:r>
            <a:r>
              <a:rPr lang="en-US" dirty="0"/>
              <a:t>(PANs</a:t>
            </a:r>
            <a:r>
              <a:rPr lang="en-US" dirty="0" smtClean="0"/>
              <a:t>): over 100Mbits/s</a:t>
            </a:r>
            <a:endParaRPr lang="en-US" dirty="0"/>
          </a:p>
        </p:txBody>
      </p:sp>
    </p:spTree>
    <p:extLst>
      <p:ext uri="{BB962C8B-B14F-4D97-AF65-F5344CB8AC3E}">
        <p14:creationId xmlns:p14="http://schemas.microsoft.com/office/powerpoint/2010/main" val="402611240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Range and Number of Users</a:t>
            </a:r>
            <a:endParaRPr lang="en-US" dirty="0"/>
          </a:p>
        </p:txBody>
      </p:sp>
      <p:sp>
        <p:nvSpPr>
          <p:cNvPr id="3" name="Content Placeholder 2"/>
          <p:cNvSpPr>
            <a:spLocks noGrp="1"/>
          </p:cNvSpPr>
          <p:nvPr>
            <p:ph idx="1"/>
          </p:nvPr>
        </p:nvSpPr>
        <p:spPr/>
        <p:txBody>
          <a:bodyPr/>
          <a:lstStyle/>
          <a:p>
            <a:r>
              <a:rPr lang="en-US" dirty="0" smtClean="0"/>
              <a:t>Body Area Networks : 1m</a:t>
            </a:r>
          </a:p>
          <a:p>
            <a:r>
              <a:rPr lang="en-US" dirty="0" smtClean="0"/>
              <a:t>Personal Area networks : 10m</a:t>
            </a:r>
          </a:p>
          <a:p>
            <a:r>
              <a:rPr lang="en-US" dirty="0" smtClean="0"/>
              <a:t>Wireless Area Network : 100m; </a:t>
            </a:r>
            <a:r>
              <a:rPr lang="en-US" dirty="0" err="1" smtClean="0"/>
              <a:t>no.of</a:t>
            </a:r>
            <a:r>
              <a:rPr lang="en-US" dirty="0" smtClean="0"/>
              <a:t> users :10 ; cordless phones :300m</a:t>
            </a:r>
          </a:p>
          <a:p>
            <a:r>
              <a:rPr lang="en-US" dirty="0" smtClean="0"/>
              <a:t>Cellular Systems: 500m;</a:t>
            </a:r>
            <a:r>
              <a:rPr lang="en-US" dirty="0"/>
              <a:t> </a:t>
            </a:r>
            <a:r>
              <a:rPr lang="en-US" dirty="0" smtClean="0"/>
              <a:t> </a:t>
            </a:r>
            <a:r>
              <a:rPr lang="en-US" dirty="0" err="1"/>
              <a:t>no.of</a:t>
            </a:r>
            <a:r>
              <a:rPr lang="en-US" dirty="0"/>
              <a:t> users </a:t>
            </a:r>
            <a:r>
              <a:rPr lang="en-US" dirty="0" smtClean="0"/>
              <a:t>:5 -50</a:t>
            </a:r>
          </a:p>
          <a:p>
            <a:r>
              <a:rPr lang="en-US" i="1" dirty="0"/>
              <a:t>Fixed wireless access </a:t>
            </a:r>
            <a:r>
              <a:rPr lang="en-US" i="1" dirty="0" smtClean="0"/>
              <a:t>services: </a:t>
            </a:r>
            <a:r>
              <a:rPr lang="en-US" dirty="0"/>
              <a:t>between 100m and several tens of </a:t>
            </a:r>
            <a:r>
              <a:rPr lang="en-US" dirty="0" smtClean="0"/>
              <a:t>kilometers</a:t>
            </a:r>
          </a:p>
          <a:p>
            <a:r>
              <a:rPr lang="en-US" dirty="0" smtClean="0"/>
              <a:t>Satellite Systems</a:t>
            </a:r>
            <a:endParaRPr lang="en-US" dirty="0"/>
          </a:p>
        </p:txBody>
      </p:sp>
    </p:spTree>
    <p:extLst>
      <p:ext uri="{BB962C8B-B14F-4D97-AF65-F5344CB8AC3E}">
        <p14:creationId xmlns:p14="http://schemas.microsoft.com/office/powerpoint/2010/main" val="131284889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Mobility</a:t>
            </a:r>
            <a:endParaRPr lang="en-US" dirty="0"/>
          </a:p>
        </p:txBody>
      </p:sp>
      <p:sp>
        <p:nvSpPr>
          <p:cNvPr id="3" name="Content Placeholder 2"/>
          <p:cNvSpPr>
            <a:spLocks noGrp="1"/>
          </p:cNvSpPr>
          <p:nvPr>
            <p:ph idx="1"/>
          </p:nvPr>
        </p:nvSpPr>
        <p:spPr/>
        <p:txBody>
          <a:bodyPr/>
          <a:lstStyle/>
          <a:p>
            <a:r>
              <a:rPr lang="en-US" dirty="0" smtClean="0"/>
              <a:t>Fixed Devices : telephones</a:t>
            </a:r>
          </a:p>
          <a:p>
            <a:r>
              <a:rPr lang="en-US" dirty="0" smtClean="0"/>
              <a:t>Nomadic Devices: laptop</a:t>
            </a:r>
          </a:p>
          <a:p>
            <a:r>
              <a:rPr lang="en-US" dirty="0" smtClean="0"/>
              <a:t>Low Mobility: cordless</a:t>
            </a:r>
          </a:p>
          <a:p>
            <a:r>
              <a:rPr lang="en-US" dirty="0" smtClean="0"/>
              <a:t>High </a:t>
            </a:r>
            <a:r>
              <a:rPr lang="en-US" dirty="0" err="1" smtClean="0"/>
              <a:t>Mobility:cellphones</a:t>
            </a:r>
            <a:endParaRPr lang="en-US" dirty="0" smtClean="0"/>
          </a:p>
          <a:p>
            <a:r>
              <a:rPr lang="en-US" dirty="0" smtClean="0"/>
              <a:t>Extremely High Mobility: cellphones in a moving car</a:t>
            </a:r>
            <a:endParaRPr lang="en-US" dirty="0"/>
          </a:p>
        </p:txBody>
      </p:sp>
    </p:spTree>
    <p:extLst>
      <p:ext uri="{BB962C8B-B14F-4D97-AF65-F5344CB8AC3E}">
        <p14:creationId xmlns:p14="http://schemas.microsoft.com/office/powerpoint/2010/main" val="6563450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Energy Consumption</a:t>
            </a:r>
            <a:endParaRPr lang="en-US" dirty="0"/>
          </a:p>
        </p:txBody>
      </p:sp>
      <p:sp>
        <p:nvSpPr>
          <p:cNvPr id="3" name="Content Placeholder 2"/>
          <p:cNvSpPr>
            <a:spLocks noGrp="1"/>
          </p:cNvSpPr>
          <p:nvPr>
            <p:ph idx="1"/>
          </p:nvPr>
        </p:nvSpPr>
        <p:spPr/>
        <p:txBody>
          <a:bodyPr/>
          <a:lstStyle/>
          <a:p>
            <a:r>
              <a:rPr lang="en-US" dirty="0" smtClean="0"/>
              <a:t>Rechargeable Batteries: mobiles</a:t>
            </a:r>
          </a:p>
          <a:p>
            <a:r>
              <a:rPr lang="en-US" dirty="0" smtClean="0"/>
              <a:t>One Way Batteries: sensors</a:t>
            </a:r>
          </a:p>
          <a:p>
            <a:r>
              <a:rPr lang="en-US" dirty="0" smtClean="0"/>
              <a:t>Power Mains: antennas</a:t>
            </a:r>
          </a:p>
          <a:p>
            <a:pPr marL="0" indent="0">
              <a:buNone/>
            </a:pPr>
            <a:endParaRPr lang="en-US" dirty="0"/>
          </a:p>
        </p:txBody>
      </p:sp>
    </p:spTree>
    <p:extLst>
      <p:ext uri="{BB962C8B-B14F-4D97-AF65-F5344CB8AC3E}">
        <p14:creationId xmlns:p14="http://schemas.microsoft.com/office/powerpoint/2010/main" val="420056051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Of Spectrum</a:t>
            </a:r>
            <a:endParaRPr lang="en-US" dirty="0"/>
          </a:p>
        </p:txBody>
      </p:sp>
      <p:sp>
        <p:nvSpPr>
          <p:cNvPr id="3" name="Content Placeholder 2"/>
          <p:cNvSpPr>
            <a:spLocks noGrp="1"/>
          </p:cNvSpPr>
          <p:nvPr>
            <p:ph idx="1"/>
          </p:nvPr>
        </p:nvSpPr>
        <p:spPr/>
        <p:txBody>
          <a:bodyPr>
            <a:normAutofit/>
          </a:bodyPr>
          <a:lstStyle/>
          <a:p>
            <a:r>
              <a:rPr lang="en-US" dirty="0"/>
              <a:t>Spectrum dedicated to service and </a:t>
            </a:r>
            <a:r>
              <a:rPr lang="en-US" dirty="0" smtClean="0"/>
              <a:t>operator</a:t>
            </a:r>
          </a:p>
          <a:p>
            <a:r>
              <a:rPr lang="en-US" dirty="0"/>
              <a:t>Spectrum allowing multiple </a:t>
            </a:r>
            <a:r>
              <a:rPr lang="en-US" dirty="0" smtClean="0"/>
              <a:t>operators</a:t>
            </a:r>
            <a:endParaRPr lang="en-US" i="0" dirty="0"/>
          </a:p>
          <a:p>
            <a:pPr>
              <a:buFont typeface="Arial" pitchFamily="34" charset="0"/>
              <a:buChar char="•"/>
            </a:pPr>
            <a:r>
              <a:rPr lang="en-US" i="0" dirty="0"/>
              <a:t>	</a:t>
            </a:r>
            <a:r>
              <a:rPr lang="en-US" dirty="0" smtClean="0"/>
              <a:t>Spectrum </a:t>
            </a:r>
            <a:r>
              <a:rPr lang="en-US" dirty="0"/>
              <a:t>dedicated to a </a:t>
            </a:r>
            <a:r>
              <a:rPr lang="en-US" dirty="0" smtClean="0"/>
              <a:t>service</a:t>
            </a:r>
            <a:endParaRPr lang="en-US" i="0" dirty="0"/>
          </a:p>
          <a:p>
            <a:r>
              <a:rPr lang="en-US" dirty="0"/>
              <a:t>	</a:t>
            </a:r>
            <a:r>
              <a:rPr lang="en-US" dirty="0" smtClean="0"/>
              <a:t>Free Spectrum :</a:t>
            </a:r>
            <a:r>
              <a:rPr lang="en-US" dirty="0"/>
              <a:t>The </a:t>
            </a:r>
            <a:r>
              <a:rPr lang="en-US" dirty="0" smtClean="0"/>
              <a:t>ISM(</a:t>
            </a:r>
            <a:r>
              <a:rPr lang="en-IN" i="0" dirty="0">
                <a:effectLst/>
              </a:rPr>
              <a:t> industrial, scientific, and medical radio </a:t>
            </a:r>
            <a:r>
              <a:rPr lang="en-IN" i="0" dirty="0" smtClean="0">
                <a:effectLst/>
              </a:rPr>
              <a:t>)</a:t>
            </a:r>
            <a:r>
              <a:rPr lang="en-US" dirty="0" smtClean="0"/>
              <a:t> </a:t>
            </a:r>
            <a:r>
              <a:rPr lang="en-IN" dirty="0" smtClean="0"/>
              <a:t>band </a:t>
            </a:r>
            <a:r>
              <a:rPr lang="en-IN" dirty="0"/>
              <a:t>at 2.45 GHz is the best known example – it is allowed to operate microwave </a:t>
            </a:r>
            <a:r>
              <a:rPr lang="en-IN" dirty="0" err="1" smtClean="0"/>
              <a:t>ovens,WiFi</a:t>
            </a:r>
            <a:r>
              <a:rPr lang="en-IN" dirty="0" smtClean="0"/>
              <a:t> </a:t>
            </a:r>
            <a:r>
              <a:rPr lang="en-IN" dirty="0"/>
              <a:t>LANs, and Bluetooth wireless links, among others,</a:t>
            </a:r>
            <a:endParaRPr lang="en-US" dirty="0" smtClean="0"/>
          </a:p>
          <a:p>
            <a:pPr>
              <a:buFont typeface="Arial" pitchFamily="34" charset="0"/>
              <a:buChar char="•"/>
            </a:pPr>
            <a:endParaRPr lang="en-US" dirty="0">
              <a:effectLst/>
            </a:endParaRPr>
          </a:p>
          <a:p>
            <a:pPr>
              <a:buFont typeface="Arial" pitchFamily="34" charset="0"/>
              <a:buChar char="•"/>
            </a:pPr>
            <a:r>
              <a:rPr lang="en-US" dirty="0">
                <a:solidFill>
                  <a:schemeClr val="bg1"/>
                </a:solidFill>
                <a:effectLst/>
              </a:rPr>
              <a:t>Ultra Wide Bandwidth </a:t>
            </a:r>
            <a:r>
              <a:rPr lang="en-US" dirty="0" smtClean="0">
                <a:solidFill>
                  <a:schemeClr val="bg1"/>
                </a:solidFill>
                <a:effectLst/>
              </a:rPr>
              <a:t>systems</a:t>
            </a:r>
          </a:p>
          <a:p>
            <a:pPr>
              <a:buFont typeface="Arial" pitchFamily="34" charset="0"/>
              <a:buChar char="•"/>
            </a:pPr>
            <a:r>
              <a:rPr lang="en-US" dirty="0">
                <a:solidFill>
                  <a:schemeClr val="bg1"/>
                </a:solidFill>
                <a:effectLst/>
              </a:rPr>
              <a:t>Adaptive spectral usage</a:t>
            </a:r>
          </a:p>
        </p:txBody>
      </p:sp>
    </p:spTree>
    <p:extLst>
      <p:ext uri="{BB962C8B-B14F-4D97-AF65-F5344CB8AC3E}">
        <p14:creationId xmlns:p14="http://schemas.microsoft.com/office/powerpoint/2010/main" val="394215983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Direction Of Transmission</a:t>
            </a:r>
            <a:endParaRPr lang="en-US" dirty="0"/>
          </a:p>
        </p:txBody>
      </p:sp>
      <p:sp>
        <p:nvSpPr>
          <p:cNvPr id="3" name="Content Placeholder 2"/>
          <p:cNvSpPr>
            <a:spLocks noGrp="1"/>
          </p:cNvSpPr>
          <p:nvPr>
            <p:ph idx="1"/>
          </p:nvPr>
        </p:nvSpPr>
        <p:spPr/>
        <p:txBody>
          <a:bodyPr/>
          <a:lstStyle/>
          <a:p>
            <a:r>
              <a:rPr lang="en-US" dirty="0" smtClean="0"/>
              <a:t>Simplex: broadcast </a:t>
            </a:r>
            <a:r>
              <a:rPr lang="en-US" smtClean="0"/>
              <a:t>systems :TV</a:t>
            </a:r>
            <a:endParaRPr lang="en-US" dirty="0" smtClean="0"/>
          </a:p>
          <a:p>
            <a:r>
              <a:rPr lang="en-US" dirty="0" smtClean="0"/>
              <a:t>Semi-Duplex: </a:t>
            </a:r>
            <a:r>
              <a:rPr lang="en-US" dirty="0" err="1" smtClean="0"/>
              <a:t>walkie</a:t>
            </a:r>
            <a:r>
              <a:rPr lang="en-US" dirty="0" smtClean="0"/>
              <a:t> talkie</a:t>
            </a:r>
          </a:p>
          <a:p>
            <a:r>
              <a:rPr lang="en-US" dirty="0" smtClean="0"/>
              <a:t>Full Duplex: cell phones</a:t>
            </a:r>
          </a:p>
          <a:p>
            <a:r>
              <a:rPr lang="en-US" dirty="0" smtClean="0"/>
              <a:t>Asymmetric </a:t>
            </a:r>
            <a:r>
              <a:rPr lang="en-US" dirty="0"/>
              <a:t>Duplex</a:t>
            </a:r>
            <a:r>
              <a:rPr lang="en-US" dirty="0" smtClean="0"/>
              <a:t>: digital </a:t>
            </a:r>
            <a:r>
              <a:rPr lang="en-US" dirty="0"/>
              <a:t>subscriber line (DSL) technologies</a:t>
            </a:r>
          </a:p>
        </p:txBody>
      </p:sp>
    </p:spTree>
    <p:extLst>
      <p:ext uri="{BB962C8B-B14F-4D97-AF65-F5344CB8AC3E}">
        <p14:creationId xmlns:p14="http://schemas.microsoft.com/office/powerpoint/2010/main" val="181013871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Quality</a:t>
            </a:r>
            <a:endParaRPr lang="en-US" dirty="0"/>
          </a:p>
        </p:txBody>
      </p:sp>
      <p:sp>
        <p:nvSpPr>
          <p:cNvPr id="3" name="Content Placeholder 2"/>
          <p:cNvSpPr>
            <a:spLocks noGrp="1"/>
          </p:cNvSpPr>
          <p:nvPr>
            <p:ph idx="1"/>
          </p:nvPr>
        </p:nvSpPr>
        <p:spPr/>
        <p:txBody>
          <a:bodyPr>
            <a:normAutofit lnSpcReduction="10000"/>
          </a:bodyPr>
          <a:lstStyle/>
          <a:p>
            <a:r>
              <a:rPr lang="en-US" dirty="0" smtClean="0">
                <a:effectLst/>
              </a:rPr>
              <a:t>Speech quality: Mean Opinion Score</a:t>
            </a:r>
          </a:p>
          <a:p>
            <a:r>
              <a:rPr lang="en-US" dirty="0" smtClean="0">
                <a:effectLst/>
              </a:rPr>
              <a:t>Data Services : file transfer </a:t>
            </a:r>
            <a:r>
              <a:rPr lang="en-US" dirty="0" err="1" smtClean="0">
                <a:effectLst/>
              </a:rPr>
              <a:t>service:bits</a:t>
            </a:r>
            <a:r>
              <a:rPr lang="en-US" dirty="0" smtClean="0">
                <a:effectLst/>
              </a:rPr>
              <a:t>/s</a:t>
            </a:r>
          </a:p>
          <a:p>
            <a:r>
              <a:rPr lang="en-US" dirty="0" smtClean="0">
                <a:effectLst/>
              </a:rPr>
              <a:t>Delay :</a:t>
            </a:r>
          </a:p>
          <a:p>
            <a:pPr lvl="1"/>
            <a:r>
              <a:rPr lang="en-US" dirty="0" smtClean="0">
                <a:effectLst/>
              </a:rPr>
              <a:t>Voice : 100ms</a:t>
            </a:r>
          </a:p>
          <a:p>
            <a:pPr lvl="1"/>
            <a:r>
              <a:rPr lang="en-US" dirty="0" smtClean="0">
                <a:effectLst/>
              </a:rPr>
              <a:t>Video : Streaming allowed</a:t>
            </a:r>
          </a:p>
          <a:p>
            <a:pPr lvl="1"/>
            <a:r>
              <a:rPr lang="en-US" dirty="0" smtClean="0">
                <a:effectLst/>
              </a:rPr>
              <a:t>Critical Services</a:t>
            </a:r>
          </a:p>
          <a:p>
            <a:r>
              <a:rPr lang="en-US" dirty="0" smtClean="0">
                <a:effectLst/>
              </a:rPr>
              <a:t>Service Quality</a:t>
            </a:r>
          </a:p>
          <a:p>
            <a:pPr lvl="1"/>
            <a:r>
              <a:rPr lang="en-US" dirty="0" smtClean="0">
                <a:effectLst/>
              </a:rPr>
              <a:t>Cell phones :</a:t>
            </a:r>
            <a:r>
              <a:rPr lang="en-US" dirty="0">
                <a:effectLst/>
              </a:rPr>
              <a:t> the </a:t>
            </a:r>
            <a:r>
              <a:rPr lang="en-US" dirty="0" smtClean="0">
                <a:effectLst/>
              </a:rPr>
              <a:t>complement of </a:t>
            </a:r>
            <a:r>
              <a:rPr lang="en-US" dirty="0">
                <a:effectLst/>
              </a:rPr>
              <a:t>“fraction of blocked calls </a:t>
            </a:r>
            <a:r>
              <a:rPr lang="en-US" dirty="0" smtClean="0">
                <a:effectLst/>
              </a:rPr>
              <a:t>plus 10 times </a:t>
            </a:r>
            <a:r>
              <a:rPr lang="en-US" dirty="0">
                <a:effectLst/>
              </a:rPr>
              <a:t>fraction of dropped calls</a:t>
            </a:r>
            <a:r>
              <a:rPr lang="en-US" dirty="0" smtClean="0">
                <a:effectLst/>
              </a:rPr>
              <a:t>.”</a:t>
            </a:r>
          </a:p>
          <a:p>
            <a:pPr lvl="1"/>
            <a:r>
              <a:rPr lang="en-US" dirty="0">
                <a:effectLst/>
              </a:rPr>
              <a:t>For emergency services and military </a:t>
            </a:r>
            <a:r>
              <a:rPr lang="en-US" dirty="0" smtClean="0">
                <a:effectLst/>
              </a:rPr>
              <a:t>applications:</a:t>
            </a:r>
            <a:r>
              <a:rPr lang="en-US" dirty="0">
                <a:effectLst/>
              </a:rPr>
              <a:t> the </a:t>
            </a:r>
            <a:r>
              <a:rPr lang="en-US" dirty="0" smtClean="0">
                <a:effectLst/>
              </a:rPr>
              <a:t>complement of </a:t>
            </a:r>
            <a:r>
              <a:rPr lang="en-US" dirty="0">
                <a:effectLst/>
              </a:rPr>
              <a:t>“fraction of blocked calls plus fraction of dropped calls.”</a:t>
            </a:r>
            <a:endParaRPr lang="en-US" dirty="0" smtClean="0">
              <a:effectLst/>
            </a:endParaRPr>
          </a:p>
          <a:p>
            <a:endParaRPr lang="en-US" dirty="0">
              <a:effectLst/>
            </a:endParaRPr>
          </a:p>
        </p:txBody>
      </p:sp>
    </p:spTree>
    <p:extLst>
      <p:ext uri="{BB962C8B-B14F-4D97-AF65-F5344CB8AC3E}">
        <p14:creationId xmlns:p14="http://schemas.microsoft.com/office/powerpoint/2010/main" val="424697510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Economic and Social </a:t>
            </a:r>
            <a:r>
              <a:rPr lang="en-US" dirty="0" smtClean="0"/>
              <a:t>Aspects</a:t>
            </a:r>
            <a:br>
              <a:rPr lang="en-US" dirty="0" smtClean="0"/>
            </a:br>
            <a:r>
              <a:rPr lang="en-IN" b="0" i="1" dirty="0"/>
              <a:t>Economic Requirements for Building Wireless Communications</a:t>
            </a:r>
            <a:br>
              <a:rPr lang="en-IN" b="0" i="1" dirty="0"/>
            </a:br>
            <a:r>
              <a:rPr lang="en-US" b="0" i="1" dirty="0" smtClean="0"/>
              <a:t>Systems</a:t>
            </a:r>
            <a:endParaRPr lang="en-US" dirty="0"/>
          </a:p>
        </p:txBody>
      </p:sp>
      <p:sp>
        <p:nvSpPr>
          <p:cNvPr id="3" name="Content Placeholder 2"/>
          <p:cNvSpPr>
            <a:spLocks noGrp="1"/>
          </p:cNvSpPr>
          <p:nvPr>
            <p:ph idx="1"/>
          </p:nvPr>
        </p:nvSpPr>
        <p:spPr/>
        <p:txBody>
          <a:bodyPr/>
          <a:lstStyle/>
          <a:p>
            <a:r>
              <a:rPr lang="en-US" dirty="0" smtClean="0"/>
              <a:t> Use less expensive digital </a:t>
            </a:r>
            <a:r>
              <a:rPr lang="en-US" dirty="0" smtClean="0"/>
              <a:t>circuitry than costly analog components.</a:t>
            </a:r>
            <a:endParaRPr lang="en-US" dirty="0" smtClean="0"/>
          </a:p>
          <a:p>
            <a:r>
              <a:rPr lang="en-US" dirty="0" smtClean="0"/>
              <a:t>Integrate all components into 1 chip rather than using 2 chips (</a:t>
            </a:r>
            <a:r>
              <a:rPr lang="en-IN" dirty="0"/>
              <a:t>one for </a:t>
            </a:r>
            <a:r>
              <a:rPr lang="en-IN" dirty="0" err="1"/>
              <a:t>analog</a:t>
            </a:r>
            <a:r>
              <a:rPr lang="en-IN" dirty="0"/>
              <a:t> RF circuitry and one for </a:t>
            </a:r>
            <a:r>
              <a:rPr lang="en-IN" dirty="0" smtClean="0"/>
              <a:t>digital(baseband</a:t>
            </a:r>
            <a:r>
              <a:rPr lang="en-IN" dirty="0"/>
              <a:t>) </a:t>
            </a:r>
            <a:r>
              <a:rPr lang="en-IN" dirty="0" smtClean="0"/>
              <a:t>processing).</a:t>
            </a:r>
          </a:p>
          <a:p>
            <a:r>
              <a:rPr lang="en-IN" dirty="0" smtClean="0"/>
              <a:t>Reduce human labour</a:t>
            </a:r>
          </a:p>
          <a:p>
            <a:r>
              <a:rPr lang="en-IN" dirty="0" smtClean="0"/>
              <a:t>Same chips should </a:t>
            </a:r>
            <a:r>
              <a:rPr lang="en-IN" dirty="0"/>
              <a:t>be used in as many systems as </a:t>
            </a:r>
            <a:r>
              <a:rPr lang="en-IN" dirty="0" smtClean="0"/>
              <a:t>possible.</a:t>
            </a:r>
          </a:p>
          <a:p>
            <a:r>
              <a:rPr lang="en-IN" dirty="0" smtClean="0"/>
              <a:t>Reduce price difference between wired and wireless systems.</a:t>
            </a:r>
          </a:p>
          <a:p>
            <a:r>
              <a:rPr lang="en-IN" dirty="0" smtClean="0"/>
              <a:t>Cost of building infrastructure should be less than wired systems</a:t>
            </a:r>
            <a:endParaRPr lang="en-IN" dirty="0"/>
          </a:p>
          <a:p>
            <a:endParaRPr lang="en-US" dirty="0"/>
          </a:p>
        </p:txBody>
      </p:sp>
    </p:spTree>
    <p:extLst>
      <p:ext uri="{BB962C8B-B14F-4D97-AF65-F5344CB8AC3E}">
        <p14:creationId xmlns:p14="http://schemas.microsoft.com/office/powerpoint/2010/main" val="405751323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Market for Wireless Communications</a:t>
            </a:r>
            <a:r>
              <a:rPr lang="en-US" dirty="0"/>
              <a:t/>
            </a:r>
            <a:br>
              <a:rPr lang="en-US" dirty="0"/>
            </a:br>
            <a:endParaRPr lang="en-US" dirty="0"/>
          </a:p>
        </p:txBody>
      </p:sp>
      <p:sp>
        <p:nvSpPr>
          <p:cNvPr id="3" name="Content Placeholder 2"/>
          <p:cNvSpPr>
            <a:spLocks noGrp="1"/>
          </p:cNvSpPr>
          <p:nvPr>
            <p:ph idx="1"/>
          </p:nvPr>
        </p:nvSpPr>
        <p:spPr/>
        <p:txBody>
          <a:bodyPr/>
          <a:lstStyle/>
          <a:p>
            <a:pPr marL="0" indent="0">
              <a:buNone/>
            </a:pPr>
            <a:r>
              <a:rPr lang="en-IN" dirty="0" smtClean="0"/>
              <a:t>Factor influencing the market:</a:t>
            </a:r>
          </a:p>
          <a:p>
            <a:r>
              <a:rPr lang="en-IN" dirty="0" smtClean="0"/>
              <a:t>Price </a:t>
            </a:r>
            <a:r>
              <a:rPr lang="en-IN" dirty="0"/>
              <a:t>of the offered </a:t>
            </a:r>
            <a:r>
              <a:rPr lang="en-IN" dirty="0" smtClean="0"/>
              <a:t>services</a:t>
            </a:r>
            <a:endParaRPr lang="en-IN" i="0" dirty="0"/>
          </a:p>
          <a:p>
            <a:r>
              <a:rPr lang="en-IN" dirty="0"/>
              <a:t>Price of </a:t>
            </a:r>
            <a:r>
              <a:rPr lang="en-IN" dirty="0" smtClean="0"/>
              <a:t>MS</a:t>
            </a:r>
          </a:p>
          <a:p>
            <a:r>
              <a:rPr lang="en-IN" dirty="0"/>
              <a:t>Attractiveness of the offered </a:t>
            </a:r>
            <a:r>
              <a:rPr lang="en-IN" dirty="0" smtClean="0"/>
              <a:t>services</a:t>
            </a:r>
          </a:p>
          <a:p>
            <a:r>
              <a:rPr lang="en-US" dirty="0"/>
              <a:t>General economic </a:t>
            </a:r>
            <a:r>
              <a:rPr lang="en-US" dirty="0" smtClean="0"/>
              <a:t>situation</a:t>
            </a:r>
          </a:p>
          <a:p>
            <a:r>
              <a:rPr lang="en-US" dirty="0"/>
              <a:t>Existing telecom </a:t>
            </a:r>
            <a:r>
              <a:rPr lang="en-US" dirty="0" smtClean="0"/>
              <a:t>infrastructure</a:t>
            </a:r>
          </a:p>
          <a:p>
            <a:r>
              <a:rPr lang="en-US" dirty="0"/>
              <a:t>Predisposition of the population</a:t>
            </a:r>
          </a:p>
        </p:txBody>
      </p:sp>
    </p:spTree>
    <p:extLst>
      <p:ext uri="{BB962C8B-B14F-4D97-AF65-F5344CB8AC3E}">
        <p14:creationId xmlns:p14="http://schemas.microsoft.com/office/powerpoint/2010/main" val="14173250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7066" y="192751"/>
            <a:ext cx="8458200" cy="1096962"/>
          </a:xfrm>
        </p:spPr>
        <p:txBody>
          <a:bodyPr>
            <a:noAutofit/>
          </a:bodyPr>
          <a:lstStyle/>
          <a:p>
            <a:pPr>
              <a:defRPr/>
            </a:pPr>
            <a:r>
              <a:rPr lang="en-US" dirty="0">
                <a:latin typeface="Algerian" pitchFamily="82" charset="0"/>
              </a:rPr>
              <a:t>Advantages and disadvantages of wireless communication</a:t>
            </a:r>
          </a:p>
        </p:txBody>
      </p:sp>
      <p:sp>
        <p:nvSpPr>
          <p:cNvPr id="3" name="Content Placeholder 2"/>
          <p:cNvSpPr>
            <a:spLocks noGrp="1"/>
          </p:cNvSpPr>
          <p:nvPr>
            <p:ph idx="4294967295"/>
          </p:nvPr>
        </p:nvSpPr>
        <p:spPr>
          <a:xfrm>
            <a:off x="856966" y="1502391"/>
            <a:ext cx="10058400" cy="4876800"/>
          </a:xfrm>
        </p:spPr>
        <p:txBody>
          <a:bodyPr rtlCol="0">
            <a:normAutofit/>
          </a:bodyPr>
          <a:lstStyle/>
          <a:p>
            <a:pPr lvl="1">
              <a:defRPr/>
            </a:pPr>
            <a:r>
              <a:rPr lang="en-US" sz="2800" b="1" dirty="0">
                <a:latin typeface="Algerian" pitchFamily="82" charset="0"/>
              </a:rPr>
              <a:t>Advantages:</a:t>
            </a:r>
          </a:p>
          <a:p>
            <a:pPr lvl="1">
              <a:defRPr/>
            </a:pPr>
            <a:r>
              <a:rPr lang="en-US" sz="2000" b="1" dirty="0"/>
              <a:t> Working professionals can work and access Internet anywhere and anytime without carrying cables or wires wherever they go. This also helps to complete the work anywhere on time and improves the productivity.</a:t>
            </a:r>
          </a:p>
          <a:p>
            <a:pPr lvl="1">
              <a:defRPr/>
            </a:pPr>
            <a:r>
              <a:rPr lang="en-US" sz="2000" b="1" dirty="0"/>
              <a:t>A wireless communication network is a solution in areas where cables are impossible to install (e.g. hazardous areas, long distances etc</a:t>
            </a:r>
            <a:r>
              <a:rPr lang="en-US" sz="2000" b="1" dirty="0" smtClean="0"/>
              <a:t>.)</a:t>
            </a:r>
          </a:p>
          <a:p>
            <a:pPr lvl="1">
              <a:defRPr/>
            </a:pPr>
            <a:endParaRPr lang="en-US" sz="2000" b="1" dirty="0"/>
          </a:p>
          <a:p>
            <a:pPr lvl="1">
              <a:defRPr/>
            </a:pPr>
            <a:endParaRPr lang="en-US" sz="2000" b="1" dirty="0"/>
          </a:p>
          <a:p>
            <a:pPr lvl="1">
              <a:defRPr/>
            </a:pPr>
            <a:r>
              <a:rPr lang="en-US" sz="2800" b="1" dirty="0" smtClean="0">
                <a:latin typeface="Algerian" pitchFamily="82" charset="0"/>
              </a:rPr>
              <a:t>Disadvantages</a:t>
            </a:r>
            <a:r>
              <a:rPr lang="en-US" sz="2800" b="1" dirty="0">
                <a:latin typeface="Algerian" pitchFamily="82" charset="0"/>
              </a:rPr>
              <a:t>:</a:t>
            </a:r>
          </a:p>
          <a:p>
            <a:pPr lvl="1">
              <a:defRPr/>
            </a:pPr>
            <a:r>
              <a:rPr lang="en-US" sz="2000" b="1" dirty="0"/>
              <a:t>Has security vulnerabilities</a:t>
            </a:r>
          </a:p>
          <a:p>
            <a:pPr lvl="1">
              <a:defRPr/>
            </a:pPr>
            <a:r>
              <a:rPr lang="en-US" sz="2000" b="1" dirty="0"/>
              <a:t>High costs for setting the infrastructure</a:t>
            </a:r>
          </a:p>
          <a:p>
            <a:pPr lvl="1">
              <a:defRPr/>
            </a:pPr>
            <a:r>
              <a:rPr lang="en-US" sz="2000" b="1" dirty="0"/>
              <a:t>Unlike wired communication, wireless communication is influenced by physical obstructions, climatic conditions, interference from other wireless devices </a:t>
            </a:r>
          </a:p>
          <a:p>
            <a:pPr>
              <a:defRPr/>
            </a:pPr>
            <a:endParaRPr lang="en-US" dirty="0"/>
          </a:p>
        </p:txBody>
      </p:sp>
    </p:spTree>
    <p:extLst>
      <p:ext uri="{BB962C8B-B14F-4D97-AF65-F5344CB8AC3E}">
        <p14:creationId xmlns:p14="http://schemas.microsoft.com/office/powerpoint/2010/main" val="498516411"/>
      </p:ext>
    </p:extLst>
  </p:cSld>
  <p:clrMapOvr>
    <a:masterClrMapping/>
  </p:clrMapOvr>
  <p:transition>
    <p:circl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81200" y="274638"/>
            <a:ext cx="8229600" cy="1096962"/>
          </a:xfrm>
        </p:spPr>
        <p:txBody>
          <a:bodyPr/>
          <a:lstStyle/>
          <a:p>
            <a:pPr>
              <a:defRPr/>
            </a:pPr>
            <a:r>
              <a:rPr lang="en-US" dirty="0">
                <a:latin typeface="Algerian" pitchFamily="82" charset="0"/>
              </a:rPr>
              <a:t>  CURRENT WIRELESS SYSTEMS</a:t>
            </a:r>
          </a:p>
        </p:txBody>
      </p:sp>
      <p:sp>
        <p:nvSpPr>
          <p:cNvPr id="2" name="Content Placeholder 1"/>
          <p:cNvSpPr>
            <a:spLocks noGrp="1"/>
          </p:cNvSpPr>
          <p:nvPr>
            <p:ph idx="4294967295"/>
          </p:nvPr>
        </p:nvSpPr>
        <p:spPr>
          <a:xfrm>
            <a:off x="2438400" y="1371600"/>
            <a:ext cx="7772400" cy="4800600"/>
          </a:xfrm>
        </p:spPr>
        <p:txBody>
          <a:bodyPr/>
          <a:lstStyle/>
          <a:p>
            <a:pPr eaLnBrk="1" hangingPunct="1"/>
            <a:r>
              <a:rPr lang="en-US" altLang="en-US" dirty="0" smtClean="0">
                <a:latin typeface="Algerian" panose="04020705040A02060702" pitchFamily="82" charset="0"/>
              </a:rPr>
              <a:t>CELLULAR SYSTEM </a:t>
            </a:r>
          </a:p>
          <a:p>
            <a:pPr eaLnBrk="1" hangingPunct="1">
              <a:buFont typeface="Arial" panose="020B0604020202020204" pitchFamily="34" charset="0"/>
              <a:buNone/>
            </a:pPr>
            <a:endParaRPr lang="en-US" altLang="en-US" dirty="0" smtClean="0">
              <a:latin typeface="Algerian" panose="04020705040A02060702" pitchFamily="82" charset="0"/>
            </a:endParaRPr>
          </a:p>
          <a:p>
            <a:pPr eaLnBrk="1" hangingPunct="1"/>
            <a:r>
              <a:rPr lang="en-US" altLang="en-US" dirty="0" smtClean="0">
                <a:latin typeface="Algerian" panose="04020705040A02060702" pitchFamily="82" charset="0"/>
              </a:rPr>
              <a:t>WIRELESS LANs</a:t>
            </a:r>
          </a:p>
          <a:p>
            <a:pPr eaLnBrk="1" hangingPunct="1">
              <a:buFont typeface="Arial" panose="020B0604020202020204" pitchFamily="34" charset="0"/>
              <a:buNone/>
            </a:pPr>
            <a:endParaRPr lang="en-US" altLang="en-US" dirty="0" smtClean="0">
              <a:latin typeface="Algerian" panose="04020705040A02060702" pitchFamily="82" charset="0"/>
            </a:endParaRPr>
          </a:p>
          <a:p>
            <a:pPr eaLnBrk="1" hangingPunct="1"/>
            <a:r>
              <a:rPr lang="en-US" altLang="en-US" dirty="0" smtClean="0">
                <a:latin typeface="Algerian" panose="04020705040A02060702" pitchFamily="82" charset="0"/>
              </a:rPr>
              <a:t>SATELLITE SYSTEM</a:t>
            </a:r>
          </a:p>
          <a:p>
            <a:pPr eaLnBrk="1" hangingPunct="1">
              <a:buFont typeface="Arial" panose="020B0604020202020204" pitchFamily="34" charset="0"/>
              <a:buNone/>
            </a:pPr>
            <a:endParaRPr lang="en-US" altLang="en-US" dirty="0" smtClean="0">
              <a:latin typeface="Algerian" panose="04020705040A02060702" pitchFamily="82" charset="0"/>
            </a:endParaRPr>
          </a:p>
          <a:p>
            <a:pPr eaLnBrk="1" hangingPunct="1"/>
            <a:r>
              <a:rPr lang="en-US" altLang="en-US" dirty="0" smtClean="0">
                <a:latin typeface="Algerian" panose="04020705040A02060702" pitchFamily="82" charset="0"/>
              </a:rPr>
              <a:t>PAGING SYSTEM</a:t>
            </a:r>
          </a:p>
          <a:p>
            <a:pPr eaLnBrk="1" hangingPunct="1">
              <a:buFont typeface="Arial" panose="020B0604020202020204" pitchFamily="34" charset="0"/>
              <a:buNone/>
            </a:pPr>
            <a:endParaRPr lang="en-US" altLang="en-US" dirty="0" smtClean="0">
              <a:latin typeface="Algerian" panose="04020705040A02060702" pitchFamily="82" charset="0"/>
            </a:endParaRPr>
          </a:p>
          <a:p>
            <a:pPr eaLnBrk="1" hangingPunct="1"/>
            <a:r>
              <a:rPr lang="en-US" altLang="en-US" dirty="0" smtClean="0">
                <a:latin typeface="Algerian" panose="04020705040A02060702" pitchFamily="82" charset="0"/>
              </a:rPr>
              <a:t>BLUETOOTH</a:t>
            </a:r>
          </a:p>
        </p:txBody>
      </p:sp>
      <p:pic>
        <p:nvPicPr>
          <p:cNvPr id="4098" name="Picture 2" descr="C:\Users\amit sorot\AppData\Local\Microsoft\Windows\Temporary Internet Files\Content.IE5\WWOL4RYX\MC90044134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72400" y="1219200"/>
            <a:ext cx="10668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3" descr="C:\Users\amit sorot\AppData\Local\Microsoft\Windows\Temporary Internet Files\Content.IE5\PG1NOY9B\MC900432567[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0" y="1828800"/>
            <a:ext cx="14478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Picture 4" descr="C:\Users\amit sorot\AppData\Local\Microsoft\Windows\Temporary Internet Files\Content.IE5\1JNDVDIV\MC900389748[2].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543801" y="2971800"/>
            <a:ext cx="1814513"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7" descr="C:\Users\amit sorot\AppData\Local\Microsoft\Windows\Temporary Internet Files\Content.IE5\WWOL4RYX\MC900359717[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48600" y="4191000"/>
            <a:ext cx="909638"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descr="250px-Product1.jp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7620000" y="5181600"/>
            <a:ext cx="1371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98800703"/>
      </p:ext>
    </p:extLst>
  </p:cSld>
  <p:clrMapOvr>
    <a:masterClrMapping/>
  </p:clrMapOvr>
  <p:transition>
    <p:comb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1000"/>
                                        <p:tgtEl>
                                          <p:spTgt spid="3"/>
                                        </p:tgtEl>
                                      </p:cBhvr>
                                    </p:animEffect>
                                  </p:childTnLst>
                                </p:cTn>
                              </p:par>
                              <p:par>
                                <p:cTn id="8" presetID="29" presetClass="entr" presetSubtype="0" fill="hold"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 calcmode="lin" valueType="num">
                                      <p:cBhvr>
                                        <p:cTn id="10" dur="1000" fill="hold"/>
                                        <p:tgtEl>
                                          <p:spTgt spid="2">
                                            <p:txEl>
                                              <p:pRg st="0" end="0"/>
                                            </p:txEl>
                                          </p:spTgt>
                                        </p:tgtEl>
                                        <p:attrNameLst>
                                          <p:attrName>ppt_x</p:attrName>
                                        </p:attrNameLst>
                                      </p:cBhvr>
                                      <p:tavLst>
                                        <p:tav tm="0">
                                          <p:val>
                                            <p:strVal val="#ppt_x-.2"/>
                                          </p:val>
                                        </p:tav>
                                        <p:tav tm="100000">
                                          <p:val>
                                            <p:strVal val="#ppt_x"/>
                                          </p:val>
                                        </p:tav>
                                      </p:tavLst>
                                    </p:anim>
                                    <p:anim calcmode="lin" valueType="num">
                                      <p:cBhvr>
                                        <p:cTn id="11" dur="1000" fill="hold"/>
                                        <p:tgtEl>
                                          <p:spTgt spid="2">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2" dur="1000"/>
                                        <p:tgtEl>
                                          <p:spTgt spid="2">
                                            <p:txEl>
                                              <p:pRg st="0" end="0"/>
                                            </p:txEl>
                                          </p:spTgt>
                                        </p:tgtEl>
                                      </p:cBhvr>
                                    </p:animEffect>
                                  </p:childTnLst>
                                </p:cTn>
                              </p:par>
                              <p:par>
                                <p:cTn id="13" presetID="29" presetClass="entr" presetSubtype="0"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p:cTn id="15" dur="1000" fill="hold"/>
                                        <p:tgtEl>
                                          <p:spTgt spid="2">
                                            <p:txEl>
                                              <p:pRg st="2" end="2"/>
                                            </p:txEl>
                                          </p:spTgt>
                                        </p:tgtEl>
                                        <p:attrNameLst>
                                          <p:attrName>ppt_x</p:attrName>
                                        </p:attrNameLst>
                                      </p:cBhvr>
                                      <p:tavLst>
                                        <p:tav tm="0">
                                          <p:val>
                                            <p:strVal val="#ppt_x-.2"/>
                                          </p:val>
                                        </p:tav>
                                        <p:tav tm="100000">
                                          <p:val>
                                            <p:strVal val="#ppt_x"/>
                                          </p:val>
                                        </p:tav>
                                      </p:tavLst>
                                    </p:anim>
                                    <p:anim calcmode="lin" valueType="num">
                                      <p:cBhvr>
                                        <p:cTn id="16" dur="1000" fill="hold"/>
                                        <p:tgtEl>
                                          <p:spTgt spid="2">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7" dur="1000"/>
                                        <p:tgtEl>
                                          <p:spTgt spid="2">
                                            <p:txEl>
                                              <p:pRg st="2" end="2"/>
                                            </p:txEl>
                                          </p:spTgt>
                                        </p:tgtEl>
                                      </p:cBhvr>
                                    </p:animEffect>
                                  </p:childTnLst>
                                </p:cTn>
                              </p:par>
                              <p:par>
                                <p:cTn id="18" presetID="29" presetClass="entr" presetSubtype="0" fill="hold" nodeType="withEffect">
                                  <p:stCondLst>
                                    <p:cond delay="0"/>
                                  </p:stCondLst>
                                  <p:childTnLst>
                                    <p:set>
                                      <p:cBhvr>
                                        <p:cTn id="19" dur="1" fill="hold">
                                          <p:stCondLst>
                                            <p:cond delay="0"/>
                                          </p:stCondLst>
                                        </p:cTn>
                                        <p:tgtEl>
                                          <p:spTgt spid="2">
                                            <p:txEl>
                                              <p:pRg st="4" end="4"/>
                                            </p:txEl>
                                          </p:spTgt>
                                        </p:tgtEl>
                                        <p:attrNameLst>
                                          <p:attrName>style.visibility</p:attrName>
                                        </p:attrNameLst>
                                      </p:cBhvr>
                                      <p:to>
                                        <p:strVal val="visible"/>
                                      </p:to>
                                    </p:set>
                                    <p:anim calcmode="lin" valueType="num">
                                      <p:cBhvr>
                                        <p:cTn id="20" dur="1000" fill="hold"/>
                                        <p:tgtEl>
                                          <p:spTgt spid="2">
                                            <p:txEl>
                                              <p:pRg st="4" end="4"/>
                                            </p:txEl>
                                          </p:spTgt>
                                        </p:tgtEl>
                                        <p:attrNameLst>
                                          <p:attrName>ppt_x</p:attrName>
                                        </p:attrNameLst>
                                      </p:cBhvr>
                                      <p:tavLst>
                                        <p:tav tm="0">
                                          <p:val>
                                            <p:strVal val="#ppt_x-.2"/>
                                          </p:val>
                                        </p:tav>
                                        <p:tav tm="100000">
                                          <p:val>
                                            <p:strVal val="#ppt_x"/>
                                          </p:val>
                                        </p:tav>
                                      </p:tavLst>
                                    </p:anim>
                                    <p:anim calcmode="lin" valueType="num">
                                      <p:cBhvr>
                                        <p:cTn id="21" dur="1000" fill="hold"/>
                                        <p:tgtEl>
                                          <p:spTgt spid="2">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22" dur="1000"/>
                                        <p:tgtEl>
                                          <p:spTgt spid="2">
                                            <p:txEl>
                                              <p:pRg st="4" end="4"/>
                                            </p:txEl>
                                          </p:spTgt>
                                        </p:tgtEl>
                                      </p:cBhvr>
                                    </p:animEffect>
                                  </p:childTnLst>
                                </p:cTn>
                              </p:par>
                              <p:par>
                                <p:cTn id="23" presetID="29" presetClass="entr" presetSubtype="0" fill="hold"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 calcmode="lin" valueType="num">
                                      <p:cBhvr>
                                        <p:cTn id="25" dur="1000" fill="hold"/>
                                        <p:tgtEl>
                                          <p:spTgt spid="2">
                                            <p:txEl>
                                              <p:pRg st="6" end="6"/>
                                            </p:txEl>
                                          </p:spTgt>
                                        </p:tgtEl>
                                        <p:attrNameLst>
                                          <p:attrName>ppt_x</p:attrName>
                                        </p:attrNameLst>
                                      </p:cBhvr>
                                      <p:tavLst>
                                        <p:tav tm="0">
                                          <p:val>
                                            <p:strVal val="#ppt_x-.2"/>
                                          </p:val>
                                        </p:tav>
                                        <p:tav tm="100000">
                                          <p:val>
                                            <p:strVal val="#ppt_x"/>
                                          </p:val>
                                        </p:tav>
                                      </p:tavLst>
                                    </p:anim>
                                    <p:anim calcmode="lin" valueType="num">
                                      <p:cBhvr>
                                        <p:cTn id="26" dur="1000" fill="hold"/>
                                        <p:tgtEl>
                                          <p:spTgt spid="2">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27" dur="1000"/>
                                        <p:tgtEl>
                                          <p:spTgt spid="2">
                                            <p:txEl>
                                              <p:pRg st="6" end="6"/>
                                            </p:txEl>
                                          </p:spTgt>
                                        </p:tgtEl>
                                      </p:cBhvr>
                                    </p:animEffect>
                                  </p:childTnLst>
                                </p:cTn>
                              </p:par>
                              <p:par>
                                <p:cTn id="28" presetID="29" presetClass="entr" presetSubtype="0" fill="hold" nodeType="withEffect">
                                  <p:stCondLst>
                                    <p:cond delay="0"/>
                                  </p:stCondLst>
                                  <p:childTnLst>
                                    <p:set>
                                      <p:cBhvr>
                                        <p:cTn id="29" dur="1" fill="hold">
                                          <p:stCondLst>
                                            <p:cond delay="0"/>
                                          </p:stCondLst>
                                        </p:cTn>
                                        <p:tgtEl>
                                          <p:spTgt spid="2">
                                            <p:txEl>
                                              <p:pRg st="8" end="8"/>
                                            </p:txEl>
                                          </p:spTgt>
                                        </p:tgtEl>
                                        <p:attrNameLst>
                                          <p:attrName>style.visibility</p:attrName>
                                        </p:attrNameLst>
                                      </p:cBhvr>
                                      <p:to>
                                        <p:strVal val="visible"/>
                                      </p:to>
                                    </p:set>
                                    <p:anim calcmode="lin" valueType="num">
                                      <p:cBhvr>
                                        <p:cTn id="30" dur="1000" fill="hold"/>
                                        <p:tgtEl>
                                          <p:spTgt spid="2">
                                            <p:txEl>
                                              <p:pRg st="8" end="8"/>
                                            </p:txEl>
                                          </p:spTgt>
                                        </p:tgtEl>
                                        <p:attrNameLst>
                                          <p:attrName>ppt_x</p:attrName>
                                        </p:attrNameLst>
                                      </p:cBhvr>
                                      <p:tavLst>
                                        <p:tav tm="0">
                                          <p:val>
                                            <p:strVal val="#ppt_x-.2"/>
                                          </p:val>
                                        </p:tav>
                                        <p:tav tm="100000">
                                          <p:val>
                                            <p:strVal val="#ppt_x"/>
                                          </p:val>
                                        </p:tav>
                                      </p:tavLst>
                                    </p:anim>
                                    <p:anim calcmode="lin" valueType="num">
                                      <p:cBhvr>
                                        <p:cTn id="31" dur="1000" fill="hold"/>
                                        <p:tgtEl>
                                          <p:spTgt spid="2">
                                            <p:txEl>
                                              <p:pRg st="8" end="8"/>
                                            </p:txEl>
                                          </p:spTgt>
                                        </p:tgtEl>
                                        <p:attrNameLst>
                                          <p:attrName>ppt_y</p:attrName>
                                        </p:attrNameLst>
                                      </p:cBhvr>
                                      <p:tavLst>
                                        <p:tav tm="0">
                                          <p:val>
                                            <p:strVal val="#ppt_y"/>
                                          </p:val>
                                        </p:tav>
                                        <p:tav tm="100000">
                                          <p:val>
                                            <p:strVal val="#ppt_y"/>
                                          </p:val>
                                        </p:tav>
                                      </p:tavLst>
                                    </p:anim>
                                    <p:animEffect transition="in" filter="wipe(right)" prLst="gradientSize: 0.1">
                                      <p:cBhvr>
                                        <p:cTn id="32" dur="1000"/>
                                        <p:tgtEl>
                                          <p:spTgt spid="2">
                                            <p:txEl>
                                              <p:pRg st="8" end="8"/>
                                            </p:txEl>
                                          </p:spTgt>
                                        </p:tgtEl>
                                      </p:cBhvr>
                                    </p:animEffect>
                                  </p:childTnLst>
                                </p:cTn>
                              </p:par>
                              <p:par>
                                <p:cTn id="33" presetID="29" presetClass="entr" presetSubtype="0" fill="hold" nodeType="withEffect">
                                  <p:stCondLst>
                                    <p:cond delay="0"/>
                                  </p:stCondLst>
                                  <p:childTnLst>
                                    <p:set>
                                      <p:cBhvr>
                                        <p:cTn id="34" dur="1" fill="hold">
                                          <p:stCondLst>
                                            <p:cond delay="0"/>
                                          </p:stCondLst>
                                        </p:cTn>
                                        <p:tgtEl>
                                          <p:spTgt spid="4098"/>
                                        </p:tgtEl>
                                        <p:attrNameLst>
                                          <p:attrName>style.visibility</p:attrName>
                                        </p:attrNameLst>
                                      </p:cBhvr>
                                      <p:to>
                                        <p:strVal val="visible"/>
                                      </p:to>
                                    </p:set>
                                    <p:anim calcmode="lin" valueType="num">
                                      <p:cBhvr>
                                        <p:cTn id="35" dur="1000" fill="hold"/>
                                        <p:tgtEl>
                                          <p:spTgt spid="4098"/>
                                        </p:tgtEl>
                                        <p:attrNameLst>
                                          <p:attrName>ppt_x</p:attrName>
                                        </p:attrNameLst>
                                      </p:cBhvr>
                                      <p:tavLst>
                                        <p:tav tm="0">
                                          <p:val>
                                            <p:strVal val="#ppt_x-.2"/>
                                          </p:val>
                                        </p:tav>
                                        <p:tav tm="100000">
                                          <p:val>
                                            <p:strVal val="#ppt_x"/>
                                          </p:val>
                                        </p:tav>
                                      </p:tavLst>
                                    </p:anim>
                                    <p:anim calcmode="lin" valueType="num">
                                      <p:cBhvr>
                                        <p:cTn id="36" dur="1000" fill="hold"/>
                                        <p:tgtEl>
                                          <p:spTgt spid="4098"/>
                                        </p:tgtEl>
                                        <p:attrNameLst>
                                          <p:attrName>ppt_y</p:attrName>
                                        </p:attrNameLst>
                                      </p:cBhvr>
                                      <p:tavLst>
                                        <p:tav tm="0">
                                          <p:val>
                                            <p:strVal val="#ppt_y"/>
                                          </p:val>
                                        </p:tav>
                                        <p:tav tm="100000">
                                          <p:val>
                                            <p:strVal val="#ppt_y"/>
                                          </p:val>
                                        </p:tav>
                                      </p:tavLst>
                                    </p:anim>
                                    <p:animEffect transition="in" filter="wipe(right)" prLst="gradientSize: 0.1">
                                      <p:cBhvr>
                                        <p:cTn id="37" dur="1000"/>
                                        <p:tgtEl>
                                          <p:spTgt spid="4098"/>
                                        </p:tgtEl>
                                      </p:cBhvr>
                                    </p:animEffect>
                                  </p:childTnLst>
                                </p:cTn>
                              </p:par>
                              <p:par>
                                <p:cTn id="38" presetID="29" presetClass="entr" presetSubtype="0" fill="hold" nodeType="withEffect">
                                  <p:stCondLst>
                                    <p:cond delay="0"/>
                                  </p:stCondLst>
                                  <p:childTnLst>
                                    <p:set>
                                      <p:cBhvr>
                                        <p:cTn id="39" dur="1" fill="hold">
                                          <p:stCondLst>
                                            <p:cond delay="0"/>
                                          </p:stCondLst>
                                        </p:cTn>
                                        <p:tgtEl>
                                          <p:spTgt spid="4099"/>
                                        </p:tgtEl>
                                        <p:attrNameLst>
                                          <p:attrName>style.visibility</p:attrName>
                                        </p:attrNameLst>
                                      </p:cBhvr>
                                      <p:to>
                                        <p:strVal val="visible"/>
                                      </p:to>
                                    </p:set>
                                    <p:anim calcmode="lin" valueType="num">
                                      <p:cBhvr>
                                        <p:cTn id="40" dur="1000" fill="hold"/>
                                        <p:tgtEl>
                                          <p:spTgt spid="4099"/>
                                        </p:tgtEl>
                                        <p:attrNameLst>
                                          <p:attrName>ppt_x</p:attrName>
                                        </p:attrNameLst>
                                      </p:cBhvr>
                                      <p:tavLst>
                                        <p:tav tm="0">
                                          <p:val>
                                            <p:strVal val="#ppt_x-.2"/>
                                          </p:val>
                                        </p:tav>
                                        <p:tav tm="100000">
                                          <p:val>
                                            <p:strVal val="#ppt_x"/>
                                          </p:val>
                                        </p:tav>
                                      </p:tavLst>
                                    </p:anim>
                                    <p:anim calcmode="lin" valueType="num">
                                      <p:cBhvr>
                                        <p:cTn id="41" dur="1000" fill="hold"/>
                                        <p:tgtEl>
                                          <p:spTgt spid="4099"/>
                                        </p:tgtEl>
                                        <p:attrNameLst>
                                          <p:attrName>ppt_y</p:attrName>
                                        </p:attrNameLst>
                                      </p:cBhvr>
                                      <p:tavLst>
                                        <p:tav tm="0">
                                          <p:val>
                                            <p:strVal val="#ppt_y"/>
                                          </p:val>
                                        </p:tav>
                                        <p:tav tm="100000">
                                          <p:val>
                                            <p:strVal val="#ppt_y"/>
                                          </p:val>
                                        </p:tav>
                                      </p:tavLst>
                                    </p:anim>
                                    <p:animEffect transition="in" filter="wipe(right)" prLst="gradientSize: 0.1">
                                      <p:cBhvr>
                                        <p:cTn id="42" dur="1000"/>
                                        <p:tgtEl>
                                          <p:spTgt spid="4099"/>
                                        </p:tgtEl>
                                      </p:cBhvr>
                                    </p:animEffect>
                                  </p:childTnLst>
                                </p:cTn>
                              </p:par>
                              <p:par>
                                <p:cTn id="43" presetID="29" presetClass="entr" presetSubtype="0" fill="hold" nodeType="withEffect">
                                  <p:stCondLst>
                                    <p:cond delay="0"/>
                                  </p:stCondLst>
                                  <p:childTnLst>
                                    <p:set>
                                      <p:cBhvr>
                                        <p:cTn id="44" dur="1" fill="hold">
                                          <p:stCondLst>
                                            <p:cond delay="0"/>
                                          </p:stCondLst>
                                        </p:cTn>
                                        <p:tgtEl>
                                          <p:spTgt spid="4100"/>
                                        </p:tgtEl>
                                        <p:attrNameLst>
                                          <p:attrName>style.visibility</p:attrName>
                                        </p:attrNameLst>
                                      </p:cBhvr>
                                      <p:to>
                                        <p:strVal val="visible"/>
                                      </p:to>
                                    </p:set>
                                    <p:anim calcmode="lin" valueType="num">
                                      <p:cBhvr>
                                        <p:cTn id="45" dur="1000" fill="hold"/>
                                        <p:tgtEl>
                                          <p:spTgt spid="4100"/>
                                        </p:tgtEl>
                                        <p:attrNameLst>
                                          <p:attrName>ppt_x</p:attrName>
                                        </p:attrNameLst>
                                      </p:cBhvr>
                                      <p:tavLst>
                                        <p:tav tm="0">
                                          <p:val>
                                            <p:strVal val="#ppt_x-.2"/>
                                          </p:val>
                                        </p:tav>
                                        <p:tav tm="100000">
                                          <p:val>
                                            <p:strVal val="#ppt_x"/>
                                          </p:val>
                                        </p:tav>
                                      </p:tavLst>
                                    </p:anim>
                                    <p:anim calcmode="lin" valueType="num">
                                      <p:cBhvr>
                                        <p:cTn id="46" dur="1000" fill="hold"/>
                                        <p:tgtEl>
                                          <p:spTgt spid="4100"/>
                                        </p:tgtEl>
                                        <p:attrNameLst>
                                          <p:attrName>ppt_y</p:attrName>
                                        </p:attrNameLst>
                                      </p:cBhvr>
                                      <p:tavLst>
                                        <p:tav tm="0">
                                          <p:val>
                                            <p:strVal val="#ppt_y"/>
                                          </p:val>
                                        </p:tav>
                                        <p:tav tm="100000">
                                          <p:val>
                                            <p:strVal val="#ppt_y"/>
                                          </p:val>
                                        </p:tav>
                                      </p:tavLst>
                                    </p:anim>
                                    <p:animEffect transition="in" filter="wipe(right)" prLst="gradientSize: 0.1">
                                      <p:cBhvr>
                                        <p:cTn id="47" dur="1000"/>
                                        <p:tgtEl>
                                          <p:spTgt spid="4100"/>
                                        </p:tgtEl>
                                      </p:cBhvr>
                                    </p:animEffect>
                                  </p:childTnLst>
                                </p:cTn>
                              </p:par>
                              <p:par>
                                <p:cTn id="48" presetID="29" presetClass="entr" presetSubtype="0" fill="hold" nodeType="withEffect">
                                  <p:stCondLst>
                                    <p:cond delay="0"/>
                                  </p:stCondLst>
                                  <p:childTnLst>
                                    <p:set>
                                      <p:cBhvr>
                                        <p:cTn id="49" dur="1" fill="hold">
                                          <p:stCondLst>
                                            <p:cond delay="0"/>
                                          </p:stCondLst>
                                        </p:cTn>
                                        <p:tgtEl>
                                          <p:spTgt spid="4103"/>
                                        </p:tgtEl>
                                        <p:attrNameLst>
                                          <p:attrName>style.visibility</p:attrName>
                                        </p:attrNameLst>
                                      </p:cBhvr>
                                      <p:to>
                                        <p:strVal val="visible"/>
                                      </p:to>
                                    </p:set>
                                    <p:anim calcmode="lin" valueType="num">
                                      <p:cBhvr>
                                        <p:cTn id="50" dur="1000" fill="hold"/>
                                        <p:tgtEl>
                                          <p:spTgt spid="4103"/>
                                        </p:tgtEl>
                                        <p:attrNameLst>
                                          <p:attrName>ppt_x</p:attrName>
                                        </p:attrNameLst>
                                      </p:cBhvr>
                                      <p:tavLst>
                                        <p:tav tm="0">
                                          <p:val>
                                            <p:strVal val="#ppt_x-.2"/>
                                          </p:val>
                                        </p:tav>
                                        <p:tav tm="100000">
                                          <p:val>
                                            <p:strVal val="#ppt_x"/>
                                          </p:val>
                                        </p:tav>
                                      </p:tavLst>
                                    </p:anim>
                                    <p:anim calcmode="lin" valueType="num">
                                      <p:cBhvr>
                                        <p:cTn id="51" dur="1000" fill="hold"/>
                                        <p:tgtEl>
                                          <p:spTgt spid="4103"/>
                                        </p:tgtEl>
                                        <p:attrNameLst>
                                          <p:attrName>ppt_y</p:attrName>
                                        </p:attrNameLst>
                                      </p:cBhvr>
                                      <p:tavLst>
                                        <p:tav tm="0">
                                          <p:val>
                                            <p:strVal val="#ppt_y"/>
                                          </p:val>
                                        </p:tav>
                                        <p:tav tm="100000">
                                          <p:val>
                                            <p:strVal val="#ppt_y"/>
                                          </p:val>
                                        </p:tav>
                                      </p:tavLst>
                                    </p:anim>
                                    <p:animEffect transition="in" filter="wipe(right)" prLst="gradientSize: 0.1">
                                      <p:cBhvr>
                                        <p:cTn id="52" dur="1000"/>
                                        <p:tgtEl>
                                          <p:spTgt spid="4103"/>
                                        </p:tgtEl>
                                      </p:cBhvr>
                                    </p:animEffect>
                                  </p:childTnLst>
                                </p:cTn>
                              </p:par>
                              <p:par>
                                <p:cTn id="53" presetID="29" presetClass="entr" presetSubtype="0" fill="hold" nodeType="with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p:cTn id="55" dur="1000" fill="hold"/>
                                        <p:tgtEl>
                                          <p:spTgt spid="14"/>
                                        </p:tgtEl>
                                        <p:attrNameLst>
                                          <p:attrName>ppt_x</p:attrName>
                                        </p:attrNameLst>
                                      </p:cBhvr>
                                      <p:tavLst>
                                        <p:tav tm="0">
                                          <p:val>
                                            <p:strVal val="#ppt_x-.2"/>
                                          </p:val>
                                        </p:tav>
                                        <p:tav tm="100000">
                                          <p:val>
                                            <p:strVal val="#ppt_x"/>
                                          </p:val>
                                        </p:tav>
                                      </p:tavLst>
                                    </p:anim>
                                    <p:anim calcmode="lin" valueType="num">
                                      <p:cBhvr>
                                        <p:cTn id="56" dur="1000" fill="hold"/>
                                        <p:tgtEl>
                                          <p:spTgt spid="14"/>
                                        </p:tgtEl>
                                        <p:attrNameLst>
                                          <p:attrName>ppt_y</p:attrName>
                                        </p:attrNameLst>
                                      </p:cBhvr>
                                      <p:tavLst>
                                        <p:tav tm="0">
                                          <p:val>
                                            <p:strVal val="#ppt_y"/>
                                          </p:val>
                                        </p:tav>
                                        <p:tav tm="100000">
                                          <p:val>
                                            <p:strVal val="#ppt_y"/>
                                          </p:val>
                                        </p:tav>
                                      </p:tavLst>
                                    </p:anim>
                                    <p:animEffect transition="in" filter="wipe(right)" prLst="gradientSize: 0.1">
                                      <p:cBhvr>
                                        <p:cTn id="57"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94360" y="0"/>
            <a:ext cx="11323320" cy="6858000"/>
          </a:xfrm>
          <a:prstGeom prst="rect">
            <a:avLst/>
          </a:prstGeom>
        </p:spPr>
      </p:pic>
    </p:spTree>
    <p:extLst>
      <p:ext uri="{BB962C8B-B14F-4D97-AF65-F5344CB8AC3E}">
        <p14:creationId xmlns:p14="http://schemas.microsoft.com/office/powerpoint/2010/main" val="32665133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Broadcast</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814762" y="2176462"/>
            <a:ext cx="4562475" cy="2505075"/>
          </a:xfrm>
          <a:prstGeom prst="rect">
            <a:avLst/>
          </a:prstGeom>
        </p:spPr>
      </p:pic>
    </p:spTree>
    <p:extLst>
      <p:ext uri="{BB962C8B-B14F-4D97-AF65-F5344CB8AC3E}">
        <p14:creationId xmlns:p14="http://schemas.microsoft.com/office/powerpoint/2010/main" val="24633993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1078173"/>
            <a:ext cx="10515600" cy="5098790"/>
          </a:xfrm>
        </p:spPr>
        <p:txBody>
          <a:bodyPr/>
          <a:lstStyle/>
          <a:p>
            <a:r>
              <a:rPr lang="en-US" i="0" dirty="0" smtClean="0"/>
              <a:t>The </a:t>
            </a:r>
            <a:r>
              <a:rPr lang="en-US" i="0" dirty="0"/>
              <a:t>information is only sent in one direction. It is only the broadcast station that sends </a:t>
            </a:r>
            <a:r>
              <a:rPr lang="en-US" i="0" dirty="0" smtClean="0"/>
              <a:t>information to </a:t>
            </a:r>
            <a:r>
              <a:rPr lang="en-US" i="0" dirty="0"/>
              <a:t>the radio or TV receivers; the listeners (or viewers) do not transmit any </a:t>
            </a:r>
            <a:r>
              <a:rPr lang="en-US" i="0" dirty="0" smtClean="0"/>
              <a:t>information back </a:t>
            </a:r>
            <a:r>
              <a:rPr lang="en-US" i="0" dirty="0"/>
              <a:t>to the broadcast station</a:t>
            </a:r>
            <a:r>
              <a:rPr lang="en-US" i="0" dirty="0" smtClean="0"/>
              <a:t>.</a:t>
            </a:r>
          </a:p>
          <a:p>
            <a:pPr marL="0" indent="0">
              <a:buNone/>
            </a:pPr>
            <a:endParaRPr lang="en-US" i="0" dirty="0"/>
          </a:p>
          <a:p>
            <a:r>
              <a:rPr lang="en-US" i="0" dirty="0" smtClean="0"/>
              <a:t>The </a:t>
            </a:r>
            <a:r>
              <a:rPr lang="en-US" i="0" dirty="0"/>
              <a:t>transmitted information is the same for all users</a:t>
            </a:r>
            <a:r>
              <a:rPr lang="en-US" i="0" dirty="0" smtClean="0"/>
              <a:t>.</a:t>
            </a:r>
          </a:p>
          <a:p>
            <a:pPr marL="0" indent="0">
              <a:buNone/>
            </a:pPr>
            <a:endParaRPr lang="en-US" i="0" dirty="0"/>
          </a:p>
          <a:p>
            <a:r>
              <a:rPr lang="en-US" i="0" dirty="0" smtClean="0"/>
              <a:t>The information is transmitted continuously.</a:t>
            </a:r>
          </a:p>
          <a:p>
            <a:pPr marL="0" indent="0">
              <a:buNone/>
            </a:pPr>
            <a:endParaRPr lang="en-US" i="0" dirty="0" smtClean="0"/>
          </a:p>
          <a:p>
            <a:r>
              <a:rPr lang="en-US" i="0" dirty="0" smtClean="0"/>
              <a:t>In many cases, multiple transmitters send the same information.</a:t>
            </a:r>
            <a:endParaRPr lang="en-US" dirty="0"/>
          </a:p>
        </p:txBody>
      </p:sp>
    </p:spTree>
    <p:extLst>
      <p:ext uri="{BB962C8B-B14F-4D97-AF65-F5344CB8AC3E}">
        <p14:creationId xmlns:p14="http://schemas.microsoft.com/office/powerpoint/2010/main" val="2132711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Paging</a:t>
            </a:r>
            <a:endParaRPr lang="en-US" dirty="0"/>
          </a:p>
        </p:txBody>
      </p:sp>
      <p:pic>
        <p:nvPicPr>
          <p:cNvPr id="5" name="Content Placeholder 4"/>
          <p:cNvPicPr>
            <a:picLocks noGrp="1" noChangeAspect="1"/>
          </p:cNvPicPr>
          <p:nvPr>
            <p:ph idx="1"/>
          </p:nvPr>
        </p:nvPicPr>
        <p:blipFill>
          <a:blip r:embed="rId2"/>
          <a:stretch>
            <a:fillRect/>
          </a:stretch>
        </p:blipFill>
        <p:spPr>
          <a:xfrm>
            <a:off x="6755642" y="1959887"/>
            <a:ext cx="3076717" cy="2762238"/>
          </a:xfrm>
          <a:prstGeom prst="rect">
            <a:avLst/>
          </a:prstGeom>
        </p:spPr>
      </p:pic>
      <p:pic>
        <p:nvPicPr>
          <p:cNvPr id="4" name="Picture 3"/>
          <p:cNvPicPr>
            <a:picLocks noChangeAspect="1"/>
          </p:cNvPicPr>
          <p:nvPr/>
        </p:nvPicPr>
        <p:blipFill>
          <a:blip r:embed="rId3"/>
          <a:stretch>
            <a:fillRect/>
          </a:stretch>
        </p:blipFill>
        <p:spPr>
          <a:xfrm>
            <a:off x="966787" y="1959887"/>
            <a:ext cx="4772025" cy="3257550"/>
          </a:xfrm>
          <a:prstGeom prst="rect">
            <a:avLst/>
          </a:prstGeom>
        </p:spPr>
      </p:pic>
    </p:spTree>
    <p:extLst>
      <p:ext uri="{BB962C8B-B14F-4D97-AF65-F5344CB8AC3E}">
        <p14:creationId xmlns:p14="http://schemas.microsoft.com/office/powerpoint/2010/main" val="21979304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1628</TotalTime>
  <Words>1942</Words>
  <Application>Microsoft Office PowerPoint</Application>
  <PresentationFormat>Widescreen</PresentationFormat>
  <Paragraphs>203</Paragraphs>
  <Slides>39</Slides>
  <Notes>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39</vt:i4>
      </vt:variant>
    </vt:vector>
  </HeadingPairs>
  <TitlesOfParts>
    <vt:vector size="50" baseType="lpstr">
      <vt:lpstr>Algerian</vt:lpstr>
      <vt:lpstr>Arial</vt:lpstr>
      <vt:lpstr>Baskerville Old Face</vt:lpstr>
      <vt:lpstr>Bodoni MT</vt:lpstr>
      <vt:lpstr>Calibri</vt:lpstr>
      <vt:lpstr>Constantia</vt:lpstr>
      <vt:lpstr>Garamond</vt:lpstr>
      <vt:lpstr>Tahoma</vt:lpstr>
      <vt:lpstr>Times</vt:lpstr>
      <vt:lpstr>Times New Roman</vt:lpstr>
      <vt:lpstr>Office Theme</vt:lpstr>
      <vt:lpstr>Introduction To WCC</vt:lpstr>
      <vt:lpstr>Wireless everywhere…</vt:lpstr>
      <vt:lpstr> What is wireless communication? </vt:lpstr>
      <vt:lpstr>Advantages and disadvantages of wireless communication</vt:lpstr>
      <vt:lpstr>  CURRENT WIRELESS SYSTEMS</vt:lpstr>
      <vt:lpstr>PowerPoint Presentation</vt:lpstr>
      <vt:lpstr>Broadcast</vt:lpstr>
      <vt:lpstr>PowerPoint Presentation</vt:lpstr>
      <vt:lpstr>Paging</vt:lpstr>
      <vt:lpstr>PowerPoint Presentation</vt:lpstr>
      <vt:lpstr>PowerPoint Presentation</vt:lpstr>
      <vt:lpstr>Components of cellular network</vt:lpstr>
      <vt:lpstr>PowerPoint Presentation</vt:lpstr>
      <vt:lpstr>PowerPoint Presentation</vt:lpstr>
      <vt:lpstr>Trunking Radio</vt:lpstr>
      <vt:lpstr>PowerPoint Presentation</vt:lpstr>
      <vt:lpstr>PowerPoint Presentation</vt:lpstr>
      <vt:lpstr>Cordless Telephony</vt:lpstr>
      <vt:lpstr>PowerPoint Presentation</vt:lpstr>
      <vt:lpstr>PowerPoint Presentation</vt:lpstr>
      <vt:lpstr>PowerPoint Presentation</vt:lpstr>
      <vt:lpstr>The Difference Between a Cordless &amp; Cellular Phone</vt:lpstr>
      <vt:lpstr> Fixed Wireless Access (FWA)</vt:lpstr>
      <vt:lpstr>Wireless local area networks</vt:lpstr>
      <vt:lpstr>Personal area networks</vt:lpstr>
      <vt:lpstr>Ad-Hoc Networks</vt:lpstr>
      <vt:lpstr>PowerPoint Presentation</vt:lpstr>
      <vt:lpstr>Satellite Communication</vt:lpstr>
      <vt:lpstr>PowerPoint Presentation</vt:lpstr>
      <vt:lpstr>Requirements for the Services</vt:lpstr>
      <vt:lpstr>Data Rates</vt:lpstr>
      <vt:lpstr>Range and Number of Users</vt:lpstr>
      <vt:lpstr>Mobility</vt:lpstr>
      <vt:lpstr>Energy Consumption</vt:lpstr>
      <vt:lpstr>Use Of Spectrum</vt:lpstr>
      <vt:lpstr>Direction Of Transmission</vt:lpstr>
      <vt:lpstr>Service Quality</vt:lpstr>
      <vt:lpstr>Economic and Social Aspects Economic Requirements for Building Wireless Communications Systems</vt:lpstr>
      <vt:lpstr>The Market for Wireless Communications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student</dc:creator>
  <cp:lastModifiedBy>Mahe</cp:lastModifiedBy>
  <cp:revision>51</cp:revision>
  <dcterms:created xsi:type="dcterms:W3CDTF">2017-01-09T05:36:03Z</dcterms:created>
  <dcterms:modified xsi:type="dcterms:W3CDTF">2019-01-06T12:58:28Z</dcterms:modified>
</cp:coreProperties>
</file>