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3" r:id="rId2"/>
    <p:sldId id="267" r:id="rId3"/>
    <p:sldId id="265" r:id="rId4"/>
    <p:sldId id="257" r:id="rId5"/>
    <p:sldId id="266" r:id="rId6"/>
    <p:sldId id="269" r:id="rId7"/>
    <p:sldId id="258" r:id="rId8"/>
    <p:sldId id="272" r:id="rId9"/>
    <p:sldId id="259" r:id="rId10"/>
    <p:sldId id="271" r:id="rId11"/>
    <p:sldId id="261" r:id="rId12"/>
    <p:sldId id="264" r:id="rId13"/>
    <p:sldId id="273" r:id="rId14"/>
    <p:sldId id="274" r:id="rId15"/>
    <p:sldId id="276" r:id="rId16"/>
    <p:sldId id="277"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59DDA1-4E4F-48DF-AEA4-B6FBC06E9BE7}" type="datetimeFigureOut">
              <a:rPr lang="en-US" smtClean="0"/>
              <a:t>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1FE43-5DCD-4F35-B6C9-64F5AF6DFBDD}" type="slidenum">
              <a:rPr lang="en-US" smtClean="0"/>
              <a:t>‹#›</a:t>
            </a:fld>
            <a:endParaRPr lang="en-US"/>
          </a:p>
        </p:txBody>
      </p:sp>
    </p:spTree>
    <p:extLst>
      <p:ext uri="{BB962C8B-B14F-4D97-AF65-F5344CB8AC3E}">
        <p14:creationId xmlns:p14="http://schemas.microsoft.com/office/powerpoint/2010/main" val="4281803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0CE015-90FD-4333-AA74-C08AEFA0A064}" type="slidenum">
              <a:rPr lang="en-US" altLang="en-US"/>
              <a:pPr/>
              <a:t>3</a:t>
            </a:fld>
            <a:endParaRPr lang="en-US" altLang="en-US"/>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r>
              <a:rPr lang="en-US" altLang="en-US" dirty="0"/>
              <a:t>Transmitting and receiving antennas must be within line of sight</a:t>
            </a:r>
          </a:p>
          <a:p>
            <a:pPr lvl="1"/>
            <a:r>
              <a:rPr lang="en-US" altLang="en-US" dirty="0"/>
              <a:t>Satellite communication – signal above 30 MHz not reflected by ionosphere</a:t>
            </a:r>
          </a:p>
          <a:p>
            <a:pPr lvl="1"/>
            <a:r>
              <a:rPr lang="en-US" altLang="en-US" dirty="0"/>
              <a:t>Ground communication – antennas within </a:t>
            </a:r>
            <a:r>
              <a:rPr lang="en-US" altLang="en-US" i="1" dirty="0"/>
              <a:t>effective</a:t>
            </a:r>
            <a:r>
              <a:rPr lang="en-US" altLang="en-US" dirty="0"/>
              <a:t> line of site due to refraction</a:t>
            </a:r>
          </a:p>
          <a:p>
            <a:endParaRPr lang="en-US" altLang="en-US" dirty="0"/>
          </a:p>
        </p:txBody>
      </p:sp>
    </p:spTree>
    <p:extLst>
      <p:ext uri="{BB962C8B-B14F-4D97-AF65-F5344CB8AC3E}">
        <p14:creationId xmlns:p14="http://schemas.microsoft.com/office/powerpoint/2010/main" val="2200878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CFF3C6-91B8-4374-BB3C-4902F59B8597}"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58017-B185-45FD-AD69-71E5CFFE066A}" type="slidenum">
              <a:rPr lang="en-US" smtClean="0"/>
              <a:t>‹#›</a:t>
            </a:fld>
            <a:endParaRPr lang="en-US"/>
          </a:p>
        </p:txBody>
      </p:sp>
    </p:spTree>
    <p:extLst>
      <p:ext uri="{BB962C8B-B14F-4D97-AF65-F5344CB8AC3E}">
        <p14:creationId xmlns:p14="http://schemas.microsoft.com/office/powerpoint/2010/main" val="2039554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CFF3C6-91B8-4374-BB3C-4902F59B8597}"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58017-B185-45FD-AD69-71E5CFFE066A}" type="slidenum">
              <a:rPr lang="en-US" smtClean="0"/>
              <a:t>‹#›</a:t>
            </a:fld>
            <a:endParaRPr lang="en-US"/>
          </a:p>
        </p:txBody>
      </p:sp>
    </p:spTree>
    <p:extLst>
      <p:ext uri="{BB962C8B-B14F-4D97-AF65-F5344CB8AC3E}">
        <p14:creationId xmlns:p14="http://schemas.microsoft.com/office/powerpoint/2010/main" val="647719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CFF3C6-91B8-4374-BB3C-4902F59B8597}"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58017-B185-45FD-AD69-71E5CFFE066A}" type="slidenum">
              <a:rPr lang="en-US" smtClean="0"/>
              <a:t>‹#›</a:t>
            </a:fld>
            <a:endParaRPr lang="en-US"/>
          </a:p>
        </p:txBody>
      </p:sp>
    </p:spTree>
    <p:extLst>
      <p:ext uri="{BB962C8B-B14F-4D97-AF65-F5344CB8AC3E}">
        <p14:creationId xmlns:p14="http://schemas.microsoft.com/office/powerpoint/2010/main" val="3557019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CFF3C6-91B8-4374-BB3C-4902F59B8597}"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58017-B185-45FD-AD69-71E5CFFE066A}" type="slidenum">
              <a:rPr lang="en-US" smtClean="0"/>
              <a:t>‹#›</a:t>
            </a:fld>
            <a:endParaRPr lang="en-US"/>
          </a:p>
        </p:txBody>
      </p:sp>
    </p:spTree>
    <p:extLst>
      <p:ext uri="{BB962C8B-B14F-4D97-AF65-F5344CB8AC3E}">
        <p14:creationId xmlns:p14="http://schemas.microsoft.com/office/powerpoint/2010/main" val="242092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CFF3C6-91B8-4374-BB3C-4902F59B8597}"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58017-B185-45FD-AD69-71E5CFFE066A}" type="slidenum">
              <a:rPr lang="en-US" smtClean="0"/>
              <a:t>‹#›</a:t>
            </a:fld>
            <a:endParaRPr lang="en-US"/>
          </a:p>
        </p:txBody>
      </p:sp>
    </p:spTree>
    <p:extLst>
      <p:ext uri="{BB962C8B-B14F-4D97-AF65-F5344CB8AC3E}">
        <p14:creationId xmlns:p14="http://schemas.microsoft.com/office/powerpoint/2010/main" val="193460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CFF3C6-91B8-4374-BB3C-4902F59B8597}" type="datetimeFigureOut">
              <a:rPr lang="en-US" smtClean="0"/>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58017-B185-45FD-AD69-71E5CFFE066A}" type="slidenum">
              <a:rPr lang="en-US" smtClean="0"/>
              <a:t>‹#›</a:t>
            </a:fld>
            <a:endParaRPr lang="en-US"/>
          </a:p>
        </p:txBody>
      </p:sp>
    </p:spTree>
    <p:extLst>
      <p:ext uri="{BB962C8B-B14F-4D97-AF65-F5344CB8AC3E}">
        <p14:creationId xmlns:p14="http://schemas.microsoft.com/office/powerpoint/2010/main" val="384255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CFF3C6-91B8-4374-BB3C-4902F59B8597}" type="datetimeFigureOut">
              <a:rPr lang="en-US" smtClean="0"/>
              <a:t>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A58017-B185-45FD-AD69-71E5CFFE066A}" type="slidenum">
              <a:rPr lang="en-US" smtClean="0"/>
              <a:t>‹#›</a:t>
            </a:fld>
            <a:endParaRPr lang="en-US"/>
          </a:p>
        </p:txBody>
      </p:sp>
    </p:spTree>
    <p:extLst>
      <p:ext uri="{BB962C8B-B14F-4D97-AF65-F5344CB8AC3E}">
        <p14:creationId xmlns:p14="http://schemas.microsoft.com/office/powerpoint/2010/main" val="288224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CFF3C6-91B8-4374-BB3C-4902F59B8597}" type="datetimeFigureOut">
              <a:rPr lang="en-US" smtClean="0"/>
              <a:t>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A58017-B185-45FD-AD69-71E5CFFE066A}" type="slidenum">
              <a:rPr lang="en-US" smtClean="0"/>
              <a:t>‹#›</a:t>
            </a:fld>
            <a:endParaRPr lang="en-US"/>
          </a:p>
        </p:txBody>
      </p:sp>
    </p:spTree>
    <p:extLst>
      <p:ext uri="{BB962C8B-B14F-4D97-AF65-F5344CB8AC3E}">
        <p14:creationId xmlns:p14="http://schemas.microsoft.com/office/powerpoint/2010/main" val="356176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FF3C6-91B8-4374-BB3C-4902F59B8597}" type="datetimeFigureOut">
              <a:rPr lang="en-US" smtClean="0"/>
              <a:t>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A58017-B185-45FD-AD69-71E5CFFE066A}" type="slidenum">
              <a:rPr lang="en-US" smtClean="0"/>
              <a:t>‹#›</a:t>
            </a:fld>
            <a:endParaRPr lang="en-US"/>
          </a:p>
        </p:txBody>
      </p:sp>
    </p:spTree>
    <p:extLst>
      <p:ext uri="{BB962C8B-B14F-4D97-AF65-F5344CB8AC3E}">
        <p14:creationId xmlns:p14="http://schemas.microsoft.com/office/powerpoint/2010/main" val="2002469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CFF3C6-91B8-4374-BB3C-4902F59B8597}" type="datetimeFigureOut">
              <a:rPr lang="en-US" smtClean="0"/>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58017-B185-45FD-AD69-71E5CFFE066A}" type="slidenum">
              <a:rPr lang="en-US" smtClean="0"/>
              <a:t>‹#›</a:t>
            </a:fld>
            <a:endParaRPr lang="en-US"/>
          </a:p>
        </p:txBody>
      </p:sp>
    </p:spTree>
    <p:extLst>
      <p:ext uri="{BB962C8B-B14F-4D97-AF65-F5344CB8AC3E}">
        <p14:creationId xmlns:p14="http://schemas.microsoft.com/office/powerpoint/2010/main" val="216072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CFF3C6-91B8-4374-BB3C-4902F59B8597}" type="datetimeFigureOut">
              <a:rPr lang="en-US" smtClean="0"/>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58017-B185-45FD-AD69-71E5CFFE066A}" type="slidenum">
              <a:rPr lang="en-US" smtClean="0"/>
              <a:t>‹#›</a:t>
            </a:fld>
            <a:endParaRPr lang="en-US"/>
          </a:p>
        </p:txBody>
      </p:sp>
    </p:spTree>
    <p:extLst>
      <p:ext uri="{BB962C8B-B14F-4D97-AF65-F5344CB8AC3E}">
        <p14:creationId xmlns:p14="http://schemas.microsoft.com/office/powerpoint/2010/main" val="198325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FF3C6-91B8-4374-BB3C-4902F59B8597}" type="datetimeFigureOut">
              <a:rPr lang="en-US" smtClean="0"/>
              <a:t>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58017-B185-45FD-AD69-71E5CFFE066A}" type="slidenum">
              <a:rPr lang="en-US" smtClean="0"/>
              <a:t>‹#›</a:t>
            </a:fld>
            <a:endParaRPr lang="en-US"/>
          </a:p>
        </p:txBody>
      </p:sp>
    </p:spTree>
    <p:extLst>
      <p:ext uri="{BB962C8B-B14F-4D97-AF65-F5344CB8AC3E}">
        <p14:creationId xmlns:p14="http://schemas.microsoft.com/office/powerpoint/2010/main" val="1571828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Multipath_propagation"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Bookman Old Style" panose="02050604050505020204" pitchFamily="18" charset="0"/>
              </a:rPr>
              <a:t>TECHNICAL CHALLENGES INVOLVED</a:t>
            </a:r>
            <a:endParaRPr lang="en-US" dirty="0">
              <a:latin typeface="Bookman Old Style" panose="02050604050505020204" pitchFamily="18" charset="0"/>
            </a:endParaRPr>
          </a:p>
        </p:txBody>
      </p:sp>
      <p:sp>
        <p:nvSpPr>
          <p:cNvPr id="3" name="Subtitle 2"/>
          <p:cNvSpPr>
            <a:spLocks noGrp="1"/>
          </p:cNvSpPr>
          <p:nvPr>
            <p:ph type="subTitle" idx="1"/>
          </p:nvPr>
        </p:nvSpPr>
        <p:spPr/>
        <p:txBody>
          <a:bodyPr>
            <a:normAutofit fontScale="77500" lnSpcReduction="20000"/>
          </a:bodyPr>
          <a:lstStyle/>
          <a:p>
            <a:r>
              <a:rPr lang="en-US" dirty="0">
                <a:latin typeface="Bookman Old Style" panose="02050604050505020204" pitchFamily="18" charset="0"/>
              </a:rPr>
              <a:t>Unit </a:t>
            </a:r>
            <a:r>
              <a:rPr lang="en-US" dirty="0" smtClean="0">
                <a:latin typeface="Bookman Old Style" panose="02050604050505020204" pitchFamily="18" charset="0"/>
              </a:rPr>
              <a:t>1 Chapter 2 and 3 </a:t>
            </a:r>
            <a:r>
              <a:rPr lang="en-US" dirty="0">
                <a:latin typeface="Bookman Old Style" panose="02050604050505020204" pitchFamily="18" charset="0"/>
              </a:rPr>
              <a:t>: WIRELESS</a:t>
            </a:r>
          </a:p>
          <a:p>
            <a:r>
              <a:rPr lang="en-US" dirty="0" smtClean="0">
                <a:latin typeface="Bookman Old Style" panose="02050604050505020204" pitchFamily="18" charset="0"/>
              </a:rPr>
              <a:t>COMMUNICATIONS</a:t>
            </a:r>
          </a:p>
          <a:p>
            <a:r>
              <a:rPr lang="en-US" b="1" i="0" dirty="0">
                <a:latin typeface="Bookman Old Style" panose="02050604050505020204" pitchFamily="18" charset="0"/>
              </a:rPr>
              <a:t>Andreas F. </a:t>
            </a:r>
            <a:r>
              <a:rPr lang="en-US" b="1" i="0" dirty="0" err="1" smtClean="0">
                <a:latin typeface="Bookman Old Style" panose="02050604050505020204" pitchFamily="18" charset="0"/>
              </a:rPr>
              <a:t>Molisch</a:t>
            </a:r>
            <a:endParaRPr lang="en-US" b="1" i="0" dirty="0">
              <a:latin typeface="Bookman Old Style" panose="02050604050505020204" pitchFamily="18" charset="0"/>
            </a:endParaRPr>
          </a:p>
          <a:p>
            <a:r>
              <a:rPr lang="en-US" b="1" i="0" dirty="0" smtClean="0">
                <a:latin typeface="Bookman Old Style" panose="02050604050505020204" pitchFamily="18" charset="0"/>
              </a:rPr>
              <a:t> 2.1,2.2,2.3 and 2.4 &amp;&amp; 3.2</a:t>
            </a:r>
          </a:p>
          <a:p>
            <a:r>
              <a:rPr lang="en-US" b="1" dirty="0" smtClean="0">
                <a:latin typeface="Bookman Old Style" panose="02050604050505020204" pitchFamily="18" charset="0"/>
              </a:rPr>
              <a:t>For more details on Fading refer 5.9 of </a:t>
            </a:r>
            <a:r>
              <a:rPr lang="en-US" b="1" dirty="0" err="1" smtClean="0">
                <a:latin typeface="Bookman Old Style" panose="02050604050505020204" pitchFamily="18" charset="0"/>
              </a:rPr>
              <a:t>Upena</a:t>
            </a:r>
            <a:r>
              <a:rPr lang="en-US" b="1" dirty="0" smtClean="0">
                <a:latin typeface="Bookman Old Style" panose="02050604050505020204" pitchFamily="18" charset="0"/>
              </a:rPr>
              <a:t> </a:t>
            </a:r>
            <a:r>
              <a:rPr lang="en-US" b="1" dirty="0" err="1" smtClean="0">
                <a:latin typeface="Bookman Old Style" panose="02050604050505020204" pitchFamily="18" charset="0"/>
              </a:rPr>
              <a:t>Dalal</a:t>
            </a:r>
            <a:endParaRPr lang="en-US" dirty="0">
              <a:latin typeface="Bookman Old Style" panose="0205060405050502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414" y="341195"/>
            <a:ext cx="2740641" cy="1787856"/>
          </a:xfrm>
          <a:prstGeom prst="rect">
            <a:avLst/>
          </a:prstGeom>
        </p:spPr>
      </p:pic>
    </p:spTree>
    <p:extLst>
      <p:ext uri="{BB962C8B-B14F-4D97-AF65-F5344CB8AC3E}">
        <p14:creationId xmlns:p14="http://schemas.microsoft.com/office/powerpoint/2010/main" val="2364899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56597" y="1085850"/>
            <a:ext cx="6901715" cy="4686300"/>
          </a:xfrm>
          <a:prstGeom prst="rect">
            <a:avLst/>
          </a:prstGeom>
        </p:spPr>
      </p:pic>
    </p:spTree>
    <p:extLst>
      <p:ext uri="{BB962C8B-B14F-4D97-AF65-F5344CB8AC3E}">
        <p14:creationId xmlns:p14="http://schemas.microsoft.com/office/powerpoint/2010/main" val="98232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754" y="3084038"/>
            <a:ext cx="5705475" cy="3419475"/>
          </a:xfrm>
          <a:prstGeom prst="rect">
            <a:avLst/>
          </a:prstGeom>
        </p:spPr>
      </p:pic>
      <p:sp>
        <p:nvSpPr>
          <p:cNvPr id="3" name="Rectangle 2"/>
          <p:cNvSpPr/>
          <p:nvPr/>
        </p:nvSpPr>
        <p:spPr>
          <a:xfrm>
            <a:off x="4999629" y="147808"/>
            <a:ext cx="6096000" cy="3693319"/>
          </a:xfrm>
          <a:prstGeom prst="rect">
            <a:avLst/>
          </a:prstGeom>
        </p:spPr>
        <p:txBody>
          <a:bodyPr>
            <a:spAutoFit/>
          </a:bodyPr>
          <a:lstStyle/>
          <a:p>
            <a:pPr algn="just"/>
            <a:endParaRPr lang="en-IN" dirty="0" smtClean="0">
              <a:latin typeface="Baskerville Old Face" panose="02020602080505020303" pitchFamily="18" charset="0"/>
            </a:endParaRPr>
          </a:p>
          <a:p>
            <a:pPr algn="just"/>
            <a:r>
              <a:rPr lang="en-IN" sz="2400" dirty="0" smtClean="0">
                <a:latin typeface="Baskerville Old Face" panose="02020602080505020303" pitchFamily="18" charset="0"/>
              </a:rPr>
              <a:t>Usually the digital information that is transmitted will be in the form of square waveform representing the 1’s and 0’s. When this square waveform mixes with the noises and non linarites in the channel, the square waveform starts to spread and merge with the adjacent symbol sequence, making the data there to be unreadable. At the receiver end this data is wrongly decoded. </a:t>
            </a:r>
            <a:endParaRPr lang="en-US" sz="2400" dirty="0">
              <a:latin typeface="Baskerville Old Face" panose="02020602080505020303" pitchFamily="18" charset="0"/>
            </a:endParaRPr>
          </a:p>
        </p:txBody>
      </p:sp>
    </p:spTree>
    <p:extLst>
      <p:ext uri="{BB962C8B-B14F-4D97-AF65-F5344CB8AC3E}">
        <p14:creationId xmlns:p14="http://schemas.microsoft.com/office/powerpoint/2010/main" val="1146257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6048" y="238835"/>
            <a:ext cx="6509982" cy="30025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436429" y="473838"/>
            <a:ext cx="1786066" cy="369332"/>
          </a:xfrm>
          <a:prstGeom prst="rect">
            <a:avLst/>
          </a:prstGeom>
        </p:spPr>
        <p:txBody>
          <a:bodyPr wrap="none">
            <a:spAutoFit/>
          </a:bodyPr>
          <a:lstStyle/>
          <a:p>
            <a:r>
              <a:rPr lang="en-US" b="1" i="0" u="none" strike="noStrike" baseline="0" dirty="0" smtClean="0">
                <a:latin typeface="Bookman Old Style" panose="02050604050505020204" pitchFamily="18" charset="0"/>
              </a:rPr>
              <a:t>User Mobility</a:t>
            </a:r>
            <a:endParaRPr lang="en-US" dirty="0">
              <a:latin typeface="Bookman Old Style" panose="02050604050505020204" pitchFamily="18" charset="0"/>
            </a:endParaRPr>
          </a:p>
        </p:txBody>
      </p:sp>
      <p:sp>
        <p:nvSpPr>
          <p:cNvPr id="10" name="Rectangle 9"/>
          <p:cNvSpPr/>
          <p:nvPr/>
        </p:nvSpPr>
        <p:spPr>
          <a:xfrm>
            <a:off x="580030" y="1085965"/>
            <a:ext cx="6096000" cy="646331"/>
          </a:xfrm>
          <a:prstGeom prst="rect">
            <a:avLst/>
          </a:prstGeom>
        </p:spPr>
        <p:txBody>
          <a:bodyPr>
            <a:spAutoFit/>
          </a:bodyPr>
          <a:lstStyle/>
          <a:p>
            <a:r>
              <a:rPr lang="en-IN" b="0" u="none" strike="noStrike" baseline="0" dirty="0" smtClean="0">
                <a:latin typeface="Bookman Old Style" panose="02050604050505020204" pitchFamily="18" charset="0"/>
              </a:rPr>
              <a:t>Home Location Register (HLR) and the Visitor Location Register (VLR).</a:t>
            </a:r>
            <a:endParaRPr lang="en-US" dirty="0">
              <a:latin typeface="Bookman Old Style" panose="02050604050505020204" pitchFamily="18" charset="0"/>
            </a:endParaRPr>
          </a:p>
        </p:txBody>
      </p:sp>
      <p:sp>
        <p:nvSpPr>
          <p:cNvPr id="11" name="Rectangle 10"/>
          <p:cNvSpPr/>
          <p:nvPr/>
        </p:nvSpPr>
        <p:spPr>
          <a:xfrm>
            <a:off x="580030" y="1975091"/>
            <a:ext cx="6096000" cy="923330"/>
          </a:xfrm>
          <a:prstGeom prst="rect">
            <a:avLst/>
          </a:prstGeom>
        </p:spPr>
        <p:txBody>
          <a:bodyPr>
            <a:spAutoFit/>
          </a:bodyPr>
          <a:lstStyle/>
          <a:p>
            <a:r>
              <a:rPr lang="en-IN" b="0" i="0" u="none" strike="noStrike" baseline="0" dirty="0" smtClean="0">
                <a:latin typeface="Bookman Old Style" panose="02050604050505020204" pitchFamily="18" charset="0"/>
              </a:rPr>
              <a:t>If an MS moves across a cell boundary, a different BS becomes the </a:t>
            </a:r>
            <a:r>
              <a:rPr lang="en-IN" b="0" i="1" u="none" strike="noStrike" baseline="0" dirty="0" smtClean="0">
                <a:latin typeface="Bookman Old Style" panose="02050604050505020204" pitchFamily="18" charset="0"/>
              </a:rPr>
              <a:t>serving BS</a:t>
            </a:r>
            <a:r>
              <a:rPr lang="en-IN" b="0" i="0" u="none" strike="noStrike" baseline="0" dirty="0" smtClean="0">
                <a:latin typeface="Bookman Old Style" panose="02050604050505020204" pitchFamily="18" charset="0"/>
              </a:rPr>
              <a:t>; in other words,</a:t>
            </a:r>
          </a:p>
          <a:p>
            <a:r>
              <a:rPr lang="en-IN" b="0" i="0" u="none" strike="noStrike" baseline="0" dirty="0" smtClean="0">
                <a:latin typeface="Bookman Old Style" panose="02050604050505020204" pitchFamily="18" charset="0"/>
              </a:rPr>
              <a:t>the MS is </a:t>
            </a:r>
            <a:r>
              <a:rPr lang="en-IN" b="0" i="1" u="none" strike="noStrike" baseline="0" dirty="0" smtClean="0">
                <a:latin typeface="Bookman Old Style" panose="02050604050505020204" pitchFamily="18" charset="0"/>
              </a:rPr>
              <a:t>handed over </a:t>
            </a:r>
            <a:r>
              <a:rPr lang="en-IN" b="0" i="0" u="none" strike="noStrike" baseline="0" dirty="0" smtClean="0">
                <a:latin typeface="Bookman Old Style" panose="02050604050505020204" pitchFamily="18" charset="0"/>
              </a:rPr>
              <a:t>from one BS to another.</a:t>
            </a:r>
            <a:endParaRPr lang="en-US" dirty="0">
              <a:latin typeface="Bookman Old Style" panose="02050604050505020204" pitchFamily="18"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1652" y="2749455"/>
            <a:ext cx="3810000" cy="3076575"/>
          </a:xfrm>
          <a:prstGeom prst="rect">
            <a:avLst/>
          </a:prstGeom>
        </p:spPr>
      </p:pic>
      <p:pic>
        <p:nvPicPr>
          <p:cNvPr id="14" name="Picture 13"/>
          <p:cNvPicPr>
            <a:picLocks noChangeAspect="1"/>
          </p:cNvPicPr>
          <p:nvPr/>
        </p:nvPicPr>
        <p:blipFill>
          <a:blip r:embed="rId3"/>
          <a:stretch>
            <a:fillRect/>
          </a:stretch>
        </p:blipFill>
        <p:spPr>
          <a:xfrm>
            <a:off x="284157" y="3390900"/>
            <a:ext cx="3876675" cy="3467100"/>
          </a:xfrm>
          <a:prstGeom prst="rect">
            <a:avLst/>
          </a:prstGeom>
        </p:spPr>
      </p:pic>
    </p:spTree>
    <p:extLst>
      <p:ext uri="{BB962C8B-B14F-4D97-AF65-F5344CB8AC3E}">
        <p14:creationId xmlns:p14="http://schemas.microsoft.com/office/powerpoint/2010/main" val="2361896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r>
              <a:rPr lang="en-US" dirty="0"/>
              <a:t>If there is an incoming call for a certain MS (user), the network has to know in which cell </a:t>
            </a:r>
            <a:r>
              <a:rPr lang="en-US" dirty="0" smtClean="0"/>
              <a:t>the user </a:t>
            </a:r>
            <a:r>
              <a:rPr lang="en-US" dirty="0"/>
              <a:t>is located. </a:t>
            </a:r>
            <a:endParaRPr lang="en-US" dirty="0" smtClean="0"/>
          </a:p>
          <a:p>
            <a:r>
              <a:rPr lang="en-US" dirty="0" smtClean="0"/>
              <a:t>The </a:t>
            </a:r>
            <a:r>
              <a:rPr lang="en-US" dirty="0"/>
              <a:t>first requirement is that an MS emits a signal at regular intervals, </a:t>
            </a:r>
            <a:r>
              <a:rPr lang="en-US" dirty="0" smtClean="0"/>
              <a:t>informing nearby </a:t>
            </a:r>
            <a:r>
              <a:rPr lang="en-US" dirty="0"/>
              <a:t>BSs that it is “in the neighborhood</a:t>
            </a:r>
            <a:r>
              <a:rPr lang="en-US" dirty="0" smtClean="0"/>
              <a:t>.”</a:t>
            </a:r>
          </a:p>
          <a:p>
            <a:r>
              <a:rPr lang="en-US" dirty="0" smtClean="0"/>
              <a:t> </a:t>
            </a:r>
            <a:r>
              <a:rPr lang="en-US" dirty="0"/>
              <a:t>Two databanks then employ this information: </a:t>
            </a:r>
            <a:r>
              <a:rPr lang="en-US" dirty="0" smtClean="0"/>
              <a:t>the </a:t>
            </a:r>
            <a:r>
              <a:rPr lang="en-US" i="1" dirty="0" smtClean="0"/>
              <a:t>Home </a:t>
            </a:r>
            <a:r>
              <a:rPr lang="en-US" i="1" dirty="0"/>
              <a:t>Location Register </a:t>
            </a:r>
            <a:r>
              <a:rPr lang="en-US" dirty="0"/>
              <a:t>(HLR) and the </a:t>
            </a:r>
            <a:r>
              <a:rPr lang="en-US" i="1" dirty="0"/>
              <a:t>Visitor Location Register </a:t>
            </a:r>
            <a:r>
              <a:rPr lang="en-US" dirty="0"/>
              <a:t>(VLR). </a:t>
            </a:r>
            <a:endParaRPr lang="en-US" dirty="0" smtClean="0"/>
          </a:p>
          <a:p>
            <a:r>
              <a:rPr lang="en-US" dirty="0" smtClean="0"/>
              <a:t>The </a:t>
            </a:r>
            <a:r>
              <a:rPr lang="en-US" dirty="0"/>
              <a:t>HLR is a </a:t>
            </a:r>
            <a:r>
              <a:rPr lang="en-US" dirty="0" smtClean="0"/>
              <a:t>central database </a:t>
            </a:r>
            <a:r>
              <a:rPr lang="en-US" dirty="0"/>
              <a:t>that keeps track of the location a user is currently at; the VLR is a database </a:t>
            </a:r>
            <a:r>
              <a:rPr lang="en-US" dirty="0" smtClean="0"/>
              <a:t>associated with </a:t>
            </a:r>
            <a:r>
              <a:rPr lang="en-US" dirty="0"/>
              <a:t>a certain BS that notes all the users who are currently within the coverage area of </a:t>
            </a:r>
            <a:r>
              <a:rPr lang="en-US" dirty="0" smtClean="0"/>
              <a:t>this specific </a:t>
            </a:r>
            <a:r>
              <a:rPr lang="en-US" dirty="0"/>
              <a:t>BS</a:t>
            </a:r>
            <a:r>
              <a:rPr lang="en-US" dirty="0" smtClean="0"/>
              <a:t>.</a:t>
            </a:r>
          </a:p>
          <a:p>
            <a:r>
              <a:rPr lang="en-US" dirty="0" smtClean="0"/>
              <a:t> </a:t>
            </a:r>
            <a:r>
              <a:rPr lang="en-US" dirty="0"/>
              <a:t>Consider user </a:t>
            </a:r>
            <a:r>
              <a:rPr lang="en-US" i="1" dirty="0"/>
              <a:t>A</a:t>
            </a:r>
            <a:r>
              <a:rPr lang="en-US" dirty="0"/>
              <a:t>, who is registered in San Francisco, but is currently located in </a:t>
            </a:r>
            <a:r>
              <a:rPr lang="en-US" dirty="0" smtClean="0"/>
              <a:t>Los Angeles</a:t>
            </a:r>
            <a:r>
              <a:rPr lang="en-US" dirty="0"/>
              <a:t>. </a:t>
            </a:r>
            <a:endParaRPr lang="en-US" dirty="0" smtClean="0"/>
          </a:p>
          <a:p>
            <a:r>
              <a:rPr lang="en-US" dirty="0"/>
              <a:t> </a:t>
            </a:r>
            <a:r>
              <a:rPr lang="en-US" dirty="0" smtClean="0"/>
              <a:t> It </a:t>
            </a:r>
            <a:r>
              <a:rPr lang="en-US" dirty="0"/>
              <a:t>informs the nearest BS (in Los Angeles) that it is now within its coverage </a:t>
            </a:r>
            <a:r>
              <a:rPr lang="en-US" dirty="0" smtClean="0"/>
              <a:t>area; the </a:t>
            </a:r>
            <a:r>
              <a:rPr lang="en-US" dirty="0"/>
              <a:t>BS enters that information into its VLR. At the same time, the information is forwarded </a:t>
            </a:r>
            <a:r>
              <a:rPr lang="en-US" dirty="0" smtClean="0"/>
              <a:t>to the </a:t>
            </a:r>
            <a:r>
              <a:rPr lang="en-US" dirty="0"/>
              <a:t>central HLR (located, e.g., in New York). </a:t>
            </a:r>
            <a:endParaRPr lang="en-US" dirty="0" smtClean="0"/>
          </a:p>
          <a:p>
            <a:r>
              <a:rPr lang="en-US" dirty="0" smtClean="0"/>
              <a:t>If </a:t>
            </a:r>
            <a:r>
              <a:rPr lang="en-US" dirty="0"/>
              <a:t>now somebody calls user </a:t>
            </a:r>
            <a:r>
              <a:rPr lang="en-US" i="1" dirty="0"/>
              <a:t>A</a:t>
            </a:r>
            <a:r>
              <a:rPr lang="en-US" dirty="0"/>
              <a:t>, an enquiry is </a:t>
            </a:r>
            <a:r>
              <a:rPr lang="en-US" dirty="0" smtClean="0"/>
              <a:t>sent to </a:t>
            </a:r>
            <a:r>
              <a:rPr lang="en-US" dirty="0"/>
              <a:t>the HLR to find out the current location of the user. After receiving the answer, the call </a:t>
            </a:r>
            <a:r>
              <a:rPr lang="en-US" dirty="0" smtClean="0"/>
              <a:t>is rerouted </a:t>
            </a:r>
            <a:r>
              <a:rPr lang="en-US" dirty="0"/>
              <a:t>to Los Angeles. For the Los Angeles BS, user </a:t>
            </a:r>
            <a:r>
              <a:rPr lang="en-US" i="1" dirty="0"/>
              <a:t>A </a:t>
            </a:r>
            <a:r>
              <a:rPr lang="en-US" dirty="0"/>
              <a:t>is just a “regular” user, whose </a:t>
            </a:r>
            <a:r>
              <a:rPr lang="en-US" dirty="0" err="1" smtClean="0"/>
              <a:t>dataare</a:t>
            </a:r>
            <a:r>
              <a:rPr lang="en-US" dirty="0" smtClean="0"/>
              <a:t> </a:t>
            </a:r>
            <a:r>
              <a:rPr lang="en-US" dirty="0"/>
              <a:t>all stored in the </a:t>
            </a:r>
            <a:r>
              <a:rPr lang="en-US" dirty="0" smtClean="0"/>
              <a:t>VLR</a:t>
            </a:r>
            <a:endParaRPr lang="en-US" dirty="0"/>
          </a:p>
        </p:txBody>
      </p:sp>
    </p:spTree>
    <p:extLst>
      <p:ext uri="{BB962C8B-B14F-4D97-AF65-F5344CB8AC3E}">
        <p14:creationId xmlns:p14="http://schemas.microsoft.com/office/powerpoint/2010/main" val="567187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Spectrum limitations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529556"/>
            <a:ext cx="7620000" cy="4943475"/>
          </a:xfrm>
          <a:prstGeom prst="rect">
            <a:avLst/>
          </a:prstGeom>
        </p:spPr>
      </p:pic>
    </p:spTree>
    <p:extLst>
      <p:ext uri="{BB962C8B-B14F-4D97-AF65-F5344CB8AC3E}">
        <p14:creationId xmlns:p14="http://schemas.microsoft.com/office/powerpoint/2010/main" val="1527111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255595" y="696036"/>
            <a:ext cx="9799092" cy="5480927"/>
          </a:xfrm>
          <a:prstGeom prst="rect">
            <a:avLst/>
          </a:prstGeom>
        </p:spPr>
      </p:pic>
    </p:spTree>
    <p:extLst>
      <p:ext uri="{BB962C8B-B14F-4D97-AF65-F5344CB8AC3E}">
        <p14:creationId xmlns:p14="http://schemas.microsoft.com/office/powerpoint/2010/main" val="1119796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87606" y="750628"/>
            <a:ext cx="8816453" cy="4997710"/>
          </a:xfrm>
          <a:prstGeom prst="rect">
            <a:avLst/>
          </a:prstGeom>
        </p:spPr>
      </p:pic>
    </p:spTree>
    <p:extLst>
      <p:ext uri="{BB962C8B-B14F-4D97-AF65-F5344CB8AC3E}">
        <p14:creationId xmlns:p14="http://schemas.microsoft.com/office/powerpoint/2010/main" val="2010167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36108" y="222113"/>
            <a:ext cx="6096000" cy="1938992"/>
          </a:xfrm>
          <a:prstGeom prst="rect">
            <a:avLst/>
          </a:prstGeom>
        </p:spPr>
        <p:txBody>
          <a:bodyPr>
            <a:spAutoFit/>
          </a:bodyPr>
          <a:lstStyle/>
          <a:p>
            <a:r>
              <a:rPr lang="en-IN" sz="2400" dirty="0" smtClean="0">
                <a:latin typeface="Baskerville Old Face" panose="02020602080505020303" pitchFamily="18" charset="0"/>
              </a:rPr>
              <a:t>A link budget is accounting of all of the gains and losses from the transmitter, through the medium (free space, cable, waveguide, </a:t>
            </a:r>
            <a:r>
              <a:rPr lang="en-IN" sz="2400" dirty="0" err="1" smtClean="0">
                <a:latin typeface="Baskerville Old Face" panose="02020602080505020303" pitchFamily="18" charset="0"/>
              </a:rPr>
              <a:t>fiber</a:t>
            </a:r>
            <a:r>
              <a:rPr lang="en-IN" sz="2400" dirty="0" smtClean="0">
                <a:latin typeface="Baskerville Old Face" panose="02020602080505020303" pitchFamily="18" charset="0"/>
              </a:rPr>
              <a:t>, etc.) to the receiver in a telecommunication system.</a:t>
            </a:r>
            <a:endParaRPr lang="en-US" sz="2400" dirty="0">
              <a:latin typeface="Baskerville Old Face" panose="02020602080505020303" pitchFamily="18" charset="0"/>
            </a:endParaRPr>
          </a:p>
        </p:txBody>
      </p:sp>
      <p:sp>
        <p:nvSpPr>
          <p:cNvPr id="3" name="Rectangle 2"/>
          <p:cNvSpPr/>
          <p:nvPr/>
        </p:nvSpPr>
        <p:spPr>
          <a:xfrm>
            <a:off x="0" y="360612"/>
            <a:ext cx="3930555" cy="1200329"/>
          </a:xfrm>
          <a:prstGeom prst="rect">
            <a:avLst/>
          </a:prstGeom>
        </p:spPr>
        <p:txBody>
          <a:bodyPr wrap="square">
            <a:spAutoFit/>
          </a:bodyPr>
          <a:lstStyle/>
          <a:p>
            <a:r>
              <a:rPr lang="en-US" sz="2400" dirty="0" smtClean="0">
                <a:latin typeface="Baskerville Old Face" panose="02020602080505020303" pitchFamily="18" charset="0"/>
              </a:rPr>
              <a:t>Need: To be able to calculate  how far we can go with the equipment we have</a:t>
            </a:r>
            <a:endParaRPr lang="en-US" sz="2400" dirty="0">
              <a:latin typeface="Baskerville Old Face" panose="020206020805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59138"/>
            <a:ext cx="6248471" cy="3876190"/>
          </a:xfrm>
          <a:prstGeom prst="rect">
            <a:avLst/>
          </a:prstGeom>
        </p:spPr>
      </p:pic>
      <p:pic>
        <p:nvPicPr>
          <p:cNvPr id="5" name="Picture 4"/>
          <p:cNvPicPr>
            <a:picLocks noChangeAspect="1"/>
          </p:cNvPicPr>
          <p:nvPr/>
        </p:nvPicPr>
        <p:blipFill>
          <a:blip r:embed="rId3"/>
          <a:stretch>
            <a:fillRect/>
          </a:stretch>
        </p:blipFill>
        <p:spPr>
          <a:xfrm>
            <a:off x="6469038" y="2590209"/>
            <a:ext cx="5472423" cy="3414047"/>
          </a:xfrm>
          <a:prstGeom prst="rect">
            <a:avLst/>
          </a:prstGeom>
        </p:spPr>
      </p:pic>
    </p:spTree>
    <p:extLst>
      <p:ext uri="{BB962C8B-B14F-4D97-AF65-F5344CB8AC3E}">
        <p14:creationId xmlns:p14="http://schemas.microsoft.com/office/powerpoint/2010/main" val="580901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includes:</a:t>
            </a:r>
            <a:endParaRPr lang="en-US" dirty="0"/>
          </a:p>
        </p:txBody>
      </p:sp>
      <p:sp>
        <p:nvSpPr>
          <p:cNvPr id="3" name="Content Placeholder 2"/>
          <p:cNvSpPr>
            <a:spLocks noGrp="1"/>
          </p:cNvSpPr>
          <p:nvPr>
            <p:ph idx="1"/>
          </p:nvPr>
        </p:nvSpPr>
        <p:spPr/>
        <p:txBody>
          <a:bodyPr/>
          <a:lstStyle/>
          <a:p>
            <a:r>
              <a:rPr lang="en-US" dirty="0"/>
              <a:t>multipath </a:t>
            </a:r>
            <a:r>
              <a:rPr lang="en-US" dirty="0" smtClean="0"/>
              <a:t>propagation</a:t>
            </a:r>
          </a:p>
          <a:p>
            <a:r>
              <a:rPr lang="en-US" dirty="0" smtClean="0"/>
              <a:t>spectrum limitations</a:t>
            </a:r>
            <a:endParaRPr lang="en-US" dirty="0"/>
          </a:p>
          <a:p>
            <a:r>
              <a:rPr lang="en-US" dirty="0" smtClean="0"/>
              <a:t>energy limitations</a:t>
            </a:r>
            <a:endParaRPr lang="en-US" dirty="0"/>
          </a:p>
          <a:p>
            <a:r>
              <a:rPr lang="en-US" dirty="0" smtClean="0"/>
              <a:t>user mobility.</a:t>
            </a:r>
            <a:endParaRPr lang="en-US" dirty="0"/>
          </a:p>
        </p:txBody>
      </p:sp>
    </p:spTree>
    <p:extLst>
      <p:ext uri="{BB962C8B-B14F-4D97-AF65-F5344CB8AC3E}">
        <p14:creationId xmlns:p14="http://schemas.microsoft.com/office/powerpoint/2010/main" val="1135841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en-US">
                <a:latin typeface="Times New Roman" panose="02020603050405020304" pitchFamily="18" charset="0"/>
              </a:rPr>
              <a:t>Line-of-Sight Propagation</a:t>
            </a:r>
          </a:p>
        </p:txBody>
      </p:sp>
      <p:pic>
        <p:nvPicPr>
          <p:cNvPr id="2150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209800"/>
            <a:ext cx="6934200" cy="261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314348" y="5346700"/>
            <a:ext cx="5800883" cy="369332"/>
          </a:xfrm>
          <a:prstGeom prst="rect">
            <a:avLst/>
          </a:prstGeom>
        </p:spPr>
        <p:txBody>
          <a:bodyPr wrap="none">
            <a:spAutoFit/>
          </a:bodyPr>
          <a:lstStyle/>
          <a:p>
            <a:r>
              <a:rPr lang="en-US" dirty="0" smtClean="0">
                <a:latin typeface="Calisto MT" panose="02040603050505030304" pitchFamily="18" charset="0"/>
              </a:rPr>
              <a:t>Non Line of sight is obstructed by obstacles like buildings</a:t>
            </a:r>
            <a:endParaRPr lang="en-US" dirty="0">
              <a:latin typeface="Calisto MT" panose="02040603050505030304" pitchFamily="18" charset="0"/>
            </a:endParaRPr>
          </a:p>
        </p:txBody>
      </p:sp>
    </p:spTree>
    <p:extLst>
      <p:ext uri="{BB962C8B-B14F-4D97-AF65-F5344CB8AC3E}">
        <p14:creationId xmlns:p14="http://schemas.microsoft.com/office/powerpoint/2010/main" val="3204277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73" y="1064525"/>
            <a:ext cx="4983347" cy="3820491"/>
          </a:xfrm>
          <a:prstGeom prst="rect">
            <a:avLst/>
          </a:prstGeom>
        </p:spPr>
      </p:pic>
      <p:sp>
        <p:nvSpPr>
          <p:cNvPr id="3" name="Rectangle 2"/>
          <p:cNvSpPr/>
          <p:nvPr/>
        </p:nvSpPr>
        <p:spPr>
          <a:xfrm>
            <a:off x="6096000" y="1206774"/>
            <a:ext cx="6096000" cy="2862322"/>
          </a:xfrm>
          <a:prstGeom prst="rect">
            <a:avLst/>
          </a:prstGeom>
        </p:spPr>
        <p:txBody>
          <a:bodyPr>
            <a:spAutoFit/>
          </a:bodyPr>
          <a:lstStyle/>
          <a:p>
            <a:r>
              <a:rPr lang="en-IN" sz="3600" b="0" i="0" u="none" strike="noStrike" dirty="0" smtClean="0">
                <a:solidFill>
                  <a:srgbClr val="663366"/>
                </a:solidFill>
                <a:effectLst/>
                <a:latin typeface="Baskerville Old Face" panose="02020602080505020303" pitchFamily="18" charset="0"/>
                <a:hlinkClick r:id="rId3"/>
              </a:rPr>
              <a:t>Multipath</a:t>
            </a:r>
            <a:r>
              <a:rPr lang="en-IN" sz="3600" b="0" i="0" dirty="0" smtClean="0">
                <a:solidFill>
                  <a:srgbClr val="4D4D4D"/>
                </a:solidFill>
                <a:effectLst/>
                <a:latin typeface="Baskerville Old Face" panose="02020602080505020303" pitchFamily="18" charset="0"/>
              </a:rPr>
              <a:t> is a propagation phenomenon that causes the transmitted signal to be sent on two or more paths to the receiver.</a:t>
            </a:r>
            <a:endParaRPr lang="en-US" sz="3600" dirty="0">
              <a:latin typeface="Baskerville Old Face" panose="02020602080505020303" pitchFamily="18" charset="0"/>
            </a:endParaRPr>
          </a:p>
        </p:txBody>
      </p:sp>
    </p:spTree>
    <p:extLst>
      <p:ext uri="{BB962C8B-B14F-4D97-AF65-F5344CB8AC3E}">
        <p14:creationId xmlns:p14="http://schemas.microsoft.com/office/powerpoint/2010/main" val="4072995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95537" y="805218"/>
            <a:ext cx="7400925" cy="5158854"/>
          </a:xfrm>
          <a:prstGeom prst="rect">
            <a:avLst/>
          </a:prstGeom>
        </p:spPr>
      </p:pic>
    </p:spTree>
    <p:extLst>
      <p:ext uri="{BB962C8B-B14F-4D97-AF65-F5344CB8AC3E}">
        <p14:creationId xmlns:p14="http://schemas.microsoft.com/office/powerpoint/2010/main" val="4173905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 of multipath propagation</a:t>
            </a:r>
            <a:endParaRPr lang="en-US" dirty="0"/>
          </a:p>
        </p:txBody>
      </p:sp>
      <p:sp>
        <p:nvSpPr>
          <p:cNvPr id="3" name="Content Placeholder 2"/>
          <p:cNvSpPr>
            <a:spLocks noGrp="1"/>
          </p:cNvSpPr>
          <p:nvPr>
            <p:ph idx="1"/>
          </p:nvPr>
        </p:nvSpPr>
        <p:spPr/>
        <p:txBody>
          <a:bodyPr/>
          <a:lstStyle/>
          <a:p>
            <a:r>
              <a:rPr lang="en-US" dirty="0" smtClean="0"/>
              <a:t>Fading</a:t>
            </a:r>
          </a:p>
          <a:p>
            <a:r>
              <a:rPr lang="en-US" dirty="0" err="1" smtClean="0"/>
              <a:t>Intersymbol</a:t>
            </a:r>
            <a:r>
              <a:rPr lang="en-US" dirty="0" smtClean="0"/>
              <a:t> interference</a:t>
            </a:r>
          </a:p>
          <a:p>
            <a:endParaRPr lang="en-US" dirty="0"/>
          </a:p>
        </p:txBody>
      </p:sp>
    </p:spTree>
    <p:extLst>
      <p:ext uri="{BB962C8B-B14F-4D97-AF65-F5344CB8AC3E}">
        <p14:creationId xmlns:p14="http://schemas.microsoft.com/office/powerpoint/2010/main" val="48138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16920" y="2801540"/>
            <a:ext cx="5110972" cy="1938992"/>
          </a:xfrm>
          <a:prstGeom prst="rect">
            <a:avLst/>
          </a:prstGeom>
        </p:spPr>
        <p:txBody>
          <a:bodyPr wrap="square">
            <a:spAutoFit/>
          </a:bodyPr>
          <a:lstStyle/>
          <a:p>
            <a:r>
              <a:rPr lang="en-IN" sz="2400" dirty="0" smtClean="0">
                <a:latin typeface="Baskerville Old Face" panose="02020602080505020303" pitchFamily="18" charset="0"/>
              </a:rPr>
              <a:t>Fading is a  phenomenon cause by the constructive and destructive interference of two or more copies of the same signal that arrive at the receiver at different times.</a:t>
            </a:r>
            <a:endParaRPr lang="en-US" sz="2400" dirty="0">
              <a:latin typeface="Baskerville Old Face" panose="02020602080505020303"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75" y="1333966"/>
            <a:ext cx="6137172" cy="4135478"/>
          </a:xfrm>
          <a:prstGeom prst="rect">
            <a:avLst/>
          </a:prstGeom>
        </p:spPr>
      </p:pic>
    </p:spTree>
    <p:extLst>
      <p:ext uri="{BB962C8B-B14F-4D97-AF65-F5344CB8AC3E}">
        <p14:creationId xmlns:p14="http://schemas.microsoft.com/office/powerpoint/2010/main" val="1555880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95625" y="1033462"/>
            <a:ext cx="6000750" cy="4791075"/>
          </a:xfrm>
          <a:prstGeom prst="rect">
            <a:avLst/>
          </a:prstGeom>
        </p:spPr>
      </p:pic>
    </p:spTree>
    <p:extLst>
      <p:ext uri="{BB962C8B-B14F-4D97-AF65-F5344CB8AC3E}">
        <p14:creationId xmlns:p14="http://schemas.microsoft.com/office/powerpoint/2010/main" val="2289288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779" y="1542197"/>
            <a:ext cx="5139946" cy="2596415"/>
          </a:xfrm>
          <a:prstGeom prst="rect">
            <a:avLst/>
          </a:prstGeom>
        </p:spPr>
      </p:pic>
      <p:sp>
        <p:nvSpPr>
          <p:cNvPr id="3" name="Rectangle 2"/>
          <p:cNvSpPr/>
          <p:nvPr/>
        </p:nvSpPr>
        <p:spPr>
          <a:xfrm>
            <a:off x="2966114" y="4866396"/>
            <a:ext cx="6096000" cy="830997"/>
          </a:xfrm>
          <a:prstGeom prst="rect">
            <a:avLst/>
          </a:prstGeom>
        </p:spPr>
        <p:txBody>
          <a:bodyPr>
            <a:spAutoFit/>
          </a:bodyPr>
          <a:lstStyle/>
          <a:p>
            <a:r>
              <a:rPr lang="en-IN" sz="2400" i="0" dirty="0" smtClean="0">
                <a:solidFill>
                  <a:srgbClr val="444444"/>
                </a:solidFill>
                <a:effectLst/>
                <a:latin typeface="Baskerville Old Face" panose="02020602080505020303" pitchFamily="18" charset="0"/>
              </a:rPr>
              <a:t> Shadowing : Signal strength loss after passing through obstacles</a:t>
            </a:r>
            <a:endParaRPr lang="en-US" sz="2400" dirty="0">
              <a:latin typeface="Baskerville Old Face" panose="02020602080505020303" pitchFamily="18" charset="0"/>
            </a:endParaRPr>
          </a:p>
        </p:txBody>
      </p:sp>
    </p:spTree>
    <p:extLst>
      <p:ext uri="{BB962C8B-B14F-4D97-AF65-F5344CB8AC3E}">
        <p14:creationId xmlns:p14="http://schemas.microsoft.com/office/powerpoint/2010/main" val="3981441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1634</TotalTime>
  <Words>551</Words>
  <Application>Microsoft Office PowerPoint</Application>
  <PresentationFormat>Widescreen</PresentationFormat>
  <Paragraphs>39</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Baskerville Old Face</vt:lpstr>
      <vt:lpstr>Bookman Old Style</vt:lpstr>
      <vt:lpstr>Calibri</vt:lpstr>
      <vt:lpstr>Calibri Light</vt:lpstr>
      <vt:lpstr>Calisto MT</vt:lpstr>
      <vt:lpstr>Times New Roman</vt:lpstr>
      <vt:lpstr>Office Theme</vt:lpstr>
      <vt:lpstr>TECHNICAL CHALLENGES INVOLVED</vt:lpstr>
      <vt:lpstr>Challenges includes:</vt:lpstr>
      <vt:lpstr>Line-of-Sight Propagation</vt:lpstr>
      <vt:lpstr>PowerPoint Presentation</vt:lpstr>
      <vt:lpstr>PowerPoint Presentation</vt:lpstr>
      <vt:lpstr>Implication of multipath propagation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Spectrum limitations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 P Shetty [MU-MIT]</dc:creator>
  <cp:lastModifiedBy>Mahe</cp:lastModifiedBy>
  <cp:revision>30</cp:revision>
  <dcterms:created xsi:type="dcterms:W3CDTF">2017-01-12T04:24:44Z</dcterms:created>
  <dcterms:modified xsi:type="dcterms:W3CDTF">2019-01-09T09:46:23Z</dcterms:modified>
</cp:coreProperties>
</file>