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12"/>
  </p:notesMasterIdLst>
  <p:sldIdLst>
    <p:sldId id="273" r:id="rId3"/>
    <p:sldId id="275" r:id="rId4"/>
    <p:sldId id="259" r:id="rId5"/>
    <p:sldId id="257" r:id="rId6"/>
    <p:sldId id="260" r:id="rId7"/>
    <p:sldId id="276" r:id="rId8"/>
    <p:sldId id="277" r:id="rId9"/>
    <p:sldId id="268" r:id="rId10"/>
    <p:sldId id="272" r:id="rId11"/>
  </p:sldIdLst>
  <p:sldSz cx="12192000" cy="6858000"/>
  <p:notesSz cx="12192000" cy="6858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849" autoAdjust="0"/>
  </p:normalViewPr>
  <p:slideViewPr>
    <p:cSldViewPr>
      <p:cViewPr varScale="1">
        <p:scale>
          <a:sx n="86" d="100"/>
          <a:sy n="86" d="100"/>
        </p:scale>
        <p:origin x="86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D416-5C84-4C90-91CE-0327C2087A0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170E7-6140-4DE2-9AF4-100FC06C0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6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62F37-99D0-41DD-A129-D4A9E0B634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6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A796-3900-424E-E122-FD27BEC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36AC-E0CE-0691-00FE-F55918060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52B-104B-1B76-3132-CFB1CFD4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14BC-A710-A5D5-772E-753D4648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F63-9641-C22A-E0C6-702A0D4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3C9D-2EFD-1486-8812-EF10379E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2EEB-39F7-8564-ECA2-18927690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3B1E-9965-7EC0-2C6C-14637778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49DBB-EEEE-E26C-D3F1-4E349E23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4EFF-04F0-4C7F-CBE7-E4664B57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339C9-1525-6451-F4A3-68567398D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6E891-74EB-2323-D9A5-D4CA7C84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A8FEE-8183-9A87-B8DE-4994B2CC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A4A3C-8D24-69DC-EBD0-E54D077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7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598B-9557-3137-99C9-B3CEE5B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19AD4-0FC3-3050-D0DF-9D7C692D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0C58D-7F62-B2D6-66CB-53ADCFB7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DE34-225E-CEC4-B8C6-35A5759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1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23B41-1CDC-190A-A29F-0C179641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473A6-5CCE-CD8E-37B1-558F20AB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55760-32E0-571B-4D23-44D08992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0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FC21-1CB8-9A78-8AA7-3BA8EBC4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B22D-DDF3-B2F1-48B4-192ED548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4ACC-947D-4409-270F-A6259D58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19EE-9795-6CA0-2CC0-6CAF571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8D8B-96A4-EA8B-F12C-C226971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F09F-419E-CDF2-5F2F-986A6925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1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AE6-4FB8-6517-386C-ED93ED06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DAEEF-7325-C0A0-CE7B-6D88B037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3B1A9-4EFC-6323-9171-FCC47794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B4BAE-35C0-88E8-FF6C-47CDB00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B6AC-E6AB-C564-3CC3-F7FDBA56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7AED-DA6C-7554-4EDE-34BE5989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5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CCDC-01F8-F489-5AD9-A62693DA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97D60-E03F-D9D6-89FB-90DEF3F77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7FF6-A02C-0DD6-A219-77E5B92F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39E7-B152-69ED-52DD-9DAFB219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A7E5-FF9E-29E6-1C49-418B178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0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0B430-28C4-E3B1-84C1-65E451E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05ED-3C7C-A9DA-4386-6AA0A68A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6AB9-B9A4-F9D1-B9FA-C53C8528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97C3-A098-7D8A-32D6-7B0E2EDC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3805-B2B1-A448-774B-6B5009AD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D6CF48E6-9033-3CFD-DBA5-7C5F2E040E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0158300"/>
              </p:ext>
            </p:extLst>
          </p:nvPr>
        </p:nvGraphicFramePr>
        <p:xfrm>
          <a:off x="2056383" y="6380149"/>
          <a:ext cx="7948293" cy="29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b="1" spc="10" dirty="0">
                          <a:solidFill>
                            <a:srgbClr val="585858"/>
                          </a:solidFill>
                          <a:latin typeface="Tahoma"/>
                          <a:cs typeface="Tahoma"/>
                        </a:rPr>
                        <a:t>Overview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spc="4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spc="30" dirty="0" err="1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Dasboard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lang="en-US" sz="900" spc="3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Performance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Trend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Source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ti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na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spc="4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CVSS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25"/>
                        </a:lnSpc>
                        <a:spcBef>
                          <a:spcPts val="45"/>
                        </a:spcBef>
                      </a:pPr>
                      <a:r>
                        <a:rPr sz="900" spc="10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Protocol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Dictionary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9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0CC2-84DD-1E0E-8911-F001BE1E8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C4B0D-20C6-9252-4012-3418DDDFC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D0C7-85C0-68CC-7226-77152A78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3D5D-CBCC-4A67-961E-F366C6D37C36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0AA5-84DC-D737-E46D-BDCF1A3D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C9EF-DD0B-71A5-205A-4997AB0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40E6-15D6-48EC-B353-58481D745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5E0-CA73-83EE-3548-7EDA4B1B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6E5BE-4610-6B19-A7EF-02FC99635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91CD-42A0-A92D-DCD4-D4237E8F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E2C0-36AB-617A-FF15-F6675F1D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3D0D-0C2F-5339-C8C0-F4EACA24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AA2D-82E8-B0D2-AC5D-192F4D98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8429-436C-7AF0-C1F0-91D05486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CBAF-5214-2857-5BE6-A61BC23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25F4-D22B-221D-729D-8888A49E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6EC5-CA11-73E8-0C64-33C9A47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A6A6-BF5C-71CE-EF2B-50F5057C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A9E2-5650-D90A-ECF1-79CE6011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8A3A-5B59-00DA-3BB8-E765B3DE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6E24-78B5-2794-5371-7B971FFB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FA06-63A6-764A-1A16-EE3987A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977" y="669798"/>
            <a:ext cx="11743690" cy="0"/>
          </a:xfrm>
          <a:custGeom>
            <a:avLst/>
            <a:gdLst/>
            <a:ahLst/>
            <a:cxnLst/>
            <a:rect l="l" t="t" r="r" b="b"/>
            <a:pathLst>
              <a:path w="11743690">
                <a:moveTo>
                  <a:pt x="0" y="0"/>
                </a:moveTo>
                <a:lnTo>
                  <a:pt x="11743182" y="0"/>
                </a:lnTo>
              </a:path>
            </a:pathLst>
          </a:custGeom>
          <a:ln w="28575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8134" y="154686"/>
            <a:ext cx="496443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0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342" y="1278712"/>
            <a:ext cx="11037315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DA946-A0CD-DABF-64BF-102F5333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37DD-9442-EDEE-B2FE-91278F05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2082-3C3F-2E43-C26A-5C48AB6B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4622-127C-4150-B63C-A90306BD4375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9AD9-CA6B-0DA7-A86B-C64F3E9E9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CFF5-150C-C88E-B068-ED792A698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D941-3C76-4E12-B806-D98579BC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file:///C:\Users\vidit\OneDrive\Desktop\Projects\POWER%20BI%20CASE%20COMPETITION-Partner.xlsx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hyperlink" Target="https://www.colleendilen.com/2016/03/16/which-is-more-important-for-cultural-organizations-being-educational-or-being-entertaining-data/" TargetMode="Externa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hyperlink" Target="http://www.byungwan.com/papers/Thumbnails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433-3F8E-9375-8332-0B201E6E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3356"/>
            <a:ext cx="9144000" cy="3693319"/>
          </a:xfrm>
        </p:spPr>
        <p:txBody>
          <a:bodyPr/>
          <a:lstStyle/>
          <a:p>
            <a:r>
              <a:rPr lang="en-IN" dirty="0"/>
              <a:t>5555555555555555555555555555555555555555555555555555555555555555555555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0981-08D3-D257-EE8A-872A97353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C7D85-BDC1-0E35-D0A8-EFD07320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" y="-3501"/>
            <a:ext cx="12189904" cy="68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73989-5749-0579-3246-F03F8DBA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1214-7D9B-9E7B-48C8-7F97D3C34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5F2B2-2D29-54AA-EE7F-8E16472A8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779EF-7123-CEE0-05E0-BF397A3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9" y="0"/>
            <a:ext cx="12309333" cy="68675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0761A-0A85-EDB1-A77F-1B12E3A125E0}"/>
              </a:ext>
            </a:extLst>
          </p:cNvPr>
          <p:cNvCxnSpPr>
            <a:cxnSpLocks/>
          </p:cNvCxnSpPr>
          <p:nvPr/>
        </p:nvCxnSpPr>
        <p:spPr>
          <a:xfrm>
            <a:off x="1524000" y="6330455"/>
            <a:ext cx="89740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A1CF6E-5BF1-A158-A855-EC0429757B48}"/>
              </a:ext>
            </a:extLst>
          </p:cNvPr>
          <p:cNvSpPr/>
          <p:nvPr/>
        </p:nvSpPr>
        <p:spPr>
          <a:xfrm>
            <a:off x="413238" y="896815"/>
            <a:ext cx="5574324" cy="125727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D1ED9-597A-3EEA-422B-BF68A5A25C9A}"/>
              </a:ext>
            </a:extLst>
          </p:cNvPr>
          <p:cNvCxnSpPr>
            <a:cxnSpLocks/>
          </p:cNvCxnSpPr>
          <p:nvPr/>
        </p:nvCxnSpPr>
        <p:spPr>
          <a:xfrm flipV="1">
            <a:off x="228600" y="609600"/>
            <a:ext cx="11658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5" y="228422"/>
            <a:ext cx="181038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2300" spc="-35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300" spc="-5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30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300" spc="-7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252525"/>
                </a:solidFill>
                <a:latin typeface="Calibri Light"/>
                <a:cs typeface="Calibri Light"/>
              </a:rPr>
              <a:t>Di</a:t>
            </a:r>
            <a:r>
              <a:rPr sz="2300" spc="-20" dirty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2300" spc="-1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30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2300" spc="-3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300" spc="-2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300" spc="-3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300" dirty="0">
                <a:solidFill>
                  <a:srgbClr val="252525"/>
                </a:solidFill>
                <a:latin typeface="Calibri Light"/>
                <a:cs typeface="Calibri Light"/>
              </a:rPr>
              <a:t>ry</a:t>
            </a:r>
            <a:endParaRPr sz="2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3533" y="6243065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F4CA5-C8B4-98C3-C174-DEF45B94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6295997"/>
            <a:ext cx="9654645" cy="397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50F24-451F-6628-E7D9-D441293A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837838"/>
            <a:ext cx="9469171" cy="518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37B3B-08F4-42FB-C480-69BB369E5D37}"/>
              </a:ext>
            </a:extLst>
          </p:cNvPr>
          <p:cNvSpPr txBox="1"/>
          <p:nvPr/>
        </p:nvSpPr>
        <p:spPr>
          <a:xfrm>
            <a:off x="3124200" y="5669367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All the Data with some errors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169B7-D2EA-B586-B670-3B5291E3A08E}"/>
              </a:ext>
            </a:extLst>
          </p:cNvPr>
          <p:cNvSpPr txBox="1"/>
          <p:nvPr/>
        </p:nvSpPr>
        <p:spPr>
          <a:xfrm>
            <a:off x="1524000" y="53910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BSE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74F06-9A0A-6B2C-1FB4-7A523E5459F5}"/>
              </a:ext>
            </a:extLst>
          </p:cNvPr>
          <p:cNvSpPr txBox="1"/>
          <p:nvPr/>
        </p:nvSpPr>
        <p:spPr>
          <a:xfrm>
            <a:off x="4229099" y="5391090"/>
            <a:ext cx="373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Board Of Secondary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A33E0-9AE3-4111-AA08-B9685AC5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13436-E565-196D-4E97-440B78C7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7703"/>
            <a:ext cx="9078656" cy="51123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BD9187-1650-A3B0-BA97-B14AA2963BCB}"/>
              </a:ext>
            </a:extLst>
          </p:cNvPr>
          <p:cNvSpPr/>
          <p:nvPr/>
        </p:nvSpPr>
        <p:spPr>
          <a:xfrm>
            <a:off x="5196254" y="1459523"/>
            <a:ext cx="1995854" cy="16529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75CC5-DEF2-5AA0-E3B1-714ED05A49C3}"/>
              </a:ext>
            </a:extLst>
          </p:cNvPr>
          <p:cNvSpPr/>
          <p:nvPr/>
        </p:nvSpPr>
        <p:spPr>
          <a:xfrm>
            <a:off x="6462347" y="3194418"/>
            <a:ext cx="4044462" cy="11561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EEEBF-7CFA-C225-8C27-8C86D0B3D156}"/>
              </a:ext>
            </a:extLst>
          </p:cNvPr>
          <p:cNvSpPr/>
          <p:nvPr/>
        </p:nvSpPr>
        <p:spPr>
          <a:xfrm>
            <a:off x="6462347" y="4442595"/>
            <a:ext cx="4044462" cy="15449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178CF-8007-541B-C660-A1323A9FE6DB}"/>
              </a:ext>
            </a:extLst>
          </p:cNvPr>
          <p:cNvSpPr/>
          <p:nvPr/>
        </p:nvSpPr>
        <p:spPr>
          <a:xfrm>
            <a:off x="2491161" y="3253155"/>
            <a:ext cx="3857755" cy="28428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413E4C-DA59-D6F3-9D81-D6FA59F4B085}"/>
              </a:ext>
            </a:extLst>
          </p:cNvPr>
          <p:cNvSpPr/>
          <p:nvPr/>
        </p:nvSpPr>
        <p:spPr>
          <a:xfrm>
            <a:off x="7241933" y="1467864"/>
            <a:ext cx="3264876" cy="16529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97846-3345-D1A1-740B-58341CFA1939}"/>
              </a:ext>
            </a:extLst>
          </p:cNvPr>
          <p:cNvSpPr/>
          <p:nvPr/>
        </p:nvSpPr>
        <p:spPr>
          <a:xfrm>
            <a:off x="2757861" y="1008064"/>
            <a:ext cx="6482854" cy="3237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D44F-5EE9-2F59-1B12-5A6CD44F6AB3}"/>
              </a:ext>
            </a:extLst>
          </p:cNvPr>
          <p:cNvSpPr/>
          <p:nvPr/>
        </p:nvSpPr>
        <p:spPr>
          <a:xfrm>
            <a:off x="1567968" y="1467864"/>
            <a:ext cx="832331" cy="44576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6C0688-E90C-BD17-35ED-B983E67B9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6295997"/>
            <a:ext cx="9654645" cy="397155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7CD84052-4F03-CB6F-7684-9CD297F9C44E}"/>
              </a:ext>
            </a:extLst>
          </p:cNvPr>
          <p:cNvSpPr/>
          <p:nvPr/>
        </p:nvSpPr>
        <p:spPr>
          <a:xfrm>
            <a:off x="843533" y="6243065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44D2591-9368-EEB2-7FF3-02CF5036F4E3}"/>
              </a:ext>
            </a:extLst>
          </p:cNvPr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82A3058-FFEA-6F19-9E81-B81043819825}"/>
              </a:ext>
            </a:extLst>
          </p:cNvPr>
          <p:cNvSpPr txBox="1">
            <a:spLocks/>
          </p:cNvSpPr>
          <p:nvPr/>
        </p:nvSpPr>
        <p:spPr>
          <a:xfrm>
            <a:off x="283565" y="228422"/>
            <a:ext cx="2479040" cy="37719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>
              <a:defRPr sz="6000" b="0" i="0">
                <a:solidFill>
                  <a:srgbClr val="FFC0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300" kern="0" spc="-20" dirty="0">
                <a:solidFill>
                  <a:srgbClr val="252525"/>
                </a:solidFill>
                <a:latin typeface="Calibri Light"/>
                <a:cs typeface="Calibri Light"/>
              </a:rPr>
              <a:t>Dashboard</a:t>
            </a:r>
            <a:r>
              <a:rPr lang="en-IN" sz="2300" kern="0" spc="-10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dirty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lang="en-IN" sz="2300" kern="0" spc="-5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spc="-20" dirty="0">
                <a:solidFill>
                  <a:srgbClr val="252525"/>
                </a:solidFill>
                <a:latin typeface="Calibri Light"/>
                <a:cs typeface="Calibri Light"/>
              </a:rPr>
              <a:t>Part</a:t>
            </a:r>
            <a:r>
              <a:rPr lang="en-IN" sz="2300" kern="0" spc="-8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spc="-5" dirty="0">
                <a:solidFill>
                  <a:srgbClr val="252525"/>
                </a:solidFill>
                <a:latin typeface="Calibri Light"/>
                <a:cs typeface="Calibri Light"/>
              </a:rPr>
              <a:t>1</a:t>
            </a:r>
            <a:endParaRPr lang="en-IN" sz="2300" kern="0" dirty="0">
              <a:latin typeface="Calibri Ligh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F0561-C72A-6AEB-38CB-25A79F1CEED3}"/>
              </a:ext>
            </a:extLst>
          </p:cNvPr>
          <p:cNvSpPr/>
          <p:nvPr/>
        </p:nvSpPr>
        <p:spPr>
          <a:xfrm>
            <a:off x="1752600" y="6400800"/>
            <a:ext cx="1066800" cy="28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E8B25-9CEF-AB78-E483-6A7F7B9417CF}"/>
              </a:ext>
            </a:extLst>
          </p:cNvPr>
          <p:cNvSpPr/>
          <p:nvPr/>
        </p:nvSpPr>
        <p:spPr>
          <a:xfrm>
            <a:off x="4420038" y="6342939"/>
            <a:ext cx="1066800" cy="28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DD829-0E96-DFDC-0BA4-ED39A3683F03}"/>
              </a:ext>
            </a:extLst>
          </p:cNvPr>
          <p:cNvSpPr txBox="1"/>
          <p:nvPr/>
        </p:nvSpPr>
        <p:spPr>
          <a:xfrm>
            <a:off x="1752600" y="632779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BF8ED-B419-3D36-F9E1-B081178D920E}"/>
              </a:ext>
            </a:extLst>
          </p:cNvPr>
          <p:cNvSpPr txBox="1"/>
          <p:nvPr/>
        </p:nvSpPr>
        <p:spPr>
          <a:xfrm>
            <a:off x="4407877" y="634068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Dashboard</a:t>
            </a:r>
          </a:p>
        </p:txBody>
      </p:sp>
      <p:pic>
        <p:nvPicPr>
          <p:cNvPr id="1026" name="Picture 2" descr="Microsoft Excel - Wikipedia">
            <a:hlinkClick r:id="rId5" action="ppaction://hlinkfile"/>
            <a:extLst>
              <a:ext uri="{FF2B5EF4-FFF2-40B4-BE49-F238E27FC236}">
                <a16:creationId xmlns:a16="http://schemas.microsoft.com/office/drawing/2014/main" id="{B815D6CF-2BB0-2890-B4F1-A5B7C123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10" y="3200400"/>
            <a:ext cx="522390" cy="4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8DBE5E-0B43-F6F4-F07D-50765F962ECA}"/>
              </a:ext>
            </a:extLst>
          </p:cNvPr>
          <p:cNvSpPr txBox="1"/>
          <p:nvPr/>
        </p:nvSpPr>
        <p:spPr>
          <a:xfrm>
            <a:off x="1685191" y="1600200"/>
            <a:ext cx="296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</a:t>
            </a:r>
          </a:p>
          <a:p>
            <a:r>
              <a:rPr lang="en-IN" dirty="0">
                <a:solidFill>
                  <a:schemeClr val="bg1"/>
                </a:solidFill>
              </a:rPr>
              <a:t>L</a:t>
            </a:r>
          </a:p>
          <a:p>
            <a:r>
              <a:rPr lang="en-IN" dirty="0">
                <a:solidFill>
                  <a:schemeClr val="bg1"/>
                </a:solidFill>
              </a:rPr>
              <a:t>I</a:t>
            </a:r>
          </a:p>
          <a:p>
            <a:r>
              <a:rPr lang="en-IN" dirty="0">
                <a:solidFill>
                  <a:schemeClr val="bg1"/>
                </a:solidFill>
              </a:rPr>
              <a:t>C</a:t>
            </a:r>
          </a:p>
          <a:p>
            <a:r>
              <a:rPr lang="en-IN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B9E8C-9E7E-348E-24A2-60F842940F5A}"/>
              </a:ext>
            </a:extLst>
          </p:cNvPr>
          <p:cNvSpPr txBox="1"/>
          <p:nvPr/>
        </p:nvSpPr>
        <p:spPr>
          <a:xfrm>
            <a:off x="1950418" y="1738699"/>
            <a:ext cx="29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</a:t>
            </a:r>
          </a:p>
          <a:p>
            <a:r>
              <a:rPr lang="en-IN" dirty="0">
                <a:solidFill>
                  <a:schemeClr val="bg1"/>
                </a:solidFill>
              </a:rPr>
              <a:t>E</a:t>
            </a:r>
          </a:p>
          <a:p>
            <a:r>
              <a:rPr lang="en-IN" dirty="0">
                <a:solidFill>
                  <a:schemeClr val="bg1"/>
                </a:solidFill>
              </a:rPr>
              <a:t>R</a:t>
            </a:r>
          </a:p>
          <a:p>
            <a:r>
              <a:rPr lang="en-IN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EB05A-5C5F-2EFC-08B9-CD0E8D7C7CE0}"/>
              </a:ext>
            </a:extLst>
          </p:cNvPr>
          <p:cNvSpPr txBox="1"/>
          <p:nvPr/>
        </p:nvSpPr>
        <p:spPr>
          <a:xfrm>
            <a:off x="1903662" y="3874193"/>
            <a:ext cx="296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D5656-9BBC-BC06-45AD-E6E98867AE8E}"/>
              </a:ext>
            </a:extLst>
          </p:cNvPr>
          <p:cNvSpPr txBox="1"/>
          <p:nvPr/>
        </p:nvSpPr>
        <p:spPr>
          <a:xfrm>
            <a:off x="1604595" y="4408802"/>
            <a:ext cx="296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65214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3004-6854-1B64-05F5-E375CFE1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9F97-89AE-3663-8B54-2449D202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977345"/>
            <a:ext cx="9078656" cy="50931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236616-F249-C514-5474-FA75DB122A69}"/>
              </a:ext>
            </a:extLst>
          </p:cNvPr>
          <p:cNvSpPr/>
          <p:nvPr/>
        </p:nvSpPr>
        <p:spPr>
          <a:xfrm>
            <a:off x="2564437" y="1034440"/>
            <a:ext cx="6482854" cy="3237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18AAF-2B44-852C-7D53-E659EC5BA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6295997"/>
            <a:ext cx="9654645" cy="39715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A292A77C-AAEB-CF0D-D0FC-A2EDE8E5B37C}"/>
              </a:ext>
            </a:extLst>
          </p:cNvPr>
          <p:cNvSpPr/>
          <p:nvPr/>
        </p:nvSpPr>
        <p:spPr>
          <a:xfrm>
            <a:off x="843533" y="6243065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F4E884F-1522-4472-37A6-FBA1722FCD21}"/>
              </a:ext>
            </a:extLst>
          </p:cNvPr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D166319-B5DF-DA99-1E18-0460BC26DEC2}"/>
              </a:ext>
            </a:extLst>
          </p:cNvPr>
          <p:cNvSpPr txBox="1">
            <a:spLocks/>
          </p:cNvSpPr>
          <p:nvPr/>
        </p:nvSpPr>
        <p:spPr>
          <a:xfrm>
            <a:off x="283565" y="228422"/>
            <a:ext cx="2479040" cy="37719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>
              <a:defRPr sz="6000" b="0" i="0">
                <a:solidFill>
                  <a:srgbClr val="FFC0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300" kern="0" spc="-20" dirty="0">
                <a:solidFill>
                  <a:srgbClr val="252525"/>
                </a:solidFill>
                <a:latin typeface="Calibri Light"/>
                <a:cs typeface="Calibri Light"/>
              </a:rPr>
              <a:t>Dashboard</a:t>
            </a:r>
            <a:r>
              <a:rPr lang="en-IN" sz="2300" kern="0" spc="-10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dirty="0">
                <a:solidFill>
                  <a:srgbClr val="252525"/>
                </a:solidFill>
                <a:latin typeface="Calibri Light"/>
                <a:cs typeface="Calibri Light"/>
              </a:rPr>
              <a:t>–</a:t>
            </a:r>
            <a:r>
              <a:rPr lang="en-IN" sz="2300" kern="0" spc="-5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spc="-20" dirty="0">
                <a:solidFill>
                  <a:srgbClr val="252525"/>
                </a:solidFill>
                <a:latin typeface="Calibri Light"/>
                <a:cs typeface="Calibri Light"/>
              </a:rPr>
              <a:t>Part</a:t>
            </a:r>
            <a:r>
              <a:rPr lang="en-IN" sz="2300" kern="0" spc="-8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lang="en-IN" sz="2300" kern="0" spc="-5" dirty="0">
                <a:solidFill>
                  <a:srgbClr val="252525"/>
                </a:solidFill>
                <a:latin typeface="Calibri Light"/>
                <a:cs typeface="Calibri Light"/>
              </a:rPr>
              <a:t>2</a:t>
            </a:r>
            <a:endParaRPr lang="en-IN" sz="2300" kern="0" dirty="0">
              <a:latin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B7A0A-8A44-1107-16F5-B9B4B95277BF}"/>
              </a:ext>
            </a:extLst>
          </p:cNvPr>
          <p:cNvSpPr/>
          <p:nvPr/>
        </p:nvSpPr>
        <p:spPr>
          <a:xfrm>
            <a:off x="1752600" y="6400800"/>
            <a:ext cx="914400" cy="228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A02EB-D53B-4FC4-EBC3-E24C76D7CE1A}"/>
              </a:ext>
            </a:extLst>
          </p:cNvPr>
          <p:cNvSpPr/>
          <p:nvPr/>
        </p:nvSpPr>
        <p:spPr>
          <a:xfrm>
            <a:off x="4419600" y="6327791"/>
            <a:ext cx="914400" cy="228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9F4FE-384F-C28F-E642-B00B2A1EFFC2}"/>
              </a:ext>
            </a:extLst>
          </p:cNvPr>
          <p:cNvSpPr txBox="1"/>
          <p:nvPr/>
        </p:nvSpPr>
        <p:spPr>
          <a:xfrm>
            <a:off x="1752600" y="632779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DDE07-23A2-AB8C-9C85-419FCAEB7A01}"/>
              </a:ext>
            </a:extLst>
          </p:cNvPr>
          <p:cNvSpPr txBox="1"/>
          <p:nvPr/>
        </p:nvSpPr>
        <p:spPr>
          <a:xfrm>
            <a:off x="4407877" y="634068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5725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0FB8-281D-FD75-61D8-968A20CC0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1FC380-CCC9-95AF-55B3-2BBDE898C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564" y="228422"/>
            <a:ext cx="5964836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spc="-10" dirty="0">
                <a:solidFill>
                  <a:srgbClr val="252525"/>
                </a:solidFill>
                <a:latin typeface="Calibri Light"/>
                <a:cs typeface="Calibri Light"/>
              </a:rPr>
              <a:t>INSIGHTS</a:t>
            </a:r>
            <a:endParaRPr sz="2300" dirty="0">
              <a:latin typeface="Calibri Light"/>
              <a:cs typeface="Calibri Ligh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1F084F-BFE2-9615-2368-5C0A7C29539B}"/>
              </a:ext>
            </a:extLst>
          </p:cNvPr>
          <p:cNvSpPr/>
          <p:nvPr/>
        </p:nvSpPr>
        <p:spPr>
          <a:xfrm>
            <a:off x="843533" y="6248400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118F07-2BB3-348A-ABE4-4785B728DC90}"/>
              </a:ext>
            </a:extLst>
          </p:cNvPr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91A8D-FE6D-CF1B-F567-26AA8CAF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6295997"/>
            <a:ext cx="9654645" cy="3971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9AD3D9-9692-4946-34F1-FDD796965354}"/>
              </a:ext>
            </a:extLst>
          </p:cNvPr>
          <p:cNvSpPr/>
          <p:nvPr/>
        </p:nvSpPr>
        <p:spPr>
          <a:xfrm>
            <a:off x="1896552" y="6340685"/>
            <a:ext cx="771141" cy="28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E8FEB-373E-6B7C-1301-6DB2841B701A}"/>
              </a:ext>
            </a:extLst>
          </p:cNvPr>
          <p:cNvSpPr txBox="1"/>
          <p:nvPr/>
        </p:nvSpPr>
        <p:spPr>
          <a:xfrm>
            <a:off x="1726291" y="633916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B88BE-B266-8157-202C-058FDB1B404F}"/>
              </a:ext>
            </a:extLst>
          </p:cNvPr>
          <p:cNvSpPr/>
          <p:nvPr/>
        </p:nvSpPr>
        <p:spPr>
          <a:xfrm>
            <a:off x="4528449" y="6311843"/>
            <a:ext cx="771141" cy="28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8786F-2429-C075-7D49-FA22B6D247B3}"/>
              </a:ext>
            </a:extLst>
          </p:cNvPr>
          <p:cNvSpPr txBox="1"/>
          <p:nvPr/>
        </p:nvSpPr>
        <p:spPr>
          <a:xfrm>
            <a:off x="4228219" y="633916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16C65-D1FC-96EF-C768-6327CD1E57F3}"/>
              </a:ext>
            </a:extLst>
          </p:cNvPr>
          <p:cNvSpPr/>
          <p:nvPr/>
        </p:nvSpPr>
        <p:spPr>
          <a:xfrm>
            <a:off x="7118570" y="6401311"/>
            <a:ext cx="91440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6A33D-92FA-82CE-B3D0-598DB74F9059}"/>
              </a:ext>
            </a:extLst>
          </p:cNvPr>
          <p:cNvSpPr txBox="1"/>
          <p:nvPr/>
        </p:nvSpPr>
        <p:spPr>
          <a:xfrm>
            <a:off x="6889970" y="633124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4549CF-C7BA-D446-25D3-8BC949B7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1" y="6334706"/>
            <a:ext cx="10755226" cy="466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F48920-21B9-E38E-2D08-46891E5A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9" y="710770"/>
            <a:ext cx="11463978" cy="54292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6BFAF4-D096-4FD3-72F9-DEF7322D1F2B}"/>
              </a:ext>
            </a:extLst>
          </p:cNvPr>
          <p:cNvSpPr/>
          <p:nvPr/>
        </p:nvSpPr>
        <p:spPr>
          <a:xfrm>
            <a:off x="6934200" y="914400"/>
            <a:ext cx="1524000" cy="228600"/>
          </a:xfrm>
          <a:prstGeom prst="rect">
            <a:avLst/>
          </a:prstGeom>
          <a:solidFill>
            <a:srgbClr val="40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C3D80-B92D-7AB1-20AB-98CB732B8720}"/>
              </a:ext>
            </a:extLst>
          </p:cNvPr>
          <p:cNvSpPr txBox="1"/>
          <p:nvPr/>
        </p:nvSpPr>
        <p:spPr>
          <a:xfrm>
            <a:off x="6781800" y="914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Gender Imbalance</a:t>
            </a:r>
          </a:p>
        </p:txBody>
      </p:sp>
    </p:spTree>
    <p:extLst>
      <p:ext uri="{BB962C8B-B14F-4D97-AF65-F5344CB8AC3E}">
        <p14:creationId xmlns:p14="http://schemas.microsoft.com/office/powerpoint/2010/main" val="18903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C0F24-7C63-CA1C-1223-AEFCB538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BF0B4D-170C-B9DE-126E-DC6FCDDE1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564" y="228422"/>
            <a:ext cx="5964836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spc="-10" dirty="0">
                <a:solidFill>
                  <a:srgbClr val="252525"/>
                </a:solidFill>
                <a:latin typeface="Calibri Light"/>
                <a:cs typeface="Calibri Light"/>
              </a:rPr>
              <a:t>INSIGHTS</a:t>
            </a:r>
            <a:endParaRPr sz="2300" dirty="0">
              <a:latin typeface="Calibri Light"/>
              <a:cs typeface="Calibri Ligh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C2C151-B9F5-A69B-798A-F9D4A79D5500}"/>
              </a:ext>
            </a:extLst>
          </p:cNvPr>
          <p:cNvSpPr/>
          <p:nvPr/>
        </p:nvSpPr>
        <p:spPr>
          <a:xfrm>
            <a:off x="843533" y="6248400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1D40A6-1DBF-8EE4-3E52-3CD00727F1CF}"/>
              </a:ext>
            </a:extLst>
          </p:cNvPr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EF259-741C-C4D0-3AD7-9E46B61D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77" y="6295997"/>
            <a:ext cx="9654645" cy="3971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12A0BA-2F43-2DF0-6590-283A0536FA9C}"/>
              </a:ext>
            </a:extLst>
          </p:cNvPr>
          <p:cNvSpPr/>
          <p:nvPr/>
        </p:nvSpPr>
        <p:spPr>
          <a:xfrm>
            <a:off x="6286500" y="6380275"/>
            <a:ext cx="2362200" cy="228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D4BB2-1ED8-F598-E74B-284E357C6BCA}"/>
              </a:ext>
            </a:extLst>
          </p:cNvPr>
          <p:cNvSpPr txBox="1"/>
          <p:nvPr/>
        </p:nvSpPr>
        <p:spPr>
          <a:xfrm>
            <a:off x="6781800" y="6324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99FD4-46D2-6D63-6D7B-24CDBEBE3B6A}"/>
              </a:ext>
            </a:extLst>
          </p:cNvPr>
          <p:cNvSpPr/>
          <p:nvPr/>
        </p:nvSpPr>
        <p:spPr>
          <a:xfrm>
            <a:off x="1828800" y="6324600"/>
            <a:ext cx="838200" cy="35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E0611-E4C5-629B-B550-F957CC800CC2}"/>
              </a:ext>
            </a:extLst>
          </p:cNvPr>
          <p:cNvSpPr txBox="1"/>
          <p:nvPr/>
        </p:nvSpPr>
        <p:spPr>
          <a:xfrm>
            <a:off x="1726291" y="633916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Overview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04A76-B552-A8FA-37A0-7D3D53912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11353800" cy="55075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E75494-9F54-490D-1760-4AB0AD3DB896}"/>
              </a:ext>
            </a:extLst>
          </p:cNvPr>
          <p:cNvSpPr/>
          <p:nvPr/>
        </p:nvSpPr>
        <p:spPr>
          <a:xfrm>
            <a:off x="6629400" y="2262496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497FF-6EDA-CCBC-62D1-5597EC8DE049}"/>
              </a:ext>
            </a:extLst>
          </p:cNvPr>
          <p:cNvSpPr/>
          <p:nvPr/>
        </p:nvSpPr>
        <p:spPr>
          <a:xfrm>
            <a:off x="457200" y="36576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169FF-5EC5-EFD0-6607-B9FE09FD702B}"/>
              </a:ext>
            </a:extLst>
          </p:cNvPr>
          <p:cNvSpPr/>
          <p:nvPr/>
        </p:nvSpPr>
        <p:spPr>
          <a:xfrm>
            <a:off x="4800600" y="2122373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4B777-7332-39DD-B67F-38D3BDD9C794}"/>
              </a:ext>
            </a:extLst>
          </p:cNvPr>
          <p:cNvSpPr/>
          <p:nvPr/>
        </p:nvSpPr>
        <p:spPr>
          <a:xfrm>
            <a:off x="9144000" y="714992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45EE19-065C-DFC2-5381-DCB459848C3D}"/>
              </a:ext>
            </a:extLst>
          </p:cNvPr>
          <p:cNvSpPr/>
          <p:nvPr/>
        </p:nvSpPr>
        <p:spPr>
          <a:xfrm>
            <a:off x="4343400" y="52578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0CC0F0-FD28-3AD1-E0E5-8A787350C7AB}"/>
              </a:ext>
            </a:extLst>
          </p:cNvPr>
          <p:cNvSpPr/>
          <p:nvPr/>
        </p:nvSpPr>
        <p:spPr>
          <a:xfrm>
            <a:off x="457200" y="2819400"/>
            <a:ext cx="6705600" cy="1019202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C67322-3E89-3265-41D7-D60CA36F714C}"/>
              </a:ext>
            </a:extLst>
          </p:cNvPr>
          <p:cNvSpPr/>
          <p:nvPr/>
        </p:nvSpPr>
        <p:spPr>
          <a:xfrm>
            <a:off x="4799937" y="1230964"/>
            <a:ext cx="6249063" cy="1019202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B16E0-59A4-4703-EA5E-7C14B092EDC1}"/>
              </a:ext>
            </a:extLst>
          </p:cNvPr>
          <p:cNvSpPr/>
          <p:nvPr/>
        </p:nvSpPr>
        <p:spPr>
          <a:xfrm>
            <a:off x="4328983" y="4713088"/>
            <a:ext cx="7021259" cy="849512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5" y="228422"/>
            <a:ext cx="383123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spc="-30" dirty="0">
                <a:solidFill>
                  <a:srgbClr val="252525"/>
                </a:solidFill>
                <a:latin typeface="Calibri Light"/>
                <a:cs typeface="Calibri Light"/>
              </a:rPr>
              <a:t>Future Roadmap/Prospects</a:t>
            </a:r>
            <a:endParaRPr sz="2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3533" y="6243065"/>
            <a:ext cx="10506710" cy="0"/>
          </a:xfrm>
          <a:custGeom>
            <a:avLst/>
            <a:gdLst/>
            <a:ahLst/>
            <a:cxnLst/>
            <a:rect l="l" t="t" r="r" b="b"/>
            <a:pathLst>
              <a:path w="10506710">
                <a:moveTo>
                  <a:pt x="0" y="0"/>
                </a:moveTo>
                <a:lnTo>
                  <a:pt x="10506710" y="0"/>
                </a:lnTo>
              </a:path>
            </a:pathLst>
          </a:custGeom>
          <a:ln w="19050">
            <a:solidFill>
              <a:srgbClr val="40445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347" y="0"/>
            <a:ext cx="11957685" cy="167640"/>
          </a:xfrm>
          <a:custGeom>
            <a:avLst/>
            <a:gdLst/>
            <a:ahLst/>
            <a:cxnLst/>
            <a:rect l="l" t="t" r="r" b="b"/>
            <a:pathLst>
              <a:path w="11957685" h="167640">
                <a:moveTo>
                  <a:pt x="11957304" y="0"/>
                </a:moveTo>
                <a:lnTo>
                  <a:pt x="0" y="0"/>
                </a:lnTo>
                <a:lnTo>
                  <a:pt x="41909" y="167640"/>
                </a:lnTo>
                <a:lnTo>
                  <a:pt x="11915394" y="167640"/>
                </a:lnTo>
                <a:lnTo>
                  <a:pt x="11957304" y="0"/>
                </a:lnTo>
                <a:close/>
              </a:path>
            </a:pathLst>
          </a:custGeom>
          <a:solidFill>
            <a:srgbClr val="4044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F99A449-976B-0457-F3EC-3718C1BB8146}"/>
              </a:ext>
            </a:extLst>
          </p:cNvPr>
          <p:cNvGrpSpPr/>
          <p:nvPr/>
        </p:nvGrpSpPr>
        <p:grpSpPr>
          <a:xfrm>
            <a:off x="456203" y="801563"/>
            <a:ext cx="11354797" cy="5230907"/>
            <a:chOff x="455715" y="1325256"/>
            <a:chExt cx="11450069" cy="4858259"/>
          </a:xfrm>
        </p:grpSpPr>
        <p:sp>
          <p:nvSpPr>
            <p:cNvPr id="148" name="Freeform 60">
              <a:extLst>
                <a:ext uri="{FF2B5EF4-FFF2-40B4-BE49-F238E27FC236}">
                  <a16:creationId xmlns:a16="http://schemas.microsoft.com/office/drawing/2014/main" id="{F15C44A1-2041-CFBC-EE28-B93A94F12A75}"/>
                </a:ext>
              </a:extLst>
            </p:cNvPr>
            <p:cNvSpPr/>
            <p:nvPr/>
          </p:nvSpPr>
          <p:spPr>
            <a:xfrm>
              <a:off x="455715" y="1717674"/>
              <a:ext cx="11160917" cy="4448175"/>
            </a:xfrm>
            <a:custGeom>
              <a:avLst/>
              <a:gdLst>
                <a:gd name="connsiteX0" fmla="*/ 11822096 w 11963626"/>
                <a:gd name="connsiteY0" fmla="*/ 493 h 4648233"/>
                <a:gd name="connsiteX1" fmla="*/ 11872522 w 11963626"/>
                <a:gd name="connsiteY1" fmla="*/ 626 h 4648233"/>
                <a:gd name="connsiteX2" fmla="*/ 10183422 w 11963626"/>
                <a:gd name="connsiteY2" fmla="*/ 483226 h 4648233"/>
                <a:gd name="connsiteX3" fmla="*/ 11783622 w 11963626"/>
                <a:gd name="connsiteY3" fmla="*/ 1473826 h 4648233"/>
                <a:gd name="connsiteX4" fmla="*/ 5052623 w 11963626"/>
                <a:gd name="connsiteY4" fmla="*/ 3366126 h 4648233"/>
                <a:gd name="connsiteX5" fmla="*/ 3439053 w 11963626"/>
                <a:gd name="connsiteY5" fmla="*/ 4628958 h 4648233"/>
                <a:gd name="connsiteX6" fmla="*/ 3429448 w 11963626"/>
                <a:gd name="connsiteY6" fmla="*/ 4648233 h 4648233"/>
                <a:gd name="connsiteX7" fmla="*/ 0 w 11963626"/>
                <a:gd name="connsiteY7" fmla="*/ 4648233 h 4648233"/>
                <a:gd name="connsiteX8" fmla="*/ 19982 w 11963626"/>
                <a:gd name="connsiteY8" fmla="*/ 4622542 h 4648233"/>
                <a:gd name="connsiteX9" fmla="*/ 2360222 w 11963626"/>
                <a:gd name="connsiteY9" fmla="*/ 2985126 h 4648233"/>
                <a:gd name="connsiteX10" fmla="*/ 9459522 w 11963626"/>
                <a:gd name="connsiteY10" fmla="*/ 1423026 h 4648233"/>
                <a:gd name="connsiteX11" fmla="*/ 9256322 w 11963626"/>
                <a:gd name="connsiteY11" fmla="*/ 407026 h 4648233"/>
                <a:gd name="connsiteX12" fmla="*/ 11822096 w 11963626"/>
                <a:gd name="connsiteY12" fmla="*/ 493 h 464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3626" h="4648233">
                  <a:moveTo>
                    <a:pt x="11822096" y="493"/>
                  </a:moveTo>
                  <a:cubicBezTo>
                    <a:pt x="11845766" y="-201"/>
                    <a:pt x="11862865" y="-168"/>
                    <a:pt x="11872522" y="626"/>
                  </a:cubicBezTo>
                  <a:cubicBezTo>
                    <a:pt x="12027039" y="13326"/>
                    <a:pt x="10198239" y="237693"/>
                    <a:pt x="10183422" y="483226"/>
                  </a:cubicBezTo>
                  <a:cubicBezTo>
                    <a:pt x="10168605" y="728759"/>
                    <a:pt x="12638755" y="993343"/>
                    <a:pt x="11783622" y="1473826"/>
                  </a:cubicBezTo>
                  <a:cubicBezTo>
                    <a:pt x="10928489" y="1954309"/>
                    <a:pt x="6447505" y="2832726"/>
                    <a:pt x="5052623" y="3366126"/>
                  </a:cubicBezTo>
                  <a:cubicBezTo>
                    <a:pt x="3832100" y="3832851"/>
                    <a:pt x="3523959" y="4455151"/>
                    <a:pt x="3439053" y="4628958"/>
                  </a:cubicBezTo>
                  <a:lnTo>
                    <a:pt x="3429448" y="4648233"/>
                  </a:lnTo>
                  <a:lnTo>
                    <a:pt x="0" y="4648233"/>
                  </a:lnTo>
                  <a:lnTo>
                    <a:pt x="19982" y="4622542"/>
                  </a:lnTo>
                  <a:cubicBezTo>
                    <a:pt x="270998" y="4309043"/>
                    <a:pt x="1070379" y="3433992"/>
                    <a:pt x="2360222" y="2985126"/>
                  </a:cubicBezTo>
                  <a:cubicBezTo>
                    <a:pt x="3947722" y="2432676"/>
                    <a:pt x="7637072" y="1928909"/>
                    <a:pt x="9459522" y="1423026"/>
                  </a:cubicBezTo>
                  <a:cubicBezTo>
                    <a:pt x="11281972" y="917143"/>
                    <a:pt x="8854155" y="644093"/>
                    <a:pt x="9256322" y="407026"/>
                  </a:cubicBezTo>
                  <a:cubicBezTo>
                    <a:pt x="9633354" y="184776"/>
                    <a:pt x="11467040" y="10895"/>
                    <a:pt x="11822096" y="493"/>
                  </a:cubicBezTo>
                  <a:close/>
                </a:path>
              </a:pathLst>
            </a:custGeom>
            <a:solidFill>
              <a:srgbClr val="40445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9" name="Gerade Verbindung 52">
              <a:extLst>
                <a:ext uri="{FF2B5EF4-FFF2-40B4-BE49-F238E27FC236}">
                  <a16:creationId xmlns:a16="http://schemas.microsoft.com/office/drawing/2014/main" id="{C03C105C-7612-0E01-6467-91E9F98A1FD7}"/>
                </a:ext>
              </a:extLst>
            </p:cNvPr>
            <p:cNvCxnSpPr>
              <a:cxnSpLocks/>
              <a:stCxn id="150" idx="1"/>
            </p:cNvCxnSpPr>
            <p:nvPr/>
          </p:nvCxnSpPr>
          <p:spPr bwMode="gray">
            <a:xfrm>
              <a:off x="1051331" y="2091645"/>
              <a:ext cx="0" cy="2544819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Rechteck 28">
              <a:extLst>
                <a:ext uri="{FF2B5EF4-FFF2-40B4-BE49-F238E27FC236}">
                  <a16:creationId xmlns:a16="http://schemas.microsoft.com/office/drawing/2014/main" id="{4B3E1118-7AA7-B697-520F-E541927B5DA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gray">
            <a:xfrm>
              <a:off x="1051331" y="1628488"/>
              <a:ext cx="2894564" cy="92631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US" sz="1600" b="1" i="0" dirty="0">
                  <a:solidFill>
                    <a:srgbClr val="0D0D0D"/>
                  </a:solidFill>
                  <a:effectLst/>
                  <a:latin typeface="ui-sans-serif"/>
                </a:rPr>
                <a:t>Blending the Best: Transitioning to a Hybrid Learning Model</a:t>
              </a:r>
            </a:p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endParaRPr lang="en-IN" altLang="de-DE" sz="1600" b="1" dirty="0">
                <a:ea typeface="Arial Unicode MS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DDFAA1C-0F78-834D-57B5-5E03427E23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28785" y="3489622"/>
              <a:ext cx="727872" cy="864713"/>
              <a:chOff x="3652686" y="2485534"/>
              <a:chExt cx="1455745" cy="1729425"/>
            </a:xfrm>
          </p:grpSpPr>
          <p:sp>
            <p:nvSpPr>
              <p:cNvPr id="152" name="Freeform 8">
                <a:extLst>
                  <a:ext uri="{FF2B5EF4-FFF2-40B4-BE49-F238E27FC236}">
                    <a16:creationId xmlns:a16="http://schemas.microsoft.com/office/drawing/2014/main" id="{11E0ACA0-16EF-1E97-2319-1BF4B51E4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" name="Ellipse 64">
                <a:extLst>
                  <a:ext uri="{FF2B5EF4-FFF2-40B4-BE49-F238E27FC236}">
                    <a16:creationId xmlns:a16="http://schemas.microsoft.com/office/drawing/2014/main" id="{5FF0F53D-C79E-5DCC-A950-228BCBE93B6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7993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9D2192E-D5AE-DBE7-D4D6-D1F02323CE4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86638" y="3543694"/>
              <a:ext cx="727872" cy="864713"/>
              <a:chOff x="3652686" y="2485534"/>
              <a:chExt cx="1455745" cy="1729425"/>
            </a:xfrm>
          </p:grpSpPr>
          <p:sp>
            <p:nvSpPr>
              <p:cNvPr id="155" name="Freeform 8">
                <a:extLst>
                  <a:ext uri="{FF2B5EF4-FFF2-40B4-BE49-F238E27FC236}">
                    <a16:creationId xmlns:a16="http://schemas.microsoft.com/office/drawing/2014/main" id="{B7C6C6C2-8F4C-F051-D6C4-172D191EF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" name="Ellipse 64">
                <a:extLst>
                  <a:ext uri="{FF2B5EF4-FFF2-40B4-BE49-F238E27FC236}">
                    <a16:creationId xmlns:a16="http://schemas.microsoft.com/office/drawing/2014/main" id="{75583683-4091-DA8B-CBE6-A317F0857F7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7993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25305B7-F9D8-AE16-740A-333A977419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28579" y="3024827"/>
              <a:ext cx="582298" cy="691770"/>
              <a:chOff x="3124774" y="2503245"/>
              <a:chExt cx="1455745" cy="1729425"/>
            </a:xfrm>
          </p:grpSpPr>
          <p:sp>
            <p:nvSpPr>
              <p:cNvPr id="158" name="Freeform 8">
                <a:extLst>
                  <a:ext uri="{FF2B5EF4-FFF2-40B4-BE49-F238E27FC236}">
                    <a16:creationId xmlns:a16="http://schemas.microsoft.com/office/drawing/2014/main" id="{B698DC20-D7E1-86D0-EA69-52CF9EB97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774" y="2503245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6576" tIns="18288" rIns="36576" bIns="182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" name="Ellipse 64">
                <a:extLst>
                  <a:ext uri="{FF2B5EF4-FFF2-40B4-BE49-F238E27FC236}">
                    <a16:creationId xmlns:a16="http://schemas.microsoft.com/office/drawing/2014/main" id="{CE6474AB-F649-6827-50A9-00D8C84A22B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24730" y="2703525"/>
                <a:ext cx="1055826" cy="10558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4394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6A742C2-9C36-521B-6F4E-A9CC4E70B51E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90852" y="2606885"/>
              <a:ext cx="655085" cy="778242"/>
              <a:chOff x="3652686" y="2485534"/>
              <a:chExt cx="1455745" cy="1729425"/>
            </a:xfrm>
          </p:grpSpPr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C5748BEC-A4B4-74C1-7341-976116276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148" tIns="20574" rIns="41148" bIns="2057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" name="Ellipse 64">
                <a:extLst>
                  <a:ext uri="{FF2B5EF4-FFF2-40B4-BE49-F238E27FC236}">
                    <a16:creationId xmlns:a16="http://schemas.microsoft.com/office/drawing/2014/main" id="{A4BEEEDF-13C2-6C63-1595-0C0CF4D4522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6194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9EC110E-3E57-019B-37BE-8094D494953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80834" y="1833171"/>
              <a:ext cx="327543" cy="389121"/>
              <a:chOff x="3652686" y="2485534"/>
              <a:chExt cx="1455745" cy="1729425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34D0E603-85C1-9AFB-2856-BEBA20C5B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20574" tIns="10287" rIns="20574" bIns="102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5" name="Ellipse 64">
                <a:extLst>
                  <a:ext uri="{FF2B5EF4-FFF2-40B4-BE49-F238E27FC236}">
                    <a16:creationId xmlns:a16="http://schemas.microsoft.com/office/drawing/2014/main" id="{8E3EC30C-BEDE-15F6-B2B4-8FD55AA3F1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8097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F8FB558-1CA4-F8C9-2963-05616F0379C2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65267" y="4548212"/>
              <a:ext cx="1048135" cy="1245187"/>
              <a:chOff x="3652686" y="2485534"/>
              <a:chExt cx="1455745" cy="1729425"/>
            </a:xfrm>
          </p:grpSpPr>
          <p:sp>
            <p:nvSpPr>
              <p:cNvPr id="167" name="Freeform 8">
                <a:extLst>
                  <a:ext uri="{FF2B5EF4-FFF2-40B4-BE49-F238E27FC236}">
                    <a16:creationId xmlns:a16="http://schemas.microsoft.com/office/drawing/2014/main" id="{D360A3F4-4EA9-9EE8-B757-FEEC2612B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5837" tIns="32918" rIns="65837" bIns="329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8" name="Ellipse 64">
                <a:extLst>
                  <a:ext uri="{FF2B5EF4-FFF2-40B4-BE49-F238E27FC236}">
                    <a16:creationId xmlns:a16="http://schemas.microsoft.com/office/drawing/2014/main" id="{45DDC147-FE63-8A07-AF31-6561F20F9C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25910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968DC2-5A1A-A10F-F335-93F46895CF1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1852" y="4721115"/>
              <a:ext cx="1048135" cy="1245187"/>
              <a:chOff x="3652686" y="2485534"/>
              <a:chExt cx="1455745" cy="1729425"/>
            </a:xfrm>
          </p:grpSpPr>
          <p:sp>
            <p:nvSpPr>
              <p:cNvPr id="170" name="Freeform 8">
                <a:extLst>
                  <a:ext uri="{FF2B5EF4-FFF2-40B4-BE49-F238E27FC236}">
                    <a16:creationId xmlns:a16="http://schemas.microsoft.com/office/drawing/2014/main" id="{BCF273B1-2720-EC90-E421-AD8824B7E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686" y="2485534"/>
                <a:ext cx="1455745" cy="1729425"/>
              </a:xfrm>
              <a:custGeom>
                <a:avLst/>
                <a:gdLst>
                  <a:gd name="T0" fmla="*/ 420 w 420"/>
                  <a:gd name="T1" fmla="*/ 211 h 500"/>
                  <a:gd name="T2" fmla="*/ 210 w 420"/>
                  <a:gd name="T3" fmla="*/ 0 h 500"/>
                  <a:gd name="T4" fmla="*/ 0 w 420"/>
                  <a:gd name="T5" fmla="*/ 211 h 500"/>
                  <a:gd name="T6" fmla="*/ 68 w 420"/>
                  <a:gd name="T7" fmla="*/ 366 h 500"/>
                  <a:gd name="T8" fmla="*/ 68 w 420"/>
                  <a:gd name="T9" fmla="*/ 366 h 500"/>
                  <a:gd name="T10" fmla="*/ 210 w 420"/>
                  <a:gd name="T11" fmla="*/ 500 h 500"/>
                  <a:gd name="T12" fmla="*/ 352 w 420"/>
                  <a:gd name="T13" fmla="*/ 366 h 500"/>
                  <a:gd name="T14" fmla="*/ 352 w 420"/>
                  <a:gd name="T15" fmla="*/ 366 h 500"/>
                  <a:gd name="T16" fmla="*/ 420 w 420"/>
                  <a:gd name="T17" fmla="*/ 211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0" h="500">
                    <a:moveTo>
                      <a:pt x="420" y="211"/>
                    </a:moveTo>
                    <a:cubicBezTo>
                      <a:pt x="420" y="94"/>
                      <a:pt x="326" y="0"/>
                      <a:pt x="210" y="0"/>
                    </a:cubicBezTo>
                    <a:cubicBezTo>
                      <a:pt x="94" y="0"/>
                      <a:pt x="0" y="94"/>
                      <a:pt x="0" y="211"/>
                    </a:cubicBezTo>
                    <a:cubicBezTo>
                      <a:pt x="0" y="272"/>
                      <a:pt x="26" y="328"/>
                      <a:pt x="68" y="366"/>
                    </a:cubicBezTo>
                    <a:cubicBezTo>
                      <a:pt x="68" y="366"/>
                      <a:pt x="68" y="366"/>
                      <a:pt x="68" y="366"/>
                    </a:cubicBezTo>
                    <a:cubicBezTo>
                      <a:pt x="210" y="500"/>
                      <a:pt x="210" y="500"/>
                      <a:pt x="210" y="500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52" y="366"/>
                      <a:pt x="352" y="366"/>
                      <a:pt x="352" y="366"/>
                    </a:cubicBezTo>
                    <a:cubicBezTo>
                      <a:pt x="394" y="328"/>
                      <a:pt x="420" y="272"/>
                      <a:pt x="420" y="2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5837" tIns="32918" rIns="65837" bIns="329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1" name="Ellipse 64">
                <a:extLst>
                  <a:ext uri="{FF2B5EF4-FFF2-40B4-BE49-F238E27FC236}">
                    <a16:creationId xmlns:a16="http://schemas.microsoft.com/office/drawing/2014/main" id="{E2FF72B4-6E90-A762-8652-10F56B2B3AF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852645" y="2677897"/>
                <a:ext cx="1055827" cy="10558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25910" bIns="0" rtlCol="0" anchor="ctr"/>
              <a:lstStyle/>
              <a:p>
                <a:pPr algn="ctr"/>
                <a:endParaRPr lang="en-IN" sz="1599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Gerade Verbindung 52">
              <a:extLst>
                <a:ext uri="{FF2B5EF4-FFF2-40B4-BE49-F238E27FC236}">
                  <a16:creationId xmlns:a16="http://schemas.microsoft.com/office/drawing/2014/main" id="{A1E95A54-0216-5FEF-6B7D-982A3772736F}"/>
                </a:ext>
              </a:extLst>
            </p:cNvPr>
            <p:cNvCxnSpPr>
              <a:cxnSpLocks/>
              <a:stCxn id="178" idx="1"/>
            </p:cNvCxnSpPr>
            <p:nvPr/>
          </p:nvCxnSpPr>
          <p:spPr bwMode="gray">
            <a:xfrm>
              <a:off x="4237042" y="1788413"/>
              <a:ext cx="0" cy="1755282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Gerade Verbindung 52">
              <a:extLst>
                <a:ext uri="{FF2B5EF4-FFF2-40B4-BE49-F238E27FC236}">
                  <a16:creationId xmlns:a16="http://schemas.microsoft.com/office/drawing/2014/main" id="{9735CCCD-7CA4-12D0-FFD6-EF184F009CC8}"/>
                </a:ext>
              </a:extLst>
            </p:cNvPr>
            <p:cNvCxnSpPr>
              <a:endCxn id="161" idx="5"/>
            </p:cNvCxnSpPr>
            <p:nvPr/>
          </p:nvCxnSpPr>
          <p:spPr bwMode="gray">
            <a:xfrm flipV="1">
              <a:off x="9615618" y="3385127"/>
              <a:ext cx="2777" cy="1063183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Elbow Connector 134175">
              <a:extLst>
                <a:ext uri="{FF2B5EF4-FFF2-40B4-BE49-F238E27FC236}">
                  <a16:creationId xmlns:a16="http://schemas.microsoft.com/office/drawing/2014/main" id="{B5B0957B-C865-A9E3-AE94-85A0AF8C9762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>
              <a:off x="3613402" y="5073681"/>
              <a:ext cx="1091401" cy="487879"/>
            </a:xfrm>
            <a:prstGeom prst="bentConnector3">
              <a:avLst>
                <a:gd name="adj1" fmla="val 100000"/>
              </a:avLst>
            </a:prstGeom>
            <a:ln w="19050">
              <a:solidFill>
                <a:schemeClr val="accent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98">
              <a:extLst>
                <a:ext uri="{FF2B5EF4-FFF2-40B4-BE49-F238E27FC236}">
                  <a16:creationId xmlns:a16="http://schemas.microsoft.com/office/drawing/2014/main" id="{C61B2944-052B-101A-B800-24E4EE00CF1A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>
              <a:off x="6614510" y="3908603"/>
              <a:ext cx="412012" cy="778111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52">
              <a:extLst>
                <a:ext uri="{FF2B5EF4-FFF2-40B4-BE49-F238E27FC236}">
                  <a16:creationId xmlns:a16="http://schemas.microsoft.com/office/drawing/2014/main" id="{D879916A-1031-72B9-5ED4-F441CA01050D}"/>
                </a:ext>
              </a:extLst>
            </p:cNvPr>
            <p:cNvCxnSpPr>
              <a:cxnSpLocks/>
              <a:stCxn id="180" idx="1"/>
              <a:endCxn id="158" idx="1"/>
            </p:cNvCxnSpPr>
            <p:nvPr/>
          </p:nvCxnSpPr>
          <p:spPr bwMode="gray">
            <a:xfrm>
              <a:off x="7419727" y="1830240"/>
              <a:ext cx="1" cy="1194587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Rechteck 28">
              <a:extLst>
                <a:ext uri="{FF2B5EF4-FFF2-40B4-BE49-F238E27FC236}">
                  <a16:creationId xmlns:a16="http://schemas.microsoft.com/office/drawing/2014/main" id="{24917AD5-FAA5-CC66-1436-E2B09898F6C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>
              <a:off x="1043437" y="2115705"/>
              <a:ext cx="3089382" cy="204113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To enhance the effectiveness of our learning experience and ensure every student’s needs are met, we are evolving into a hybrid model. This approach will combine the flexibility of online education with the interactive benefits of in-person sessions.</a:t>
              </a:r>
              <a:endParaRPr lang="en-US" altLang="de-DE" sz="1050" dirty="0">
                <a:ea typeface="Arial Unicode MS"/>
                <a:cs typeface="Arial" pitchFamily="34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 </a:t>
              </a:r>
              <a:r>
                <a:rPr lang="en-US" sz="1050" b="1" i="0" dirty="0">
                  <a:solidFill>
                    <a:srgbClr val="0D0D0D"/>
                  </a:solidFill>
                  <a:effectLst/>
                  <a:latin typeface="ui-sans-serif"/>
                </a:rPr>
                <a:t>Four Online Classes</a:t>
              </a: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: Convenient, accessible, and technology-driven for uninterrupted learning.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050" b="1" i="0" dirty="0">
                  <a:solidFill>
                    <a:srgbClr val="0D0D0D"/>
                  </a:solidFill>
                  <a:effectLst/>
                  <a:latin typeface="ui-sans-serif"/>
                </a:rPr>
                <a:t>Two Offline Classes</a:t>
              </a: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: In-person interactions focused on doubt-clearing, collaborative activities, and hands-on learning.</a:t>
              </a:r>
            </a:p>
            <a:p>
              <a:pPr marL="0" lvl="1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tabLst>
                  <a:tab pos="1255085" algn="r"/>
                </a:tabLst>
                <a:defRPr/>
              </a:pPr>
              <a:endParaRPr lang="en-IN" altLang="de-DE" sz="1050" dirty="0">
                <a:ea typeface="Arial Unicode MS"/>
                <a:cs typeface="Arial" pitchFamily="34" charset="0"/>
              </a:endParaRPr>
            </a:p>
          </p:txBody>
        </p:sp>
        <p:sp>
          <p:nvSpPr>
            <p:cNvPr id="178" name="Rechteck 28">
              <a:extLst>
                <a:ext uri="{FF2B5EF4-FFF2-40B4-BE49-F238E27FC236}">
                  <a16:creationId xmlns:a16="http://schemas.microsoft.com/office/drawing/2014/main" id="{3AD8B007-4522-CC55-9E9A-E4708A24EF8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>
              <a:off x="4237042" y="1325256"/>
              <a:ext cx="3383113" cy="92631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US" sz="1600" b="1" i="0" dirty="0">
                  <a:solidFill>
                    <a:srgbClr val="0D0D0D"/>
                  </a:solidFill>
                  <a:effectLst/>
                  <a:latin typeface="ui-sans-serif"/>
                </a:rPr>
                <a:t>Empowering Learning: Mini-Courses on Emerging Technology Trends</a:t>
              </a:r>
            </a:p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IN" altLang="de-DE" sz="1600" b="1" dirty="0">
                  <a:ea typeface="Arial Unicode MS"/>
                </a:rPr>
                <a:t> </a:t>
              </a:r>
            </a:p>
          </p:txBody>
        </p:sp>
        <p:sp>
          <p:nvSpPr>
            <p:cNvPr id="179" name="Rechteck 28">
              <a:extLst>
                <a:ext uri="{FF2B5EF4-FFF2-40B4-BE49-F238E27FC236}">
                  <a16:creationId xmlns:a16="http://schemas.microsoft.com/office/drawing/2014/main" id="{B84DEB3E-8640-F4B8-E168-4B91C079D72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gray">
            <a:xfrm>
              <a:off x="4272811" y="1909261"/>
              <a:ext cx="2654844" cy="121931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 Introducing </a:t>
              </a:r>
              <a:r>
                <a:rPr lang="en-US" sz="1050" b="1" i="0" dirty="0">
                  <a:solidFill>
                    <a:srgbClr val="0D0D0D"/>
                  </a:solidFill>
                  <a:effectLst/>
                  <a:latin typeface="ui-sans-serif"/>
                </a:rPr>
                <a:t>mini-courses on the latest technology trends</a:t>
              </a: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 to bridge the gap in understanding modern innovations and staying industry-</a:t>
              </a:r>
              <a:r>
                <a:rPr lang="en-US" sz="1050" b="0" i="0" dirty="0" err="1">
                  <a:solidFill>
                    <a:srgbClr val="0D0D0D"/>
                  </a:solidFill>
                  <a:effectLst/>
                  <a:latin typeface="ui-sans-serif"/>
                </a:rPr>
                <a:t>readywith</a:t>
              </a:r>
              <a:r>
                <a:rPr lang="en-US" sz="1050" b="0" i="0" dirty="0">
                  <a:solidFill>
                    <a:srgbClr val="0D0D0D"/>
                  </a:solidFill>
                  <a:effectLst/>
                  <a:latin typeface="ui-sans-serif"/>
                </a:rPr>
                <a:t> our long form courses to have organic Promotion without expending very much on Marketing </a:t>
              </a:r>
              <a:endParaRPr lang="en-US" altLang="de-DE" sz="1050" dirty="0">
                <a:ea typeface="Arial Unicode MS"/>
                <a:cs typeface="Arial" pitchFamily="34" charset="0"/>
              </a:endParaRPr>
            </a:p>
          </p:txBody>
        </p:sp>
        <p:sp>
          <p:nvSpPr>
            <p:cNvPr id="180" name="Rechteck 28">
              <a:extLst>
                <a:ext uri="{FF2B5EF4-FFF2-40B4-BE49-F238E27FC236}">
                  <a16:creationId xmlns:a16="http://schemas.microsoft.com/office/drawing/2014/main" id="{4EBD26D3-7E17-0EA0-6A3F-CB04B39A4A0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7419727" y="1517155"/>
              <a:ext cx="2795591" cy="62617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IN" altLang="de-DE" sz="1600" b="1" dirty="0">
                  <a:ea typeface="Arial Unicode MS"/>
                </a:rPr>
                <a:t>Collaboration with Targeted Institutes</a:t>
              </a:r>
            </a:p>
          </p:txBody>
        </p:sp>
        <p:sp>
          <p:nvSpPr>
            <p:cNvPr id="181" name="Rechteck 28">
              <a:extLst>
                <a:ext uri="{FF2B5EF4-FFF2-40B4-BE49-F238E27FC236}">
                  <a16:creationId xmlns:a16="http://schemas.microsoft.com/office/drawing/2014/main" id="{4832AB15-3230-CAE9-72AB-DC8E6A0D47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>
              <a:off x="7423617" y="1974420"/>
              <a:ext cx="1886285" cy="13693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Our audience is mainly from Finance and IT courses, we can partnership mainly with colleges providing these courses to create our niche more strong and could gain trust</a:t>
              </a:r>
              <a:endParaRPr lang="en-IN" altLang="de-DE" sz="1050" dirty="0">
                <a:ea typeface="Arial Unicode MS"/>
                <a:cs typeface="Arial" pitchFamily="34" charset="0"/>
              </a:endParaRPr>
            </a:p>
          </p:txBody>
        </p:sp>
        <p:sp>
          <p:nvSpPr>
            <p:cNvPr id="182" name="Rechteck 28">
              <a:extLst>
                <a:ext uri="{FF2B5EF4-FFF2-40B4-BE49-F238E27FC236}">
                  <a16:creationId xmlns:a16="http://schemas.microsoft.com/office/drawing/2014/main" id="{0D222D69-9FE0-2485-A227-AE712AD830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9352373" y="4473845"/>
              <a:ext cx="2553411" cy="62617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IN" altLang="de-DE" sz="1600" b="1" dirty="0">
                  <a:ea typeface="Arial Unicode MS"/>
                </a:rPr>
                <a:t>Market Research and        In-depth Analysis</a:t>
              </a:r>
            </a:p>
          </p:txBody>
        </p:sp>
        <p:sp>
          <p:nvSpPr>
            <p:cNvPr id="183" name="Rechteck 28">
              <a:extLst>
                <a:ext uri="{FF2B5EF4-FFF2-40B4-BE49-F238E27FC236}">
                  <a16:creationId xmlns:a16="http://schemas.microsoft.com/office/drawing/2014/main" id="{036533C6-5131-D148-72C1-FDCE296B713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9214231" y="4995356"/>
              <a:ext cx="2615718" cy="99063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We can further use Google analytics and market research, to develop effective strategies.</a:t>
              </a:r>
            </a:p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Studying competitors will offer insights into successful industry trends</a:t>
              </a:r>
              <a:endParaRPr lang="en-IN" altLang="de-DE" sz="1050" dirty="0">
                <a:ea typeface="Arial Unicode MS"/>
                <a:cs typeface="Arial" pitchFamily="34" charset="0"/>
              </a:endParaRPr>
            </a:p>
          </p:txBody>
        </p:sp>
        <p:sp>
          <p:nvSpPr>
            <p:cNvPr id="184" name="Rechteck 28">
              <a:extLst>
                <a:ext uri="{FF2B5EF4-FFF2-40B4-BE49-F238E27FC236}">
                  <a16:creationId xmlns:a16="http://schemas.microsoft.com/office/drawing/2014/main" id="{DEF19CC3-D29E-5DBE-42B3-B538FBCDBAE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7057465" y="4358827"/>
              <a:ext cx="2986319" cy="3974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IN" altLang="de-DE" sz="1600" b="1" dirty="0">
                  <a:ea typeface="Arial Unicode MS"/>
                </a:rPr>
                <a:t>Workshops in Companies</a:t>
              </a:r>
            </a:p>
          </p:txBody>
        </p:sp>
        <p:sp>
          <p:nvSpPr>
            <p:cNvPr id="185" name="Rechteck 28">
              <a:extLst>
                <a:ext uri="{FF2B5EF4-FFF2-40B4-BE49-F238E27FC236}">
                  <a16:creationId xmlns:a16="http://schemas.microsoft.com/office/drawing/2014/main" id="{6057D1D6-3FBF-8648-73A4-3CFA44D6262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7042676" y="4615637"/>
              <a:ext cx="2190629" cy="919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Providing Career Development Workshops to the working Professionals which will increase our revenue as well as helps us in our Promotion</a:t>
              </a:r>
              <a:endParaRPr lang="en-IN" altLang="de-DE" sz="1050" dirty="0">
                <a:ea typeface="Arial Unicode MS"/>
                <a:cs typeface="Arial" pitchFamily="34" charset="0"/>
              </a:endParaRPr>
            </a:p>
          </p:txBody>
        </p:sp>
        <p:sp>
          <p:nvSpPr>
            <p:cNvPr id="186" name="Rechteck 28">
              <a:extLst>
                <a:ext uri="{FF2B5EF4-FFF2-40B4-BE49-F238E27FC236}">
                  <a16:creationId xmlns:a16="http://schemas.microsoft.com/office/drawing/2014/main" id="{B564FE88-9CCF-03DE-B406-850102EB0E8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4777100" y="5317617"/>
              <a:ext cx="3383617" cy="3974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>
                <a:spcBef>
                  <a:spcPts val="600"/>
                </a:spcBef>
                <a:tabLst>
                  <a:tab pos="1255085" algn="r"/>
                </a:tabLst>
                <a:defRPr/>
              </a:pPr>
              <a:r>
                <a:rPr lang="en-IN" altLang="de-DE" sz="1600" b="1" dirty="0">
                  <a:ea typeface="Arial Unicode MS"/>
                </a:rPr>
                <a:t>Diversify into Targeted Schools</a:t>
              </a:r>
            </a:p>
          </p:txBody>
        </p:sp>
        <p:sp>
          <p:nvSpPr>
            <p:cNvPr id="187" name="Rechteck 28">
              <a:extLst>
                <a:ext uri="{FF2B5EF4-FFF2-40B4-BE49-F238E27FC236}">
                  <a16:creationId xmlns:a16="http://schemas.microsoft.com/office/drawing/2014/main" id="{E4E74858-0B01-E5F8-80C9-8B8520DE08E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4704802" y="5564491"/>
              <a:ext cx="4528503" cy="619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 lIns="90000" tIns="90000" rIns="90000" bIns="90000" numCol="1" spcCol="72000" rtlCol="0" anchor="t" anchorCtr="0">
              <a:spAutoFit/>
            </a:bodyPr>
            <a:lstStyle/>
            <a:p>
              <a:pPr marL="203200" lvl="1" indent="-203200">
                <a:spcBef>
                  <a:spcPts val="600"/>
                </a:spcBef>
                <a:buClr>
                  <a:schemeClr val="accent1">
                    <a:lumMod val="100000"/>
                  </a:schemeClr>
                </a:buClr>
                <a:buSzPct val="100000"/>
                <a:buFont typeface="Wingdings" panose="05000000000000000000" pitchFamily="2" charset="2"/>
                <a:buChar char="§"/>
                <a:tabLst>
                  <a:tab pos="1255085" algn="r"/>
                </a:tabLst>
                <a:defRPr/>
              </a:pPr>
              <a:r>
                <a:rPr lang="en-US" altLang="de-DE" sz="1050" dirty="0">
                  <a:ea typeface="Arial Unicode MS"/>
                  <a:cs typeface="Arial" pitchFamily="34" charset="0"/>
                </a:rPr>
                <a:t>Our Audience is mainly of CBSE, ICSE, Maharashtra Board, where we will provide our courses on personality Development and other holistic development courses</a:t>
              </a:r>
              <a:endParaRPr lang="en-IN" altLang="de-DE" sz="1050" dirty="0"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FD22884D-3B43-6D61-28C1-0643B62A2CD2}"/>
              </a:ext>
            </a:extLst>
          </p:cNvPr>
          <p:cNvSpPr txBox="1"/>
          <p:nvPr/>
        </p:nvSpPr>
        <p:spPr>
          <a:xfrm>
            <a:off x="117347" y="6002179"/>
            <a:ext cx="318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Source(s):</a:t>
            </a:r>
            <a:r>
              <a:rPr lang="en-US" sz="1000" dirty="0" err="1">
                <a:solidFill>
                  <a:srgbClr val="00206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byungwan</a:t>
            </a:r>
            <a:r>
              <a:rPr lang="en-US" sz="1000" dirty="0" err="1">
                <a:solidFill>
                  <a:srgbClr val="002060"/>
                </a:solidFill>
              </a:rPr>
              <a:t>,</a:t>
            </a:r>
            <a:r>
              <a:rPr lang="en-US" sz="1000" dirty="0" err="1">
                <a:solidFill>
                  <a:srgbClr val="00206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colleendilen</a:t>
            </a:r>
            <a:endParaRPr lang="en-IN" sz="1000" dirty="0">
              <a:solidFill>
                <a:srgbClr val="00206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59D991D-1AA5-3867-10F5-89110F1B36C4}"/>
              </a:ext>
            </a:extLst>
          </p:cNvPr>
          <p:cNvSpPr txBox="1"/>
          <p:nvPr/>
        </p:nvSpPr>
        <p:spPr>
          <a:xfrm>
            <a:off x="1426565" y="6373080"/>
            <a:ext cx="962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     Data Dictionary      Dashboard      Performance Analysis      Top 3 Video      Short Form Content      Long Form Content     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Insights</a:t>
            </a:r>
            <a:endParaRPr lang="en-I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3C6AC-1404-387E-64E1-101B6BF20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1" y="6334706"/>
            <a:ext cx="10755226" cy="4667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DF1917-1DA5-296B-7AB8-41E002F49933}"/>
              </a:ext>
            </a:extLst>
          </p:cNvPr>
          <p:cNvSpPr/>
          <p:nvPr/>
        </p:nvSpPr>
        <p:spPr>
          <a:xfrm>
            <a:off x="7073544" y="6334706"/>
            <a:ext cx="1023550" cy="3537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FA51F-CE39-3905-26A9-7644BAA87280}"/>
              </a:ext>
            </a:extLst>
          </p:cNvPr>
          <p:cNvSpPr txBox="1"/>
          <p:nvPr/>
        </p:nvSpPr>
        <p:spPr>
          <a:xfrm>
            <a:off x="6805724" y="634535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4B84F-A318-D22B-B88B-F33CB904F3AD}"/>
              </a:ext>
            </a:extLst>
          </p:cNvPr>
          <p:cNvSpPr/>
          <p:nvPr/>
        </p:nvSpPr>
        <p:spPr>
          <a:xfrm>
            <a:off x="8951349" y="6339248"/>
            <a:ext cx="3106874" cy="290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C9DF6-832F-6708-3578-6079AF78C13D}"/>
              </a:ext>
            </a:extLst>
          </p:cNvPr>
          <p:cNvSpPr txBox="1"/>
          <p:nvPr/>
        </p:nvSpPr>
        <p:spPr>
          <a:xfrm>
            <a:off x="8177324" y="6343842"/>
            <a:ext cx="333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Aptos Display" panose="020B0004020202020204" pitchFamily="34" charset="0"/>
              </a:rPr>
              <a:t>Future Prospects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0609A38-826D-4080-1AF1-96EB9B3AEA2F}"/>
              </a:ext>
            </a:extLst>
          </p:cNvPr>
          <p:cNvSpPr txBox="1">
            <a:spLocks/>
          </p:cNvSpPr>
          <p:nvPr/>
        </p:nvSpPr>
        <p:spPr>
          <a:xfrm>
            <a:off x="2151809" y="2314604"/>
            <a:ext cx="790130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9200" b="1" spc="220">
                <a:latin typeface="Tahoma"/>
                <a:cs typeface="Tahoma"/>
              </a:rPr>
              <a:t>THANK</a:t>
            </a:r>
            <a:r>
              <a:rPr lang="en-IN" sz="9200" b="1" spc="-295">
                <a:solidFill>
                  <a:srgbClr val="494F4F"/>
                </a:solidFill>
                <a:latin typeface="Tahoma"/>
                <a:cs typeface="Tahoma"/>
              </a:rPr>
              <a:t> </a:t>
            </a:r>
            <a:r>
              <a:rPr lang="en-IN" sz="9200" b="1" spc="135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lang="en-IN" sz="9200" b="1" spc="-4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9200" b="1" spc="-5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lang="en-IN" sz="9200">
              <a:latin typeface="Tahoma"/>
              <a:cs typeface="Tahom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993F5F-7992-6117-74A0-B5DB431369BE}"/>
              </a:ext>
            </a:extLst>
          </p:cNvPr>
          <p:cNvSpPr/>
          <p:nvPr/>
        </p:nvSpPr>
        <p:spPr>
          <a:xfrm>
            <a:off x="0" y="2317271"/>
            <a:ext cx="5238115" cy="0"/>
          </a:xfrm>
          <a:custGeom>
            <a:avLst/>
            <a:gdLst/>
            <a:ahLst/>
            <a:cxnLst/>
            <a:rect l="l" t="t" r="r" b="b"/>
            <a:pathLst>
              <a:path w="5238115">
                <a:moveTo>
                  <a:pt x="0" y="0"/>
                </a:moveTo>
                <a:lnTo>
                  <a:pt x="5237734" y="0"/>
                </a:lnTo>
              </a:path>
            </a:pathLst>
          </a:custGeom>
          <a:ln w="761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1134789-898A-EA6B-15A9-3EF605C21125}"/>
              </a:ext>
            </a:extLst>
          </p:cNvPr>
          <p:cNvSpPr/>
          <p:nvPr/>
        </p:nvSpPr>
        <p:spPr>
          <a:xfrm>
            <a:off x="0" y="209819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661" y="0"/>
                </a:lnTo>
              </a:path>
            </a:pathLst>
          </a:custGeom>
          <a:ln w="761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F0EF1BA-9EA0-93C3-D0F2-AFF49E845CA6}"/>
              </a:ext>
            </a:extLst>
          </p:cNvPr>
          <p:cNvSpPr/>
          <p:nvPr/>
        </p:nvSpPr>
        <p:spPr>
          <a:xfrm>
            <a:off x="0" y="1879121"/>
            <a:ext cx="3656965" cy="0"/>
          </a:xfrm>
          <a:custGeom>
            <a:avLst/>
            <a:gdLst/>
            <a:ahLst/>
            <a:cxnLst/>
            <a:rect l="l" t="t" r="r" b="b"/>
            <a:pathLst>
              <a:path w="3656965">
                <a:moveTo>
                  <a:pt x="0" y="0"/>
                </a:moveTo>
                <a:lnTo>
                  <a:pt x="3656838" y="0"/>
                </a:lnTo>
              </a:path>
            </a:pathLst>
          </a:custGeom>
          <a:ln w="761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F9C95EFE-1660-E11E-0935-2764E39F89BA}"/>
              </a:ext>
            </a:extLst>
          </p:cNvPr>
          <p:cNvGrpSpPr/>
          <p:nvPr/>
        </p:nvGrpSpPr>
        <p:grpSpPr>
          <a:xfrm>
            <a:off x="6729656" y="3558190"/>
            <a:ext cx="5491480" cy="130175"/>
            <a:chOff x="6700901" y="3471926"/>
            <a:chExt cx="5491480" cy="13017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C61494F-8111-8909-018A-7E0A8AC0A6C0}"/>
                </a:ext>
              </a:extLst>
            </p:cNvPr>
            <p:cNvSpPr/>
            <p:nvPr/>
          </p:nvSpPr>
          <p:spPr>
            <a:xfrm>
              <a:off x="6700901" y="3471926"/>
              <a:ext cx="5491480" cy="123825"/>
            </a:xfrm>
            <a:custGeom>
              <a:avLst/>
              <a:gdLst/>
              <a:ahLst/>
              <a:cxnLst/>
              <a:rect l="l" t="t" r="r" b="b"/>
              <a:pathLst>
                <a:path w="5491480" h="123825">
                  <a:moveTo>
                    <a:pt x="0" y="123825"/>
                  </a:moveTo>
                  <a:lnTo>
                    <a:pt x="5491099" y="123825"/>
                  </a:lnTo>
                  <a:lnTo>
                    <a:pt x="5491099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F833FAFD-B571-70DD-F48F-67F2A6031CFF}"/>
                </a:ext>
              </a:extLst>
            </p:cNvPr>
            <p:cNvSpPr/>
            <p:nvPr/>
          </p:nvSpPr>
          <p:spPr>
            <a:xfrm>
              <a:off x="6700901" y="3589401"/>
              <a:ext cx="5491480" cy="12700"/>
            </a:xfrm>
            <a:custGeom>
              <a:avLst/>
              <a:gdLst/>
              <a:ahLst/>
              <a:cxnLst/>
              <a:rect l="l" t="t" r="r" b="b"/>
              <a:pathLst>
                <a:path w="5491480" h="12700">
                  <a:moveTo>
                    <a:pt x="0" y="12700"/>
                  </a:moveTo>
                  <a:lnTo>
                    <a:pt x="5491099" y="12700"/>
                  </a:lnTo>
                  <a:lnTo>
                    <a:pt x="549109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86F6D2C-B8B3-3A53-9FF7-BDDA5242CA70}"/>
                </a:ext>
              </a:extLst>
            </p:cNvPr>
            <p:cNvSpPr/>
            <p:nvPr/>
          </p:nvSpPr>
          <p:spPr>
            <a:xfrm>
              <a:off x="6700901" y="3471926"/>
              <a:ext cx="5491480" cy="123825"/>
            </a:xfrm>
            <a:custGeom>
              <a:avLst/>
              <a:gdLst/>
              <a:ahLst/>
              <a:cxnLst/>
              <a:rect l="l" t="t" r="r" b="b"/>
              <a:pathLst>
                <a:path w="5491480" h="123825">
                  <a:moveTo>
                    <a:pt x="5491099" y="0"/>
                  </a:moveTo>
                  <a:lnTo>
                    <a:pt x="0" y="0"/>
                  </a:lnTo>
                  <a:lnTo>
                    <a:pt x="0" y="123825"/>
                  </a:lnTo>
                </a:path>
              </a:pathLst>
            </a:custGeom>
            <a:grpFill/>
            <a:ln w="12700">
              <a:solidFill>
                <a:srgbClr val="49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E87522F2-82F0-1795-5DAC-81C6A0F647F8}"/>
              </a:ext>
            </a:extLst>
          </p:cNvPr>
          <p:cNvGrpSpPr/>
          <p:nvPr/>
        </p:nvGrpSpPr>
        <p:grpSpPr>
          <a:xfrm>
            <a:off x="7215431" y="3843940"/>
            <a:ext cx="4981575" cy="123825"/>
            <a:chOff x="7186676" y="3757676"/>
            <a:chExt cx="4981575" cy="123825"/>
          </a:xfrm>
          <a:solidFill>
            <a:schemeClr val="tx1"/>
          </a:solidFill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94359BB-F53A-6A52-FA8D-0F75F9DC501C}"/>
                </a:ext>
              </a:extLst>
            </p:cNvPr>
            <p:cNvSpPr/>
            <p:nvPr/>
          </p:nvSpPr>
          <p:spPr>
            <a:xfrm>
              <a:off x="7186676" y="3757676"/>
              <a:ext cx="4981575" cy="123825"/>
            </a:xfrm>
            <a:custGeom>
              <a:avLst/>
              <a:gdLst/>
              <a:ahLst/>
              <a:cxnLst/>
              <a:rect l="l" t="t" r="r" b="b"/>
              <a:pathLst>
                <a:path w="4981575" h="123825">
                  <a:moveTo>
                    <a:pt x="498157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4981575" y="123825"/>
                  </a:lnTo>
                  <a:lnTo>
                    <a:pt x="49815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D98EEC19-F1FE-6FB4-585C-AD797A6F31B1}"/>
                </a:ext>
              </a:extLst>
            </p:cNvPr>
            <p:cNvSpPr/>
            <p:nvPr/>
          </p:nvSpPr>
          <p:spPr>
            <a:xfrm>
              <a:off x="7186676" y="3757676"/>
              <a:ext cx="4981575" cy="123825"/>
            </a:xfrm>
            <a:custGeom>
              <a:avLst/>
              <a:gdLst/>
              <a:ahLst/>
              <a:cxnLst/>
              <a:rect l="l" t="t" r="r" b="b"/>
              <a:pathLst>
                <a:path w="4981575" h="123825">
                  <a:moveTo>
                    <a:pt x="0" y="123825"/>
                  </a:moveTo>
                  <a:lnTo>
                    <a:pt x="4981575" y="123825"/>
                  </a:lnTo>
                  <a:lnTo>
                    <a:pt x="4981575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grpFill/>
            <a:ln w="12700">
              <a:solidFill>
                <a:srgbClr val="49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3">
            <a:extLst>
              <a:ext uri="{FF2B5EF4-FFF2-40B4-BE49-F238E27FC236}">
                <a16:creationId xmlns:a16="http://schemas.microsoft.com/office/drawing/2014/main" id="{AEBACF66-F672-6693-C1F0-39B05458FC01}"/>
              </a:ext>
            </a:extLst>
          </p:cNvPr>
          <p:cNvGrpSpPr/>
          <p:nvPr/>
        </p:nvGrpSpPr>
        <p:grpSpPr>
          <a:xfrm>
            <a:off x="8053631" y="4129690"/>
            <a:ext cx="4167504" cy="139700"/>
            <a:chOff x="8024876" y="4043426"/>
            <a:chExt cx="4167504" cy="139700"/>
          </a:xfrm>
          <a:solidFill>
            <a:schemeClr val="tx1"/>
          </a:solidFill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D8BB8ED-A5DE-E576-8F3D-B4F62FDC7ACB}"/>
                </a:ext>
              </a:extLst>
            </p:cNvPr>
            <p:cNvSpPr/>
            <p:nvPr/>
          </p:nvSpPr>
          <p:spPr>
            <a:xfrm>
              <a:off x="8024876" y="4043426"/>
              <a:ext cx="4167504" cy="133350"/>
            </a:xfrm>
            <a:custGeom>
              <a:avLst/>
              <a:gdLst/>
              <a:ahLst/>
              <a:cxnLst/>
              <a:rect l="l" t="t" r="r" b="b"/>
              <a:pathLst>
                <a:path w="4167504" h="133350">
                  <a:moveTo>
                    <a:pt x="0" y="133350"/>
                  </a:moveTo>
                  <a:lnTo>
                    <a:pt x="4167124" y="133350"/>
                  </a:lnTo>
                  <a:lnTo>
                    <a:pt x="4167124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C7E9063-3282-72F3-CFED-D3521309D5DC}"/>
                </a:ext>
              </a:extLst>
            </p:cNvPr>
            <p:cNvSpPr/>
            <p:nvPr/>
          </p:nvSpPr>
          <p:spPr>
            <a:xfrm>
              <a:off x="8024876" y="4170426"/>
              <a:ext cx="4167504" cy="12700"/>
            </a:xfrm>
            <a:custGeom>
              <a:avLst/>
              <a:gdLst/>
              <a:ahLst/>
              <a:cxnLst/>
              <a:rect l="l" t="t" r="r" b="b"/>
              <a:pathLst>
                <a:path w="4167504" h="12700">
                  <a:moveTo>
                    <a:pt x="0" y="12700"/>
                  </a:moveTo>
                  <a:lnTo>
                    <a:pt x="4167124" y="12700"/>
                  </a:lnTo>
                  <a:lnTo>
                    <a:pt x="416712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AA10E328-DF7E-7F18-97FA-87C5A39F76DD}"/>
                </a:ext>
              </a:extLst>
            </p:cNvPr>
            <p:cNvSpPr/>
            <p:nvPr/>
          </p:nvSpPr>
          <p:spPr>
            <a:xfrm>
              <a:off x="8024876" y="4043426"/>
              <a:ext cx="4167504" cy="133350"/>
            </a:xfrm>
            <a:custGeom>
              <a:avLst/>
              <a:gdLst/>
              <a:ahLst/>
              <a:cxnLst/>
              <a:rect l="l" t="t" r="r" b="b"/>
              <a:pathLst>
                <a:path w="4167504" h="133350">
                  <a:moveTo>
                    <a:pt x="4167124" y="0"/>
                  </a:moveTo>
                  <a:lnTo>
                    <a:pt x="0" y="0"/>
                  </a:lnTo>
                  <a:lnTo>
                    <a:pt x="0" y="133350"/>
                  </a:lnTo>
                </a:path>
              </a:pathLst>
            </a:custGeom>
            <a:grpFill/>
            <a:ln w="12700">
              <a:solidFill>
                <a:srgbClr val="49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997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322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Aptos Display</vt:lpstr>
      <vt:lpstr>Arial</vt:lpstr>
      <vt:lpstr>Arial Unicode MS</vt:lpstr>
      <vt:lpstr>Calibri</vt:lpstr>
      <vt:lpstr>Calibri Light</vt:lpstr>
      <vt:lpstr>Lucida Sans Unicode</vt:lpstr>
      <vt:lpstr>Tahoma</vt:lpstr>
      <vt:lpstr>Times New Roman</vt:lpstr>
      <vt:lpstr>Trebuchet MS</vt:lpstr>
      <vt:lpstr>ui-sans-serif</vt:lpstr>
      <vt:lpstr>Wingdings</vt:lpstr>
      <vt:lpstr>Office Theme</vt:lpstr>
      <vt:lpstr>Custom Design</vt:lpstr>
      <vt:lpstr>5555555555555555555555555555555555555555555555555555555555555555555555</vt:lpstr>
      <vt:lpstr>PowerPoint Presentation</vt:lpstr>
      <vt:lpstr>Data Dictionary</vt:lpstr>
      <vt:lpstr>PowerPoint Presentation</vt:lpstr>
      <vt:lpstr>PowerPoint Presentation</vt:lpstr>
      <vt:lpstr>INSIGHTS</vt:lpstr>
      <vt:lpstr>INSIGHTS</vt:lpstr>
      <vt:lpstr>Future Roadmap/Prospects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Jain</dc:creator>
  <cp:lastModifiedBy>vidit garg</cp:lastModifiedBy>
  <cp:revision>11</cp:revision>
  <dcterms:created xsi:type="dcterms:W3CDTF">2024-01-07T05:10:22Z</dcterms:created>
  <dcterms:modified xsi:type="dcterms:W3CDTF">2025-01-25T08:12:56Z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2024-01-07T00:00:00Z</vt:filetime>
  </property>
</Properties>
</file>