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78" r:id="rId2"/>
    <p:sldId id="279" r:id="rId3"/>
    <p:sldId id="280" r:id="rId4"/>
    <p:sldId id="281" r:id="rId5"/>
    <p:sldId id="282" r:id="rId6"/>
    <p:sldId id="283" r:id="rId7"/>
    <p:sldId id="291" r:id="rId8"/>
    <p:sldId id="273" r:id="rId9"/>
    <p:sldId id="287" r:id="rId10"/>
    <p:sldId id="288" r:id="rId11"/>
    <p:sldId id="289" r:id="rId12"/>
  </p:sldIdLst>
  <p:sldSz cx="12192000" cy="6858000"/>
  <p:notesSz cx="12192000" cy="6858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BA581F-AC83-494C-BE4A-0299DB4A5724}" v="3369" dt="2024-11-14T16:57:36.56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3" autoAdjust="0"/>
    <p:restoredTop sz="94660"/>
  </p:normalViewPr>
  <p:slideViewPr>
    <p:cSldViewPr>
      <p:cViewPr varScale="1">
        <p:scale>
          <a:sx n="87" d="100"/>
          <a:sy n="87" d="100"/>
        </p:scale>
        <p:origin x="557"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00636908030569"/>
          <c:y val="7.1830328277653482E-2"/>
          <c:w val="0.58785240245017356"/>
          <c:h val="0.73824528702656222"/>
        </c:manualLayout>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b"/>
      <c:layout>
        <c:manualLayout>
          <c:xMode val="edge"/>
          <c:yMode val="edge"/>
          <c:x val="0.11150770913539809"/>
          <c:y val="0.87002233556876174"/>
          <c:w val="0.83849225360980373"/>
          <c:h val="9.432684039191582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Market Share</a:t>
            </a:r>
          </a:p>
        </c:rich>
      </c:tx>
      <c:layout>
        <c:manualLayout>
          <c:xMode val="edge"/>
          <c:yMode val="edge"/>
          <c:x val="0.33987446080503908"/>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287436363250246"/>
          <c:y val="8.3227390609552962E-2"/>
          <c:w val="0.48550359506209068"/>
          <c:h val="0.63856969705177336"/>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D91-49D7-9153-67B688C69D1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D91-49D7-9153-67B688C69D1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D91-49D7-9153-67B688C69D1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D91-49D7-9153-67B688C69D1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D91-49D7-9153-67B688C69D1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Sheet1!$A$1:$A$5</c:f>
              <c:strCache>
                <c:ptCount val="5"/>
                <c:pt idx="0">
                  <c:v>Flipkart</c:v>
                </c:pt>
                <c:pt idx="1">
                  <c:v>Amazon</c:v>
                </c:pt>
                <c:pt idx="2">
                  <c:v>Meesho</c:v>
                </c:pt>
                <c:pt idx="3">
                  <c:v>Myntra</c:v>
                </c:pt>
                <c:pt idx="4">
                  <c:v>Ajio</c:v>
                </c:pt>
              </c:strCache>
            </c:strRef>
          </c:cat>
          <c:val>
            <c:numRef>
              <c:f>Sheet1!$B$1:$B$5</c:f>
              <c:numCache>
                <c:formatCode>0%</c:formatCode>
                <c:ptCount val="5"/>
                <c:pt idx="0">
                  <c:v>0.48</c:v>
                </c:pt>
                <c:pt idx="1">
                  <c:v>0.26</c:v>
                </c:pt>
                <c:pt idx="2">
                  <c:v>0.11</c:v>
                </c:pt>
                <c:pt idx="3">
                  <c:v>0.08</c:v>
                </c:pt>
                <c:pt idx="4">
                  <c:v>7.0000000000000007E-2</c:v>
                </c:pt>
              </c:numCache>
            </c:numRef>
          </c:val>
          <c:extLst>
            <c:ext xmlns:c16="http://schemas.microsoft.com/office/drawing/2014/chart" uri="{C3380CC4-5D6E-409C-BE32-E72D297353CC}">
              <c16:uniqueId val="{0000000A-2D91-49D7-9153-67B688C69D1B}"/>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tr"/>
      <c:layout>
        <c:manualLayout>
          <c:xMode val="edge"/>
          <c:yMode val="edge"/>
          <c:x val="0.69095980081560582"/>
          <c:y val="0.12899337766281604"/>
          <c:w val="0.18644835665795975"/>
          <c:h val="0.4534955173954848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solidFill>
                  <a:schemeClr val="accent5"/>
                </a:solidFill>
              </a:rPr>
              <a:t>Share</a:t>
            </a:r>
            <a:r>
              <a:rPr lang="en-IN" b="1" baseline="0" dirty="0">
                <a:solidFill>
                  <a:schemeClr val="accent5"/>
                </a:solidFill>
              </a:rPr>
              <a:t> Of Online Shoppers in India </a:t>
            </a:r>
            <a:endParaRPr lang="en-IN" b="1" dirty="0">
              <a:solidFill>
                <a:schemeClr val="accent5"/>
              </a:solidFill>
            </a:endParaRPr>
          </a:p>
        </c:rich>
      </c:tx>
      <c:layout>
        <c:manualLayout>
          <c:xMode val="edge"/>
          <c:yMode val="edge"/>
          <c:x val="0.2200971128608924"/>
          <c:y val="6.018518518518518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0567147856517937E-2"/>
          <c:y val="0.14856481481481484"/>
          <c:w val="0.79021062992125979"/>
          <c:h val="0.33720654709827941"/>
        </c:manualLayout>
      </c:layout>
      <c:scatterChart>
        <c:scatterStyle val="smoothMarker"/>
        <c:varyColors val="0"/>
        <c:ser>
          <c:idx val="0"/>
          <c:order val="0"/>
          <c:tx>
            <c:strRef>
              <c:f>Sheet1!$D$1</c:f>
              <c:strCache>
                <c:ptCount val="1"/>
                <c:pt idx="0">
                  <c:v>Rural</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Sheet1!$C$2:$C$4</c:f>
              <c:numCache>
                <c:formatCode>General</c:formatCode>
                <c:ptCount val="3"/>
                <c:pt idx="0">
                  <c:v>2021</c:v>
                </c:pt>
                <c:pt idx="1">
                  <c:v>2025</c:v>
                </c:pt>
                <c:pt idx="2">
                  <c:v>2030</c:v>
                </c:pt>
              </c:numCache>
            </c:numRef>
          </c:xVal>
          <c:yVal>
            <c:numRef>
              <c:f>Sheet1!$D$2:$D$4</c:f>
              <c:numCache>
                <c:formatCode>0%</c:formatCode>
                <c:ptCount val="3"/>
                <c:pt idx="0">
                  <c:v>0.32</c:v>
                </c:pt>
                <c:pt idx="1">
                  <c:v>0.46</c:v>
                </c:pt>
                <c:pt idx="2">
                  <c:v>0.54</c:v>
                </c:pt>
              </c:numCache>
            </c:numRef>
          </c:yVal>
          <c:smooth val="1"/>
          <c:extLst>
            <c:ext xmlns:c16="http://schemas.microsoft.com/office/drawing/2014/chart" uri="{C3380CC4-5D6E-409C-BE32-E72D297353CC}">
              <c16:uniqueId val="{00000000-0B78-4FE5-A3B9-A7ADFA7DF280}"/>
            </c:ext>
          </c:extLst>
        </c:ser>
        <c:ser>
          <c:idx val="1"/>
          <c:order val="1"/>
          <c:tx>
            <c:strRef>
              <c:f>Sheet1!$E$1</c:f>
              <c:strCache>
                <c:ptCount val="1"/>
                <c:pt idx="0">
                  <c:v>Urban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Sheet1!$C$2:$C$4</c:f>
              <c:numCache>
                <c:formatCode>General</c:formatCode>
                <c:ptCount val="3"/>
                <c:pt idx="0">
                  <c:v>2021</c:v>
                </c:pt>
                <c:pt idx="1">
                  <c:v>2025</c:v>
                </c:pt>
                <c:pt idx="2">
                  <c:v>2030</c:v>
                </c:pt>
              </c:numCache>
            </c:numRef>
          </c:xVal>
          <c:yVal>
            <c:numRef>
              <c:f>Sheet1!$E$2:$E$4</c:f>
              <c:numCache>
                <c:formatCode>0%</c:formatCode>
                <c:ptCount val="3"/>
                <c:pt idx="0">
                  <c:v>0.68</c:v>
                </c:pt>
                <c:pt idx="1">
                  <c:v>0.46</c:v>
                </c:pt>
                <c:pt idx="2">
                  <c:v>0.46</c:v>
                </c:pt>
              </c:numCache>
            </c:numRef>
          </c:yVal>
          <c:smooth val="1"/>
          <c:extLst>
            <c:ext xmlns:c16="http://schemas.microsoft.com/office/drawing/2014/chart" uri="{C3380CC4-5D6E-409C-BE32-E72D297353CC}">
              <c16:uniqueId val="{00000001-0B78-4FE5-A3B9-A7ADFA7DF280}"/>
            </c:ext>
          </c:extLst>
        </c:ser>
        <c:dLbls>
          <c:showLegendKey val="0"/>
          <c:showVal val="0"/>
          <c:showCatName val="0"/>
          <c:showSerName val="0"/>
          <c:showPercent val="0"/>
          <c:showBubbleSize val="0"/>
        </c:dLbls>
        <c:axId val="1607363536"/>
        <c:axId val="1607364976"/>
      </c:scatterChart>
      <c:valAx>
        <c:axId val="1607363536"/>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7364976"/>
        <c:crosses val="autoZero"/>
        <c:crossBetween val="midCat"/>
      </c:valAx>
      <c:valAx>
        <c:axId val="1607364976"/>
        <c:scaling>
          <c:orientation val="minMax"/>
        </c:scaling>
        <c:delete val="0"/>
        <c:axPos val="l"/>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7363536"/>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40474009622244006"/>
          <c:y val="5.9850362312650986E-2"/>
          <c:w val="0.56587261435482816"/>
          <c:h val="0.85147095814185836"/>
        </c:manualLayout>
      </c:layout>
      <c:bar3DChart>
        <c:barDir val="bar"/>
        <c:grouping val="stacked"/>
        <c:varyColors val="0"/>
        <c:ser>
          <c:idx val="0"/>
          <c:order val="0"/>
          <c:tx>
            <c:strRef>
              <c:f>Sheet1!$B$1</c:f>
              <c:strCache>
                <c:ptCount val="1"/>
                <c:pt idx="0">
                  <c:v>Series 1</c:v>
                </c:pt>
              </c:strCache>
            </c:strRef>
          </c:tx>
          <c:spPr>
            <a:solidFill>
              <a:schemeClr val="accent1"/>
            </a:solidFill>
            <a:ln>
              <a:noFill/>
            </a:ln>
            <a:effectLst/>
            <a:sp3d/>
          </c:spPr>
          <c:invertIfNegative val="0"/>
          <c:cat>
            <c:strRef>
              <c:f>Sheet1!$A$2:$A$7</c:f>
              <c:strCache>
                <c:ptCount val="6"/>
                <c:pt idx="0">
                  <c:v>CONSTRUCTION OF HUBS IN KEY LOCATIONS</c:v>
                </c:pt>
                <c:pt idx="1">
                  <c:v>COLLABORATE WITH LOCAL PARTNERS</c:v>
                </c:pt>
                <c:pt idx="2">
                  <c:v>IMPLEMENT GOOGLE MAPS INTEGRATION</c:v>
                </c:pt>
                <c:pt idx="3">
                  <c:v>ESTABLISH MORE WAREHOUSES</c:v>
                </c:pt>
                <c:pt idx="4">
                  <c:v>PREPARE FOR DISRUPTIONS LIKE WEATHER CONDITIONS</c:v>
                </c:pt>
                <c:pt idx="5">
                  <c:v> CONSIDER EXPANDING TO MORE REMOTE</c:v>
                </c:pt>
              </c:strCache>
            </c:strRef>
          </c:cat>
          <c:val>
            <c:numRef>
              <c:f>Sheet1!$B$2:$B$7</c:f>
              <c:numCache>
                <c:formatCode>General</c:formatCode>
                <c:ptCount val="6"/>
                <c:pt idx="0">
                  <c:v>0</c:v>
                </c:pt>
                <c:pt idx="1">
                  <c:v>3</c:v>
                </c:pt>
                <c:pt idx="2">
                  <c:v>6</c:v>
                </c:pt>
                <c:pt idx="3">
                  <c:v>12</c:v>
                </c:pt>
                <c:pt idx="4">
                  <c:v>18</c:v>
                </c:pt>
                <c:pt idx="5">
                  <c:v>24</c:v>
                </c:pt>
              </c:numCache>
            </c:numRef>
          </c:val>
          <c:extLst>
            <c:ext xmlns:c16="http://schemas.microsoft.com/office/drawing/2014/chart" uri="{C3380CC4-5D6E-409C-BE32-E72D297353CC}">
              <c16:uniqueId val="{00000000-9482-4991-87EF-65072CDE32FF}"/>
            </c:ext>
          </c:extLst>
        </c:ser>
        <c:ser>
          <c:idx val="1"/>
          <c:order val="1"/>
          <c:tx>
            <c:strRef>
              <c:f>Sheet1!$C$1</c:f>
              <c:strCache>
                <c:ptCount val="1"/>
                <c:pt idx="0">
                  <c:v>Column1</c:v>
                </c:pt>
              </c:strCache>
            </c:strRef>
          </c:tx>
          <c:spPr>
            <a:solidFill>
              <a:schemeClr val="accent2"/>
            </a:solidFill>
            <a:ln>
              <a:noFill/>
            </a:ln>
            <a:effectLst/>
            <a:sp3d/>
          </c:spPr>
          <c:invertIfNegative val="0"/>
          <c:cat>
            <c:strRef>
              <c:f>Sheet1!$A$2:$A$7</c:f>
              <c:strCache>
                <c:ptCount val="6"/>
                <c:pt idx="0">
                  <c:v>CONSTRUCTION OF HUBS IN KEY LOCATIONS</c:v>
                </c:pt>
                <c:pt idx="1">
                  <c:v>COLLABORATE WITH LOCAL PARTNERS</c:v>
                </c:pt>
                <c:pt idx="2">
                  <c:v>IMPLEMENT GOOGLE MAPS INTEGRATION</c:v>
                </c:pt>
                <c:pt idx="3">
                  <c:v>ESTABLISH MORE WAREHOUSES</c:v>
                </c:pt>
                <c:pt idx="4">
                  <c:v>PREPARE FOR DISRUPTIONS LIKE WEATHER CONDITIONS</c:v>
                </c:pt>
                <c:pt idx="5">
                  <c:v> CONSIDER EXPANDING TO MORE REMOTE</c:v>
                </c:pt>
              </c:strCache>
            </c:strRef>
          </c:cat>
          <c:val>
            <c:numRef>
              <c:f>Sheet1!$C$2:$C$7</c:f>
              <c:numCache>
                <c:formatCode>General</c:formatCode>
                <c:ptCount val="6"/>
              </c:numCache>
            </c:numRef>
          </c:val>
          <c:extLst>
            <c:ext xmlns:c16="http://schemas.microsoft.com/office/drawing/2014/chart" uri="{C3380CC4-5D6E-409C-BE32-E72D297353CC}">
              <c16:uniqueId val="{00000001-9482-4991-87EF-65072CDE32FF}"/>
            </c:ext>
          </c:extLst>
        </c:ser>
        <c:ser>
          <c:idx val="2"/>
          <c:order val="2"/>
          <c:tx>
            <c:strRef>
              <c:f>Sheet1!$D$1</c:f>
              <c:strCache>
                <c:ptCount val="1"/>
                <c:pt idx="0">
                  <c:v>Column2</c:v>
                </c:pt>
              </c:strCache>
            </c:strRef>
          </c:tx>
          <c:spPr>
            <a:solidFill>
              <a:schemeClr val="accent3"/>
            </a:solidFill>
            <a:ln>
              <a:noFill/>
            </a:ln>
            <a:effectLst/>
            <a:sp3d/>
          </c:spPr>
          <c:invertIfNegative val="0"/>
          <c:cat>
            <c:strRef>
              <c:f>Sheet1!$A$2:$A$7</c:f>
              <c:strCache>
                <c:ptCount val="6"/>
                <c:pt idx="0">
                  <c:v>CONSTRUCTION OF HUBS IN KEY LOCATIONS</c:v>
                </c:pt>
                <c:pt idx="1">
                  <c:v>COLLABORATE WITH LOCAL PARTNERS</c:v>
                </c:pt>
                <c:pt idx="2">
                  <c:v>IMPLEMENT GOOGLE MAPS INTEGRATION</c:v>
                </c:pt>
                <c:pt idx="3">
                  <c:v>ESTABLISH MORE WAREHOUSES</c:v>
                </c:pt>
                <c:pt idx="4">
                  <c:v>PREPARE FOR DISRUPTIONS LIKE WEATHER CONDITIONS</c:v>
                </c:pt>
                <c:pt idx="5">
                  <c:v> CONSIDER EXPANDING TO MORE REMOTE</c:v>
                </c:pt>
              </c:strCache>
            </c:strRef>
          </c:cat>
          <c:val>
            <c:numRef>
              <c:f>Sheet1!$D$2:$D$7</c:f>
              <c:numCache>
                <c:formatCode>General</c:formatCode>
                <c:ptCount val="6"/>
              </c:numCache>
            </c:numRef>
          </c:val>
          <c:extLst>
            <c:ext xmlns:c16="http://schemas.microsoft.com/office/drawing/2014/chart" uri="{C3380CC4-5D6E-409C-BE32-E72D297353CC}">
              <c16:uniqueId val="{00000002-9482-4991-87EF-65072CDE32FF}"/>
            </c:ext>
          </c:extLst>
        </c:ser>
        <c:dLbls>
          <c:showLegendKey val="0"/>
          <c:showVal val="0"/>
          <c:showCatName val="0"/>
          <c:showSerName val="0"/>
          <c:showPercent val="0"/>
          <c:showBubbleSize val="0"/>
        </c:dLbls>
        <c:gapWidth val="150"/>
        <c:shape val="box"/>
        <c:axId val="1774380959"/>
        <c:axId val="1774373279"/>
        <c:axId val="0"/>
      </c:bar3DChart>
      <c:catAx>
        <c:axId val="177438095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74373279"/>
        <c:crossesAt val="0"/>
        <c:auto val="1"/>
        <c:lblAlgn val="ctr"/>
        <c:lblOffset val="100"/>
        <c:noMultiLvlLbl val="0"/>
      </c:catAx>
      <c:valAx>
        <c:axId val="1774373279"/>
        <c:scaling>
          <c:orientation val="minMax"/>
          <c:max val="24"/>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74380959"/>
        <c:crosses val="autoZero"/>
        <c:crossBetween val="between"/>
        <c:majorUnit val="3"/>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0.0227</cdr:x>
      <cdr:y>0.51899</cdr:y>
    </cdr:from>
    <cdr:to>
      <cdr:x>0.40061</cdr:x>
      <cdr:y>0.61271</cdr:y>
    </cdr:to>
    <cdr:sp macro="" textlink="">
      <cdr:nvSpPr>
        <cdr:cNvPr id="2" name="Rectangle 1">
          <a:extLst xmlns:a="http://schemas.openxmlformats.org/drawingml/2006/main">
            <a:ext uri="{FF2B5EF4-FFF2-40B4-BE49-F238E27FC236}">
              <a16:creationId xmlns:a16="http://schemas.microsoft.com/office/drawing/2014/main" id="{EFD6A18C-8CE2-09A1-8DA2-64D7C0513AFA}"/>
            </a:ext>
          </a:extLst>
        </cdr:cNvPr>
        <cdr:cNvSpPr/>
      </cdr:nvSpPr>
      <cdr:spPr>
        <a:xfrm xmlns:a="http://schemas.openxmlformats.org/drawingml/2006/main">
          <a:off x="167392" y="1762048"/>
          <a:ext cx="2787012" cy="318176"/>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IN" kern="1200" dirty="0"/>
        </a:p>
      </cdr:txBody>
    </cdr:sp>
  </cdr:relSizeAnchor>
  <cdr:relSizeAnchor xmlns:cdr="http://schemas.openxmlformats.org/drawingml/2006/chartDrawing">
    <cdr:from>
      <cdr:x>0.02838</cdr:x>
      <cdr:y>0.51122</cdr:y>
    </cdr:from>
    <cdr:to>
      <cdr:x>0.42776</cdr:x>
      <cdr:y>0.61557</cdr:y>
    </cdr:to>
    <cdr:sp macro="" textlink="">
      <cdr:nvSpPr>
        <cdr:cNvPr id="3" name="TextBox 2">
          <a:extLst xmlns:a="http://schemas.openxmlformats.org/drawingml/2006/main">
            <a:ext uri="{FF2B5EF4-FFF2-40B4-BE49-F238E27FC236}">
              <a16:creationId xmlns:a16="http://schemas.microsoft.com/office/drawing/2014/main" id="{60691E7F-BC93-8B98-9862-FD0EA138AFFE}"/>
            </a:ext>
          </a:extLst>
        </cdr:cNvPr>
        <cdr:cNvSpPr txBox="1"/>
      </cdr:nvSpPr>
      <cdr:spPr>
        <a:xfrm xmlns:a="http://schemas.openxmlformats.org/drawingml/2006/main">
          <a:off x="209306" y="1735652"/>
          <a:ext cx="2945332" cy="35429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200" kern="1200" dirty="0"/>
            <a:t>    IMPLEMENT W3W MAPS INTEGRATION</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2A3F90E-9DEA-4F45-9751-1A0D3EB5E991}" type="datetimeFigureOut">
              <a:rPr lang="en-IN" smtClean="0"/>
              <a:t>15-11-2024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5FBA032-3CF6-4324-A2FC-0CFC8641FC18}" type="slidenum">
              <a:rPr lang="en-IN" smtClean="0"/>
              <a:t>‹#›</a:t>
            </a:fld>
            <a:endParaRPr lang="en-IN"/>
          </a:p>
        </p:txBody>
      </p:sp>
    </p:spTree>
    <p:extLst>
      <p:ext uri="{BB962C8B-B14F-4D97-AF65-F5344CB8AC3E}">
        <p14:creationId xmlns:p14="http://schemas.microsoft.com/office/powerpoint/2010/main" val="981845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FBA032-3CF6-4324-A2FC-0CFC8641FC18}" type="slidenum">
              <a:rPr lang="en-IN" smtClean="0"/>
              <a:t>2</a:t>
            </a:fld>
            <a:endParaRPr lang="en-IN"/>
          </a:p>
        </p:txBody>
      </p:sp>
    </p:spTree>
    <p:extLst>
      <p:ext uri="{BB962C8B-B14F-4D97-AF65-F5344CB8AC3E}">
        <p14:creationId xmlns:p14="http://schemas.microsoft.com/office/powerpoint/2010/main" val="3004106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FBA032-3CF6-4324-A2FC-0CFC8641FC18}" type="slidenum">
              <a:rPr lang="en-IN" smtClean="0"/>
              <a:t>5</a:t>
            </a:fld>
            <a:endParaRPr lang="en-IN"/>
          </a:p>
        </p:txBody>
      </p:sp>
    </p:spTree>
    <p:extLst>
      <p:ext uri="{BB962C8B-B14F-4D97-AF65-F5344CB8AC3E}">
        <p14:creationId xmlns:p14="http://schemas.microsoft.com/office/powerpoint/2010/main" val="1389284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tx1"/>
                </a:solidFill>
                <a:latin typeface="Calibri"/>
                <a:cs typeface="Calibri"/>
              </a:defRPr>
            </a:lvl1pPr>
          </a:lstStyle>
          <a:p>
            <a:pPr marL="12700">
              <a:lnSpc>
                <a:spcPts val="1620"/>
              </a:lnSpc>
            </a:pPr>
            <a:r>
              <a:rPr spc="-5" dirty="0"/>
              <a:t>3D</a:t>
            </a:r>
            <a:r>
              <a:rPr spc="-20" dirty="0"/>
              <a:t> </a:t>
            </a:r>
            <a:r>
              <a:rPr spc="-10" dirty="0"/>
              <a:t>Printing</a:t>
            </a:r>
            <a:r>
              <a:rPr spc="-20" dirty="0"/>
              <a:t> </a:t>
            </a:r>
            <a:r>
              <a:rPr dirty="0"/>
              <a:t>and</a:t>
            </a:r>
            <a:r>
              <a:rPr spc="-20" dirty="0"/>
              <a:t> </a:t>
            </a:r>
            <a:r>
              <a:rPr spc="-5" dirty="0"/>
              <a:t>Sustainability</a:t>
            </a:r>
          </a:p>
        </p:txBody>
      </p:sp>
      <p:sp>
        <p:nvSpPr>
          <p:cNvPr id="5" name="Holder 5"/>
          <p:cNvSpPr>
            <a:spLocks noGrp="1"/>
          </p:cNvSpPr>
          <p:nvPr>
            <p:ph type="dt" sz="half" idx="6"/>
          </p:nvPr>
        </p:nvSpPr>
        <p:spPr/>
        <p:txBody>
          <a:bodyPr lIns="0" tIns="0" rIns="0" bIns="0"/>
          <a:lstStyle>
            <a:lvl1pPr>
              <a:defRPr sz="1600" b="0" i="0">
                <a:solidFill>
                  <a:schemeClr val="tx1"/>
                </a:solidFill>
                <a:latin typeface="Calibri"/>
                <a:cs typeface="Calibri"/>
              </a:defRPr>
            </a:lvl1pPr>
          </a:lstStyle>
          <a:p>
            <a:pPr marL="12700">
              <a:lnSpc>
                <a:spcPts val="1620"/>
              </a:lnSpc>
            </a:pPr>
            <a:r>
              <a:rPr spc="-5" dirty="0"/>
              <a:t>App</a:t>
            </a:r>
            <a:r>
              <a:rPr spc="-15" dirty="0"/>
              <a:t> </a:t>
            </a:r>
            <a:r>
              <a:rPr spc="-5" dirty="0"/>
              <a:t>Launch:</a:t>
            </a:r>
            <a:r>
              <a:rPr spc="-15" dirty="0"/>
              <a:t> </a:t>
            </a:r>
            <a:r>
              <a:rPr spc="-5" dirty="0"/>
              <a:t>The</a:t>
            </a:r>
            <a:r>
              <a:rPr spc="-15" dirty="0"/>
              <a:t> </a:t>
            </a:r>
            <a:r>
              <a:rPr spc="-10" dirty="0"/>
              <a:t>Pivotal</a:t>
            </a:r>
            <a:r>
              <a:rPr spc="-15" dirty="0"/>
              <a:t> Strategy</a:t>
            </a:r>
          </a:p>
        </p:txBody>
      </p:sp>
      <p:sp>
        <p:nvSpPr>
          <p:cNvPr id="6" name="Holder 6"/>
          <p:cNvSpPr>
            <a:spLocks noGrp="1"/>
          </p:cNvSpPr>
          <p:nvPr>
            <p:ph type="sldNum" sz="quarter" idx="7"/>
          </p:nvPr>
        </p:nvSpPr>
        <p:spPr/>
        <p:txBody>
          <a:bodyPr lIns="0" tIns="0" rIns="0" bIns="0"/>
          <a:lstStyle>
            <a:lvl1pPr>
              <a:defRPr sz="1800" b="1" i="0">
                <a:solidFill>
                  <a:schemeClr val="bg1"/>
                </a:solidFill>
                <a:latin typeface="Calibri"/>
                <a:cs typeface="Calibri"/>
              </a:defRPr>
            </a:lvl1pPr>
          </a:lstStyle>
          <a:p>
            <a:pPr marL="38100">
              <a:lnSpc>
                <a:spcPts val="181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tx1"/>
                </a:solidFill>
                <a:latin typeface="Calibri"/>
                <a:cs typeface="Calibri"/>
              </a:defRPr>
            </a:lvl1pPr>
          </a:lstStyle>
          <a:p>
            <a:pPr marL="12700">
              <a:lnSpc>
                <a:spcPts val="1620"/>
              </a:lnSpc>
            </a:pPr>
            <a:r>
              <a:rPr spc="-5" dirty="0"/>
              <a:t>3D</a:t>
            </a:r>
            <a:r>
              <a:rPr spc="-20" dirty="0"/>
              <a:t> </a:t>
            </a:r>
            <a:r>
              <a:rPr spc="-10" dirty="0"/>
              <a:t>Printing</a:t>
            </a:r>
            <a:r>
              <a:rPr spc="-20" dirty="0"/>
              <a:t> </a:t>
            </a:r>
            <a:r>
              <a:rPr dirty="0"/>
              <a:t>and</a:t>
            </a:r>
            <a:r>
              <a:rPr spc="-20" dirty="0"/>
              <a:t> </a:t>
            </a:r>
            <a:r>
              <a:rPr spc="-5" dirty="0"/>
              <a:t>Sustainability</a:t>
            </a:r>
          </a:p>
        </p:txBody>
      </p:sp>
      <p:sp>
        <p:nvSpPr>
          <p:cNvPr id="5" name="Holder 5"/>
          <p:cNvSpPr>
            <a:spLocks noGrp="1"/>
          </p:cNvSpPr>
          <p:nvPr>
            <p:ph type="dt" sz="half" idx="6"/>
          </p:nvPr>
        </p:nvSpPr>
        <p:spPr/>
        <p:txBody>
          <a:bodyPr lIns="0" tIns="0" rIns="0" bIns="0"/>
          <a:lstStyle>
            <a:lvl1pPr>
              <a:defRPr sz="1600" b="0" i="0">
                <a:solidFill>
                  <a:schemeClr val="tx1"/>
                </a:solidFill>
                <a:latin typeface="Calibri"/>
                <a:cs typeface="Calibri"/>
              </a:defRPr>
            </a:lvl1pPr>
          </a:lstStyle>
          <a:p>
            <a:pPr marL="12700">
              <a:lnSpc>
                <a:spcPts val="1620"/>
              </a:lnSpc>
            </a:pPr>
            <a:r>
              <a:rPr spc="-5" dirty="0"/>
              <a:t>App</a:t>
            </a:r>
            <a:r>
              <a:rPr spc="-15" dirty="0"/>
              <a:t> </a:t>
            </a:r>
            <a:r>
              <a:rPr spc="-5" dirty="0"/>
              <a:t>Launch:</a:t>
            </a:r>
            <a:r>
              <a:rPr spc="-15" dirty="0"/>
              <a:t> </a:t>
            </a:r>
            <a:r>
              <a:rPr spc="-5" dirty="0"/>
              <a:t>The</a:t>
            </a:r>
            <a:r>
              <a:rPr spc="-15" dirty="0"/>
              <a:t> </a:t>
            </a:r>
            <a:r>
              <a:rPr spc="-10" dirty="0"/>
              <a:t>Pivotal</a:t>
            </a:r>
            <a:r>
              <a:rPr spc="-15" dirty="0"/>
              <a:t> Strategy</a:t>
            </a:r>
          </a:p>
        </p:txBody>
      </p:sp>
      <p:sp>
        <p:nvSpPr>
          <p:cNvPr id="6" name="Holder 6"/>
          <p:cNvSpPr>
            <a:spLocks noGrp="1"/>
          </p:cNvSpPr>
          <p:nvPr>
            <p:ph type="sldNum" sz="quarter" idx="7"/>
          </p:nvPr>
        </p:nvSpPr>
        <p:spPr/>
        <p:txBody>
          <a:bodyPr lIns="0" tIns="0" rIns="0" bIns="0"/>
          <a:lstStyle>
            <a:lvl1pPr>
              <a:defRPr sz="1800" b="1" i="0">
                <a:solidFill>
                  <a:schemeClr val="bg1"/>
                </a:solidFill>
                <a:latin typeface="Calibri"/>
                <a:cs typeface="Calibri"/>
              </a:defRPr>
            </a:lvl1pPr>
          </a:lstStyle>
          <a:p>
            <a:pPr marL="38100">
              <a:lnSpc>
                <a:spcPts val="18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tx1"/>
                </a:solidFill>
                <a:latin typeface="Calibri"/>
                <a:cs typeface="Calibri"/>
              </a:defRPr>
            </a:lvl1pPr>
          </a:lstStyle>
          <a:p>
            <a:pPr marL="12700">
              <a:lnSpc>
                <a:spcPts val="1620"/>
              </a:lnSpc>
            </a:pPr>
            <a:r>
              <a:rPr spc="-5" dirty="0"/>
              <a:t>3D</a:t>
            </a:r>
            <a:r>
              <a:rPr spc="-20" dirty="0"/>
              <a:t> </a:t>
            </a:r>
            <a:r>
              <a:rPr spc="-10" dirty="0"/>
              <a:t>Printing</a:t>
            </a:r>
            <a:r>
              <a:rPr spc="-20" dirty="0"/>
              <a:t> </a:t>
            </a:r>
            <a:r>
              <a:rPr dirty="0"/>
              <a:t>and</a:t>
            </a:r>
            <a:r>
              <a:rPr spc="-20" dirty="0"/>
              <a:t> </a:t>
            </a:r>
            <a:r>
              <a:rPr spc="-5" dirty="0"/>
              <a:t>Sustainability</a:t>
            </a:r>
          </a:p>
        </p:txBody>
      </p:sp>
      <p:sp>
        <p:nvSpPr>
          <p:cNvPr id="6" name="Holder 6"/>
          <p:cNvSpPr>
            <a:spLocks noGrp="1"/>
          </p:cNvSpPr>
          <p:nvPr>
            <p:ph type="dt" sz="half" idx="6"/>
          </p:nvPr>
        </p:nvSpPr>
        <p:spPr/>
        <p:txBody>
          <a:bodyPr lIns="0" tIns="0" rIns="0" bIns="0"/>
          <a:lstStyle>
            <a:lvl1pPr>
              <a:defRPr sz="1600" b="0" i="0">
                <a:solidFill>
                  <a:schemeClr val="tx1"/>
                </a:solidFill>
                <a:latin typeface="Calibri"/>
                <a:cs typeface="Calibri"/>
              </a:defRPr>
            </a:lvl1pPr>
          </a:lstStyle>
          <a:p>
            <a:pPr marL="12700">
              <a:lnSpc>
                <a:spcPts val="1620"/>
              </a:lnSpc>
            </a:pPr>
            <a:r>
              <a:rPr spc="-5" dirty="0"/>
              <a:t>App</a:t>
            </a:r>
            <a:r>
              <a:rPr spc="-15" dirty="0"/>
              <a:t> </a:t>
            </a:r>
            <a:r>
              <a:rPr spc="-5" dirty="0"/>
              <a:t>Launch:</a:t>
            </a:r>
            <a:r>
              <a:rPr spc="-15" dirty="0"/>
              <a:t> </a:t>
            </a:r>
            <a:r>
              <a:rPr spc="-5" dirty="0"/>
              <a:t>The</a:t>
            </a:r>
            <a:r>
              <a:rPr spc="-15" dirty="0"/>
              <a:t> </a:t>
            </a:r>
            <a:r>
              <a:rPr spc="-10" dirty="0"/>
              <a:t>Pivotal</a:t>
            </a:r>
            <a:r>
              <a:rPr spc="-15" dirty="0"/>
              <a:t> Strategy</a:t>
            </a:r>
          </a:p>
        </p:txBody>
      </p:sp>
      <p:sp>
        <p:nvSpPr>
          <p:cNvPr id="7" name="Holder 7"/>
          <p:cNvSpPr>
            <a:spLocks noGrp="1"/>
          </p:cNvSpPr>
          <p:nvPr>
            <p:ph type="sldNum" sz="quarter" idx="7"/>
          </p:nvPr>
        </p:nvSpPr>
        <p:spPr/>
        <p:txBody>
          <a:bodyPr lIns="0" tIns="0" rIns="0" bIns="0"/>
          <a:lstStyle>
            <a:lvl1pPr>
              <a:defRPr sz="1800" b="1" i="0">
                <a:solidFill>
                  <a:schemeClr val="bg1"/>
                </a:solidFill>
                <a:latin typeface="Calibri"/>
                <a:cs typeface="Calibri"/>
              </a:defRPr>
            </a:lvl1pPr>
          </a:lstStyle>
          <a:p>
            <a:pPr marL="38100">
              <a:lnSpc>
                <a:spcPts val="18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tx1"/>
                </a:solidFill>
                <a:latin typeface="Calibri"/>
                <a:cs typeface="Calibri"/>
              </a:defRPr>
            </a:lvl1pPr>
          </a:lstStyle>
          <a:p>
            <a:pPr marL="12700">
              <a:lnSpc>
                <a:spcPts val="1620"/>
              </a:lnSpc>
            </a:pPr>
            <a:r>
              <a:rPr spc="-5" dirty="0"/>
              <a:t>3D</a:t>
            </a:r>
            <a:r>
              <a:rPr spc="-20" dirty="0"/>
              <a:t> </a:t>
            </a:r>
            <a:r>
              <a:rPr spc="-10" dirty="0"/>
              <a:t>Printing</a:t>
            </a:r>
            <a:r>
              <a:rPr spc="-20" dirty="0"/>
              <a:t> </a:t>
            </a:r>
            <a:r>
              <a:rPr dirty="0"/>
              <a:t>and</a:t>
            </a:r>
            <a:r>
              <a:rPr spc="-20" dirty="0"/>
              <a:t> </a:t>
            </a:r>
            <a:r>
              <a:rPr spc="-5" dirty="0"/>
              <a:t>Sustainability</a:t>
            </a:r>
          </a:p>
        </p:txBody>
      </p:sp>
      <p:sp>
        <p:nvSpPr>
          <p:cNvPr id="4" name="Holder 4"/>
          <p:cNvSpPr>
            <a:spLocks noGrp="1"/>
          </p:cNvSpPr>
          <p:nvPr>
            <p:ph type="dt" sz="half" idx="6"/>
          </p:nvPr>
        </p:nvSpPr>
        <p:spPr/>
        <p:txBody>
          <a:bodyPr lIns="0" tIns="0" rIns="0" bIns="0"/>
          <a:lstStyle>
            <a:lvl1pPr>
              <a:defRPr sz="1600" b="0" i="0">
                <a:solidFill>
                  <a:schemeClr val="tx1"/>
                </a:solidFill>
                <a:latin typeface="Calibri"/>
                <a:cs typeface="Calibri"/>
              </a:defRPr>
            </a:lvl1pPr>
          </a:lstStyle>
          <a:p>
            <a:pPr marL="12700">
              <a:lnSpc>
                <a:spcPts val="1620"/>
              </a:lnSpc>
            </a:pPr>
            <a:r>
              <a:rPr spc="-5" dirty="0"/>
              <a:t>App</a:t>
            </a:r>
            <a:r>
              <a:rPr spc="-15" dirty="0"/>
              <a:t> </a:t>
            </a:r>
            <a:r>
              <a:rPr spc="-5" dirty="0"/>
              <a:t>Launch:</a:t>
            </a:r>
            <a:r>
              <a:rPr spc="-15" dirty="0"/>
              <a:t> </a:t>
            </a:r>
            <a:r>
              <a:rPr spc="-5" dirty="0"/>
              <a:t>The</a:t>
            </a:r>
            <a:r>
              <a:rPr spc="-15" dirty="0"/>
              <a:t> </a:t>
            </a:r>
            <a:r>
              <a:rPr spc="-10" dirty="0"/>
              <a:t>Pivotal</a:t>
            </a:r>
            <a:r>
              <a:rPr spc="-15" dirty="0"/>
              <a:t> Strategy</a:t>
            </a:r>
          </a:p>
        </p:txBody>
      </p:sp>
      <p:sp>
        <p:nvSpPr>
          <p:cNvPr id="5" name="Holder 5"/>
          <p:cNvSpPr>
            <a:spLocks noGrp="1"/>
          </p:cNvSpPr>
          <p:nvPr>
            <p:ph type="sldNum" sz="quarter" idx="7"/>
          </p:nvPr>
        </p:nvSpPr>
        <p:spPr/>
        <p:txBody>
          <a:bodyPr lIns="0" tIns="0" rIns="0" bIns="0"/>
          <a:lstStyle>
            <a:lvl1pPr>
              <a:defRPr sz="1800" b="1" i="0">
                <a:solidFill>
                  <a:schemeClr val="bg1"/>
                </a:solidFill>
                <a:latin typeface="Calibri"/>
                <a:cs typeface="Calibri"/>
              </a:defRPr>
            </a:lvl1pPr>
          </a:lstStyle>
          <a:p>
            <a:pPr marL="38100">
              <a:lnSpc>
                <a:spcPts val="18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tx1"/>
                </a:solidFill>
                <a:latin typeface="Calibri"/>
                <a:cs typeface="Calibri"/>
              </a:defRPr>
            </a:lvl1pPr>
          </a:lstStyle>
          <a:p>
            <a:pPr marL="12700">
              <a:lnSpc>
                <a:spcPts val="1620"/>
              </a:lnSpc>
            </a:pPr>
            <a:r>
              <a:rPr spc="-5" dirty="0"/>
              <a:t>3D</a:t>
            </a:r>
            <a:r>
              <a:rPr spc="-20" dirty="0"/>
              <a:t> </a:t>
            </a:r>
            <a:r>
              <a:rPr spc="-10" dirty="0"/>
              <a:t>Printing</a:t>
            </a:r>
            <a:r>
              <a:rPr spc="-20" dirty="0"/>
              <a:t> </a:t>
            </a:r>
            <a:r>
              <a:rPr dirty="0"/>
              <a:t>and</a:t>
            </a:r>
            <a:r>
              <a:rPr spc="-20" dirty="0"/>
              <a:t> </a:t>
            </a:r>
            <a:r>
              <a:rPr spc="-5" dirty="0"/>
              <a:t>Sustainability</a:t>
            </a:r>
          </a:p>
        </p:txBody>
      </p:sp>
      <p:sp>
        <p:nvSpPr>
          <p:cNvPr id="3" name="Holder 3"/>
          <p:cNvSpPr>
            <a:spLocks noGrp="1"/>
          </p:cNvSpPr>
          <p:nvPr>
            <p:ph type="dt" sz="half" idx="6"/>
          </p:nvPr>
        </p:nvSpPr>
        <p:spPr/>
        <p:txBody>
          <a:bodyPr lIns="0" tIns="0" rIns="0" bIns="0"/>
          <a:lstStyle>
            <a:lvl1pPr>
              <a:defRPr sz="1600" b="0" i="0">
                <a:solidFill>
                  <a:schemeClr val="tx1"/>
                </a:solidFill>
                <a:latin typeface="Calibri"/>
                <a:cs typeface="Calibri"/>
              </a:defRPr>
            </a:lvl1pPr>
          </a:lstStyle>
          <a:p>
            <a:pPr marL="12700">
              <a:lnSpc>
                <a:spcPts val="1620"/>
              </a:lnSpc>
            </a:pPr>
            <a:r>
              <a:rPr spc="-5" dirty="0"/>
              <a:t>App</a:t>
            </a:r>
            <a:r>
              <a:rPr spc="-15" dirty="0"/>
              <a:t> </a:t>
            </a:r>
            <a:r>
              <a:rPr spc="-5" dirty="0"/>
              <a:t>Launch:</a:t>
            </a:r>
            <a:r>
              <a:rPr spc="-15" dirty="0"/>
              <a:t> </a:t>
            </a:r>
            <a:r>
              <a:rPr spc="-5" dirty="0"/>
              <a:t>The</a:t>
            </a:r>
            <a:r>
              <a:rPr spc="-15" dirty="0"/>
              <a:t> </a:t>
            </a:r>
            <a:r>
              <a:rPr spc="-10" dirty="0"/>
              <a:t>Pivotal</a:t>
            </a:r>
            <a:r>
              <a:rPr spc="-15" dirty="0"/>
              <a:t> Strategy</a:t>
            </a:r>
          </a:p>
        </p:txBody>
      </p:sp>
      <p:sp>
        <p:nvSpPr>
          <p:cNvPr id="4" name="Holder 4"/>
          <p:cNvSpPr>
            <a:spLocks noGrp="1"/>
          </p:cNvSpPr>
          <p:nvPr>
            <p:ph type="sldNum" sz="quarter" idx="7"/>
          </p:nvPr>
        </p:nvSpPr>
        <p:spPr/>
        <p:txBody>
          <a:bodyPr lIns="0" tIns="0" rIns="0" bIns="0"/>
          <a:lstStyle>
            <a:lvl1pPr>
              <a:defRPr sz="1800" b="1" i="0">
                <a:solidFill>
                  <a:schemeClr val="bg1"/>
                </a:solidFill>
                <a:latin typeface="Calibri"/>
                <a:cs typeface="Calibri"/>
              </a:defRPr>
            </a:lvl1pPr>
          </a:lstStyle>
          <a:p>
            <a:pPr marL="38100">
              <a:lnSpc>
                <a:spcPts val="181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1690" y="140423"/>
            <a:ext cx="7611109" cy="330200"/>
          </a:xfrm>
          <a:prstGeom prst="rect">
            <a:avLst/>
          </a:prstGeom>
        </p:spPr>
        <p:txBody>
          <a:bodyPr wrap="square" lIns="0" tIns="0" rIns="0" bIns="0">
            <a:spAutoFit/>
          </a:bodyPr>
          <a:lstStyle>
            <a:lvl1pPr>
              <a:defRPr sz="2000" b="1" i="0">
                <a:solidFill>
                  <a:schemeClr val="tx1"/>
                </a:solidFill>
                <a:latin typeface="Calibri"/>
                <a:cs typeface="Calibri"/>
              </a:defRPr>
            </a:lvl1pPr>
          </a:lstStyle>
          <a:p>
            <a:endParaRPr/>
          </a:p>
        </p:txBody>
      </p:sp>
      <p:sp>
        <p:nvSpPr>
          <p:cNvPr id="3" name="Holder 3"/>
          <p:cNvSpPr>
            <a:spLocks noGrp="1"/>
          </p:cNvSpPr>
          <p:nvPr>
            <p:ph type="body" idx="1"/>
          </p:nvPr>
        </p:nvSpPr>
        <p:spPr>
          <a:xfrm>
            <a:off x="2282825" y="2771533"/>
            <a:ext cx="7626350" cy="15919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635640" y="6578886"/>
            <a:ext cx="2441575" cy="228600"/>
          </a:xfrm>
          <a:prstGeom prst="rect">
            <a:avLst/>
          </a:prstGeom>
        </p:spPr>
        <p:txBody>
          <a:bodyPr wrap="square" lIns="0" tIns="0" rIns="0" bIns="0">
            <a:spAutoFit/>
          </a:bodyPr>
          <a:lstStyle>
            <a:lvl1pPr>
              <a:defRPr sz="1600" b="0" i="0">
                <a:solidFill>
                  <a:schemeClr val="tx1"/>
                </a:solidFill>
                <a:latin typeface="Calibri"/>
                <a:cs typeface="Calibri"/>
              </a:defRPr>
            </a:lvl1pPr>
          </a:lstStyle>
          <a:p>
            <a:pPr marL="12700">
              <a:lnSpc>
                <a:spcPts val="1620"/>
              </a:lnSpc>
            </a:pPr>
            <a:r>
              <a:rPr spc="-5" dirty="0"/>
              <a:t>3D</a:t>
            </a:r>
            <a:r>
              <a:rPr spc="-20" dirty="0"/>
              <a:t> </a:t>
            </a:r>
            <a:r>
              <a:rPr spc="-10" dirty="0"/>
              <a:t>Printing</a:t>
            </a:r>
            <a:r>
              <a:rPr spc="-20" dirty="0"/>
              <a:t> </a:t>
            </a:r>
            <a:r>
              <a:rPr dirty="0"/>
              <a:t>and</a:t>
            </a:r>
            <a:r>
              <a:rPr spc="-20" dirty="0"/>
              <a:t> </a:t>
            </a:r>
            <a:r>
              <a:rPr spc="-5" dirty="0"/>
              <a:t>Sustainability</a:t>
            </a:r>
          </a:p>
        </p:txBody>
      </p:sp>
      <p:sp>
        <p:nvSpPr>
          <p:cNvPr id="5" name="Holder 5"/>
          <p:cNvSpPr>
            <a:spLocks noGrp="1"/>
          </p:cNvSpPr>
          <p:nvPr>
            <p:ph type="dt" sz="half" idx="6"/>
          </p:nvPr>
        </p:nvSpPr>
        <p:spPr>
          <a:xfrm>
            <a:off x="2497624" y="6570098"/>
            <a:ext cx="2724150" cy="228600"/>
          </a:xfrm>
          <a:prstGeom prst="rect">
            <a:avLst/>
          </a:prstGeom>
        </p:spPr>
        <p:txBody>
          <a:bodyPr wrap="square" lIns="0" tIns="0" rIns="0" bIns="0">
            <a:spAutoFit/>
          </a:bodyPr>
          <a:lstStyle>
            <a:lvl1pPr>
              <a:defRPr sz="1600" b="0" i="0">
                <a:solidFill>
                  <a:schemeClr val="tx1"/>
                </a:solidFill>
                <a:latin typeface="Calibri"/>
                <a:cs typeface="Calibri"/>
              </a:defRPr>
            </a:lvl1pPr>
          </a:lstStyle>
          <a:p>
            <a:pPr marL="12700">
              <a:lnSpc>
                <a:spcPts val="1620"/>
              </a:lnSpc>
            </a:pPr>
            <a:r>
              <a:rPr spc="-5" dirty="0"/>
              <a:t>App</a:t>
            </a:r>
            <a:r>
              <a:rPr spc="-15" dirty="0"/>
              <a:t> </a:t>
            </a:r>
            <a:r>
              <a:rPr spc="-5" dirty="0"/>
              <a:t>Launch:</a:t>
            </a:r>
            <a:r>
              <a:rPr spc="-15" dirty="0"/>
              <a:t> </a:t>
            </a:r>
            <a:r>
              <a:rPr spc="-5" dirty="0"/>
              <a:t>The</a:t>
            </a:r>
            <a:r>
              <a:rPr spc="-15" dirty="0"/>
              <a:t> </a:t>
            </a:r>
            <a:r>
              <a:rPr spc="-10" dirty="0"/>
              <a:t>Pivotal</a:t>
            </a:r>
            <a:r>
              <a:rPr spc="-15" dirty="0"/>
              <a:t> Strategy</a:t>
            </a:r>
          </a:p>
        </p:txBody>
      </p:sp>
      <p:sp>
        <p:nvSpPr>
          <p:cNvPr id="6" name="Holder 6"/>
          <p:cNvSpPr>
            <a:spLocks noGrp="1"/>
          </p:cNvSpPr>
          <p:nvPr>
            <p:ph type="sldNum" sz="quarter" idx="7"/>
          </p:nvPr>
        </p:nvSpPr>
        <p:spPr>
          <a:xfrm>
            <a:off x="11787505" y="6546163"/>
            <a:ext cx="192404" cy="254000"/>
          </a:xfrm>
          <a:prstGeom prst="rect">
            <a:avLst/>
          </a:prstGeom>
        </p:spPr>
        <p:txBody>
          <a:bodyPr wrap="square" lIns="0" tIns="0" rIns="0" bIns="0">
            <a:spAutoFit/>
          </a:bodyPr>
          <a:lstStyle>
            <a:lvl1pPr>
              <a:defRPr sz="1800" b="1" i="0">
                <a:solidFill>
                  <a:schemeClr val="bg1"/>
                </a:solidFill>
                <a:latin typeface="Calibri"/>
                <a:cs typeface="Calibri"/>
              </a:defRPr>
            </a:lvl1pPr>
          </a:lstStyle>
          <a:p>
            <a:pPr marL="38100">
              <a:lnSpc>
                <a:spcPts val="181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business-standard.com/industry/news/rural-india-s-appetite-for-fmcg-grows-by-60-what-s-behind-the-surge-124111101097_1.html" TargetMode="External"/><Relationship Id="rId2" Type="http://schemas.openxmlformats.org/officeDocument/2006/relationships/hyperlink" Target="https://www.business-standard.com/industry/news/e-commerce-market-to-hit-325-billion-by-2030-rural-india-to-lead-growth-124042900284_1.html"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forbes.com/advisor/in/business/ecommerce-statistics/" TargetMode="External"/><Relationship Id="rId4" Type="http://schemas.openxmlformats.org/officeDocument/2006/relationships/hyperlink" Target="https://blog.marketresearch.com/indian-e-commerce-growth-driven-by-internet-smartphones-digital-payments-and-rural-expans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hart" Target="../charts/chart3.xml"/><Relationship Id="rId1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chart" Target="../charts/chart2.xml"/><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chart" Target="../charts/chart1.xml"/><Relationship Id="rId5" Type="http://schemas.openxmlformats.org/officeDocument/2006/relationships/image" Target="../media/image5.png"/><Relationship Id="rId15" Type="http://schemas.openxmlformats.org/officeDocument/2006/relationships/image" Target="../media/image12.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tags" Target="../tags/tag4.xml"/><Relationship Id="rId21" Type="http://schemas.openxmlformats.org/officeDocument/2006/relationships/image" Target="../media/image24.png"/><Relationship Id="rId7" Type="http://schemas.openxmlformats.org/officeDocument/2006/relationships/tags" Target="../tags/tag8.xml"/><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tags" Target="../tags/tag3.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2.png"/><Relationship Id="rId24" Type="http://schemas.openxmlformats.org/officeDocument/2006/relationships/image" Target="../media/image27.png"/><Relationship Id="rId5" Type="http://schemas.openxmlformats.org/officeDocument/2006/relationships/tags" Target="../tags/tag6.xml"/><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slideLayout" Target="../slideLayouts/slideLayout2.xml"/><Relationship Id="rId19" Type="http://schemas.openxmlformats.org/officeDocument/2006/relationships/image" Target="../media/image22.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s>
</file>

<file path=ppt/slides/_rels/slide4.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39.png"/><Relationship Id="rId3" Type="http://schemas.openxmlformats.org/officeDocument/2006/relationships/image" Target="../media/image33.png"/><Relationship Id="rId7" Type="http://schemas.openxmlformats.org/officeDocument/2006/relationships/image" Target="../media/image36.png"/><Relationship Id="rId12"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24.png"/><Relationship Id="rId5" Type="http://schemas.openxmlformats.org/officeDocument/2006/relationships/image" Target="../media/image2.png"/><Relationship Id="rId15" Type="http://schemas.openxmlformats.org/officeDocument/2006/relationships/image" Target="../media/image41.png"/><Relationship Id="rId10" Type="http://schemas.openxmlformats.org/officeDocument/2006/relationships/image" Target="../media/image23.png"/><Relationship Id="rId4" Type="http://schemas.openxmlformats.org/officeDocument/2006/relationships/image" Target="../media/image34.png"/><Relationship Id="rId9" Type="http://schemas.openxmlformats.org/officeDocument/2006/relationships/image" Target="../media/image22.png"/><Relationship Id="rId14" Type="http://schemas.openxmlformats.org/officeDocument/2006/relationships/image" Target="../media/image40.png"/></Relationships>
</file>

<file path=ppt/slides/_rels/slide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chart" Target="../charts/chart4.xml"/><Relationship Id="rId7" Type="http://schemas.openxmlformats.org/officeDocument/2006/relationships/image" Target="../media/image4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hyperlink" Target="https://www.logisticsinsider.in/speed-of-freight-trains-over-the-years/" TargetMode="External"/><Relationship Id="rId13" Type="http://schemas.openxmlformats.org/officeDocument/2006/relationships/hyperlink" Target="http://www.financialexpress.com/economy/indian-railways-roro-service-hits-infrastructure-hurdle-needs-structural-change-to-work-effectively/613896/" TargetMode="External"/><Relationship Id="rId3" Type="http://schemas.openxmlformats.org/officeDocument/2006/relationships/image" Target="../media/image2.png"/><Relationship Id="rId7" Type="http://schemas.openxmlformats.org/officeDocument/2006/relationships/hyperlink" Target="https://www.amjaincollege.edu.in/transforming-the-indian-economy-the-impact-of-dedicated-freight-corridor-on-indian-railways/" TargetMode="External"/><Relationship Id="rId12" Type="http://schemas.openxmlformats.org/officeDocument/2006/relationships/hyperlink" Target="https://dfccil.com/images/uploads/img/DFC-Press-Release_DFC-achieves-avg-speed-of-99.38-kmph-on-EDFC_30.05.2021_SV17.pdf" TargetMode="External"/><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hyperlink" Target="https://indianexpress.com/article/explained/explained-economics/impact-of-indias-dedicated-freight-corridors-9651261/" TargetMode="External"/><Relationship Id="rId11" Type="http://schemas.openxmlformats.org/officeDocument/2006/relationships/hyperlink" Target="https://www.itln.in/railway/dedicated-freight-corridors-transforming-indias-logistics-backbone-1352140" TargetMode="External"/><Relationship Id="rId5" Type="http://schemas.openxmlformats.org/officeDocument/2006/relationships/image" Target="../media/image50.png"/><Relationship Id="rId10" Type="http://schemas.openxmlformats.org/officeDocument/2006/relationships/hyperlink" Target="https://indianrailways.gov.in/Railways%20report%20-%208%20Jan%202016.pdf" TargetMode="External"/><Relationship Id="rId4" Type="http://schemas.openxmlformats.org/officeDocument/2006/relationships/image" Target="../media/image49.png"/><Relationship Id="rId9" Type="http://schemas.openxmlformats.org/officeDocument/2006/relationships/hyperlink" Target="https://dfccil.com/Home/DynemicPages?MenuId=3" TargetMode="External"/><Relationship Id="rId14" Type="http://schemas.openxmlformats.org/officeDocument/2006/relationships/hyperlink" Target="https://www.financialexpress.com/business/railways-indian-railways-advances-freight-transportation-with-completion-of-eastern-dedicated-freight-corridor-and-ongoing-progress-on-western-corridor-3391026/"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1999" cy="6857999"/>
            </a:xfrm>
            <a:prstGeom prst="rect">
              <a:avLst/>
            </a:prstGeom>
          </p:spPr>
        </p:pic>
        <p:sp>
          <p:nvSpPr>
            <p:cNvPr id="4" name="object 4"/>
            <p:cNvSpPr/>
            <p:nvPr/>
          </p:nvSpPr>
          <p:spPr>
            <a:xfrm>
              <a:off x="0" y="0"/>
              <a:ext cx="12192000" cy="6858000"/>
            </a:xfrm>
            <a:custGeom>
              <a:avLst/>
              <a:gdLst/>
              <a:ahLst/>
              <a:cxnLst/>
              <a:rect l="l" t="t" r="r" b="b"/>
              <a:pathLst>
                <a:path w="12192000" h="6858000">
                  <a:moveTo>
                    <a:pt x="0" y="0"/>
                  </a:moveTo>
                  <a:lnTo>
                    <a:pt x="12191999" y="0"/>
                  </a:lnTo>
                  <a:lnTo>
                    <a:pt x="12191999" y="6857999"/>
                  </a:lnTo>
                  <a:lnTo>
                    <a:pt x="0" y="6857999"/>
                  </a:lnTo>
                  <a:lnTo>
                    <a:pt x="0" y="0"/>
                  </a:lnTo>
                  <a:close/>
                </a:path>
              </a:pathLst>
            </a:custGeom>
            <a:solidFill>
              <a:srgbClr val="00928F">
                <a:alpha val="29803"/>
              </a:srgbClr>
            </a:solidFill>
          </p:spPr>
          <p:txBody>
            <a:bodyPr wrap="square" lIns="0" tIns="0" rIns="0" bIns="0" rtlCol="0"/>
            <a:lstStyle/>
            <a:p>
              <a:endParaRPr/>
            </a:p>
          </p:txBody>
        </p:sp>
        <p:sp>
          <p:nvSpPr>
            <p:cNvPr id="5" name="object 5"/>
            <p:cNvSpPr/>
            <p:nvPr/>
          </p:nvSpPr>
          <p:spPr>
            <a:xfrm>
              <a:off x="0" y="0"/>
              <a:ext cx="12192000" cy="12700"/>
            </a:xfrm>
            <a:custGeom>
              <a:avLst/>
              <a:gdLst/>
              <a:ahLst/>
              <a:cxnLst/>
              <a:rect l="l" t="t" r="r" b="b"/>
              <a:pathLst>
                <a:path w="12192000" h="12700">
                  <a:moveTo>
                    <a:pt x="0" y="0"/>
                  </a:moveTo>
                  <a:lnTo>
                    <a:pt x="12191999" y="0"/>
                  </a:lnTo>
                  <a:lnTo>
                    <a:pt x="12191999" y="12700"/>
                  </a:lnTo>
                  <a:lnTo>
                    <a:pt x="0" y="12700"/>
                  </a:lnTo>
                  <a:lnTo>
                    <a:pt x="0" y="0"/>
                  </a:lnTo>
                  <a:close/>
                </a:path>
              </a:pathLst>
            </a:custGeom>
            <a:solidFill>
              <a:srgbClr val="1B3052"/>
            </a:solidFill>
          </p:spPr>
          <p:txBody>
            <a:bodyPr wrap="square" lIns="0" tIns="0" rIns="0" bIns="0" rtlCol="0"/>
            <a:lstStyle/>
            <a:p>
              <a:endParaRPr/>
            </a:p>
          </p:txBody>
        </p:sp>
        <p:sp>
          <p:nvSpPr>
            <p:cNvPr id="6" name="object 6"/>
            <p:cNvSpPr/>
            <p:nvPr/>
          </p:nvSpPr>
          <p:spPr>
            <a:xfrm>
              <a:off x="0" y="0"/>
              <a:ext cx="0" cy="6858000"/>
            </a:xfrm>
            <a:custGeom>
              <a:avLst/>
              <a:gdLst/>
              <a:ahLst/>
              <a:cxnLst/>
              <a:rect l="l" t="t" r="r" b="b"/>
              <a:pathLst>
                <a:path h="6858000">
                  <a:moveTo>
                    <a:pt x="0" y="6857999"/>
                  </a:moveTo>
                  <a:lnTo>
                    <a:pt x="0" y="0"/>
                  </a:lnTo>
                </a:path>
              </a:pathLst>
            </a:custGeom>
            <a:ln w="12699">
              <a:solidFill>
                <a:srgbClr val="1B3052"/>
              </a:solidFill>
            </a:ln>
          </p:spPr>
          <p:txBody>
            <a:bodyPr wrap="square" lIns="0" tIns="0" rIns="0" bIns="0" rtlCol="0"/>
            <a:lstStyle/>
            <a:p>
              <a:endParaRPr/>
            </a:p>
          </p:txBody>
        </p:sp>
        <p:sp>
          <p:nvSpPr>
            <p:cNvPr id="8" name="object 8"/>
            <p:cNvSpPr/>
            <p:nvPr/>
          </p:nvSpPr>
          <p:spPr>
            <a:xfrm>
              <a:off x="0" y="1981200"/>
              <a:ext cx="12192000" cy="2743200"/>
            </a:xfrm>
            <a:custGeom>
              <a:avLst/>
              <a:gdLst/>
              <a:ahLst/>
              <a:cxnLst/>
              <a:rect l="l" t="t" r="r" b="b"/>
              <a:pathLst>
                <a:path w="12192000" h="2743200">
                  <a:moveTo>
                    <a:pt x="12191999" y="2742731"/>
                  </a:moveTo>
                  <a:lnTo>
                    <a:pt x="12191999" y="0"/>
                  </a:lnTo>
                  <a:lnTo>
                    <a:pt x="0" y="0"/>
                  </a:lnTo>
                  <a:lnTo>
                    <a:pt x="0" y="2742731"/>
                  </a:lnTo>
                  <a:lnTo>
                    <a:pt x="12191999" y="2742731"/>
                  </a:lnTo>
                  <a:close/>
                </a:path>
              </a:pathLst>
            </a:custGeom>
            <a:solidFill>
              <a:srgbClr val="DDEAF6">
                <a:alpha val="74508"/>
              </a:srgbClr>
            </a:solidFill>
          </p:spPr>
          <p:txBody>
            <a:bodyPr wrap="square" lIns="0" tIns="0" rIns="0" bIns="0" rtlCol="0"/>
            <a:lstStyle/>
            <a:p>
              <a:endParaRPr/>
            </a:p>
          </p:txBody>
        </p:sp>
      </p:grpSp>
      <p:sp>
        <p:nvSpPr>
          <p:cNvPr id="9" name="object 9"/>
          <p:cNvSpPr txBox="1">
            <a:spLocks noGrp="1"/>
          </p:cNvSpPr>
          <p:nvPr>
            <p:ph type="title"/>
          </p:nvPr>
        </p:nvSpPr>
        <p:spPr>
          <a:xfrm>
            <a:off x="2514600" y="2233635"/>
            <a:ext cx="10647680" cy="360680"/>
          </a:xfrm>
          <a:prstGeom prst="rect">
            <a:avLst/>
          </a:prstGeom>
        </p:spPr>
        <p:txBody>
          <a:bodyPr vert="horz" wrap="square" lIns="0" tIns="12700" rIns="0" bIns="0" rtlCol="0">
            <a:spAutoFit/>
          </a:bodyPr>
          <a:lstStyle/>
          <a:p>
            <a:pPr marL="12700">
              <a:lnSpc>
                <a:spcPct val="100000"/>
              </a:lnSpc>
              <a:spcBef>
                <a:spcPts val="100"/>
              </a:spcBef>
            </a:pPr>
            <a:r>
              <a:rPr lang="en-IN" sz="2200" spc="-10" dirty="0"/>
              <a:t>AQUILA : SEASON 4 – AN OPERATIONS CASE COMPETITION</a:t>
            </a:r>
            <a:endParaRPr sz="2200" dirty="0"/>
          </a:p>
        </p:txBody>
      </p:sp>
      <p:sp>
        <p:nvSpPr>
          <p:cNvPr id="10" name="object 10"/>
          <p:cNvSpPr txBox="1"/>
          <p:nvPr/>
        </p:nvSpPr>
        <p:spPr>
          <a:xfrm>
            <a:off x="2282825" y="2771533"/>
            <a:ext cx="7530465" cy="1595309"/>
          </a:xfrm>
          <a:prstGeom prst="rect">
            <a:avLst/>
          </a:prstGeom>
        </p:spPr>
        <p:txBody>
          <a:bodyPr vert="horz" wrap="square" lIns="0" tIns="12700" rIns="0" bIns="0" rtlCol="0">
            <a:spAutoFit/>
          </a:bodyPr>
          <a:lstStyle/>
          <a:p>
            <a:pPr marR="445134" algn="ctr">
              <a:lnSpc>
                <a:spcPct val="100000"/>
              </a:lnSpc>
              <a:spcBef>
                <a:spcPts val="100"/>
              </a:spcBef>
            </a:pPr>
            <a:r>
              <a:rPr sz="2800" b="1" i="1" spc="-15" dirty="0">
                <a:latin typeface="Calibri"/>
                <a:cs typeface="Calibri"/>
              </a:rPr>
              <a:t>TEAM</a:t>
            </a:r>
            <a:r>
              <a:rPr sz="2800" b="1" i="1" spc="-45" dirty="0">
                <a:latin typeface="Calibri"/>
                <a:cs typeface="Calibri"/>
              </a:rPr>
              <a:t> </a:t>
            </a:r>
            <a:r>
              <a:rPr lang="en-IN" sz="2800" b="1" i="1" spc="-35" dirty="0">
                <a:latin typeface="Calibri"/>
                <a:cs typeface="Calibri"/>
              </a:rPr>
              <a:t>ZION</a:t>
            </a:r>
            <a:endParaRPr sz="2800" dirty="0">
              <a:latin typeface="Calibri"/>
              <a:cs typeface="Calibri"/>
            </a:endParaRPr>
          </a:p>
          <a:p>
            <a:pPr marR="50800" algn="ctr">
              <a:lnSpc>
                <a:spcPct val="100000"/>
              </a:lnSpc>
              <a:spcBef>
                <a:spcPts val="2230"/>
              </a:spcBef>
            </a:pPr>
            <a:r>
              <a:rPr lang="en-IN" sz="2200" b="1" spc="-20" dirty="0">
                <a:latin typeface="Calibri"/>
                <a:cs typeface="Calibri"/>
              </a:rPr>
              <a:t>VIDIT GARG</a:t>
            </a:r>
            <a:r>
              <a:rPr sz="2200" b="1" spc="-10" dirty="0">
                <a:latin typeface="Calibri"/>
                <a:cs typeface="Calibri"/>
              </a:rPr>
              <a:t> </a:t>
            </a:r>
            <a:r>
              <a:rPr sz="2200" b="1" dirty="0">
                <a:latin typeface="Calibri"/>
                <a:cs typeface="Calibri"/>
              </a:rPr>
              <a:t>|</a:t>
            </a:r>
            <a:r>
              <a:rPr sz="2200" b="1" spc="-15" dirty="0">
                <a:latin typeface="Calibri"/>
                <a:cs typeface="Calibri"/>
              </a:rPr>
              <a:t> </a:t>
            </a:r>
            <a:r>
              <a:rPr lang="en-IN" sz="2200" b="1" spc="-5" dirty="0">
                <a:latin typeface="Calibri"/>
                <a:cs typeface="Calibri"/>
              </a:rPr>
              <a:t>ADITYA KOLI</a:t>
            </a:r>
            <a:r>
              <a:rPr sz="2200" b="1" spc="-15" dirty="0">
                <a:latin typeface="Calibri"/>
                <a:cs typeface="Calibri"/>
              </a:rPr>
              <a:t> </a:t>
            </a:r>
            <a:r>
              <a:rPr sz="2200" b="1" dirty="0">
                <a:latin typeface="Calibri"/>
                <a:cs typeface="Calibri"/>
              </a:rPr>
              <a:t>|</a:t>
            </a:r>
            <a:r>
              <a:rPr sz="2200" b="1" spc="-10" dirty="0">
                <a:latin typeface="Calibri"/>
                <a:cs typeface="Calibri"/>
              </a:rPr>
              <a:t> </a:t>
            </a:r>
            <a:r>
              <a:rPr lang="en-IN" sz="2200" b="1" spc="-5" dirty="0">
                <a:latin typeface="Calibri"/>
                <a:cs typeface="Calibri"/>
              </a:rPr>
              <a:t>KUSHAGRA GOYAL</a:t>
            </a:r>
            <a:endParaRPr sz="2200" dirty="0">
              <a:latin typeface="Calibri"/>
              <a:cs typeface="Calibri"/>
            </a:endParaRPr>
          </a:p>
          <a:p>
            <a:pPr algn="ctr">
              <a:lnSpc>
                <a:spcPct val="100000"/>
              </a:lnSpc>
              <a:spcBef>
                <a:spcPts val="1460"/>
              </a:spcBef>
            </a:pPr>
            <a:r>
              <a:rPr sz="2200" b="1" spc="-5" dirty="0">
                <a:latin typeface="Calibri"/>
                <a:cs typeface="Calibri"/>
              </a:rPr>
              <a:t>Shaheed</a:t>
            </a:r>
            <a:r>
              <a:rPr sz="2200" b="1" spc="-10" dirty="0">
                <a:latin typeface="Calibri"/>
                <a:cs typeface="Calibri"/>
              </a:rPr>
              <a:t> Sukhdev</a:t>
            </a:r>
            <a:r>
              <a:rPr sz="2200" b="1" spc="-5" dirty="0">
                <a:latin typeface="Calibri"/>
                <a:cs typeface="Calibri"/>
              </a:rPr>
              <a:t> </a:t>
            </a:r>
            <a:r>
              <a:rPr sz="2200" b="1" spc="-10" dirty="0">
                <a:latin typeface="Calibri"/>
                <a:cs typeface="Calibri"/>
              </a:rPr>
              <a:t>College </a:t>
            </a:r>
            <a:r>
              <a:rPr sz="2200" b="1" spc="-5" dirty="0">
                <a:latin typeface="Calibri"/>
                <a:cs typeface="Calibri"/>
              </a:rPr>
              <a:t>of Business Studies,</a:t>
            </a:r>
            <a:r>
              <a:rPr sz="2200" b="1" spc="-10" dirty="0">
                <a:latin typeface="Calibri"/>
                <a:cs typeface="Calibri"/>
              </a:rPr>
              <a:t> </a:t>
            </a:r>
            <a:r>
              <a:rPr lang="en-IN" sz="2200" b="1" spc="-10" dirty="0">
                <a:latin typeface="Calibri"/>
                <a:cs typeface="Calibri"/>
              </a:rPr>
              <a:t>IILM UNIVERSITY</a:t>
            </a:r>
            <a:endParaRPr sz="2200" dirty="0">
              <a:latin typeface="Calibri"/>
              <a:cs typeface="Calibri"/>
            </a:endParaRPr>
          </a:p>
        </p:txBody>
      </p:sp>
      <p:pic>
        <p:nvPicPr>
          <p:cNvPr id="11" name="Picture 10">
            <a:extLst>
              <a:ext uri="{FF2B5EF4-FFF2-40B4-BE49-F238E27FC236}">
                <a16:creationId xmlns:a16="http://schemas.microsoft.com/office/drawing/2014/main" id="{F2FDAA87-F91D-577E-E195-4DF6261A72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6581" y="-502508"/>
            <a:ext cx="1833410" cy="18334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1999" cy="108585"/>
            <a:chOff x="0" y="0"/>
            <a:chExt cx="12191999" cy="108585"/>
          </a:xfrm>
        </p:grpSpPr>
        <p:sp>
          <p:nvSpPr>
            <p:cNvPr id="3" name="object 3"/>
            <p:cNvSpPr/>
            <p:nvPr/>
          </p:nvSpPr>
          <p:spPr>
            <a:xfrm>
              <a:off x="0" y="0"/>
              <a:ext cx="9928860" cy="108585"/>
            </a:xfrm>
            <a:custGeom>
              <a:avLst/>
              <a:gdLst/>
              <a:ahLst/>
              <a:cxnLst/>
              <a:rect l="l" t="t" r="r" b="b"/>
              <a:pathLst>
                <a:path w="9928860" h="108585">
                  <a:moveTo>
                    <a:pt x="9928859" y="108202"/>
                  </a:moveTo>
                  <a:lnTo>
                    <a:pt x="0" y="108202"/>
                  </a:lnTo>
                  <a:lnTo>
                    <a:pt x="0" y="0"/>
                  </a:lnTo>
                  <a:lnTo>
                    <a:pt x="9928859" y="0"/>
                  </a:lnTo>
                  <a:lnTo>
                    <a:pt x="9928859" y="108202"/>
                  </a:lnTo>
                  <a:close/>
                </a:path>
              </a:pathLst>
            </a:custGeom>
            <a:solidFill>
              <a:srgbClr val="00928F"/>
            </a:solidFill>
          </p:spPr>
          <p:txBody>
            <a:bodyPr wrap="square" lIns="0" tIns="0" rIns="0" bIns="0" rtlCol="0"/>
            <a:lstStyle/>
            <a:p>
              <a:endParaRPr/>
            </a:p>
          </p:txBody>
        </p:sp>
        <p:sp>
          <p:nvSpPr>
            <p:cNvPr id="4" name="object 4"/>
            <p:cNvSpPr/>
            <p:nvPr/>
          </p:nvSpPr>
          <p:spPr>
            <a:xfrm>
              <a:off x="9928859" y="0"/>
              <a:ext cx="2263140" cy="108585"/>
            </a:xfrm>
            <a:custGeom>
              <a:avLst/>
              <a:gdLst/>
              <a:ahLst/>
              <a:cxnLst/>
              <a:rect l="l" t="t" r="r" b="b"/>
              <a:pathLst>
                <a:path w="2263140" h="108585">
                  <a:moveTo>
                    <a:pt x="2263137" y="108202"/>
                  </a:moveTo>
                  <a:lnTo>
                    <a:pt x="0" y="108202"/>
                  </a:lnTo>
                  <a:lnTo>
                    <a:pt x="0" y="0"/>
                  </a:lnTo>
                  <a:lnTo>
                    <a:pt x="2263137" y="0"/>
                  </a:lnTo>
                  <a:lnTo>
                    <a:pt x="2263137" y="108202"/>
                  </a:lnTo>
                  <a:close/>
                </a:path>
              </a:pathLst>
            </a:custGeom>
            <a:solidFill>
              <a:srgbClr val="00EDE7"/>
            </a:solidFill>
          </p:spPr>
          <p:txBody>
            <a:bodyPr wrap="square" lIns="0" tIns="0" rIns="0" bIns="0" rtlCol="0"/>
            <a:lstStyle/>
            <a:p>
              <a:endParaRPr/>
            </a:p>
          </p:txBody>
        </p:sp>
      </p:grpSp>
      <p:sp>
        <p:nvSpPr>
          <p:cNvPr id="6" name="object 6"/>
          <p:cNvSpPr txBox="1">
            <a:spLocks noGrp="1"/>
          </p:cNvSpPr>
          <p:nvPr>
            <p:ph type="title"/>
          </p:nvPr>
        </p:nvSpPr>
        <p:spPr>
          <a:xfrm>
            <a:off x="213153" y="128130"/>
            <a:ext cx="6450965" cy="572135"/>
          </a:xfrm>
          <a:prstGeom prst="rect">
            <a:avLst/>
          </a:prstGeom>
        </p:spPr>
        <p:txBody>
          <a:bodyPr vert="horz" wrap="square" lIns="0" tIns="12700" rIns="0" bIns="0" rtlCol="0">
            <a:spAutoFit/>
          </a:bodyPr>
          <a:lstStyle/>
          <a:p>
            <a:pPr marL="16510">
              <a:lnSpc>
                <a:spcPts val="2390"/>
              </a:lnSpc>
              <a:spcBef>
                <a:spcPts val="100"/>
              </a:spcBef>
            </a:pPr>
            <a:r>
              <a:rPr spc="-5" dirty="0"/>
              <a:t>APPENDIX</a:t>
            </a:r>
            <a:r>
              <a:rPr spc="-45" dirty="0"/>
              <a:t> </a:t>
            </a:r>
            <a:r>
              <a:rPr spc="-5" dirty="0"/>
              <a:t>(</a:t>
            </a:r>
            <a:r>
              <a:rPr lang="en-IN" spc="-5" dirty="0"/>
              <a:t>4/4</a:t>
            </a:r>
            <a:r>
              <a:rPr spc="-5" dirty="0"/>
              <a:t>)</a:t>
            </a:r>
          </a:p>
          <a:p>
            <a:pPr marL="12700">
              <a:lnSpc>
                <a:spcPts val="1910"/>
              </a:lnSpc>
            </a:pPr>
            <a:r>
              <a:rPr sz="1600" b="0" spc="-10" dirty="0">
                <a:solidFill>
                  <a:srgbClr val="7F7F7F"/>
                </a:solidFill>
                <a:latin typeface="Calibri"/>
                <a:cs typeface="Calibri"/>
              </a:rPr>
              <a:t>For </a:t>
            </a:r>
            <a:r>
              <a:rPr sz="1600" b="0" spc="-5" dirty="0">
                <a:solidFill>
                  <a:srgbClr val="7F7F7F"/>
                </a:solidFill>
                <a:latin typeface="Calibri"/>
                <a:cs typeface="Calibri"/>
              </a:rPr>
              <a:t>showcasing the</a:t>
            </a:r>
            <a:r>
              <a:rPr sz="1600" b="0" spc="-10" dirty="0">
                <a:solidFill>
                  <a:srgbClr val="7F7F7F"/>
                </a:solidFill>
                <a:latin typeface="Calibri"/>
                <a:cs typeface="Calibri"/>
              </a:rPr>
              <a:t> sources</a:t>
            </a:r>
            <a:r>
              <a:rPr sz="1600" b="0" spc="-5" dirty="0">
                <a:solidFill>
                  <a:srgbClr val="7F7F7F"/>
                </a:solidFill>
                <a:latin typeface="Calibri"/>
                <a:cs typeface="Calibri"/>
              </a:rPr>
              <a:t> </a:t>
            </a:r>
            <a:r>
              <a:rPr sz="1600" b="0" spc="-10" dirty="0">
                <a:solidFill>
                  <a:srgbClr val="7F7F7F"/>
                </a:solidFill>
                <a:latin typeface="Calibri"/>
                <a:cs typeface="Calibri"/>
              </a:rPr>
              <a:t>(links,</a:t>
            </a:r>
            <a:r>
              <a:rPr sz="1600" b="0" spc="-5" dirty="0">
                <a:solidFill>
                  <a:srgbClr val="7F7F7F"/>
                </a:solidFill>
                <a:latin typeface="Calibri"/>
                <a:cs typeface="Calibri"/>
              </a:rPr>
              <a:t> </a:t>
            </a:r>
            <a:r>
              <a:rPr sz="1600" b="0" dirty="0">
                <a:solidFill>
                  <a:srgbClr val="7F7F7F"/>
                </a:solidFill>
                <a:latin typeface="Calibri"/>
                <a:cs typeface="Calibri"/>
              </a:rPr>
              <a:t>articles</a:t>
            </a:r>
            <a:r>
              <a:rPr sz="1600" b="0" spc="-10" dirty="0">
                <a:solidFill>
                  <a:srgbClr val="7F7F7F"/>
                </a:solidFill>
                <a:latin typeface="Calibri"/>
                <a:cs typeface="Calibri"/>
              </a:rPr>
              <a:t> </a:t>
            </a:r>
            <a:r>
              <a:rPr sz="1600" b="0" dirty="0">
                <a:solidFill>
                  <a:srgbClr val="7F7F7F"/>
                </a:solidFill>
                <a:latin typeface="Calibri"/>
                <a:cs typeface="Calibri"/>
              </a:rPr>
              <a:t>and</a:t>
            </a:r>
            <a:r>
              <a:rPr sz="1600" b="0" spc="-5" dirty="0">
                <a:solidFill>
                  <a:srgbClr val="7F7F7F"/>
                </a:solidFill>
                <a:latin typeface="Calibri"/>
                <a:cs typeface="Calibri"/>
              </a:rPr>
              <a:t> </a:t>
            </a:r>
            <a:r>
              <a:rPr sz="1600" b="0" spc="-10" dirty="0">
                <a:solidFill>
                  <a:srgbClr val="7F7F7F"/>
                </a:solidFill>
                <a:latin typeface="Calibri"/>
                <a:cs typeface="Calibri"/>
              </a:rPr>
              <a:t>research</a:t>
            </a:r>
            <a:r>
              <a:rPr sz="1600" b="0" spc="-5" dirty="0">
                <a:solidFill>
                  <a:srgbClr val="7F7F7F"/>
                </a:solidFill>
                <a:latin typeface="Calibri"/>
                <a:cs typeface="Calibri"/>
              </a:rPr>
              <a:t> </a:t>
            </a:r>
            <a:r>
              <a:rPr sz="1600" b="0" spc="-10" dirty="0">
                <a:solidFill>
                  <a:srgbClr val="7F7F7F"/>
                </a:solidFill>
                <a:latin typeface="Calibri"/>
                <a:cs typeface="Calibri"/>
              </a:rPr>
              <a:t>papers) we</a:t>
            </a:r>
            <a:r>
              <a:rPr sz="1600" b="0" spc="-5" dirty="0">
                <a:solidFill>
                  <a:srgbClr val="7F7F7F"/>
                </a:solidFill>
                <a:latin typeface="Calibri"/>
                <a:cs typeface="Calibri"/>
              </a:rPr>
              <a:t> </a:t>
            </a:r>
            <a:r>
              <a:rPr sz="1600" b="0" spc="-15" dirty="0">
                <a:solidFill>
                  <a:srgbClr val="7F7F7F"/>
                </a:solidFill>
                <a:latin typeface="Calibri"/>
                <a:cs typeface="Calibri"/>
              </a:rPr>
              <a:t>referred</a:t>
            </a:r>
            <a:r>
              <a:rPr sz="1600" b="0" spc="-5" dirty="0">
                <a:solidFill>
                  <a:srgbClr val="7F7F7F"/>
                </a:solidFill>
                <a:latin typeface="Calibri"/>
                <a:cs typeface="Calibri"/>
              </a:rPr>
              <a:t> </a:t>
            </a:r>
            <a:r>
              <a:rPr sz="1600" b="0" spc="-10" dirty="0">
                <a:solidFill>
                  <a:srgbClr val="7F7F7F"/>
                </a:solidFill>
                <a:latin typeface="Calibri"/>
                <a:cs typeface="Calibri"/>
              </a:rPr>
              <a:t>to</a:t>
            </a:r>
            <a:endParaRPr sz="1600" dirty="0">
              <a:latin typeface="Calibri"/>
              <a:cs typeface="Calibri"/>
            </a:endParaRPr>
          </a:p>
        </p:txBody>
      </p:sp>
      <p:sp>
        <p:nvSpPr>
          <p:cNvPr id="7" name="object 7"/>
          <p:cNvSpPr/>
          <p:nvPr/>
        </p:nvSpPr>
        <p:spPr>
          <a:xfrm>
            <a:off x="179070" y="778001"/>
            <a:ext cx="11268075" cy="0"/>
          </a:xfrm>
          <a:custGeom>
            <a:avLst/>
            <a:gdLst/>
            <a:ahLst/>
            <a:cxnLst/>
            <a:rect l="l" t="t" r="r" b="b"/>
            <a:pathLst>
              <a:path w="11268075">
                <a:moveTo>
                  <a:pt x="0" y="0"/>
                </a:moveTo>
                <a:lnTo>
                  <a:pt x="11267947" y="0"/>
                </a:lnTo>
              </a:path>
            </a:pathLst>
          </a:custGeom>
          <a:ln w="19049">
            <a:solidFill>
              <a:srgbClr val="0C0C0C"/>
            </a:solidFill>
          </a:ln>
        </p:spPr>
        <p:txBody>
          <a:bodyPr wrap="square" lIns="0" tIns="0" rIns="0" bIns="0" rtlCol="0"/>
          <a:lstStyle/>
          <a:p>
            <a:endParaRPr/>
          </a:p>
        </p:txBody>
      </p:sp>
      <p:sp>
        <p:nvSpPr>
          <p:cNvPr id="8" name="object 8"/>
          <p:cNvSpPr txBox="1"/>
          <p:nvPr/>
        </p:nvSpPr>
        <p:spPr>
          <a:xfrm>
            <a:off x="25320" y="933305"/>
            <a:ext cx="8865870" cy="4691028"/>
          </a:xfrm>
          <a:prstGeom prst="rect">
            <a:avLst/>
          </a:prstGeom>
        </p:spPr>
        <p:txBody>
          <a:bodyPr vert="horz" wrap="square" lIns="0" tIns="12700" rIns="0" bIns="0" rtlCol="0">
            <a:spAutoFit/>
          </a:bodyPr>
          <a:lstStyle/>
          <a:p>
            <a:pPr marL="187325">
              <a:lnSpc>
                <a:spcPct val="100000"/>
              </a:lnSpc>
            </a:pPr>
            <a:r>
              <a:rPr lang="en-US" sz="1600" dirty="0">
                <a:latin typeface="Calibri"/>
                <a:cs typeface="Calibri"/>
              </a:rPr>
              <a:t>[1] E-commerce market to hit $325 billion by 2030, rural India to lead growth </a:t>
            </a:r>
            <a:r>
              <a:rPr lang="en-US" sz="1600" dirty="0">
                <a:latin typeface="Calibri"/>
                <a:cs typeface="Calibri"/>
                <a:hlinkClick r:id="rId2"/>
              </a:rPr>
              <a:t>https://www.business-standard.com/industry/news/e-commerce-market-to-hit-325-billion-by-2030-rural-india-to-lead-growth-124042900284_1.html</a:t>
            </a:r>
            <a:endParaRPr lang="en-US" sz="1600" dirty="0">
              <a:latin typeface="Calibri"/>
              <a:cs typeface="Calibri"/>
            </a:endParaRPr>
          </a:p>
          <a:p>
            <a:pPr marL="187325">
              <a:lnSpc>
                <a:spcPct val="100000"/>
              </a:lnSpc>
            </a:pPr>
            <a:endParaRPr lang="en-US" sz="1600" dirty="0">
              <a:latin typeface="Calibri"/>
              <a:cs typeface="Calibri"/>
            </a:endParaRPr>
          </a:p>
          <a:p>
            <a:pPr marL="187325">
              <a:lnSpc>
                <a:spcPct val="100000"/>
              </a:lnSpc>
            </a:pPr>
            <a:r>
              <a:rPr lang="en-US" sz="1600" dirty="0">
                <a:latin typeface="Calibri"/>
                <a:cs typeface="Calibri"/>
              </a:rPr>
              <a:t>[2] Rural India's appetite for FMCG grows by 60%; what's behind the surge? </a:t>
            </a:r>
            <a:r>
              <a:rPr lang="en-US" sz="1600" dirty="0">
                <a:latin typeface="Calibri"/>
                <a:cs typeface="Calibri"/>
                <a:hlinkClick r:id="rId3"/>
              </a:rPr>
              <a:t>https://www.business-standard.com/industry/news/rural-india-s-appetite-for-fmcg-grows-by-60-what-s-behind-the-surge-124111101097_1.html</a:t>
            </a:r>
            <a:endParaRPr lang="en-US" sz="1600" dirty="0">
              <a:latin typeface="Calibri"/>
              <a:cs typeface="Calibri"/>
            </a:endParaRPr>
          </a:p>
          <a:p>
            <a:pPr marL="187325">
              <a:lnSpc>
                <a:spcPct val="100000"/>
              </a:lnSpc>
            </a:pPr>
            <a:endParaRPr lang="en-US" sz="1600" dirty="0">
              <a:latin typeface="Calibri"/>
              <a:cs typeface="Calibri"/>
            </a:endParaRPr>
          </a:p>
          <a:p>
            <a:pPr marL="187325">
              <a:lnSpc>
                <a:spcPct val="100000"/>
              </a:lnSpc>
            </a:pPr>
            <a:r>
              <a:rPr lang="en-US" sz="1600" dirty="0">
                <a:latin typeface="Calibri"/>
                <a:cs typeface="Calibri"/>
              </a:rPr>
              <a:t>[3] Top Growth Trends in India's E-Commerce Industry </a:t>
            </a:r>
            <a:r>
              <a:rPr lang="en-US" sz="1600" dirty="0">
                <a:latin typeface="Calibri"/>
                <a:cs typeface="Calibri"/>
                <a:hlinkClick r:id="rId4"/>
              </a:rPr>
              <a:t>https://blog.marketresearch.com/indian-e-commerce-growth-driven-by-internet-smartphones-digital-payments-and-rural-expansion</a:t>
            </a:r>
            <a:endParaRPr lang="en-US" sz="1600" dirty="0">
              <a:latin typeface="Calibri"/>
              <a:cs typeface="Calibri"/>
            </a:endParaRPr>
          </a:p>
          <a:p>
            <a:pPr marL="187325">
              <a:lnSpc>
                <a:spcPct val="100000"/>
              </a:lnSpc>
            </a:pPr>
            <a:endParaRPr lang="en-US" sz="1600" dirty="0">
              <a:latin typeface="Calibri"/>
              <a:cs typeface="Calibri"/>
            </a:endParaRPr>
          </a:p>
          <a:p>
            <a:pPr marL="187325">
              <a:lnSpc>
                <a:spcPct val="100000"/>
              </a:lnSpc>
            </a:pPr>
            <a:r>
              <a:rPr lang="en-US" sz="1600" dirty="0">
                <a:latin typeface="Calibri"/>
                <a:cs typeface="Calibri"/>
              </a:rPr>
              <a:t>[4] E-Commerce Statistics For India In 2024 - Forbes </a:t>
            </a:r>
            <a:r>
              <a:rPr lang="en-US" sz="1600" dirty="0">
                <a:latin typeface="Calibri"/>
                <a:cs typeface="Calibri"/>
                <a:hlinkClick r:id="rId5"/>
              </a:rPr>
              <a:t>https://www.forbes.com/advisor/in/business/ecommerce-statistics/</a:t>
            </a:r>
            <a:endParaRPr lang="en-US" sz="1600" dirty="0">
              <a:latin typeface="Calibri"/>
              <a:cs typeface="Calibri"/>
            </a:endParaRPr>
          </a:p>
          <a:p>
            <a:pPr marL="187325">
              <a:lnSpc>
                <a:spcPct val="100000"/>
              </a:lnSpc>
            </a:pPr>
            <a:endParaRPr lang="en-US" sz="1600" dirty="0">
              <a:latin typeface="Calibri"/>
              <a:cs typeface="Calibri"/>
            </a:endParaRPr>
          </a:p>
          <a:p>
            <a:pPr marL="187325">
              <a:lnSpc>
                <a:spcPct val="100000"/>
              </a:lnSpc>
            </a:pPr>
            <a:r>
              <a:rPr lang="en-US" sz="1600" b="1" dirty="0">
                <a:latin typeface="Calibri"/>
                <a:cs typeface="Calibri"/>
              </a:rPr>
              <a:t>                                                                                   OTHER VITAL RESOURCES</a:t>
            </a:r>
          </a:p>
          <a:p>
            <a:pPr marL="187325">
              <a:lnSpc>
                <a:spcPct val="100000"/>
              </a:lnSpc>
            </a:pPr>
            <a:endParaRPr lang="en-US" sz="1600" b="1" dirty="0">
              <a:latin typeface="Calibri"/>
              <a:cs typeface="Calibri"/>
            </a:endParaRPr>
          </a:p>
          <a:p>
            <a:pPr marL="415925" indent="-288290">
              <a:lnSpc>
                <a:spcPct val="100000"/>
              </a:lnSpc>
              <a:buAutoNum type="arabicPeriod"/>
              <a:tabLst>
                <a:tab pos="416559" algn="l"/>
              </a:tabLst>
            </a:pPr>
            <a:r>
              <a:rPr sz="1600" spc="-15" dirty="0">
                <a:latin typeface="Calibri"/>
                <a:cs typeface="Calibri"/>
              </a:rPr>
              <a:t>Invest </a:t>
            </a:r>
            <a:r>
              <a:rPr sz="1600" spc="-5" dirty="0">
                <a:latin typeface="Calibri"/>
                <a:cs typeface="Calibri"/>
              </a:rPr>
              <a:t>India,</a:t>
            </a:r>
            <a:r>
              <a:rPr sz="1600" spc="-15" dirty="0">
                <a:latin typeface="Calibri"/>
                <a:cs typeface="Calibri"/>
              </a:rPr>
              <a:t> </a:t>
            </a:r>
            <a:r>
              <a:rPr sz="1600" spc="-5" dirty="0">
                <a:latin typeface="Calibri"/>
                <a:cs typeface="Calibri"/>
              </a:rPr>
              <a:t>Business</a:t>
            </a:r>
            <a:r>
              <a:rPr sz="1600" spc="-15" dirty="0">
                <a:latin typeface="Calibri"/>
                <a:cs typeface="Calibri"/>
              </a:rPr>
              <a:t> </a:t>
            </a:r>
            <a:r>
              <a:rPr sz="1600" spc="-10" dirty="0">
                <a:latin typeface="Calibri"/>
                <a:cs typeface="Calibri"/>
              </a:rPr>
              <a:t>Standard,</a:t>
            </a:r>
            <a:r>
              <a:rPr sz="1600" spc="-15" dirty="0">
                <a:latin typeface="Calibri"/>
                <a:cs typeface="Calibri"/>
              </a:rPr>
              <a:t> Statista</a:t>
            </a:r>
            <a:endParaRPr sz="1600" dirty="0">
              <a:latin typeface="Calibri"/>
              <a:cs typeface="Calibri"/>
            </a:endParaRPr>
          </a:p>
          <a:p>
            <a:pPr marL="415925" indent="-288290">
              <a:lnSpc>
                <a:spcPct val="100000"/>
              </a:lnSpc>
              <a:buAutoNum type="arabicPeriod"/>
              <a:tabLst>
                <a:tab pos="416559" algn="l"/>
              </a:tabLst>
            </a:pPr>
            <a:r>
              <a:rPr sz="1600" spc="-10" dirty="0">
                <a:latin typeface="Calibri"/>
                <a:cs typeface="Calibri"/>
              </a:rPr>
              <a:t>Reports</a:t>
            </a:r>
            <a:r>
              <a:rPr sz="1600" spc="-20" dirty="0">
                <a:latin typeface="Calibri"/>
                <a:cs typeface="Calibri"/>
              </a:rPr>
              <a:t> </a:t>
            </a:r>
            <a:r>
              <a:rPr sz="1600" spc="-5" dirty="0">
                <a:latin typeface="Calibri"/>
                <a:cs typeface="Calibri"/>
              </a:rPr>
              <a:t>by</a:t>
            </a:r>
            <a:r>
              <a:rPr sz="1600" spc="-15" dirty="0">
                <a:latin typeface="Calibri"/>
                <a:cs typeface="Calibri"/>
              </a:rPr>
              <a:t> </a:t>
            </a:r>
            <a:r>
              <a:rPr sz="1600" spc="-5" dirty="0">
                <a:latin typeface="Calibri"/>
                <a:cs typeface="Calibri"/>
              </a:rPr>
              <a:t>KPMG,</a:t>
            </a:r>
            <a:r>
              <a:rPr sz="1600" spc="-20" dirty="0">
                <a:latin typeface="Calibri"/>
                <a:cs typeface="Calibri"/>
              </a:rPr>
              <a:t> </a:t>
            </a:r>
            <a:r>
              <a:rPr sz="1600" spc="-10" dirty="0">
                <a:latin typeface="Calibri"/>
                <a:cs typeface="Calibri"/>
              </a:rPr>
              <a:t>BC</a:t>
            </a:r>
            <a:r>
              <a:rPr lang="en-IN" sz="1600" spc="-10" dirty="0">
                <a:latin typeface="Calibri"/>
                <a:cs typeface="Calibri"/>
              </a:rPr>
              <a:t>G</a:t>
            </a:r>
          </a:p>
          <a:p>
            <a:pPr marL="415925" indent="-288290">
              <a:lnSpc>
                <a:spcPct val="100000"/>
              </a:lnSpc>
              <a:buAutoNum type="arabicPeriod"/>
              <a:tabLst>
                <a:tab pos="416559" algn="l"/>
              </a:tabLst>
            </a:pPr>
            <a:endParaRPr sz="1600" dirty="0">
              <a:latin typeface="Calibri"/>
              <a:cs typeface="Calibri"/>
            </a:endParaRPr>
          </a:p>
        </p:txBody>
      </p:sp>
      <p:sp>
        <p:nvSpPr>
          <p:cNvPr id="12" name="object 12"/>
          <p:cNvSpPr txBox="1"/>
          <p:nvPr/>
        </p:nvSpPr>
        <p:spPr>
          <a:xfrm>
            <a:off x="609600" y="6604900"/>
            <a:ext cx="1549494" cy="208006"/>
          </a:xfrm>
          <a:prstGeom prst="rect">
            <a:avLst/>
          </a:prstGeom>
        </p:spPr>
        <p:txBody>
          <a:bodyPr vert="horz" wrap="square" lIns="0" tIns="0" rIns="0" bIns="0" rtlCol="0">
            <a:spAutoFit/>
          </a:bodyPr>
          <a:lstStyle/>
          <a:p>
            <a:pPr marL="12700">
              <a:lnSpc>
                <a:spcPts val="1620"/>
              </a:lnSpc>
            </a:pPr>
            <a:r>
              <a:rPr sz="1600" spc="-10" dirty="0">
                <a:latin typeface="Calibri"/>
                <a:cs typeface="Calibri"/>
              </a:rPr>
              <a:t>In</a:t>
            </a:r>
            <a:r>
              <a:rPr lang="en-IN" sz="1600" spc="-10" dirty="0" err="1">
                <a:latin typeface="Calibri"/>
                <a:cs typeface="Calibri"/>
              </a:rPr>
              <a:t>dustry</a:t>
            </a:r>
            <a:r>
              <a:rPr lang="en-IN" sz="1600" spc="-10" dirty="0">
                <a:latin typeface="Calibri"/>
                <a:cs typeface="Calibri"/>
              </a:rPr>
              <a:t> Analysis</a:t>
            </a:r>
            <a:endParaRPr sz="1600" dirty="0">
              <a:latin typeface="Calibri"/>
              <a:cs typeface="Calibri"/>
            </a:endParaRPr>
          </a:p>
        </p:txBody>
      </p:sp>
      <p:sp>
        <p:nvSpPr>
          <p:cNvPr id="13" name="object 13"/>
          <p:cNvSpPr txBox="1"/>
          <p:nvPr/>
        </p:nvSpPr>
        <p:spPr>
          <a:xfrm>
            <a:off x="11730290" y="6550683"/>
            <a:ext cx="307975" cy="254000"/>
          </a:xfrm>
          <a:prstGeom prst="rect">
            <a:avLst/>
          </a:prstGeom>
        </p:spPr>
        <p:txBody>
          <a:bodyPr vert="horz" wrap="square" lIns="0" tIns="0" rIns="0" bIns="0" rtlCol="0">
            <a:spAutoFit/>
          </a:bodyPr>
          <a:lstStyle/>
          <a:p>
            <a:pPr marL="38100">
              <a:lnSpc>
                <a:spcPts val="1810"/>
              </a:lnSpc>
            </a:pPr>
            <a:r>
              <a:rPr sz="1800" b="1" dirty="0">
                <a:solidFill>
                  <a:srgbClr val="FFFFFF"/>
                </a:solidFill>
                <a:latin typeface="Calibri"/>
                <a:cs typeface="Calibri"/>
              </a:rPr>
              <a:t>10</a:t>
            </a:r>
            <a:endParaRPr sz="1800">
              <a:latin typeface="Calibri"/>
              <a:cs typeface="Calibri"/>
            </a:endParaRPr>
          </a:p>
        </p:txBody>
      </p:sp>
      <p:sp>
        <p:nvSpPr>
          <p:cNvPr id="14" name="object 14"/>
          <p:cNvSpPr txBox="1"/>
          <p:nvPr/>
        </p:nvSpPr>
        <p:spPr>
          <a:xfrm>
            <a:off x="3483500" y="6604900"/>
            <a:ext cx="2724150" cy="208006"/>
          </a:xfrm>
          <a:prstGeom prst="rect">
            <a:avLst/>
          </a:prstGeom>
        </p:spPr>
        <p:txBody>
          <a:bodyPr vert="horz" wrap="square" lIns="0" tIns="0" rIns="0" bIns="0" rtlCol="0">
            <a:spAutoFit/>
          </a:bodyPr>
          <a:lstStyle/>
          <a:p>
            <a:pPr marL="12700">
              <a:lnSpc>
                <a:spcPts val="1620"/>
              </a:lnSpc>
            </a:pPr>
            <a:r>
              <a:rPr lang="en-IN" sz="1600" spc="-5" dirty="0">
                <a:latin typeface="Calibri"/>
                <a:cs typeface="Calibri"/>
              </a:rPr>
              <a:t>Expansion Strategy</a:t>
            </a:r>
            <a:endParaRPr sz="1600" dirty="0">
              <a:latin typeface="Calibri"/>
              <a:cs typeface="Calibri"/>
            </a:endParaRPr>
          </a:p>
        </p:txBody>
      </p:sp>
      <p:sp>
        <p:nvSpPr>
          <p:cNvPr id="16" name="object 16"/>
          <p:cNvSpPr txBox="1"/>
          <p:nvPr/>
        </p:nvSpPr>
        <p:spPr>
          <a:xfrm>
            <a:off x="6555026" y="6604900"/>
            <a:ext cx="2336164" cy="208006"/>
          </a:xfrm>
          <a:prstGeom prst="rect">
            <a:avLst/>
          </a:prstGeom>
        </p:spPr>
        <p:txBody>
          <a:bodyPr vert="horz" wrap="square" lIns="0" tIns="0" rIns="0" bIns="0" rtlCol="0">
            <a:spAutoFit/>
          </a:bodyPr>
          <a:lstStyle/>
          <a:p>
            <a:pPr marL="12700">
              <a:lnSpc>
                <a:spcPts val="1620"/>
              </a:lnSpc>
            </a:pPr>
            <a:r>
              <a:rPr lang="en-IN" sz="1600" spc="-15" dirty="0">
                <a:latin typeface="Calibri"/>
                <a:cs typeface="Calibri"/>
              </a:rPr>
              <a:t>Timeline &amp; </a:t>
            </a:r>
            <a:r>
              <a:rPr lang="en-IN" sz="1600" spc="-10" dirty="0">
                <a:latin typeface="Calibri"/>
                <a:cs typeface="Calibri"/>
              </a:rPr>
              <a:t>Risk Mitigation</a:t>
            </a:r>
            <a:endParaRPr sz="1600" dirty="0">
              <a:latin typeface="Calibri"/>
              <a:cs typeface="Calibri"/>
            </a:endParaRPr>
          </a:p>
        </p:txBody>
      </p:sp>
      <p:sp>
        <p:nvSpPr>
          <p:cNvPr id="17" name="object 17"/>
          <p:cNvSpPr txBox="1"/>
          <p:nvPr/>
        </p:nvSpPr>
        <p:spPr>
          <a:xfrm>
            <a:off x="10206228" y="6594603"/>
            <a:ext cx="829310" cy="228600"/>
          </a:xfrm>
          <a:prstGeom prst="rect">
            <a:avLst/>
          </a:prstGeom>
        </p:spPr>
        <p:txBody>
          <a:bodyPr vert="horz" wrap="square" lIns="0" tIns="0" rIns="0" bIns="0" rtlCol="0">
            <a:spAutoFit/>
          </a:bodyPr>
          <a:lstStyle/>
          <a:p>
            <a:pPr marL="12700">
              <a:lnSpc>
                <a:spcPts val="1620"/>
              </a:lnSpc>
            </a:pPr>
            <a:r>
              <a:rPr sz="1600" b="1" spc="-5" dirty="0">
                <a:solidFill>
                  <a:srgbClr val="FFFFFF"/>
                </a:solidFill>
                <a:latin typeface="Calibri"/>
                <a:cs typeface="Calibri"/>
              </a:rPr>
              <a:t>Appendix</a:t>
            </a:r>
            <a:endParaRPr sz="1600">
              <a:latin typeface="Calibri"/>
              <a:cs typeface="Calibri"/>
            </a:endParaRPr>
          </a:p>
        </p:txBody>
      </p:sp>
      <p:sp>
        <p:nvSpPr>
          <p:cNvPr id="18" name="Rectangle: Single Corner Snipped 17">
            <a:extLst>
              <a:ext uri="{FF2B5EF4-FFF2-40B4-BE49-F238E27FC236}">
                <a16:creationId xmlns:a16="http://schemas.microsoft.com/office/drawing/2014/main" id="{2C2B8EE2-BBB8-BA04-F87E-23C25155C662}"/>
              </a:ext>
            </a:extLst>
          </p:cNvPr>
          <p:cNvSpPr/>
          <p:nvPr/>
        </p:nvSpPr>
        <p:spPr>
          <a:xfrm>
            <a:off x="9299386" y="6493112"/>
            <a:ext cx="2892613" cy="348547"/>
          </a:xfrm>
          <a:prstGeom prst="snip1Rect">
            <a:avLst>
              <a:gd name="adj" fmla="val 38477"/>
            </a:avLst>
          </a:prstGeom>
          <a:solidFill>
            <a:srgbClr val="00928F"/>
          </a:solidFill>
        </p:spPr>
        <p:txBody>
          <a:bodyPr vert="horz" wrap="square" lIns="0" tIns="10795" rIns="0" bIns="0" rtlCol="0">
            <a:spAutoFit/>
          </a:bodyPr>
          <a:lstStyle/>
          <a:p>
            <a:pPr algn="ctr">
              <a:spcBef>
                <a:spcPts val="85"/>
              </a:spcBef>
            </a:pPr>
            <a:endParaRPr lang="en-IN" sz="1600" b="1" spc="-10">
              <a:solidFill>
                <a:srgbClr val="FFFFFF"/>
              </a:solidFill>
              <a:latin typeface="Calibri"/>
              <a:cs typeface="Calibri"/>
            </a:endParaRPr>
          </a:p>
        </p:txBody>
      </p:sp>
      <p:sp>
        <p:nvSpPr>
          <p:cNvPr id="19" name="object 91">
            <a:extLst>
              <a:ext uri="{FF2B5EF4-FFF2-40B4-BE49-F238E27FC236}">
                <a16:creationId xmlns:a16="http://schemas.microsoft.com/office/drawing/2014/main" id="{E09C53B9-4910-97E6-9426-83CFD9503E8A}"/>
              </a:ext>
            </a:extLst>
          </p:cNvPr>
          <p:cNvSpPr/>
          <p:nvPr/>
        </p:nvSpPr>
        <p:spPr>
          <a:xfrm>
            <a:off x="0" y="6467761"/>
            <a:ext cx="12171954" cy="45719"/>
          </a:xfrm>
          <a:custGeom>
            <a:avLst/>
            <a:gdLst/>
            <a:ahLst/>
            <a:cxnLst/>
            <a:rect l="l" t="t" r="r" b="b"/>
            <a:pathLst>
              <a:path w="11268075">
                <a:moveTo>
                  <a:pt x="0" y="0"/>
                </a:moveTo>
                <a:lnTo>
                  <a:pt x="11267947" y="0"/>
                </a:lnTo>
              </a:path>
            </a:pathLst>
          </a:custGeom>
          <a:ln w="19049">
            <a:solidFill>
              <a:srgbClr val="0C0C0C"/>
            </a:solidFill>
          </a:ln>
        </p:spPr>
        <p:txBody>
          <a:bodyPr wrap="square" lIns="0" tIns="0" rIns="0" bIns="0" rtlCol="0"/>
          <a:lstStyle/>
          <a:p>
            <a:endParaRPr/>
          </a:p>
        </p:txBody>
      </p:sp>
      <p:sp>
        <p:nvSpPr>
          <p:cNvPr id="20" name="object 16">
            <a:extLst>
              <a:ext uri="{FF2B5EF4-FFF2-40B4-BE49-F238E27FC236}">
                <a16:creationId xmlns:a16="http://schemas.microsoft.com/office/drawing/2014/main" id="{A49EA94B-37A0-6BAE-E4E1-E45A3189D3D5}"/>
              </a:ext>
            </a:extLst>
          </p:cNvPr>
          <p:cNvSpPr txBox="1"/>
          <p:nvPr/>
        </p:nvSpPr>
        <p:spPr>
          <a:xfrm>
            <a:off x="10124294" y="6557481"/>
            <a:ext cx="2336164" cy="208006"/>
          </a:xfrm>
          <a:prstGeom prst="rect">
            <a:avLst/>
          </a:prstGeom>
        </p:spPr>
        <p:txBody>
          <a:bodyPr vert="horz" wrap="square" lIns="0" tIns="0" rIns="0" bIns="0" rtlCol="0">
            <a:spAutoFit/>
          </a:bodyPr>
          <a:lstStyle/>
          <a:p>
            <a:pPr marL="12700">
              <a:lnSpc>
                <a:spcPts val="1620"/>
              </a:lnSpc>
            </a:pPr>
            <a:r>
              <a:rPr lang="en-IN" sz="1600" dirty="0">
                <a:solidFill>
                  <a:schemeClr val="bg1"/>
                </a:solidFill>
                <a:latin typeface="Calibri"/>
                <a:cs typeface="Calibri"/>
              </a:rPr>
              <a:t>Appendix</a:t>
            </a:r>
            <a:endParaRPr sz="1600" dirty="0">
              <a:solidFill>
                <a:schemeClr val="bg1"/>
              </a:solidFill>
              <a:latin typeface="Calibri"/>
              <a:cs typeface="Calibri"/>
            </a:endParaRPr>
          </a:p>
        </p:txBody>
      </p:sp>
      <p:pic>
        <p:nvPicPr>
          <p:cNvPr id="21" name="Picture 20">
            <a:extLst>
              <a:ext uri="{FF2B5EF4-FFF2-40B4-BE49-F238E27FC236}">
                <a16:creationId xmlns:a16="http://schemas.microsoft.com/office/drawing/2014/main" id="{122494A2-C539-235C-5B95-9E67AC1601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36581" y="-502508"/>
            <a:ext cx="1833410" cy="18334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1999" cy="6857999"/>
            </a:xfrm>
            <a:prstGeom prst="rect">
              <a:avLst/>
            </a:prstGeom>
          </p:spPr>
        </p:pic>
        <p:sp>
          <p:nvSpPr>
            <p:cNvPr id="4" name="object 4"/>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00928F">
                <a:alpha val="29803"/>
              </a:srgbClr>
            </a:solidFill>
          </p:spPr>
          <p:txBody>
            <a:bodyPr wrap="square" lIns="0" tIns="0" rIns="0" bIns="0" rtlCol="0"/>
            <a:lstStyle/>
            <a:p>
              <a:endParaRPr/>
            </a:p>
          </p:txBody>
        </p:sp>
        <p:sp>
          <p:nvSpPr>
            <p:cNvPr id="5" name="object 5"/>
            <p:cNvSpPr/>
            <p:nvPr/>
          </p:nvSpPr>
          <p:spPr>
            <a:xfrm>
              <a:off x="0" y="1981199"/>
              <a:ext cx="12192000" cy="2743200"/>
            </a:xfrm>
            <a:custGeom>
              <a:avLst/>
              <a:gdLst/>
              <a:ahLst/>
              <a:cxnLst/>
              <a:rect l="l" t="t" r="r" b="b"/>
              <a:pathLst>
                <a:path w="12192000" h="2743200">
                  <a:moveTo>
                    <a:pt x="12191999" y="2742731"/>
                  </a:moveTo>
                  <a:lnTo>
                    <a:pt x="12191999" y="0"/>
                  </a:lnTo>
                  <a:lnTo>
                    <a:pt x="0" y="0"/>
                  </a:lnTo>
                  <a:lnTo>
                    <a:pt x="0" y="2742731"/>
                  </a:lnTo>
                  <a:lnTo>
                    <a:pt x="12191999" y="2742731"/>
                  </a:lnTo>
                  <a:close/>
                </a:path>
              </a:pathLst>
            </a:custGeom>
            <a:solidFill>
              <a:srgbClr val="DDEAF6">
                <a:alpha val="74508"/>
              </a:srgbClr>
            </a:solidFill>
          </p:spPr>
          <p:txBody>
            <a:bodyPr wrap="square" lIns="0" tIns="0" rIns="0" bIns="0" rtlCol="0"/>
            <a:lstStyle/>
            <a:p>
              <a:endParaRPr/>
            </a:p>
          </p:txBody>
        </p:sp>
      </p:grpSp>
      <p:sp>
        <p:nvSpPr>
          <p:cNvPr id="6" name="object 6"/>
          <p:cNvSpPr txBox="1">
            <a:spLocks noGrp="1"/>
          </p:cNvSpPr>
          <p:nvPr>
            <p:ph type="title"/>
          </p:nvPr>
        </p:nvSpPr>
        <p:spPr>
          <a:xfrm>
            <a:off x="4187825" y="2781806"/>
            <a:ext cx="3643629" cy="939800"/>
          </a:xfrm>
          <a:prstGeom prst="rect">
            <a:avLst/>
          </a:prstGeom>
        </p:spPr>
        <p:txBody>
          <a:bodyPr vert="horz" wrap="square" lIns="0" tIns="12700" rIns="0" bIns="0" rtlCol="0">
            <a:spAutoFit/>
          </a:bodyPr>
          <a:lstStyle/>
          <a:p>
            <a:pPr marL="12700">
              <a:lnSpc>
                <a:spcPct val="100000"/>
              </a:lnSpc>
              <a:spcBef>
                <a:spcPts val="100"/>
              </a:spcBef>
            </a:pPr>
            <a:r>
              <a:rPr sz="6000" spc="-35" dirty="0"/>
              <a:t>THANKYOU</a:t>
            </a:r>
            <a:endParaRPr sz="6000"/>
          </a:p>
        </p:txBody>
      </p:sp>
      <p:pic>
        <p:nvPicPr>
          <p:cNvPr id="7" name="Picture 6">
            <a:extLst>
              <a:ext uri="{FF2B5EF4-FFF2-40B4-BE49-F238E27FC236}">
                <a16:creationId xmlns:a16="http://schemas.microsoft.com/office/drawing/2014/main" id="{A4D2B8C7-A47D-EB4C-6A77-2A7780AE92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6581" y="-502508"/>
            <a:ext cx="1833410" cy="18334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0" name="Picture 589">
            <a:extLst>
              <a:ext uri="{FF2B5EF4-FFF2-40B4-BE49-F238E27FC236}">
                <a16:creationId xmlns:a16="http://schemas.microsoft.com/office/drawing/2014/main" id="{A39A1EDE-BFC1-80AE-BCD8-B62AE0004B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5947" y="286796"/>
            <a:ext cx="5648073" cy="2924524"/>
          </a:xfrm>
          <a:prstGeom prst="rect">
            <a:avLst/>
          </a:prstGeom>
        </p:spPr>
      </p:pic>
      <p:sp>
        <p:nvSpPr>
          <p:cNvPr id="58" name="object 120">
            <a:extLst>
              <a:ext uri="{FF2B5EF4-FFF2-40B4-BE49-F238E27FC236}">
                <a16:creationId xmlns:a16="http://schemas.microsoft.com/office/drawing/2014/main" id="{2D4976DF-7F1B-D7CC-3626-0431A27B2545}"/>
              </a:ext>
            </a:extLst>
          </p:cNvPr>
          <p:cNvSpPr txBox="1"/>
          <p:nvPr/>
        </p:nvSpPr>
        <p:spPr>
          <a:xfrm>
            <a:off x="8296629" y="2814888"/>
            <a:ext cx="1796812" cy="797118"/>
          </a:xfrm>
          <a:prstGeom prst="rect">
            <a:avLst/>
          </a:prstGeom>
          <a:solidFill>
            <a:srgbClr val="F1F1F1"/>
          </a:solidFill>
        </p:spPr>
        <p:txBody>
          <a:bodyPr vert="horz" wrap="square" lIns="0" tIns="53975" rIns="0" bIns="0" rtlCol="0">
            <a:spAutoFit/>
          </a:bodyPr>
          <a:lstStyle/>
          <a:p>
            <a:pPr marL="298450">
              <a:lnSpc>
                <a:spcPct val="100000"/>
              </a:lnSpc>
              <a:spcBef>
                <a:spcPts val="425"/>
              </a:spcBef>
            </a:pPr>
            <a:endParaRPr sz="1200" dirty="0">
              <a:latin typeface="Calibri"/>
              <a:cs typeface="Calibri"/>
            </a:endParaRPr>
          </a:p>
        </p:txBody>
      </p:sp>
      <p:sp>
        <p:nvSpPr>
          <p:cNvPr id="140" name="object 120">
            <a:extLst>
              <a:ext uri="{FF2B5EF4-FFF2-40B4-BE49-F238E27FC236}">
                <a16:creationId xmlns:a16="http://schemas.microsoft.com/office/drawing/2014/main" id="{DDD516AC-3173-B7DA-0B94-7DD4CBAF97FA}"/>
              </a:ext>
            </a:extLst>
          </p:cNvPr>
          <p:cNvSpPr txBox="1"/>
          <p:nvPr/>
        </p:nvSpPr>
        <p:spPr>
          <a:xfrm>
            <a:off x="6294530" y="2819401"/>
            <a:ext cx="1876981" cy="797118"/>
          </a:xfrm>
          <a:prstGeom prst="rect">
            <a:avLst/>
          </a:prstGeom>
          <a:solidFill>
            <a:srgbClr val="F1F1F1"/>
          </a:solidFill>
        </p:spPr>
        <p:txBody>
          <a:bodyPr vert="horz" wrap="square" lIns="0" tIns="53975" rIns="0" bIns="0" rtlCol="0">
            <a:spAutoFit/>
          </a:bodyPr>
          <a:lstStyle/>
          <a:p>
            <a:pPr marL="298450">
              <a:lnSpc>
                <a:spcPct val="100000"/>
              </a:lnSpc>
              <a:spcBef>
                <a:spcPts val="425"/>
              </a:spcBef>
            </a:pPr>
            <a:endParaRPr sz="1200" dirty="0">
              <a:latin typeface="Calibri"/>
              <a:cs typeface="Calibri"/>
            </a:endParaRPr>
          </a:p>
        </p:txBody>
      </p:sp>
      <p:pic>
        <p:nvPicPr>
          <p:cNvPr id="68" name="object 68"/>
          <p:cNvPicPr/>
          <p:nvPr/>
        </p:nvPicPr>
        <p:blipFill>
          <a:blip r:embed="rId4" cstate="print"/>
          <a:stretch>
            <a:fillRect/>
          </a:stretch>
        </p:blipFill>
        <p:spPr>
          <a:xfrm>
            <a:off x="3748602" y="4536950"/>
            <a:ext cx="1124674" cy="205739"/>
          </a:xfrm>
          <a:prstGeom prst="rect">
            <a:avLst/>
          </a:prstGeom>
        </p:spPr>
      </p:pic>
      <p:sp>
        <p:nvSpPr>
          <p:cNvPr id="2" name="object 2"/>
          <p:cNvSpPr txBox="1">
            <a:spLocks noGrp="1"/>
          </p:cNvSpPr>
          <p:nvPr>
            <p:ph type="title"/>
          </p:nvPr>
        </p:nvSpPr>
        <p:spPr>
          <a:xfrm>
            <a:off x="221690" y="140423"/>
            <a:ext cx="5264710" cy="320601"/>
          </a:xfrm>
          <a:prstGeom prst="rect">
            <a:avLst/>
          </a:prstGeom>
        </p:spPr>
        <p:txBody>
          <a:bodyPr vert="horz" wrap="square" lIns="0" tIns="12700" rIns="0" bIns="0" rtlCol="0">
            <a:spAutoFit/>
          </a:bodyPr>
          <a:lstStyle/>
          <a:p>
            <a:pPr marL="12700">
              <a:lnSpc>
                <a:spcPct val="100000"/>
              </a:lnSpc>
              <a:spcBef>
                <a:spcPts val="100"/>
              </a:spcBef>
            </a:pPr>
            <a:r>
              <a:rPr spc="-15" dirty="0"/>
              <a:t>INDUSTRY </a:t>
            </a:r>
            <a:r>
              <a:rPr spc="-30" dirty="0"/>
              <a:t>ANALYSIS</a:t>
            </a:r>
            <a:r>
              <a:rPr lang="en-IN" spc="-30" dirty="0"/>
              <a:t> AND TARGET AUDIENCE</a:t>
            </a:r>
            <a:endParaRPr spc="-5" dirty="0"/>
          </a:p>
        </p:txBody>
      </p:sp>
      <p:sp>
        <p:nvSpPr>
          <p:cNvPr id="3" name="object 3"/>
          <p:cNvSpPr txBox="1"/>
          <p:nvPr/>
        </p:nvSpPr>
        <p:spPr>
          <a:xfrm>
            <a:off x="221690" y="454509"/>
            <a:ext cx="10141510" cy="259045"/>
          </a:xfrm>
          <a:prstGeom prst="rect">
            <a:avLst/>
          </a:prstGeom>
        </p:spPr>
        <p:txBody>
          <a:bodyPr vert="horz" wrap="square" lIns="0" tIns="12700" rIns="0" bIns="0" rtlCol="0">
            <a:spAutoFit/>
          </a:bodyPr>
          <a:lstStyle/>
          <a:p>
            <a:pPr marL="12700">
              <a:lnSpc>
                <a:spcPct val="100000"/>
              </a:lnSpc>
              <a:spcBef>
                <a:spcPts val="100"/>
              </a:spcBef>
            </a:pPr>
            <a:r>
              <a:rPr sz="1600" spc="-10" dirty="0">
                <a:solidFill>
                  <a:srgbClr val="7F7F7F"/>
                </a:solidFill>
                <a:latin typeface="Italics"/>
                <a:cs typeface="Calibri"/>
              </a:rPr>
              <a:t>Evaluating</a:t>
            </a:r>
            <a:r>
              <a:rPr sz="1600" spc="-5" dirty="0">
                <a:solidFill>
                  <a:srgbClr val="7F7F7F"/>
                </a:solidFill>
                <a:latin typeface="Italics"/>
                <a:cs typeface="Calibri"/>
              </a:rPr>
              <a:t> the</a:t>
            </a:r>
            <a:r>
              <a:rPr sz="1600" dirty="0">
                <a:solidFill>
                  <a:srgbClr val="7F7F7F"/>
                </a:solidFill>
                <a:latin typeface="Italics"/>
                <a:cs typeface="Calibri"/>
              </a:rPr>
              <a:t> </a:t>
            </a:r>
            <a:r>
              <a:rPr sz="1600" spc="-10" dirty="0">
                <a:solidFill>
                  <a:srgbClr val="7F7F7F"/>
                </a:solidFill>
                <a:latin typeface="Italics"/>
                <a:cs typeface="Calibri"/>
              </a:rPr>
              <a:t>current</a:t>
            </a:r>
            <a:r>
              <a:rPr sz="1600" spc="-5" dirty="0">
                <a:solidFill>
                  <a:srgbClr val="7F7F7F"/>
                </a:solidFill>
                <a:latin typeface="Italics"/>
                <a:cs typeface="Calibri"/>
              </a:rPr>
              <a:t> landscape</a:t>
            </a:r>
            <a:r>
              <a:rPr sz="1600" dirty="0">
                <a:solidFill>
                  <a:srgbClr val="7F7F7F"/>
                </a:solidFill>
                <a:latin typeface="Italics"/>
                <a:cs typeface="Calibri"/>
              </a:rPr>
              <a:t> </a:t>
            </a:r>
            <a:r>
              <a:rPr sz="1600" spc="-5" dirty="0">
                <a:solidFill>
                  <a:srgbClr val="7F7F7F"/>
                </a:solidFill>
                <a:latin typeface="Italics"/>
                <a:cs typeface="Calibri"/>
              </a:rPr>
              <a:t>of </a:t>
            </a:r>
            <a:r>
              <a:rPr lang="en-IN" sz="1600" spc="-20" dirty="0">
                <a:solidFill>
                  <a:srgbClr val="7F7F7F"/>
                </a:solidFill>
                <a:latin typeface="Italics"/>
                <a:cs typeface="Calibri"/>
              </a:rPr>
              <a:t>E-Commerce Industry in Rural and Semi Urban Areas and Customer Needs</a:t>
            </a:r>
            <a:endParaRPr sz="1600" dirty="0">
              <a:latin typeface="Italics"/>
              <a:cs typeface="Calibri"/>
            </a:endParaRPr>
          </a:p>
        </p:txBody>
      </p:sp>
      <p:grpSp>
        <p:nvGrpSpPr>
          <p:cNvPr id="4" name="object 4"/>
          <p:cNvGrpSpPr/>
          <p:nvPr/>
        </p:nvGrpSpPr>
        <p:grpSpPr>
          <a:xfrm>
            <a:off x="0" y="0"/>
            <a:ext cx="12191999" cy="108585"/>
            <a:chOff x="0" y="0"/>
            <a:chExt cx="12191999" cy="108585"/>
          </a:xfrm>
        </p:grpSpPr>
        <p:sp>
          <p:nvSpPr>
            <p:cNvPr id="5" name="object 5"/>
            <p:cNvSpPr/>
            <p:nvPr/>
          </p:nvSpPr>
          <p:spPr>
            <a:xfrm>
              <a:off x="0" y="0"/>
              <a:ext cx="9928860" cy="108585"/>
            </a:xfrm>
            <a:custGeom>
              <a:avLst/>
              <a:gdLst/>
              <a:ahLst/>
              <a:cxnLst/>
              <a:rect l="l" t="t" r="r" b="b"/>
              <a:pathLst>
                <a:path w="9928860" h="108585">
                  <a:moveTo>
                    <a:pt x="9928859" y="108202"/>
                  </a:moveTo>
                  <a:lnTo>
                    <a:pt x="0" y="108202"/>
                  </a:lnTo>
                  <a:lnTo>
                    <a:pt x="0" y="0"/>
                  </a:lnTo>
                  <a:lnTo>
                    <a:pt x="9928859" y="0"/>
                  </a:lnTo>
                  <a:lnTo>
                    <a:pt x="9928859" y="108202"/>
                  </a:lnTo>
                  <a:close/>
                </a:path>
              </a:pathLst>
            </a:custGeom>
            <a:solidFill>
              <a:srgbClr val="00928F"/>
            </a:solidFill>
          </p:spPr>
          <p:txBody>
            <a:bodyPr wrap="square" lIns="0" tIns="0" rIns="0" bIns="0" rtlCol="0"/>
            <a:lstStyle/>
            <a:p>
              <a:endParaRPr/>
            </a:p>
          </p:txBody>
        </p:sp>
        <p:sp>
          <p:nvSpPr>
            <p:cNvPr id="6" name="object 6"/>
            <p:cNvSpPr/>
            <p:nvPr/>
          </p:nvSpPr>
          <p:spPr>
            <a:xfrm>
              <a:off x="9928859" y="0"/>
              <a:ext cx="2263140" cy="108585"/>
            </a:xfrm>
            <a:custGeom>
              <a:avLst/>
              <a:gdLst/>
              <a:ahLst/>
              <a:cxnLst/>
              <a:rect l="l" t="t" r="r" b="b"/>
              <a:pathLst>
                <a:path w="2263140" h="108585">
                  <a:moveTo>
                    <a:pt x="2263137" y="108202"/>
                  </a:moveTo>
                  <a:lnTo>
                    <a:pt x="0" y="108202"/>
                  </a:lnTo>
                  <a:lnTo>
                    <a:pt x="0" y="0"/>
                  </a:lnTo>
                  <a:lnTo>
                    <a:pt x="2263137" y="0"/>
                  </a:lnTo>
                  <a:lnTo>
                    <a:pt x="2263137" y="108202"/>
                  </a:lnTo>
                  <a:close/>
                </a:path>
              </a:pathLst>
            </a:custGeom>
            <a:solidFill>
              <a:srgbClr val="00EDE7"/>
            </a:solidFill>
          </p:spPr>
          <p:txBody>
            <a:bodyPr wrap="square" lIns="0" tIns="0" rIns="0" bIns="0" rtlCol="0"/>
            <a:lstStyle/>
            <a:p>
              <a:endParaRPr/>
            </a:p>
          </p:txBody>
        </p:sp>
      </p:grpSp>
      <p:sp>
        <p:nvSpPr>
          <p:cNvPr id="14" name="object 14"/>
          <p:cNvSpPr/>
          <p:nvPr/>
        </p:nvSpPr>
        <p:spPr>
          <a:xfrm>
            <a:off x="3164517" y="1283242"/>
            <a:ext cx="405765" cy="2004060"/>
          </a:xfrm>
          <a:custGeom>
            <a:avLst/>
            <a:gdLst/>
            <a:ahLst/>
            <a:cxnLst/>
            <a:rect l="l" t="t" r="r" b="b"/>
            <a:pathLst>
              <a:path w="405765" h="2004060">
                <a:moveTo>
                  <a:pt x="405382" y="2004058"/>
                </a:moveTo>
                <a:lnTo>
                  <a:pt x="0" y="2004058"/>
                </a:lnTo>
                <a:lnTo>
                  <a:pt x="0" y="0"/>
                </a:lnTo>
                <a:lnTo>
                  <a:pt x="405382" y="0"/>
                </a:lnTo>
                <a:lnTo>
                  <a:pt x="405382" y="2004058"/>
                </a:lnTo>
                <a:close/>
              </a:path>
            </a:pathLst>
          </a:custGeom>
          <a:solidFill>
            <a:srgbClr val="F1F1F1"/>
          </a:solidFill>
        </p:spPr>
        <p:txBody>
          <a:bodyPr wrap="square" lIns="0" tIns="0" rIns="0" bIns="0" rtlCol="0"/>
          <a:lstStyle/>
          <a:p>
            <a:endParaRPr/>
          </a:p>
        </p:txBody>
      </p:sp>
      <p:sp>
        <p:nvSpPr>
          <p:cNvPr id="15" name="object 15"/>
          <p:cNvSpPr txBox="1"/>
          <p:nvPr/>
        </p:nvSpPr>
        <p:spPr>
          <a:xfrm>
            <a:off x="3281234" y="1368197"/>
            <a:ext cx="190500" cy="1884045"/>
          </a:xfrm>
          <a:prstGeom prst="rect">
            <a:avLst/>
          </a:prstGeom>
        </p:spPr>
        <p:txBody>
          <a:bodyPr vert="vert270" wrap="square" lIns="0" tIns="0" rIns="0" bIns="0" rtlCol="0">
            <a:spAutoFit/>
          </a:bodyPr>
          <a:lstStyle/>
          <a:p>
            <a:pPr marL="12700">
              <a:lnSpc>
                <a:spcPts val="1335"/>
              </a:lnSpc>
            </a:pPr>
            <a:r>
              <a:rPr sz="1300" b="1" dirty="0">
                <a:solidFill>
                  <a:srgbClr val="00928F"/>
                </a:solidFill>
                <a:latin typeface="Calibri"/>
                <a:cs typeface="Calibri"/>
              </a:rPr>
              <a:t>MAJOR</a:t>
            </a:r>
            <a:r>
              <a:rPr sz="1300" b="1" spc="-25" dirty="0">
                <a:solidFill>
                  <a:srgbClr val="00928F"/>
                </a:solidFill>
                <a:latin typeface="Calibri"/>
                <a:cs typeface="Calibri"/>
              </a:rPr>
              <a:t> </a:t>
            </a:r>
            <a:r>
              <a:rPr sz="1300" b="1" spc="-10" dirty="0">
                <a:solidFill>
                  <a:srgbClr val="00928F"/>
                </a:solidFill>
                <a:latin typeface="Calibri"/>
                <a:cs typeface="Calibri"/>
              </a:rPr>
              <a:t>INDUSTRY</a:t>
            </a:r>
            <a:r>
              <a:rPr sz="1300" b="1" spc="-25" dirty="0">
                <a:solidFill>
                  <a:srgbClr val="00928F"/>
                </a:solidFill>
                <a:latin typeface="Calibri"/>
                <a:cs typeface="Calibri"/>
              </a:rPr>
              <a:t> PLAYERS</a:t>
            </a:r>
            <a:endParaRPr sz="1300" dirty="0">
              <a:latin typeface="Calibri"/>
              <a:cs typeface="Calibri"/>
            </a:endParaRPr>
          </a:p>
        </p:txBody>
      </p:sp>
      <p:sp>
        <p:nvSpPr>
          <p:cNvPr id="16" name="object 16"/>
          <p:cNvSpPr/>
          <p:nvPr/>
        </p:nvSpPr>
        <p:spPr>
          <a:xfrm>
            <a:off x="2665238" y="1288922"/>
            <a:ext cx="10795" cy="2065655"/>
          </a:xfrm>
          <a:custGeom>
            <a:avLst/>
            <a:gdLst/>
            <a:ahLst/>
            <a:cxnLst/>
            <a:rect l="l" t="t" r="r" b="b"/>
            <a:pathLst>
              <a:path w="10795" h="2065654">
                <a:moveTo>
                  <a:pt x="0" y="0"/>
                </a:moveTo>
                <a:lnTo>
                  <a:pt x="10412" y="2065527"/>
                </a:lnTo>
              </a:path>
            </a:pathLst>
          </a:custGeom>
          <a:ln w="9524">
            <a:solidFill>
              <a:schemeClr val="accent5"/>
            </a:solidFill>
          </a:ln>
        </p:spPr>
        <p:txBody>
          <a:bodyPr wrap="square" lIns="0" tIns="0" rIns="0" bIns="0" rtlCol="0"/>
          <a:lstStyle/>
          <a:p>
            <a:endParaRPr/>
          </a:p>
        </p:txBody>
      </p:sp>
      <p:grpSp>
        <p:nvGrpSpPr>
          <p:cNvPr id="17" name="object 17"/>
          <p:cNvGrpSpPr/>
          <p:nvPr/>
        </p:nvGrpSpPr>
        <p:grpSpPr>
          <a:xfrm>
            <a:off x="442803" y="1766268"/>
            <a:ext cx="2080260" cy="1385742"/>
            <a:chOff x="442803" y="1766268"/>
            <a:chExt cx="2080260" cy="1385742"/>
          </a:xfrm>
        </p:grpSpPr>
        <p:sp>
          <p:nvSpPr>
            <p:cNvPr id="18" name="object 18"/>
            <p:cNvSpPr/>
            <p:nvPr/>
          </p:nvSpPr>
          <p:spPr>
            <a:xfrm>
              <a:off x="590111" y="1766268"/>
              <a:ext cx="1455420" cy="1351280"/>
            </a:xfrm>
            <a:custGeom>
              <a:avLst/>
              <a:gdLst/>
              <a:ahLst/>
              <a:cxnLst/>
              <a:rect l="l" t="t" r="r" b="b"/>
              <a:pathLst>
                <a:path w="1455420" h="1351279">
                  <a:moveTo>
                    <a:pt x="416039" y="624827"/>
                  </a:moveTo>
                  <a:lnTo>
                    <a:pt x="0" y="624827"/>
                  </a:lnTo>
                  <a:lnTo>
                    <a:pt x="0" y="1350797"/>
                  </a:lnTo>
                  <a:lnTo>
                    <a:pt x="416039" y="1350797"/>
                  </a:lnTo>
                  <a:lnTo>
                    <a:pt x="416039" y="624827"/>
                  </a:lnTo>
                  <a:close/>
                </a:path>
                <a:path w="1455420" h="1351279">
                  <a:moveTo>
                    <a:pt x="1455407" y="0"/>
                  </a:moveTo>
                  <a:lnTo>
                    <a:pt x="1039368" y="0"/>
                  </a:lnTo>
                  <a:lnTo>
                    <a:pt x="1039368" y="1350797"/>
                  </a:lnTo>
                  <a:lnTo>
                    <a:pt x="1455407" y="1350797"/>
                  </a:lnTo>
                  <a:lnTo>
                    <a:pt x="1455407" y="0"/>
                  </a:lnTo>
                  <a:close/>
                </a:path>
              </a:pathLst>
            </a:custGeom>
            <a:solidFill>
              <a:srgbClr val="00928F"/>
            </a:solidFill>
          </p:spPr>
          <p:txBody>
            <a:bodyPr wrap="square" lIns="0" tIns="0" rIns="0" bIns="0" rtlCol="0"/>
            <a:lstStyle/>
            <a:p>
              <a:endParaRPr dirty="0"/>
            </a:p>
          </p:txBody>
        </p:sp>
        <p:sp>
          <p:nvSpPr>
            <p:cNvPr id="19" name="object 19"/>
            <p:cNvSpPr/>
            <p:nvPr/>
          </p:nvSpPr>
          <p:spPr>
            <a:xfrm>
              <a:off x="442803" y="3152010"/>
              <a:ext cx="2080260" cy="0"/>
            </a:xfrm>
            <a:custGeom>
              <a:avLst/>
              <a:gdLst/>
              <a:ahLst/>
              <a:cxnLst/>
              <a:rect l="l" t="t" r="r" b="b"/>
              <a:pathLst>
                <a:path w="2080259">
                  <a:moveTo>
                    <a:pt x="0" y="0"/>
                  </a:moveTo>
                  <a:lnTo>
                    <a:pt x="2080260" y="0"/>
                  </a:lnTo>
                </a:path>
              </a:pathLst>
            </a:custGeom>
            <a:ln w="9524">
              <a:solidFill>
                <a:srgbClr val="D9D9D9"/>
              </a:solidFill>
            </a:ln>
          </p:spPr>
          <p:txBody>
            <a:bodyPr wrap="square" lIns="0" tIns="0" rIns="0" bIns="0" rtlCol="0"/>
            <a:lstStyle/>
            <a:p>
              <a:endParaRPr dirty="0"/>
            </a:p>
          </p:txBody>
        </p:sp>
      </p:grpSp>
      <p:sp>
        <p:nvSpPr>
          <p:cNvPr id="22" name="object 22"/>
          <p:cNvSpPr txBox="1"/>
          <p:nvPr/>
        </p:nvSpPr>
        <p:spPr>
          <a:xfrm>
            <a:off x="172040" y="1592182"/>
            <a:ext cx="322047" cy="1614544"/>
          </a:xfrm>
          <a:prstGeom prst="rect">
            <a:avLst/>
          </a:prstGeom>
        </p:spPr>
        <p:txBody>
          <a:bodyPr vert="horz" wrap="square" lIns="0" tIns="52069" rIns="0" bIns="0" rtlCol="0">
            <a:spAutoFit/>
          </a:bodyPr>
          <a:lstStyle/>
          <a:p>
            <a:pPr marR="5080" algn="r">
              <a:lnSpc>
                <a:spcPct val="100000"/>
              </a:lnSpc>
              <a:spcBef>
                <a:spcPts val="409"/>
              </a:spcBef>
            </a:pPr>
            <a:r>
              <a:rPr lang="en-IN" sz="1050" b="1" spc="-5" dirty="0">
                <a:solidFill>
                  <a:srgbClr val="585858"/>
                </a:solidFill>
                <a:latin typeface="Calibri"/>
                <a:cs typeface="Calibri"/>
              </a:rPr>
              <a:t>350</a:t>
            </a:r>
            <a:endParaRPr sz="1050" dirty="0">
              <a:latin typeface="Calibri"/>
              <a:cs typeface="Calibri"/>
            </a:endParaRPr>
          </a:p>
          <a:p>
            <a:pPr marR="5080" algn="r">
              <a:lnSpc>
                <a:spcPct val="100000"/>
              </a:lnSpc>
              <a:spcBef>
                <a:spcPts val="310"/>
              </a:spcBef>
            </a:pPr>
            <a:r>
              <a:rPr lang="en-IN" sz="1050" dirty="0">
                <a:latin typeface="Calibri"/>
                <a:cs typeface="Calibri"/>
              </a:rPr>
              <a:t>300</a:t>
            </a:r>
            <a:endParaRPr sz="1050" dirty="0">
              <a:latin typeface="Calibri"/>
              <a:cs typeface="Calibri"/>
            </a:endParaRPr>
          </a:p>
          <a:p>
            <a:pPr marR="5080" algn="r">
              <a:lnSpc>
                <a:spcPct val="100000"/>
              </a:lnSpc>
              <a:spcBef>
                <a:spcPts val="310"/>
              </a:spcBef>
            </a:pPr>
            <a:r>
              <a:rPr lang="en-IN" sz="1050" dirty="0">
                <a:latin typeface="Calibri"/>
                <a:cs typeface="Calibri"/>
              </a:rPr>
              <a:t>250</a:t>
            </a:r>
            <a:endParaRPr sz="1050" dirty="0">
              <a:latin typeface="Calibri"/>
              <a:cs typeface="Calibri"/>
            </a:endParaRPr>
          </a:p>
          <a:p>
            <a:pPr marR="5080" algn="r">
              <a:lnSpc>
                <a:spcPct val="100000"/>
              </a:lnSpc>
              <a:spcBef>
                <a:spcPts val="310"/>
              </a:spcBef>
            </a:pPr>
            <a:r>
              <a:rPr lang="en-IN" sz="1050" b="1" spc="-5" dirty="0">
                <a:solidFill>
                  <a:srgbClr val="585858"/>
                </a:solidFill>
                <a:latin typeface="Calibri"/>
                <a:cs typeface="Calibri"/>
              </a:rPr>
              <a:t>20</a:t>
            </a:r>
            <a:r>
              <a:rPr sz="1050" b="1" spc="-5" dirty="0">
                <a:solidFill>
                  <a:srgbClr val="585858"/>
                </a:solidFill>
                <a:latin typeface="Calibri"/>
                <a:cs typeface="Calibri"/>
              </a:rPr>
              <a:t>0</a:t>
            </a:r>
            <a:endParaRPr sz="1050" dirty="0">
              <a:latin typeface="Calibri"/>
              <a:cs typeface="Calibri"/>
            </a:endParaRPr>
          </a:p>
          <a:p>
            <a:pPr marR="5080" algn="r">
              <a:lnSpc>
                <a:spcPct val="100000"/>
              </a:lnSpc>
              <a:spcBef>
                <a:spcPts val="310"/>
              </a:spcBef>
            </a:pPr>
            <a:r>
              <a:rPr lang="en-IN" sz="1050" b="1" spc="-5" dirty="0">
                <a:solidFill>
                  <a:srgbClr val="585858"/>
                </a:solidFill>
                <a:latin typeface="Calibri"/>
                <a:cs typeface="Calibri"/>
              </a:rPr>
              <a:t>15</a:t>
            </a:r>
            <a:r>
              <a:rPr sz="1050" b="1" spc="-5" dirty="0">
                <a:solidFill>
                  <a:srgbClr val="585858"/>
                </a:solidFill>
                <a:latin typeface="Calibri"/>
                <a:cs typeface="Calibri"/>
              </a:rPr>
              <a:t>0</a:t>
            </a:r>
            <a:endParaRPr sz="1050" dirty="0">
              <a:latin typeface="Calibri"/>
              <a:cs typeface="Calibri"/>
            </a:endParaRPr>
          </a:p>
          <a:p>
            <a:pPr marR="5080" algn="r">
              <a:lnSpc>
                <a:spcPct val="100000"/>
              </a:lnSpc>
              <a:spcBef>
                <a:spcPts val="310"/>
              </a:spcBef>
            </a:pPr>
            <a:r>
              <a:rPr lang="en-IN" sz="1050" b="1" spc="-5" dirty="0">
                <a:solidFill>
                  <a:srgbClr val="585858"/>
                </a:solidFill>
                <a:latin typeface="Calibri"/>
                <a:cs typeface="Calibri"/>
              </a:rPr>
              <a:t>10</a:t>
            </a:r>
            <a:r>
              <a:rPr sz="1050" b="1" spc="-5" dirty="0">
                <a:solidFill>
                  <a:srgbClr val="585858"/>
                </a:solidFill>
                <a:latin typeface="Calibri"/>
                <a:cs typeface="Calibri"/>
              </a:rPr>
              <a:t>0</a:t>
            </a:r>
            <a:endParaRPr sz="1050" dirty="0">
              <a:latin typeface="Calibri"/>
              <a:cs typeface="Calibri"/>
            </a:endParaRPr>
          </a:p>
          <a:p>
            <a:pPr marR="5080" algn="r">
              <a:lnSpc>
                <a:spcPct val="100000"/>
              </a:lnSpc>
              <a:spcBef>
                <a:spcPts val="310"/>
              </a:spcBef>
            </a:pPr>
            <a:r>
              <a:rPr lang="en-IN" sz="1050" b="1" spc="-5" dirty="0">
                <a:solidFill>
                  <a:srgbClr val="585858"/>
                </a:solidFill>
                <a:latin typeface="Calibri"/>
                <a:cs typeface="Calibri"/>
              </a:rPr>
              <a:t>5</a:t>
            </a:r>
            <a:r>
              <a:rPr sz="1050" b="1" spc="-5" dirty="0">
                <a:solidFill>
                  <a:srgbClr val="585858"/>
                </a:solidFill>
                <a:latin typeface="Calibri"/>
                <a:cs typeface="Calibri"/>
              </a:rPr>
              <a:t>0</a:t>
            </a:r>
            <a:endParaRPr sz="1050" dirty="0">
              <a:latin typeface="Calibri"/>
              <a:cs typeface="Calibri"/>
            </a:endParaRPr>
          </a:p>
          <a:p>
            <a:pPr marR="5080" algn="r">
              <a:lnSpc>
                <a:spcPct val="100000"/>
              </a:lnSpc>
              <a:spcBef>
                <a:spcPts val="310"/>
              </a:spcBef>
            </a:pPr>
            <a:r>
              <a:rPr sz="1050" b="1" dirty="0">
                <a:solidFill>
                  <a:srgbClr val="585858"/>
                </a:solidFill>
                <a:latin typeface="Calibri"/>
                <a:cs typeface="Calibri"/>
              </a:rPr>
              <a:t>0</a:t>
            </a:r>
            <a:endParaRPr sz="1050" dirty="0">
              <a:latin typeface="Calibri"/>
              <a:cs typeface="Calibri"/>
            </a:endParaRPr>
          </a:p>
        </p:txBody>
      </p:sp>
      <p:sp>
        <p:nvSpPr>
          <p:cNvPr id="23" name="object 23"/>
          <p:cNvSpPr txBox="1"/>
          <p:nvPr/>
        </p:nvSpPr>
        <p:spPr>
          <a:xfrm>
            <a:off x="650015" y="3161537"/>
            <a:ext cx="308610" cy="182101"/>
          </a:xfrm>
          <a:prstGeom prst="rect">
            <a:avLst/>
          </a:prstGeom>
        </p:spPr>
        <p:txBody>
          <a:bodyPr vert="horz" wrap="square" lIns="0" tIns="12700" rIns="0" bIns="0" rtlCol="0">
            <a:spAutoFit/>
          </a:bodyPr>
          <a:lstStyle/>
          <a:p>
            <a:pPr marL="12700">
              <a:lnSpc>
                <a:spcPct val="100000"/>
              </a:lnSpc>
              <a:spcBef>
                <a:spcPts val="100"/>
              </a:spcBef>
            </a:pPr>
            <a:r>
              <a:rPr lang="en-IN" sz="1100" b="1" spc="-5" dirty="0">
                <a:latin typeface="Calibri"/>
                <a:cs typeface="Calibri"/>
              </a:rPr>
              <a:t>2024</a:t>
            </a:r>
          </a:p>
        </p:txBody>
      </p:sp>
      <p:sp>
        <p:nvSpPr>
          <p:cNvPr id="24" name="object 24"/>
          <p:cNvSpPr txBox="1"/>
          <p:nvPr/>
        </p:nvSpPr>
        <p:spPr>
          <a:xfrm>
            <a:off x="1666245" y="3152010"/>
            <a:ext cx="307975" cy="182101"/>
          </a:xfrm>
          <a:prstGeom prst="rect">
            <a:avLst/>
          </a:prstGeom>
        </p:spPr>
        <p:txBody>
          <a:bodyPr vert="horz" wrap="square" lIns="0" tIns="12700" rIns="0" bIns="0" rtlCol="0">
            <a:spAutoFit/>
          </a:bodyPr>
          <a:lstStyle/>
          <a:p>
            <a:pPr marL="12700">
              <a:lnSpc>
                <a:spcPct val="100000"/>
              </a:lnSpc>
              <a:spcBef>
                <a:spcPts val="100"/>
              </a:spcBef>
            </a:pPr>
            <a:r>
              <a:rPr lang="en-IN" sz="1100" b="1" spc="-5" dirty="0">
                <a:latin typeface="Calibri"/>
                <a:cs typeface="Calibri"/>
              </a:rPr>
              <a:t>2030</a:t>
            </a:r>
            <a:endParaRPr sz="1100" dirty="0">
              <a:latin typeface="Calibri"/>
              <a:cs typeface="Calibri"/>
            </a:endParaRPr>
          </a:p>
        </p:txBody>
      </p:sp>
      <p:sp>
        <p:nvSpPr>
          <p:cNvPr id="25" name="object 25"/>
          <p:cNvSpPr txBox="1"/>
          <p:nvPr/>
        </p:nvSpPr>
        <p:spPr>
          <a:xfrm>
            <a:off x="661144" y="1424056"/>
            <a:ext cx="1209675" cy="208279"/>
          </a:xfrm>
          <a:prstGeom prst="rect">
            <a:avLst/>
          </a:prstGeom>
        </p:spPr>
        <p:txBody>
          <a:bodyPr vert="horz" wrap="square" lIns="0" tIns="12700" rIns="0" bIns="0" rtlCol="0">
            <a:spAutoFit/>
          </a:bodyPr>
          <a:lstStyle/>
          <a:p>
            <a:pPr marL="12700">
              <a:lnSpc>
                <a:spcPct val="100000"/>
              </a:lnSpc>
              <a:spcBef>
                <a:spcPts val="100"/>
              </a:spcBef>
            </a:pPr>
            <a:r>
              <a:rPr sz="1200" b="1" i="1" spc="-5" dirty="0">
                <a:latin typeface="Calibri"/>
                <a:cs typeface="Calibri"/>
              </a:rPr>
              <a:t>In</a:t>
            </a:r>
            <a:r>
              <a:rPr sz="1200" b="1" i="1" spc="-40" dirty="0">
                <a:latin typeface="Calibri"/>
                <a:cs typeface="Calibri"/>
              </a:rPr>
              <a:t> </a:t>
            </a:r>
            <a:r>
              <a:rPr sz="1200" b="1" i="1" spc="-5" dirty="0">
                <a:latin typeface="Calibri"/>
                <a:cs typeface="Calibri"/>
              </a:rPr>
              <a:t>Billions</a:t>
            </a:r>
            <a:r>
              <a:rPr sz="1200" b="1" i="1" spc="-40" dirty="0">
                <a:latin typeface="Calibri"/>
                <a:cs typeface="Calibri"/>
              </a:rPr>
              <a:t> </a:t>
            </a:r>
            <a:r>
              <a:rPr sz="1200" b="1" i="1" spc="-5" dirty="0">
                <a:latin typeface="Calibri"/>
                <a:cs typeface="Calibri"/>
              </a:rPr>
              <a:t>(Dollars)</a:t>
            </a:r>
            <a:endParaRPr sz="1200" dirty="0">
              <a:latin typeface="Calibri"/>
              <a:cs typeface="Calibri"/>
            </a:endParaRPr>
          </a:p>
        </p:txBody>
      </p:sp>
      <p:sp>
        <p:nvSpPr>
          <p:cNvPr id="38" name="object 38"/>
          <p:cNvSpPr txBox="1"/>
          <p:nvPr/>
        </p:nvSpPr>
        <p:spPr>
          <a:xfrm>
            <a:off x="320733" y="1093735"/>
            <a:ext cx="2301240" cy="228268"/>
          </a:xfrm>
          <a:prstGeom prst="rect">
            <a:avLst/>
          </a:prstGeom>
        </p:spPr>
        <p:txBody>
          <a:bodyPr vert="horz" wrap="square" lIns="0" tIns="12700" rIns="0" bIns="0" rtlCol="0">
            <a:spAutoFit/>
          </a:bodyPr>
          <a:lstStyle/>
          <a:p>
            <a:pPr marL="12700">
              <a:lnSpc>
                <a:spcPct val="100000"/>
              </a:lnSpc>
              <a:spcBef>
                <a:spcPts val="100"/>
              </a:spcBef>
            </a:pPr>
            <a:r>
              <a:rPr lang="en-IN" sz="1400" b="1" spc="-5" dirty="0">
                <a:latin typeface="Calibri"/>
                <a:cs typeface="Calibri"/>
              </a:rPr>
              <a:t>E Commerce </a:t>
            </a:r>
            <a:r>
              <a:rPr sz="1200" b="1" spc="-5" dirty="0">
                <a:latin typeface="Calibri"/>
                <a:cs typeface="Calibri"/>
              </a:rPr>
              <a:t>MARKET</a:t>
            </a:r>
            <a:r>
              <a:rPr sz="1200" b="1" spc="-20" dirty="0">
                <a:latin typeface="Calibri"/>
                <a:cs typeface="Calibri"/>
              </a:rPr>
              <a:t> </a:t>
            </a:r>
            <a:r>
              <a:rPr sz="1200" b="1" spc="-5" dirty="0">
                <a:latin typeface="Calibri"/>
                <a:cs typeface="Calibri"/>
              </a:rPr>
              <a:t>IN</a:t>
            </a:r>
            <a:r>
              <a:rPr sz="1200" b="1" spc="-15" dirty="0">
                <a:latin typeface="Calibri"/>
                <a:cs typeface="Calibri"/>
              </a:rPr>
              <a:t> </a:t>
            </a:r>
            <a:r>
              <a:rPr sz="1200" b="1" spc="-5" dirty="0">
                <a:latin typeface="Calibri"/>
                <a:cs typeface="Calibri"/>
              </a:rPr>
              <a:t>INDIA</a:t>
            </a:r>
            <a:endParaRPr sz="1200" dirty="0">
              <a:latin typeface="Calibri"/>
              <a:cs typeface="Calibri"/>
            </a:endParaRPr>
          </a:p>
        </p:txBody>
      </p:sp>
      <p:grpSp>
        <p:nvGrpSpPr>
          <p:cNvPr id="39" name="object 39"/>
          <p:cNvGrpSpPr/>
          <p:nvPr/>
        </p:nvGrpSpPr>
        <p:grpSpPr>
          <a:xfrm>
            <a:off x="2553911" y="3729258"/>
            <a:ext cx="3535515" cy="1013431"/>
            <a:chOff x="2553911" y="3729258"/>
            <a:chExt cx="3535515" cy="1013431"/>
          </a:xfrm>
        </p:grpSpPr>
        <p:pic>
          <p:nvPicPr>
            <p:cNvPr id="41" name="object 41"/>
            <p:cNvPicPr/>
            <p:nvPr/>
          </p:nvPicPr>
          <p:blipFill>
            <a:blip r:embed="rId4" cstate="print"/>
            <a:stretch>
              <a:fillRect/>
            </a:stretch>
          </p:blipFill>
          <p:spPr>
            <a:xfrm>
              <a:off x="4964753" y="4536950"/>
              <a:ext cx="1124673" cy="205739"/>
            </a:xfrm>
            <a:prstGeom prst="rect">
              <a:avLst/>
            </a:prstGeom>
          </p:spPr>
        </p:pic>
        <p:pic>
          <p:nvPicPr>
            <p:cNvPr id="43" name="object 43"/>
            <p:cNvPicPr/>
            <p:nvPr/>
          </p:nvPicPr>
          <p:blipFill>
            <a:blip r:embed="rId5" cstate="print"/>
            <a:stretch>
              <a:fillRect/>
            </a:stretch>
          </p:blipFill>
          <p:spPr>
            <a:xfrm>
              <a:off x="5309850" y="3729258"/>
              <a:ext cx="448055" cy="449578"/>
            </a:xfrm>
            <a:prstGeom prst="rect">
              <a:avLst/>
            </a:prstGeom>
          </p:spPr>
        </p:pic>
        <p:pic>
          <p:nvPicPr>
            <p:cNvPr id="636" name="object 41">
              <a:extLst>
                <a:ext uri="{FF2B5EF4-FFF2-40B4-BE49-F238E27FC236}">
                  <a16:creationId xmlns:a16="http://schemas.microsoft.com/office/drawing/2014/main" id="{B0FA6203-9646-60B8-41B7-9B40BD16B89A}"/>
                </a:ext>
              </a:extLst>
            </p:cNvPr>
            <p:cNvPicPr/>
            <p:nvPr/>
          </p:nvPicPr>
          <p:blipFill>
            <a:blip r:embed="rId4" cstate="print"/>
            <a:stretch>
              <a:fillRect/>
            </a:stretch>
          </p:blipFill>
          <p:spPr>
            <a:xfrm>
              <a:off x="2553911" y="4529439"/>
              <a:ext cx="1124673" cy="205739"/>
            </a:xfrm>
            <a:prstGeom prst="rect">
              <a:avLst/>
            </a:prstGeom>
          </p:spPr>
        </p:pic>
      </p:grpSp>
      <p:sp>
        <p:nvSpPr>
          <p:cNvPr id="56" name="object 56"/>
          <p:cNvSpPr txBox="1"/>
          <p:nvPr/>
        </p:nvSpPr>
        <p:spPr>
          <a:xfrm>
            <a:off x="9028072" y="3817444"/>
            <a:ext cx="2802002" cy="257122"/>
          </a:xfrm>
          <a:prstGeom prst="rect">
            <a:avLst/>
          </a:prstGeom>
          <a:solidFill>
            <a:srgbClr val="00928F"/>
          </a:solidFill>
        </p:spPr>
        <p:txBody>
          <a:bodyPr vert="horz" wrap="square" lIns="0" tIns="10795" rIns="0" bIns="0" rtlCol="0">
            <a:spAutoFit/>
          </a:bodyPr>
          <a:lstStyle/>
          <a:p>
            <a:pPr algn="ctr">
              <a:lnSpc>
                <a:spcPct val="100000"/>
              </a:lnSpc>
              <a:spcBef>
                <a:spcPts val="85"/>
              </a:spcBef>
            </a:pPr>
            <a:r>
              <a:rPr lang="en-IN" sz="1600" b="1" spc="-10" dirty="0">
                <a:solidFill>
                  <a:srgbClr val="FFFFFF"/>
                </a:solidFill>
                <a:latin typeface="Calibri"/>
                <a:cs typeface="Calibri"/>
              </a:rPr>
              <a:t>Growth Drivers for the Industry</a:t>
            </a:r>
            <a:endParaRPr sz="1600" dirty="0">
              <a:latin typeface="Calibri"/>
              <a:cs typeface="Calibri"/>
            </a:endParaRPr>
          </a:p>
        </p:txBody>
      </p:sp>
      <p:sp>
        <p:nvSpPr>
          <p:cNvPr id="57" name="object 57"/>
          <p:cNvSpPr txBox="1"/>
          <p:nvPr/>
        </p:nvSpPr>
        <p:spPr>
          <a:xfrm>
            <a:off x="233682" y="3472376"/>
            <a:ext cx="5816600" cy="198755"/>
          </a:xfrm>
          <a:prstGeom prst="rect">
            <a:avLst/>
          </a:prstGeom>
          <a:solidFill>
            <a:srgbClr val="DDEAF6"/>
          </a:solidFill>
        </p:spPr>
        <p:txBody>
          <a:bodyPr vert="horz" wrap="square" lIns="0" tIns="3175" rIns="0" bIns="0" rtlCol="0">
            <a:spAutoFit/>
          </a:bodyPr>
          <a:lstStyle/>
          <a:p>
            <a:pPr marL="10795" algn="ctr">
              <a:lnSpc>
                <a:spcPct val="100000"/>
              </a:lnSpc>
              <a:spcBef>
                <a:spcPts val="25"/>
              </a:spcBef>
            </a:pPr>
            <a:r>
              <a:rPr sz="1200" b="1" spc="-10" dirty="0">
                <a:latin typeface="Calibri"/>
                <a:cs typeface="Calibri"/>
              </a:rPr>
              <a:t>PORTER’S</a:t>
            </a:r>
            <a:r>
              <a:rPr sz="1200" b="1" spc="-20" dirty="0">
                <a:latin typeface="Calibri"/>
                <a:cs typeface="Calibri"/>
              </a:rPr>
              <a:t> </a:t>
            </a:r>
            <a:r>
              <a:rPr sz="1200" b="1" spc="-5" dirty="0">
                <a:latin typeface="Calibri"/>
                <a:cs typeface="Calibri"/>
              </a:rPr>
              <a:t>FIVE</a:t>
            </a:r>
            <a:r>
              <a:rPr sz="1200" b="1" spc="-20" dirty="0">
                <a:latin typeface="Calibri"/>
                <a:cs typeface="Calibri"/>
              </a:rPr>
              <a:t> </a:t>
            </a:r>
            <a:r>
              <a:rPr sz="1200" b="1" spc="-10" dirty="0">
                <a:latin typeface="Calibri"/>
                <a:cs typeface="Calibri"/>
              </a:rPr>
              <a:t>FORCES</a:t>
            </a:r>
            <a:endParaRPr sz="1200">
              <a:latin typeface="Calibri"/>
              <a:cs typeface="Calibri"/>
            </a:endParaRPr>
          </a:p>
        </p:txBody>
      </p:sp>
      <p:pic>
        <p:nvPicPr>
          <p:cNvPr id="62" name="object 62"/>
          <p:cNvPicPr/>
          <p:nvPr/>
        </p:nvPicPr>
        <p:blipFill>
          <a:blip r:embed="rId4" cstate="print"/>
          <a:stretch>
            <a:fillRect/>
          </a:stretch>
        </p:blipFill>
        <p:spPr>
          <a:xfrm>
            <a:off x="1317821" y="4536950"/>
            <a:ext cx="1124673" cy="205739"/>
          </a:xfrm>
          <a:prstGeom prst="rect">
            <a:avLst/>
          </a:prstGeom>
        </p:spPr>
      </p:pic>
      <p:grpSp>
        <p:nvGrpSpPr>
          <p:cNvPr id="64" name="object 64"/>
          <p:cNvGrpSpPr/>
          <p:nvPr/>
        </p:nvGrpSpPr>
        <p:grpSpPr>
          <a:xfrm>
            <a:off x="123505" y="4454991"/>
            <a:ext cx="6010156" cy="279893"/>
            <a:chOff x="2533973" y="4462796"/>
            <a:chExt cx="6010156" cy="279893"/>
          </a:xfrm>
        </p:grpSpPr>
        <p:pic>
          <p:nvPicPr>
            <p:cNvPr id="65" name="object 65"/>
            <p:cNvPicPr/>
            <p:nvPr/>
          </p:nvPicPr>
          <p:blipFill>
            <a:blip r:embed="rId4" cstate="print"/>
            <a:stretch>
              <a:fillRect/>
            </a:stretch>
          </p:blipFill>
          <p:spPr>
            <a:xfrm>
              <a:off x="2533973" y="4536950"/>
              <a:ext cx="1124673" cy="205739"/>
            </a:xfrm>
            <a:prstGeom prst="rect">
              <a:avLst/>
            </a:prstGeom>
          </p:spPr>
        </p:pic>
        <p:pic>
          <p:nvPicPr>
            <p:cNvPr id="637" name="object 66">
              <a:extLst>
                <a:ext uri="{FF2B5EF4-FFF2-40B4-BE49-F238E27FC236}">
                  <a16:creationId xmlns:a16="http://schemas.microsoft.com/office/drawing/2014/main" id="{DFC125D0-091E-F958-7C79-DA281476FA79}"/>
                </a:ext>
              </a:extLst>
            </p:cNvPr>
            <p:cNvPicPr/>
            <p:nvPr/>
          </p:nvPicPr>
          <p:blipFill>
            <a:blip r:embed="rId6" cstate="print"/>
            <a:stretch>
              <a:fillRect/>
            </a:stretch>
          </p:blipFill>
          <p:spPr>
            <a:xfrm flipH="1">
              <a:off x="4429799" y="4486643"/>
              <a:ext cx="220431" cy="123070"/>
            </a:xfrm>
            <a:prstGeom prst="rect">
              <a:avLst/>
            </a:prstGeom>
          </p:spPr>
        </p:pic>
        <p:pic>
          <p:nvPicPr>
            <p:cNvPr id="638" name="object 66">
              <a:extLst>
                <a:ext uri="{FF2B5EF4-FFF2-40B4-BE49-F238E27FC236}">
                  <a16:creationId xmlns:a16="http://schemas.microsoft.com/office/drawing/2014/main" id="{0A539DBA-FCE4-EEC4-02F4-5F668D476C85}"/>
                </a:ext>
              </a:extLst>
            </p:cNvPr>
            <p:cNvPicPr/>
            <p:nvPr/>
          </p:nvPicPr>
          <p:blipFill>
            <a:blip r:embed="rId6" cstate="print"/>
            <a:stretch>
              <a:fillRect/>
            </a:stretch>
          </p:blipFill>
          <p:spPr>
            <a:xfrm flipH="1">
              <a:off x="8323698" y="4476743"/>
              <a:ext cx="220431" cy="123070"/>
            </a:xfrm>
            <a:prstGeom prst="rect">
              <a:avLst/>
            </a:prstGeom>
          </p:spPr>
        </p:pic>
        <p:pic>
          <p:nvPicPr>
            <p:cNvPr id="639" name="object 66">
              <a:extLst>
                <a:ext uri="{FF2B5EF4-FFF2-40B4-BE49-F238E27FC236}">
                  <a16:creationId xmlns:a16="http://schemas.microsoft.com/office/drawing/2014/main" id="{DEFCA8F4-B406-4ACC-1968-86D469CD3DFF}"/>
                </a:ext>
              </a:extLst>
            </p:cNvPr>
            <p:cNvPicPr/>
            <p:nvPr/>
          </p:nvPicPr>
          <p:blipFill>
            <a:blip r:embed="rId6" cstate="print"/>
            <a:stretch>
              <a:fillRect/>
            </a:stretch>
          </p:blipFill>
          <p:spPr>
            <a:xfrm flipH="1">
              <a:off x="5938639" y="4462796"/>
              <a:ext cx="220431" cy="123070"/>
            </a:xfrm>
            <a:prstGeom prst="rect">
              <a:avLst/>
            </a:prstGeom>
          </p:spPr>
        </p:pic>
        <p:pic>
          <p:nvPicPr>
            <p:cNvPr id="640" name="object 66">
              <a:extLst>
                <a:ext uri="{FF2B5EF4-FFF2-40B4-BE49-F238E27FC236}">
                  <a16:creationId xmlns:a16="http://schemas.microsoft.com/office/drawing/2014/main" id="{BA420CE1-6750-9FED-3474-F0B964B32EF5}"/>
                </a:ext>
              </a:extLst>
            </p:cNvPr>
            <p:cNvPicPr/>
            <p:nvPr/>
          </p:nvPicPr>
          <p:blipFill>
            <a:blip r:embed="rId6" cstate="print"/>
            <a:stretch>
              <a:fillRect/>
            </a:stretch>
          </p:blipFill>
          <p:spPr>
            <a:xfrm flipH="1">
              <a:off x="2570910" y="4472868"/>
              <a:ext cx="220431" cy="123070"/>
            </a:xfrm>
            <a:prstGeom prst="rect">
              <a:avLst/>
            </a:prstGeom>
          </p:spPr>
        </p:pic>
        <p:pic>
          <p:nvPicPr>
            <p:cNvPr id="643" name="object 66">
              <a:extLst>
                <a:ext uri="{FF2B5EF4-FFF2-40B4-BE49-F238E27FC236}">
                  <a16:creationId xmlns:a16="http://schemas.microsoft.com/office/drawing/2014/main" id="{7F0F6F9C-01A8-B366-D932-CDCD0A39AAB2}"/>
                </a:ext>
              </a:extLst>
            </p:cNvPr>
            <p:cNvPicPr/>
            <p:nvPr/>
          </p:nvPicPr>
          <p:blipFill>
            <a:blip r:embed="rId6" cstate="print"/>
            <a:stretch>
              <a:fillRect/>
            </a:stretch>
          </p:blipFill>
          <p:spPr>
            <a:xfrm flipH="1">
              <a:off x="6706256" y="4470623"/>
              <a:ext cx="220431" cy="123070"/>
            </a:xfrm>
            <a:prstGeom prst="rect">
              <a:avLst/>
            </a:prstGeom>
          </p:spPr>
        </p:pic>
      </p:grpSp>
      <p:pic>
        <p:nvPicPr>
          <p:cNvPr id="70" name="object 70"/>
          <p:cNvPicPr/>
          <p:nvPr/>
        </p:nvPicPr>
        <p:blipFill>
          <a:blip r:embed="rId7" cstate="print"/>
          <a:stretch>
            <a:fillRect/>
          </a:stretch>
        </p:blipFill>
        <p:spPr>
          <a:xfrm>
            <a:off x="443046" y="3683510"/>
            <a:ext cx="451102" cy="451102"/>
          </a:xfrm>
          <a:prstGeom prst="rect">
            <a:avLst/>
          </a:prstGeom>
        </p:spPr>
      </p:pic>
      <p:pic>
        <p:nvPicPr>
          <p:cNvPr id="71" name="object 71"/>
          <p:cNvPicPr/>
          <p:nvPr/>
        </p:nvPicPr>
        <p:blipFill>
          <a:blip r:embed="rId8" cstate="print"/>
          <a:stretch>
            <a:fillRect/>
          </a:stretch>
        </p:blipFill>
        <p:spPr>
          <a:xfrm>
            <a:off x="1666245" y="3690558"/>
            <a:ext cx="437005" cy="437005"/>
          </a:xfrm>
          <a:prstGeom prst="rect">
            <a:avLst/>
          </a:prstGeom>
        </p:spPr>
      </p:pic>
      <p:pic>
        <p:nvPicPr>
          <p:cNvPr id="72" name="object 72"/>
          <p:cNvPicPr/>
          <p:nvPr/>
        </p:nvPicPr>
        <p:blipFill>
          <a:blip r:embed="rId9" cstate="print"/>
          <a:stretch>
            <a:fillRect/>
          </a:stretch>
        </p:blipFill>
        <p:spPr>
          <a:xfrm>
            <a:off x="2896424" y="3697607"/>
            <a:ext cx="407430" cy="422908"/>
          </a:xfrm>
          <a:prstGeom prst="rect">
            <a:avLst/>
          </a:prstGeom>
        </p:spPr>
      </p:pic>
      <p:sp>
        <p:nvSpPr>
          <p:cNvPr id="73" name="object 73"/>
          <p:cNvSpPr txBox="1"/>
          <p:nvPr/>
        </p:nvSpPr>
        <p:spPr>
          <a:xfrm>
            <a:off x="134429" y="4166337"/>
            <a:ext cx="2320290" cy="487313"/>
          </a:xfrm>
          <a:prstGeom prst="rect">
            <a:avLst/>
          </a:prstGeom>
        </p:spPr>
        <p:txBody>
          <a:bodyPr vert="horz" wrap="square" lIns="0" tIns="12700" rIns="0" bIns="0" rtlCol="0">
            <a:spAutoFit/>
          </a:bodyPr>
          <a:lstStyle/>
          <a:p>
            <a:pPr marL="12700">
              <a:lnSpc>
                <a:spcPct val="100000"/>
              </a:lnSpc>
              <a:spcBef>
                <a:spcPts val="100"/>
              </a:spcBef>
            </a:pPr>
            <a:r>
              <a:rPr sz="1000" b="1" spc="-10" dirty="0">
                <a:solidFill>
                  <a:srgbClr val="1F3763"/>
                </a:solidFill>
                <a:latin typeface="Calibri"/>
                <a:cs typeface="Calibri"/>
              </a:rPr>
              <a:t>Threat </a:t>
            </a:r>
            <a:r>
              <a:rPr sz="1000" b="1" spc="-5" dirty="0">
                <a:solidFill>
                  <a:srgbClr val="1F3763"/>
                </a:solidFill>
                <a:latin typeface="Calibri"/>
                <a:cs typeface="Calibri"/>
              </a:rPr>
              <a:t>of</a:t>
            </a:r>
            <a:r>
              <a:rPr sz="1000" b="1" spc="-10" dirty="0">
                <a:solidFill>
                  <a:srgbClr val="1F3763"/>
                </a:solidFill>
                <a:latin typeface="Calibri"/>
                <a:cs typeface="Calibri"/>
              </a:rPr>
              <a:t> </a:t>
            </a:r>
            <a:r>
              <a:rPr sz="1000" b="1" spc="-5" dirty="0">
                <a:solidFill>
                  <a:srgbClr val="1F3763"/>
                </a:solidFill>
                <a:latin typeface="Calibri"/>
                <a:cs typeface="Calibri"/>
              </a:rPr>
              <a:t>new</a:t>
            </a:r>
            <a:r>
              <a:rPr sz="1000" b="1" spc="-10" dirty="0">
                <a:solidFill>
                  <a:srgbClr val="1F3763"/>
                </a:solidFill>
                <a:latin typeface="Calibri"/>
                <a:cs typeface="Calibri"/>
              </a:rPr>
              <a:t> entrants</a:t>
            </a:r>
            <a:r>
              <a:rPr sz="1000" b="1" spc="-5" dirty="0">
                <a:solidFill>
                  <a:srgbClr val="1F3763"/>
                </a:solidFill>
                <a:latin typeface="Calibri"/>
                <a:cs typeface="Calibri"/>
              </a:rPr>
              <a:t> </a:t>
            </a:r>
            <a:r>
              <a:rPr lang="en-IN" sz="1000" b="1" spc="-5" dirty="0">
                <a:solidFill>
                  <a:srgbClr val="1F3763"/>
                </a:solidFill>
                <a:latin typeface="Calibri"/>
                <a:cs typeface="Calibri"/>
              </a:rPr>
              <a:t> </a:t>
            </a:r>
            <a:r>
              <a:rPr sz="1000" b="1" spc="-10" dirty="0">
                <a:solidFill>
                  <a:srgbClr val="1F3763"/>
                </a:solidFill>
                <a:latin typeface="Calibri"/>
                <a:cs typeface="Calibri"/>
              </a:rPr>
              <a:t>Bargaining </a:t>
            </a:r>
            <a:r>
              <a:rPr sz="1000" b="1" spc="-5" dirty="0">
                <a:solidFill>
                  <a:srgbClr val="1F3763"/>
                </a:solidFill>
                <a:latin typeface="Calibri"/>
                <a:cs typeface="Calibri"/>
              </a:rPr>
              <a:t>power</a:t>
            </a:r>
            <a:r>
              <a:rPr sz="1000" b="1" spc="-10" dirty="0">
                <a:solidFill>
                  <a:srgbClr val="1F3763"/>
                </a:solidFill>
                <a:latin typeface="Calibri"/>
                <a:cs typeface="Calibri"/>
              </a:rPr>
              <a:t> </a:t>
            </a:r>
            <a:r>
              <a:rPr sz="1000" b="1" spc="-5" dirty="0">
                <a:solidFill>
                  <a:srgbClr val="1F3763"/>
                </a:solidFill>
                <a:latin typeface="Calibri"/>
                <a:cs typeface="Calibri"/>
              </a:rPr>
              <a:t>of</a:t>
            </a:r>
            <a:endParaRPr lang="en-IN" sz="1000" b="1" spc="-5" dirty="0">
              <a:solidFill>
                <a:srgbClr val="1F3763"/>
              </a:solidFill>
              <a:latin typeface="Calibri"/>
              <a:cs typeface="Calibri"/>
            </a:endParaRPr>
          </a:p>
          <a:p>
            <a:pPr marL="12700">
              <a:lnSpc>
                <a:spcPct val="100000"/>
              </a:lnSpc>
              <a:spcBef>
                <a:spcPts val="100"/>
              </a:spcBef>
            </a:pPr>
            <a:r>
              <a:rPr lang="en-IN" sz="1000" dirty="0">
                <a:solidFill>
                  <a:schemeClr val="tx2"/>
                </a:solidFill>
                <a:latin typeface="Calibri"/>
                <a:cs typeface="Calibri"/>
              </a:rPr>
              <a:t>                                                    </a:t>
            </a:r>
            <a:r>
              <a:rPr lang="en-IN" sz="1000" b="1" dirty="0">
                <a:solidFill>
                  <a:schemeClr val="tx2"/>
                </a:solidFill>
                <a:latin typeface="Calibri"/>
                <a:cs typeface="Calibri"/>
              </a:rPr>
              <a:t>suppliers</a:t>
            </a:r>
            <a:endParaRPr sz="1000" b="1" dirty="0">
              <a:solidFill>
                <a:schemeClr val="tx2"/>
              </a:solidFill>
              <a:latin typeface="Calibri"/>
              <a:cs typeface="Calibri"/>
            </a:endParaRPr>
          </a:p>
          <a:p>
            <a:pPr marL="1623060">
              <a:lnSpc>
                <a:spcPct val="100000"/>
              </a:lnSpc>
            </a:pPr>
            <a:endParaRPr sz="1000" dirty="0">
              <a:latin typeface="Calibri"/>
              <a:cs typeface="Calibri"/>
            </a:endParaRPr>
          </a:p>
        </p:txBody>
      </p:sp>
      <p:sp>
        <p:nvSpPr>
          <p:cNvPr id="74" name="object 74"/>
          <p:cNvSpPr txBox="1"/>
          <p:nvPr/>
        </p:nvSpPr>
        <p:spPr>
          <a:xfrm>
            <a:off x="2553911" y="4151759"/>
            <a:ext cx="1085850" cy="330200"/>
          </a:xfrm>
          <a:prstGeom prst="rect">
            <a:avLst/>
          </a:prstGeom>
        </p:spPr>
        <p:txBody>
          <a:bodyPr vert="horz" wrap="square" lIns="0" tIns="12700" rIns="0" bIns="0" rtlCol="0">
            <a:spAutoFit/>
          </a:bodyPr>
          <a:lstStyle/>
          <a:p>
            <a:pPr marL="295910" marR="5080" indent="-283845">
              <a:lnSpc>
                <a:spcPct val="100000"/>
              </a:lnSpc>
              <a:spcBef>
                <a:spcPts val="100"/>
              </a:spcBef>
            </a:pPr>
            <a:r>
              <a:rPr sz="1000" b="1" spc="-10" dirty="0">
                <a:solidFill>
                  <a:srgbClr val="1F3763"/>
                </a:solidFill>
                <a:latin typeface="Calibri"/>
                <a:cs typeface="Calibri"/>
              </a:rPr>
              <a:t>Bargaining </a:t>
            </a:r>
            <a:r>
              <a:rPr sz="1000" b="1" spc="-5" dirty="0">
                <a:solidFill>
                  <a:srgbClr val="1F3763"/>
                </a:solidFill>
                <a:latin typeface="Calibri"/>
                <a:cs typeface="Calibri"/>
              </a:rPr>
              <a:t>power of </a:t>
            </a:r>
            <a:r>
              <a:rPr sz="1000" b="1" spc="-220" dirty="0">
                <a:solidFill>
                  <a:srgbClr val="1F3763"/>
                </a:solidFill>
                <a:latin typeface="Calibri"/>
                <a:cs typeface="Calibri"/>
              </a:rPr>
              <a:t> </a:t>
            </a:r>
            <a:r>
              <a:rPr sz="1000" b="1" spc="-10" dirty="0">
                <a:solidFill>
                  <a:srgbClr val="1F3763"/>
                </a:solidFill>
                <a:latin typeface="Calibri"/>
                <a:cs typeface="Calibri"/>
              </a:rPr>
              <a:t>customer</a:t>
            </a:r>
            <a:r>
              <a:rPr lang="en-IN" sz="1000" b="1" spc="-10" dirty="0">
                <a:solidFill>
                  <a:srgbClr val="1F3763"/>
                </a:solidFill>
                <a:latin typeface="Calibri"/>
                <a:cs typeface="Calibri"/>
              </a:rPr>
              <a:t>s</a:t>
            </a:r>
            <a:endParaRPr sz="1000" dirty="0">
              <a:latin typeface="Calibri"/>
              <a:cs typeface="Calibri"/>
            </a:endParaRPr>
          </a:p>
        </p:txBody>
      </p:sp>
      <p:sp>
        <p:nvSpPr>
          <p:cNvPr id="76" name="object 76"/>
          <p:cNvSpPr txBox="1"/>
          <p:nvPr/>
        </p:nvSpPr>
        <p:spPr>
          <a:xfrm>
            <a:off x="5001710" y="4151759"/>
            <a:ext cx="1057275" cy="177800"/>
          </a:xfrm>
          <a:prstGeom prst="rect">
            <a:avLst/>
          </a:prstGeom>
        </p:spPr>
        <p:txBody>
          <a:bodyPr vert="horz" wrap="square" lIns="0" tIns="12700" rIns="0" bIns="0" rtlCol="0">
            <a:spAutoFit/>
          </a:bodyPr>
          <a:lstStyle/>
          <a:p>
            <a:pPr marL="12700">
              <a:lnSpc>
                <a:spcPct val="100000"/>
              </a:lnSpc>
              <a:spcBef>
                <a:spcPts val="100"/>
              </a:spcBef>
            </a:pPr>
            <a:r>
              <a:rPr sz="1000" b="1" spc="-10" dirty="0">
                <a:solidFill>
                  <a:srgbClr val="1F3763"/>
                </a:solidFill>
                <a:latin typeface="Calibri"/>
                <a:cs typeface="Calibri"/>
              </a:rPr>
              <a:t>Competitive</a:t>
            </a:r>
            <a:r>
              <a:rPr sz="1000" b="1" spc="-35" dirty="0">
                <a:solidFill>
                  <a:srgbClr val="1F3763"/>
                </a:solidFill>
                <a:latin typeface="Calibri"/>
                <a:cs typeface="Calibri"/>
              </a:rPr>
              <a:t> </a:t>
            </a:r>
            <a:r>
              <a:rPr sz="1000" b="1" spc="-5" dirty="0">
                <a:solidFill>
                  <a:srgbClr val="1F3763"/>
                </a:solidFill>
                <a:latin typeface="Calibri"/>
                <a:cs typeface="Calibri"/>
              </a:rPr>
              <a:t>Rivalry</a:t>
            </a:r>
            <a:endParaRPr sz="1000" dirty="0">
              <a:latin typeface="Calibri"/>
              <a:cs typeface="Calibri"/>
            </a:endParaRPr>
          </a:p>
        </p:txBody>
      </p:sp>
      <p:pic>
        <p:nvPicPr>
          <p:cNvPr id="77" name="object 77"/>
          <p:cNvPicPr/>
          <p:nvPr/>
        </p:nvPicPr>
        <p:blipFill>
          <a:blip r:embed="rId10" cstate="print"/>
          <a:stretch>
            <a:fillRect/>
          </a:stretch>
        </p:blipFill>
        <p:spPr>
          <a:xfrm>
            <a:off x="3992922" y="3737492"/>
            <a:ext cx="413082" cy="413082"/>
          </a:xfrm>
          <a:prstGeom prst="rect">
            <a:avLst/>
          </a:prstGeom>
        </p:spPr>
      </p:pic>
      <p:sp>
        <p:nvSpPr>
          <p:cNvPr id="78" name="object 78"/>
          <p:cNvSpPr/>
          <p:nvPr/>
        </p:nvSpPr>
        <p:spPr>
          <a:xfrm>
            <a:off x="125766" y="4867969"/>
            <a:ext cx="5988050" cy="0"/>
          </a:xfrm>
          <a:custGeom>
            <a:avLst/>
            <a:gdLst/>
            <a:ahLst/>
            <a:cxnLst/>
            <a:rect l="l" t="t" r="r" b="b"/>
            <a:pathLst>
              <a:path w="5988050">
                <a:moveTo>
                  <a:pt x="0" y="0"/>
                </a:moveTo>
                <a:lnTo>
                  <a:pt x="5988050" y="0"/>
                </a:lnTo>
              </a:path>
            </a:pathLst>
          </a:custGeom>
          <a:ln w="19049">
            <a:solidFill>
              <a:srgbClr val="005B75"/>
            </a:solidFill>
          </a:ln>
        </p:spPr>
        <p:txBody>
          <a:bodyPr wrap="square" lIns="0" tIns="0" rIns="0" bIns="0" rtlCol="0"/>
          <a:lstStyle/>
          <a:p>
            <a:endParaRPr/>
          </a:p>
        </p:txBody>
      </p:sp>
      <p:sp>
        <p:nvSpPr>
          <p:cNvPr id="83" name="object 83"/>
          <p:cNvSpPr/>
          <p:nvPr/>
        </p:nvSpPr>
        <p:spPr>
          <a:xfrm>
            <a:off x="3156097" y="1296169"/>
            <a:ext cx="2773680" cy="2008505"/>
          </a:xfrm>
          <a:custGeom>
            <a:avLst/>
            <a:gdLst/>
            <a:ahLst/>
            <a:cxnLst/>
            <a:rect l="l" t="t" r="r" b="b"/>
            <a:pathLst>
              <a:path w="2773679" h="2008504">
                <a:moveTo>
                  <a:pt x="0" y="14195"/>
                </a:moveTo>
                <a:lnTo>
                  <a:pt x="2773179" y="14195"/>
                </a:lnTo>
                <a:lnTo>
                  <a:pt x="2773179" y="2007887"/>
                </a:lnTo>
                <a:lnTo>
                  <a:pt x="0" y="2007887"/>
                </a:lnTo>
                <a:lnTo>
                  <a:pt x="0" y="14195"/>
                </a:lnTo>
                <a:close/>
              </a:path>
              <a:path w="2773679" h="2008504">
                <a:moveTo>
                  <a:pt x="435507" y="0"/>
                </a:moveTo>
                <a:lnTo>
                  <a:pt x="433920" y="1978701"/>
                </a:lnTo>
              </a:path>
            </a:pathLst>
          </a:custGeom>
          <a:ln w="28574">
            <a:solidFill>
              <a:schemeClr val="accent5">
                <a:lumMod val="60000"/>
                <a:lumOff val="40000"/>
              </a:schemeClr>
            </a:solidFill>
          </a:ln>
        </p:spPr>
        <p:txBody>
          <a:bodyPr wrap="square" lIns="0" tIns="0" rIns="0" bIns="0" rtlCol="0"/>
          <a:lstStyle/>
          <a:p>
            <a:endParaRPr/>
          </a:p>
        </p:txBody>
      </p:sp>
      <p:sp>
        <p:nvSpPr>
          <p:cNvPr id="91" name="object 91"/>
          <p:cNvSpPr/>
          <p:nvPr/>
        </p:nvSpPr>
        <p:spPr>
          <a:xfrm>
            <a:off x="134429" y="778000"/>
            <a:ext cx="11961111" cy="45719"/>
          </a:xfrm>
          <a:custGeom>
            <a:avLst/>
            <a:gdLst/>
            <a:ahLst/>
            <a:cxnLst/>
            <a:rect l="l" t="t" r="r" b="b"/>
            <a:pathLst>
              <a:path w="11268075">
                <a:moveTo>
                  <a:pt x="0" y="0"/>
                </a:moveTo>
                <a:lnTo>
                  <a:pt x="11267947" y="0"/>
                </a:lnTo>
              </a:path>
            </a:pathLst>
          </a:custGeom>
          <a:ln w="19049">
            <a:solidFill>
              <a:srgbClr val="0C0C0C"/>
            </a:solidFill>
          </a:ln>
        </p:spPr>
        <p:txBody>
          <a:bodyPr wrap="square" lIns="0" tIns="0" rIns="0" bIns="0" rtlCol="0"/>
          <a:lstStyle/>
          <a:p>
            <a:endParaRPr/>
          </a:p>
        </p:txBody>
      </p:sp>
      <p:sp>
        <p:nvSpPr>
          <p:cNvPr id="92" name="object 92"/>
          <p:cNvSpPr txBox="1"/>
          <p:nvPr/>
        </p:nvSpPr>
        <p:spPr>
          <a:xfrm rot="19180333">
            <a:off x="972841" y="1871846"/>
            <a:ext cx="680826" cy="230832"/>
          </a:xfrm>
          <a:prstGeom prst="rect">
            <a:avLst/>
          </a:prstGeom>
        </p:spPr>
        <p:txBody>
          <a:bodyPr vert="horz" wrap="square" lIns="0" tIns="0" rIns="0" bIns="0" rtlCol="0">
            <a:spAutoFit/>
          </a:bodyPr>
          <a:lstStyle/>
          <a:p>
            <a:pPr>
              <a:lnSpc>
                <a:spcPts val="860"/>
              </a:lnSpc>
            </a:pPr>
            <a:r>
              <a:rPr lang="en-IN" sz="800" b="1" spc="-5" dirty="0">
                <a:cs typeface="Calibri"/>
              </a:rPr>
              <a:t>22% expected increase</a:t>
            </a:r>
            <a:endParaRPr sz="800" dirty="0">
              <a:cs typeface="Calibri"/>
            </a:endParaRPr>
          </a:p>
        </p:txBody>
      </p:sp>
      <p:sp>
        <p:nvSpPr>
          <p:cNvPr id="94" name="object 94"/>
          <p:cNvSpPr txBox="1"/>
          <p:nvPr/>
        </p:nvSpPr>
        <p:spPr>
          <a:xfrm>
            <a:off x="837106" y="812334"/>
            <a:ext cx="4351357" cy="266740"/>
          </a:xfrm>
          <a:prstGeom prst="rect">
            <a:avLst/>
          </a:prstGeom>
          <a:solidFill>
            <a:srgbClr val="00928F"/>
          </a:solidFill>
        </p:spPr>
        <p:txBody>
          <a:bodyPr vert="horz" wrap="square" lIns="0" tIns="10795" rIns="0" bIns="0" rtlCol="0">
            <a:spAutoFit/>
          </a:bodyPr>
          <a:lstStyle/>
          <a:p>
            <a:pPr algn="ctr">
              <a:lnSpc>
                <a:spcPct val="100000"/>
              </a:lnSpc>
              <a:spcBef>
                <a:spcPts val="85"/>
              </a:spcBef>
            </a:pPr>
            <a:r>
              <a:rPr sz="1600" b="1" spc="-10" dirty="0">
                <a:solidFill>
                  <a:srgbClr val="FFFFFF"/>
                </a:solidFill>
                <a:latin typeface="Calibri"/>
                <a:cs typeface="Calibri"/>
              </a:rPr>
              <a:t>INDUSTRY</a:t>
            </a:r>
            <a:r>
              <a:rPr sz="1600" b="1" spc="-45" dirty="0">
                <a:solidFill>
                  <a:srgbClr val="FFFFFF"/>
                </a:solidFill>
                <a:latin typeface="Calibri"/>
                <a:cs typeface="Calibri"/>
              </a:rPr>
              <a:t> </a:t>
            </a:r>
            <a:r>
              <a:rPr sz="1600" b="1" spc="-25" dirty="0">
                <a:solidFill>
                  <a:srgbClr val="FFFFFF"/>
                </a:solidFill>
                <a:latin typeface="Calibri"/>
                <a:cs typeface="Calibri"/>
              </a:rPr>
              <a:t>ANALYSIS</a:t>
            </a:r>
            <a:endParaRPr sz="1600" dirty="0">
              <a:latin typeface="Calibri"/>
              <a:cs typeface="Calibri"/>
            </a:endParaRPr>
          </a:p>
        </p:txBody>
      </p:sp>
      <p:sp>
        <p:nvSpPr>
          <p:cNvPr id="128" name="object 128"/>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r>
              <a:rPr dirty="0"/>
              <a:t>1</a:t>
            </a:r>
          </a:p>
        </p:txBody>
      </p:sp>
      <p:sp>
        <p:nvSpPr>
          <p:cNvPr id="129" name="object 129"/>
          <p:cNvSpPr txBox="1"/>
          <p:nvPr/>
        </p:nvSpPr>
        <p:spPr>
          <a:xfrm>
            <a:off x="671665" y="6569160"/>
            <a:ext cx="1684026" cy="208006"/>
          </a:xfrm>
          <a:prstGeom prst="rect">
            <a:avLst/>
          </a:prstGeom>
        </p:spPr>
        <p:txBody>
          <a:bodyPr vert="horz" wrap="square" lIns="0" tIns="0" rIns="0" bIns="0" rtlCol="0">
            <a:spAutoFit/>
          </a:bodyPr>
          <a:lstStyle/>
          <a:p>
            <a:pPr marL="12700">
              <a:lnSpc>
                <a:spcPts val="1620"/>
              </a:lnSpc>
            </a:pPr>
            <a:r>
              <a:rPr lang="en-IN" sz="1600" b="1" spc="-10" dirty="0">
                <a:solidFill>
                  <a:srgbClr val="FFFFFF"/>
                </a:solidFill>
                <a:latin typeface="Calibri"/>
                <a:cs typeface="Calibri"/>
              </a:rPr>
              <a:t>Industry Analysis</a:t>
            </a:r>
            <a:endParaRPr sz="1600" dirty="0">
              <a:latin typeface="Calibri"/>
              <a:cs typeface="Calibri"/>
            </a:endParaRPr>
          </a:p>
        </p:txBody>
      </p:sp>
      <p:sp>
        <p:nvSpPr>
          <p:cNvPr id="130" name="object 130"/>
          <p:cNvSpPr txBox="1">
            <a:spLocks noGrp="1"/>
          </p:cNvSpPr>
          <p:nvPr>
            <p:ph type="dt" sz="half" idx="6"/>
          </p:nvPr>
        </p:nvSpPr>
        <p:spPr>
          <a:xfrm>
            <a:off x="2665238" y="6558863"/>
            <a:ext cx="2724150" cy="228600"/>
          </a:xfrm>
          <a:prstGeom prst="rect">
            <a:avLst/>
          </a:prstGeom>
        </p:spPr>
        <p:txBody>
          <a:bodyPr vert="horz" wrap="square" lIns="0" tIns="0" rIns="0" bIns="0" rtlCol="0">
            <a:spAutoFit/>
          </a:bodyPr>
          <a:lstStyle/>
          <a:p>
            <a:pPr marL="12700">
              <a:lnSpc>
                <a:spcPts val="1620"/>
              </a:lnSpc>
            </a:pPr>
            <a:r>
              <a:rPr spc="-5" dirty="0"/>
              <a:t>App</a:t>
            </a:r>
            <a:r>
              <a:rPr spc="-15" dirty="0"/>
              <a:t> </a:t>
            </a:r>
            <a:r>
              <a:rPr spc="-5" dirty="0"/>
              <a:t>Launch:</a:t>
            </a:r>
            <a:r>
              <a:rPr spc="-15" dirty="0"/>
              <a:t> </a:t>
            </a:r>
            <a:r>
              <a:rPr spc="-5" dirty="0"/>
              <a:t>The</a:t>
            </a:r>
            <a:r>
              <a:rPr spc="-15" dirty="0"/>
              <a:t> </a:t>
            </a:r>
            <a:r>
              <a:rPr spc="-10" dirty="0"/>
              <a:t>Pivotal</a:t>
            </a:r>
            <a:r>
              <a:rPr spc="-15" dirty="0"/>
              <a:t> Strategy</a:t>
            </a:r>
          </a:p>
        </p:txBody>
      </p:sp>
      <p:sp>
        <p:nvSpPr>
          <p:cNvPr id="132" name="object 132"/>
          <p:cNvSpPr txBox="1"/>
          <p:nvPr/>
        </p:nvSpPr>
        <p:spPr>
          <a:xfrm>
            <a:off x="10516795" y="6570098"/>
            <a:ext cx="805180" cy="228600"/>
          </a:xfrm>
          <a:prstGeom prst="rect">
            <a:avLst/>
          </a:prstGeom>
        </p:spPr>
        <p:txBody>
          <a:bodyPr vert="horz" wrap="square" lIns="0" tIns="0" rIns="0" bIns="0" rtlCol="0">
            <a:spAutoFit/>
          </a:bodyPr>
          <a:lstStyle/>
          <a:p>
            <a:pPr marL="12700">
              <a:lnSpc>
                <a:spcPts val="1620"/>
              </a:lnSpc>
            </a:pPr>
            <a:r>
              <a:rPr sz="1600" spc="-5" dirty="0">
                <a:latin typeface="Calibri"/>
                <a:cs typeface="Calibri"/>
              </a:rPr>
              <a:t>Appendix</a:t>
            </a:r>
            <a:endParaRPr sz="1600">
              <a:latin typeface="Calibri"/>
              <a:cs typeface="Calibri"/>
            </a:endParaRPr>
          </a:p>
        </p:txBody>
      </p:sp>
      <p:sp>
        <p:nvSpPr>
          <p:cNvPr id="641" name="object 76">
            <a:extLst>
              <a:ext uri="{FF2B5EF4-FFF2-40B4-BE49-F238E27FC236}">
                <a16:creationId xmlns:a16="http://schemas.microsoft.com/office/drawing/2014/main" id="{82B2A612-93CB-FFBD-4E0F-78FEC4227F98}"/>
              </a:ext>
            </a:extLst>
          </p:cNvPr>
          <p:cNvSpPr txBox="1"/>
          <p:nvPr/>
        </p:nvSpPr>
        <p:spPr>
          <a:xfrm>
            <a:off x="3792098" y="4162847"/>
            <a:ext cx="1057275" cy="166712"/>
          </a:xfrm>
          <a:prstGeom prst="rect">
            <a:avLst/>
          </a:prstGeom>
        </p:spPr>
        <p:txBody>
          <a:bodyPr vert="horz" wrap="square" lIns="0" tIns="12700" rIns="0" bIns="0" rtlCol="0">
            <a:spAutoFit/>
          </a:bodyPr>
          <a:lstStyle/>
          <a:p>
            <a:pPr marL="12700">
              <a:lnSpc>
                <a:spcPct val="100000"/>
              </a:lnSpc>
              <a:spcBef>
                <a:spcPts val="100"/>
              </a:spcBef>
            </a:pPr>
            <a:r>
              <a:rPr lang="en-IN" sz="1000" b="1" spc="-10" dirty="0">
                <a:solidFill>
                  <a:srgbClr val="1F3763"/>
                </a:solidFill>
                <a:latin typeface="Calibri"/>
                <a:cs typeface="Calibri"/>
              </a:rPr>
              <a:t>Threat of Substitute</a:t>
            </a:r>
            <a:endParaRPr sz="1000" dirty="0">
              <a:latin typeface="Calibri"/>
              <a:cs typeface="Calibri"/>
            </a:endParaRPr>
          </a:p>
        </p:txBody>
      </p:sp>
      <p:sp>
        <p:nvSpPr>
          <p:cNvPr id="651" name="object 28"/>
          <p:cNvSpPr/>
          <p:nvPr/>
        </p:nvSpPr>
        <p:spPr>
          <a:xfrm>
            <a:off x="8522120" y="2273207"/>
            <a:ext cx="1446645" cy="505348"/>
          </a:xfrm>
          <a:custGeom>
            <a:avLst/>
            <a:gdLst/>
            <a:ahLst/>
            <a:cxnLst/>
            <a:rect l="l" t="t" r="r" b="b"/>
            <a:pathLst>
              <a:path w="2382520" h="739139">
                <a:moveTo>
                  <a:pt x="2382011" y="739139"/>
                </a:moveTo>
                <a:lnTo>
                  <a:pt x="0" y="739139"/>
                </a:lnTo>
                <a:lnTo>
                  <a:pt x="0" y="0"/>
                </a:lnTo>
                <a:lnTo>
                  <a:pt x="2382011" y="0"/>
                </a:lnTo>
                <a:lnTo>
                  <a:pt x="2382011" y="739139"/>
                </a:lnTo>
                <a:close/>
              </a:path>
            </a:pathLst>
          </a:custGeom>
          <a:solidFill>
            <a:srgbClr val="00928F">
              <a:alpha val="20783"/>
            </a:srgbClr>
          </a:solidFill>
        </p:spPr>
        <p:txBody>
          <a:bodyPr wrap="square" lIns="0" tIns="0" rIns="0" bIns="0" rtlCol="0"/>
          <a:lstStyle/>
          <a:p>
            <a:endParaRPr dirty="0"/>
          </a:p>
        </p:txBody>
      </p:sp>
      <p:sp>
        <p:nvSpPr>
          <p:cNvPr id="652" name="object 30"/>
          <p:cNvSpPr txBox="1"/>
          <p:nvPr/>
        </p:nvSpPr>
        <p:spPr>
          <a:xfrm>
            <a:off x="6382564" y="826813"/>
            <a:ext cx="5447510" cy="266740"/>
          </a:xfrm>
          <a:prstGeom prst="rect">
            <a:avLst/>
          </a:prstGeom>
          <a:solidFill>
            <a:srgbClr val="00928F"/>
          </a:solidFill>
        </p:spPr>
        <p:txBody>
          <a:bodyPr vert="horz" wrap="square" lIns="0" tIns="20320" rIns="0" bIns="0" rtlCol="0">
            <a:spAutoFit/>
          </a:bodyPr>
          <a:lstStyle/>
          <a:p>
            <a:pPr algn="ctr">
              <a:lnSpc>
                <a:spcPct val="100000"/>
              </a:lnSpc>
              <a:spcBef>
                <a:spcPts val="160"/>
              </a:spcBef>
            </a:pPr>
            <a:r>
              <a:rPr sz="1600" b="1" spc="-25" dirty="0">
                <a:solidFill>
                  <a:srgbClr val="FFFFFF"/>
                </a:solidFill>
                <a:latin typeface="Calibri"/>
                <a:cs typeface="Calibri"/>
              </a:rPr>
              <a:t>ANALYSING</a:t>
            </a:r>
            <a:r>
              <a:rPr sz="1600" b="1" spc="-10" dirty="0">
                <a:solidFill>
                  <a:srgbClr val="FFFFFF"/>
                </a:solidFill>
                <a:latin typeface="Calibri"/>
                <a:cs typeface="Calibri"/>
              </a:rPr>
              <a:t> POTENTIAL PERSONAS</a:t>
            </a:r>
            <a:r>
              <a:rPr sz="1600" b="1" spc="-5" dirty="0">
                <a:solidFill>
                  <a:srgbClr val="FFFFFF"/>
                </a:solidFill>
                <a:latin typeface="Calibri"/>
                <a:cs typeface="Calibri"/>
              </a:rPr>
              <a:t> AND</a:t>
            </a:r>
            <a:r>
              <a:rPr sz="1600" b="1" spc="-10" dirty="0">
                <a:solidFill>
                  <a:srgbClr val="FFFFFF"/>
                </a:solidFill>
                <a:latin typeface="Calibri"/>
                <a:cs typeface="Calibri"/>
              </a:rPr>
              <a:t> </a:t>
            </a:r>
            <a:r>
              <a:rPr sz="1600" b="1" spc="-5" dirty="0">
                <a:solidFill>
                  <a:srgbClr val="FFFFFF"/>
                </a:solidFill>
                <a:latin typeface="Calibri"/>
                <a:cs typeface="Calibri"/>
              </a:rPr>
              <a:t>POSITIONING</a:t>
            </a:r>
            <a:endParaRPr sz="1600" dirty="0">
              <a:latin typeface="Calibri"/>
              <a:cs typeface="Calibri"/>
            </a:endParaRPr>
          </a:p>
        </p:txBody>
      </p:sp>
      <p:sp>
        <p:nvSpPr>
          <p:cNvPr id="660" name="object 28">
            <a:extLst>
              <a:ext uri="{FF2B5EF4-FFF2-40B4-BE49-F238E27FC236}">
                <a16:creationId xmlns:a16="http://schemas.microsoft.com/office/drawing/2014/main" id="{DFD3B8FD-12BE-5F3C-D4CB-FD4D9A3E5D0C}"/>
              </a:ext>
            </a:extLst>
          </p:cNvPr>
          <p:cNvSpPr/>
          <p:nvPr/>
        </p:nvSpPr>
        <p:spPr>
          <a:xfrm>
            <a:off x="6393315" y="2295691"/>
            <a:ext cx="1656200" cy="505347"/>
          </a:xfrm>
          <a:custGeom>
            <a:avLst/>
            <a:gdLst/>
            <a:ahLst/>
            <a:cxnLst/>
            <a:rect l="l" t="t" r="r" b="b"/>
            <a:pathLst>
              <a:path w="2382520" h="739139">
                <a:moveTo>
                  <a:pt x="2382011" y="739139"/>
                </a:moveTo>
                <a:lnTo>
                  <a:pt x="0" y="739139"/>
                </a:lnTo>
                <a:lnTo>
                  <a:pt x="0" y="0"/>
                </a:lnTo>
                <a:lnTo>
                  <a:pt x="2382011" y="0"/>
                </a:lnTo>
                <a:lnTo>
                  <a:pt x="2382011" y="739139"/>
                </a:lnTo>
                <a:close/>
              </a:path>
            </a:pathLst>
          </a:custGeom>
          <a:solidFill>
            <a:srgbClr val="00928F">
              <a:alpha val="20783"/>
            </a:srgbClr>
          </a:solidFill>
        </p:spPr>
        <p:txBody>
          <a:bodyPr wrap="square" lIns="0" tIns="0" rIns="0" bIns="0" rtlCol="0"/>
          <a:lstStyle/>
          <a:p>
            <a:endParaRPr/>
          </a:p>
        </p:txBody>
      </p:sp>
      <p:sp>
        <p:nvSpPr>
          <p:cNvPr id="661" name="object 28">
            <a:extLst>
              <a:ext uri="{FF2B5EF4-FFF2-40B4-BE49-F238E27FC236}">
                <a16:creationId xmlns:a16="http://schemas.microsoft.com/office/drawing/2014/main" id="{6E64ECD6-12E9-6230-A22E-A5C425CB5B48}"/>
              </a:ext>
            </a:extLst>
          </p:cNvPr>
          <p:cNvSpPr/>
          <p:nvPr/>
        </p:nvSpPr>
        <p:spPr>
          <a:xfrm>
            <a:off x="10395792" y="2282606"/>
            <a:ext cx="1487915" cy="510494"/>
          </a:xfrm>
          <a:custGeom>
            <a:avLst/>
            <a:gdLst/>
            <a:ahLst/>
            <a:cxnLst/>
            <a:rect l="l" t="t" r="r" b="b"/>
            <a:pathLst>
              <a:path w="2382520" h="739139">
                <a:moveTo>
                  <a:pt x="2382011" y="739139"/>
                </a:moveTo>
                <a:lnTo>
                  <a:pt x="0" y="739139"/>
                </a:lnTo>
                <a:lnTo>
                  <a:pt x="0" y="0"/>
                </a:lnTo>
                <a:lnTo>
                  <a:pt x="2382011" y="0"/>
                </a:lnTo>
                <a:lnTo>
                  <a:pt x="2382011" y="739139"/>
                </a:lnTo>
                <a:close/>
              </a:path>
            </a:pathLst>
          </a:custGeom>
          <a:solidFill>
            <a:srgbClr val="00928F">
              <a:alpha val="20783"/>
            </a:srgbClr>
          </a:solidFill>
        </p:spPr>
        <p:txBody>
          <a:bodyPr wrap="square" lIns="0" tIns="0" rIns="0" bIns="0" rtlCol="0"/>
          <a:lstStyle/>
          <a:p>
            <a:endParaRPr dirty="0"/>
          </a:p>
        </p:txBody>
      </p:sp>
      <p:sp>
        <p:nvSpPr>
          <p:cNvPr id="680" name="object 23">
            <a:extLst>
              <a:ext uri="{FF2B5EF4-FFF2-40B4-BE49-F238E27FC236}">
                <a16:creationId xmlns:a16="http://schemas.microsoft.com/office/drawing/2014/main" id="{B91C50A8-6060-1B80-1E66-B06C253FECD6}"/>
              </a:ext>
            </a:extLst>
          </p:cNvPr>
          <p:cNvSpPr txBox="1"/>
          <p:nvPr/>
        </p:nvSpPr>
        <p:spPr>
          <a:xfrm>
            <a:off x="8359393" y="2299521"/>
            <a:ext cx="1835785" cy="456535"/>
          </a:xfrm>
          <a:prstGeom prst="rect">
            <a:avLst/>
          </a:prstGeom>
        </p:spPr>
        <p:txBody>
          <a:bodyPr vert="horz" wrap="square" lIns="0" tIns="12700" rIns="0" bIns="0" rtlCol="0">
            <a:spAutoFit/>
          </a:bodyPr>
          <a:lstStyle/>
          <a:p>
            <a:pPr marL="12700" marR="5080" algn="ctr">
              <a:lnSpc>
                <a:spcPct val="100000"/>
              </a:lnSpc>
              <a:spcBef>
                <a:spcPts val="100"/>
              </a:spcBef>
            </a:pPr>
            <a:r>
              <a:rPr lang="en-IN" sz="1400" b="1" i="1" spc="-5" dirty="0">
                <a:solidFill>
                  <a:srgbClr val="00928F"/>
                </a:solidFill>
                <a:latin typeface="Calibri"/>
                <a:cs typeface="Calibri"/>
              </a:rPr>
              <a:t>Ravi, The</a:t>
            </a:r>
          </a:p>
          <a:p>
            <a:pPr marL="12700" marR="5080" algn="ctr">
              <a:lnSpc>
                <a:spcPct val="100000"/>
              </a:lnSpc>
              <a:spcBef>
                <a:spcPts val="100"/>
              </a:spcBef>
            </a:pPr>
            <a:r>
              <a:rPr lang="en-IN" sz="1400" b="1" i="1" spc="-5" dirty="0">
                <a:solidFill>
                  <a:srgbClr val="00928F"/>
                </a:solidFill>
                <a:latin typeface="Calibri"/>
                <a:cs typeface="Calibri"/>
              </a:rPr>
              <a:t> Remote Villager</a:t>
            </a:r>
            <a:endParaRPr sz="1400" dirty="0">
              <a:latin typeface="Calibri"/>
              <a:cs typeface="Calibri"/>
            </a:endParaRPr>
          </a:p>
        </p:txBody>
      </p:sp>
      <p:sp>
        <p:nvSpPr>
          <p:cNvPr id="681" name="object 23">
            <a:extLst>
              <a:ext uri="{FF2B5EF4-FFF2-40B4-BE49-F238E27FC236}">
                <a16:creationId xmlns:a16="http://schemas.microsoft.com/office/drawing/2014/main" id="{A0C5B03D-22F9-C595-345D-BBEE96757DFD}"/>
              </a:ext>
            </a:extLst>
          </p:cNvPr>
          <p:cNvSpPr txBox="1"/>
          <p:nvPr/>
        </p:nvSpPr>
        <p:spPr>
          <a:xfrm>
            <a:off x="6281163" y="2359277"/>
            <a:ext cx="1835785" cy="456535"/>
          </a:xfrm>
          <a:prstGeom prst="rect">
            <a:avLst/>
          </a:prstGeom>
        </p:spPr>
        <p:txBody>
          <a:bodyPr vert="horz" wrap="square" lIns="0" tIns="12700" rIns="0" bIns="0" rtlCol="0">
            <a:spAutoFit/>
          </a:bodyPr>
          <a:lstStyle/>
          <a:p>
            <a:pPr marL="12700" marR="5080" algn="ctr">
              <a:lnSpc>
                <a:spcPct val="100000"/>
              </a:lnSpc>
              <a:spcBef>
                <a:spcPts val="100"/>
              </a:spcBef>
            </a:pPr>
            <a:r>
              <a:rPr lang="en-IN" sz="1400" b="1" i="1" spc="-5" dirty="0">
                <a:solidFill>
                  <a:srgbClr val="00928F"/>
                </a:solidFill>
                <a:latin typeface="Calibri"/>
                <a:cs typeface="Calibri"/>
              </a:rPr>
              <a:t>Santosh, A Conscious </a:t>
            </a:r>
          </a:p>
          <a:p>
            <a:pPr marL="12700" marR="5080" algn="ctr">
              <a:lnSpc>
                <a:spcPct val="100000"/>
              </a:lnSpc>
              <a:spcBef>
                <a:spcPts val="100"/>
              </a:spcBef>
            </a:pPr>
            <a:r>
              <a:rPr lang="en-IN" sz="1400" b="1" i="1" spc="-5" dirty="0">
                <a:solidFill>
                  <a:srgbClr val="00928F"/>
                </a:solidFill>
                <a:latin typeface="Calibri"/>
                <a:cs typeface="Calibri"/>
              </a:rPr>
              <a:t>Semi Urban Resident </a:t>
            </a:r>
          </a:p>
        </p:txBody>
      </p:sp>
      <p:sp>
        <p:nvSpPr>
          <p:cNvPr id="682" name="object 23">
            <a:extLst>
              <a:ext uri="{FF2B5EF4-FFF2-40B4-BE49-F238E27FC236}">
                <a16:creationId xmlns:a16="http://schemas.microsoft.com/office/drawing/2014/main" id="{769ACA29-953B-233A-DCDC-63AAB0992795}"/>
              </a:ext>
            </a:extLst>
          </p:cNvPr>
          <p:cNvSpPr txBox="1"/>
          <p:nvPr/>
        </p:nvSpPr>
        <p:spPr>
          <a:xfrm>
            <a:off x="10247967" y="2318762"/>
            <a:ext cx="1818164" cy="456535"/>
          </a:xfrm>
          <a:prstGeom prst="rect">
            <a:avLst/>
          </a:prstGeom>
        </p:spPr>
        <p:txBody>
          <a:bodyPr vert="horz" wrap="square" lIns="0" tIns="12700" rIns="0" bIns="0" rtlCol="0">
            <a:spAutoFit/>
          </a:bodyPr>
          <a:lstStyle/>
          <a:p>
            <a:pPr marL="12700" marR="5080" algn="ctr">
              <a:lnSpc>
                <a:spcPct val="100000"/>
              </a:lnSpc>
              <a:spcBef>
                <a:spcPts val="100"/>
              </a:spcBef>
            </a:pPr>
            <a:r>
              <a:rPr lang="en-IN" sz="1400" b="1" i="1" spc="-5" dirty="0">
                <a:solidFill>
                  <a:srgbClr val="00928F"/>
                </a:solidFill>
                <a:latin typeface="Calibri"/>
                <a:cs typeface="Calibri"/>
              </a:rPr>
              <a:t>Aarti, The </a:t>
            </a:r>
          </a:p>
          <a:p>
            <a:pPr marL="12700" marR="5080" algn="ctr">
              <a:lnSpc>
                <a:spcPct val="100000"/>
              </a:lnSpc>
              <a:spcBef>
                <a:spcPts val="100"/>
              </a:spcBef>
            </a:pPr>
            <a:r>
              <a:rPr lang="en-IN" sz="1400" b="1" i="1" spc="-5" dirty="0">
                <a:solidFill>
                  <a:srgbClr val="00928F"/>
                </a:solidFill>
                <a:latin typeface="Calibri"/>
                <a:cs typeface="Calibri"/>
              </a:rPr>
              <a:t> School Teacher</a:t>
            </a:r>
          </a:p>
        </p:txBody>
      </p:sp>
      <p:sp>
        <p:nvSpPr>
          <p:cNvPr id="693" name="TextBox 692">
            <a:extLst>
              <a:ext uri="{FF2B5EF4-FFF2-40B4-BE49-F238E27FC236}">
                <a16:creationId xmlns:a16="http://schemas.microsoft.com/office/drawing/2014/main" id="{D383FC53-8582-AEE9-1FD3-99C0156482DB}"/>
              </a:ext>
            </a:extLst>
          </p:cNvPr>
          <p:cNvSpPr txBox="1"/>
          <p:nvPr/>
        </p:nvSpPr>
        <p:spPr>
          <a:xfrm>
            <a:off x="6760906" y="2783290"/>
            <a:ext cx="1977484" cy="276999"/>
          </a:xfrm>
          <a:prstGeom prst="rect">
            <a:avLst/>
          </a:prstGeom>
          <a:noFill/>
        </p:spPr>
        <p:txBody>
          <a:bodyPr wrap="square" rtlCol="0">
            <a:spAutoFit/>
          </a:bodyPr>
          <a:lstStyle/>
          <a:p>
            <a:r>
              <a:rPr lang="en-IN" sz="1200" b="1" u="sng" dirty="0">
                <a:solidFill>
                  <a:schemeClr val="accent5"/>
                </a:solidFill>
              </a:rPr>
              <a:t>Pain points </a:t>
            </a:r>
          </a:p>
        </p:txBody>
      </p:sp>
      <p:sp>
        <p:nvSpPr>
          <p:cNvPr id="694" name="TextBox 693">
            <a:extLst>
              <a:ext uri="{FF2B5EF4-FFF2-40B4-BE49-F238E27FC236}">
                <a16:creationId xmlns:a16="http://schemas.microsoft.com/office/drawing/2014/main" id="{79A6687A-1BDD-A718-EC46-9E9DEAE35E13}"/>
              </a:ext>
            </a:extLst>
          </p:cNvPr>
          <p:cNvSpPr txBox="1"/>
          <p:nvPr/>
        </p:nvSpPr>
        <p:spPr>
          <a:xfrm>
            <a:off x="8772465" y="2795784"/>
            <a:ext cx="1977484" cy="276999"/>
          </a:xfrm>
          <a:prstGeom prst="rect">
            <a:avLst/>
          </a:prstGeom>
          <a:noFill/>
        </p:spPr>
        <p:txBody>
          <a:bodyPr wrap="square" rtlCol="0">
            <a:spAutoFit/>
          </a:bodyPr>
          <a:lstStyle/>
          <a:p>
            <a:r>
              <a:rPr lang="en-IN" sz="1200" b="1" u="sng" dirty="0">
                <a:solidFill>
                  <a:schemeClr val="accent5"/>
                </a:solidFill>
              </a:rPr>
              <a:t>Pain points </a:t>
            </a:r>
          </a:p>
        </p:txBody>
      </p:sp>
      <p:sp>
        <p:nvSpPr>
          <p:cNvPr id="695" name="TextBox 694">
            <a:extLst>
              <a:ext uri="{FF2B5EF4-FFF2-40B4-BE49-F238E27FC236}">
                <a16:creationId xmlns:a16="http://schemas.microsoft.com/office/drawing/2014/main" id="{FDAEE48B-DFD8-6511-0005-B82CB7CF65FA}"/>
              </a:ext>
            </a:extLst>
          </p:cNvPr>
          <p:cNvSpPr txBox="1"/>
          <p:nvPr/>
        </p:nvSpPr>
        <p:spPr>
          <a:xfrm>
            <a:off x="6244231" y="2966906"/>
            <a:ext cx="3003120" cy="646331"/>
          </a:xfrm>
          <a:prstGeom prst="rect">
            <a:avLst/>
          </a:prstGeom>
          <a:noFill/>
        </p:spPr>
        <p:txBody>
          <a:bodyPr wrap="square" rtlCol="0">
            <a:spAutoFit/>
          </a:bodyPr>
          <a:lstStyle/>
          <a:p>
            <a:pPr marL="171450" indent="-171450">
              <a:buFont typeface="Arial" panose="020B0604020202020204" pitchFamily="34" charset="0"/>
              <a:buChar char="•"/>
            </a:pPr>
            <a:r>
              <a:rPr lang="en-IN" sz="1200" dirty="0"/>
              <a:t>High Delivery cost</a:t>
            </a:r>
          </a:p>
          <a:p>
            <a:pPr marL="171450" indent="-171450">
              <a:buFont typeface="Arial" panose="020B0604020202020204" pitchFamily="34" charset="0"/>
              <a:buChar char="•"/>
            </a:pPr>
            <a:r>
              <a:rPr lang="en-IN" sz="1200" dirty="0"/>
              <a:t>Concerns about payment</a:t>
            </a:r>
          </a:p>
          <a:p>
            <a:r>
              <a:rPr lang="en-IN" sz="1200" dirty="0"/>
              <a:t>     security</a:t>
            </a:r>
          </a:p>
        </p:txBody>
      </p:sp>
      <p:sp>
        <p:nvSpPr>
          <p:cNvPr id="115" name="TextBox 114">
            <a:extLst>
              <a:ext uri="{FF2B5EF4-FFF2-40B4-BE49-F238E27FC236}">
                <a16:creationId xmlns:a16="http://schemas.microsoft.com/office/drawing/2014/main" id="{AD9C0BFC-9751-D00B-26F5-DAE8F406D7AB}"/>
              </a:ext>
            </a:extLst>
          </p:cNvPr>
          <p:cNvSpPr txBox="1"/>
          <p:nvPr/>
        </p:nvSpPr>
        <p:spPr>
          <a:xfrm>
            <a:off x="8253601" y="3046402"/>
            <a:ext cx="2020900" cy="646331"/>
          </a:xfrm>
          <a:prstGeom prst="rect">
            <a:avLst/>
          </a:prstGeom>
          <a:noFill/>
        </p:spPr>
        <p:txBody>
          <a:bodyPr wrap="square" rtlCol="0">
            <a:spAutoFit/>
          </a:bodyPr>
          <a:lstStyle/>
          <a:p>
            <a:pPr marL="171450" indent="-171450">
              <a:buFont typeface="Arial" panose="020B0604020202020204" pitchFamily="34" charset="0"/>
              <a:buChar char="•"/>
            </a:pPr>
            <a:r>
              <a:rPr lang="en-IN" sz="1200" dirty="0"/>
              <a:t>Inconsistent addressing</a:t>
            </a:r>
          </a:p>
          <a:p>
            <a:pPr marL="171450" indent="-171450">
              <a:buFont typeface="Arial" panose="020B0604020202020204" pitchFamily="34" charset="0"/>
              <a:buChar char="•"/>
            </a:pPr>
            <a:r>
              <a:rPr lang="en-IN" sz="1200" dirty="0"/>
              <a:t>Unreliable Delivery Times</a:t>
            </a:r>
          </a:p>
          <a:p>
            <a:pPr marL="171450" indent="-171450">
              <a:buFont typeface="Arial" panose="020B0604020202020204" pitchFamily="34" charset="0"/>
              <a:buChar char="•"/>
            </a:pPr>
            <a:endParaRPr lang="en-IN" sz="1200" dirty="0"/>
          </a:p>
        </p:txBody>
      </p:sp>
      <p:graphicFrame>
        <p:nvGraphicFramePr>
          <p:cNvPr id="134" name="Chart 133">
            <a:extLst>
              <a:ext uri="{FF2B5EF4-FFF2-40B4-BE49-F238E27FC236}">
                <a16:creationId xmlns:a16="http://schemas.microsoft.com/office/drawing/2014/main" id="{7B871025-752E-F21D-178A-980763CE7AAB}"/>
              </a:ext>
            </a:extLst>
          </p:cNvPr>
          <p:cNvGraphicFramePr>
            <a:graphicFrameLocks/>
          </p:cNvGraphicFramePr>
          <p:nvPr/>
        </p:nvGraphicFramePr>
        <p:xfrm>
          <a:off x="3539556" y="888030"/>
          <a:ext cx="2684218" cy="2137398"/>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35" name="Chart 134">
            <a:extLst>
              <a:ext uri="{FF2B5EF4-FFF2-40B4-BE49-F238E27FC236}">
                <a16:creationId xmlns:a16="http://schemas.microsoft.com/office/drawing/2014/main" id="{850FB871-858C-4217-859B-789D3B09E3C1}"/>
              </a:ext>
            </a:extLst>
          </p:cNvPr>
          <p:cNvGraphicFramePr>
            <a:graphicFrameLocks/>
          </p:cNvGraphicFramePr>
          <p:nvPr/>
        </p:nvGraphicFramePr>
        <p:xfrm>
          <a:off x="3217972" y="1447775"/>
          <a:ext cx="3050062" cy="2517423"/>
        </p:xfrm>
        <a:graphic>
          <a:graphicData uri="http://schemas.openxmlformats.org/drawingml/2006/chart">
            <c:chart xmlns:c="http://schemas.openxmlformats.org/drawingml/2006/chart" xmlns:r="http://schemas.openxmlformats.org/officeDocument/2006/relationships" r:id="rId12"/>
          </a:graphicData>
        </a:graphic>
      </p:graphicFrame>
      <p:cxnSp>
        <p:nvCxnSpPr>
          <p:cNvPr id="137" name="Straight Connector 136">
            <a:extLst>
              <a:ext uri="{FF2B5EF4-FFF2-40B4-BE49-F238E27FC236}">
                <a16:creationId xmlns:a16="http://schemas.microsoft.com/office/drawing/2014/main" id="{FBEC3F0E-0CF4-F209-1069-DBE82D2C877A}"/>
              </a:ext>
            </a:extLst>
          </p:cNvPr>
          <p:cNvCxnSpPr>
            <a:cxnSpLocks/>
          </p:cNvCxnSpPr>
          <p:nvPr/>
        </p:nvCxnSpPr>
        <p:spPr>
          <a:xfrm>
            <a:off x="6187485" y="888030"/>
            <a:ext cx="20046" cy="551546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3" name="object 120">
            <a:extLst>
              <a:ext uri="{FF2B5EF4-FFF2-40B4-BE49-F238E27FC236}">
                <a16:creationId xmlns:a16="http://schemas.microsoft.com/office/drawing/2014/main" id="{737396B4-6087-1476-372B-DEED1836573F}"/>
              </a:ext>
            </a:extLst>
          </p:cNvPr>
          <p:cNvSpPr txBox="1"/>
          <p:nvPr/>
        </p:nvSpPr>
        <p:spPr>
          <a:xfrm>
            <a:off x="10178041" y="2809739"/>
            <a:ext cx="1917500" cy="806780"/>
          </a:xfrm>
          <a:prstGeom prst="rect">
            <a:avLst/>
          </a:prstGeom>
          <a:solidFill>
            <a:srgbClr val="F1F1F1"/>
          </a:solidFill>
        </p:spPr>
        <p:txBody>
          <a:bodyPr vert="horz" wrap="square" lIns="0" tIns="53975" rIns="0" bIns="0" rtlCol="0">
            <a:spAutoFit/>
          </a:bodyPr>
          <a:lstStyle/>
          <a:p>
            <a:pPr marL="298450">
              <a:lnSpc>
                <a:spcPct val="100000"/>
              </a:lnSpc>
              <a:spcBef>
                <a:spcPts val="425"/>
              </a:spcBef>
            </a:pPr>
            <a:endParaRPr sz="1200" dirty="0">
              <a:latin typeface="Calibri"/>
              <a:cs typeface="Calibri"/>
            </a:endParaRPr>
          </a:p>
        </p:txBody>
      </p:sp>
      <p:sp>
        <p:nvSpPr>
          <p:cNvPr id="127" name="TextBox 126">
            <a:extLst>
              <a:ext uri="{FF2B5EF4-FFF2-40B4-BE49-F238E27FC236}">
                <a16:creationId xmlns:a16="http://schemas.microsoft.com/office/drawing/2014/main" id="{32377DC5-4C13-2D3F-760C-01CD52A330BC}"/>
              </a:ext>
            </a:extLst>
          </p:cNvPr>
          <p:cNvSpPr txBox="1"/>
          <p:nvPr/>
        </p:nvSpPr>
        <p:spPr>
          <a:xfrm>
            <a:off x="10141193" y="2990628"/>
            <a:ext cx="2330267" cy="1200329"/>
          </a:xfrm>
          <a:prstGeom prst="rect">
            <a:avLst/>
          </a:prstGeom>
          <a:noFill/>
        </p:spPr>
        <p:txBody>
          <a:bodyPr wrap="square" rtlCol="0">
            <a:spAutoFit/>
          </a:bodyPr>
          <a:lstStyle/>
          <a:p>
            <a:pPr marL="171450" indent="-171450">
              <a:buFont typeface="Arial" panose="020B0604020202020204" pitchFamily="34" charset="0"/>
              <a:buChar char="•"/>
            </a:pPr>
            <a:r>
              <a:rPr lang="en-IN" sz="1200" dirty="0"/>
              <a:t>Delay in delivery from</a:t>
            </a:r>
          </a:p>
          <a:p>
            <a:r>
              <a:rPr lang="en-IN" sz="1200" dirty="0"/>
              <a:t>     Urban Centralised Stores</a:t>
            </a:r>
          </a:p>
          <a:p>
            <a:pPr marL="171450" indent="-171450">
              <a:buFont typeface="Arial" panose="020B0604020202020204" pitchFamily="34" charset="0"/>
              <a:buChar char="•"/>
            </a:pPr>
            <a:r>
              <a:rPr lang="en-IN" sz="1200" dirty="0"/>
              <a:t>Product’s quality conscious</a:t>
            </a:r>
          </a:p>
          <a:p>
            <a:endParaRPr lang="en-IN" sz="1200" dirty="0"/>
          </a:p>
          <a:p>
            <a:endParaRPr lang="en-IN" sz="1200" dirty="0"/>
          </a:p>
          <a:p>
            <a:endParaRPr lang="en-IN" sz="1200" dirty="0"/>
          </a:p>
        </p:txBody>
      </p:sp>
      <p:sp>
        <p:nvSpPr>
          <p:cNvPr id="692" name="TextBox 691">
            <a:extLst>
              <a:ext uri="{FF2B5EF4-FFF2-40B4-BE49-F238E27FC236}">
                <a16:creationId xmlns:a16="http://schemas.microsoft.com/office/drawing/2014/main" id="{925DE31D-4F8A-0B78-2668-F34CD48B7010}"/>
              </a:ext>
            </a:extLst>
          </p:cNvPr>
          <p:cNvSpPr txBox="1"/>
          <p:nvPr/>
        </p:nvSpPr>
        <p:spPr>
          <a:xfrm>
            <a:off x="10589741" y="2787319"/>
            <a:ext cx="1977484" cy="276999"/>
          </a:xfrm>
          <a:prstGeom prst="rect">
            <a:avLst/>
          </a:prstGeom>
          <a:noFill/>
        </p:spPr>
        <p:txBody>
          <a:bodyPr wrap="square" rtlCol="0">
            <a:spAutoFit/>
          </a:bodyPr>
          <a:lstStyle/>
          <a:p>
            <a:r>
              <a:rPr lang="en-IN" sz="1200" b="1" u="sng" dirty="0">
                <a:solidFill>
                  <a:schemeClr val="accent5"/>
                </a:solidFill>
              </a:rPr>
              <a:t>Pain points </a:t>
            </a:r>
          </a:p>
        </p:txBody>
      </p:sp>
      <p:sp>
        <p:nvSpPr>
          <p:cNvPr id="179" name="object 25">
            <a:extLst>
              <a:ext uri="{FF2B5EF4-FFF2-40B4-BE49-F238E27FC236}">
                <a16:creationId xmlns:a16="http://schemas.microsoft.com/office/drawing/2014/main" id="{9EF824D8-B6F2-D09F-2EF7-62BA337EDD71}"/>
              </a:ext>
            </a:extLst>
          </p:cNvPr>
          <p:cNvSpPr txBox="1"/>
          <p:nvPr/>
        </p:nvSpPr>
        <p:spPr>
          <a:xfrm>
            <a:off x="1683570" y="1596788"/>
            <a:ext cx="1209675" cy="197490"/>
          </a:xfrm>
          <a:prstGeom prst="rect">
            <a:avLst/>
          </a:prstGeom>
        </p:spPr>
        <p:txBody>
          <a:bodyPr vert="horz" wrap="square" lIns="0" tIns="12700" rIns="0" bIns="0" rtlCol="0">
            <a:spAutoFit/>
          </a:bodyPr>
          <a:lstStyle/>
          <a:p>
            <a:pPr marL="12700">
              <a:lnSpc>
                <a:spcPct val="100000"/>
              </a:lnSpc>
              <a:spcBef>
                <a:spcPts val="100"/>
              </a:spcBef>
            </a:pPr>
            <a:r>
              <a:rPr lang="en-IN" sz="1200" b="1" i="1" spc="-5" dirty="0">
                <a:latin typeface="Calibri"/>
                <a:cs typeface="Calibri"/>
              </a:rPr>
              <a:t>$325</a:t>
            </a:r>
            <a:endParaRPr sz="1200" dirty="0">
              <a:latin typeface="Calibri"/>
              <a:cs typeface="Calibri"/>
            </a:endParaRPr>
          </a:p>
        </p:txBody>
      </p:sp>
      <p:sp>
        <p:nvSpPr>
          <p:cNvPr id="180" name="object 25">
            <a:extLst>
              <a:ext uri="{FF2B5EF4-FFF2-40B4-BE49-F238E27FC236}">
                <a16:creationId xmlns:a16="http://schemas.microsoft.com/office/drawing/2014/main" id="{46663E92-B1E4-2B31-F4BA-B11281CE44BE}"/>
              </a:ext>
            </a:extLst>
          </p:cNvPr>
          <p:cNvSpPr txBox="1"/>
          <p:nvPr/>
        </p:nvSpPr>
        <p:spPr>
          <a:xfrm>
            <a:off x="645819" y="2194162"/>
            <a:ext cx="1209675" cy="197490"/>
          </a:xfrm>
          <a:prstGeom prst="rect">
            <a:avLst/>
          </a:prstGeom>
        </p:spPr>
        <p:txBody>
          <a:bodyPr vert="horz" wrap="square" lIns="0" tIns="12700" rIns="0" bIns="0" rtlCol="0">
            <a:spAutoFit/>
          </a:bodyPr>
          <a:lstStyle/>
          <a:p>
            <a:pPr marL="12700">
              <a:lnSpc>
                <a:spcPct val="100000"/>
              </a:lnSpc>
              <a:spcBef>
                <a:spcPts val="100"/>
              </a:spcBef>
            </a:pPr>
            <a:r>
              <a:rPr lang="en-IN" sz="1200" b="1" i="1" spc="-5" dirty="0">
                <a:latin typeface="Calibri"/>
                <a:cs typeface="Calibri"/>
              </a:rPr>
              <a:t>$110</a:t>
            </a:r>
            <a:endParaRPr sz="1200" dirty="0">
              <a:latin typeface="Calibri"/>
              <a:cs typeface="Calibri"/>
            </a:endParaRPr>
          </a:p>
        </p:txBody>
      </p:sp>
      <p:graphicFrame>
        <p:nvGraphicFramePr>
          <p:cNvPr id="187" name="Chart 186">
            <a:extLst>
              <a:ext uri="{FF2B5EF4-FFF2-40B4-BE49-F238E27FC236}">
                <a16:creationId xmlns:a16="http://schemas.microsoft.com/office/drawing/2014/main" id="{489CA7F9-C8AC-678F-8D7D-3686CB064FFC}"/>
              </a:ext>
            </a:extLst>
          </p:cNvPr>
          <p:cNvGraphicFramePr>
            <a:graphicFrameLocks/>
          </p:cNvGraphicFramePr>
          <p:nvPr/>
        </p:nvGraphicFramePr>
        <p:xfrm>
          <a:off x="2059727" y="4782781"/>
          <a:ext cx="4572000" cy="2743200"/>
        </p:xfrm>
        <a:graphic>
          <a:graphicData uri="http://schemas.openxmlformats.org/drawingml/2006/chart">
            <c:chart xmlns:c="http://schemas.openxmlformats.org/drawingml/2006/chart" xmlns:r="http://schemas.openxmlformats.org/officeDocument/2006/relationships" r:id="rId13"/>
          </a:graphicData>
        </a:graphic>
      </p:graphicFrame>
      <p:sp>
        <p:nvSpPr>
          <p:cNvPr id="188" name="TextBox 187">
            <a:extLst>
              <a:ext uri="{FF2B5EF4-FFF2-40B4-BE49-F238E27FC236}">
                <a16:creationId xmlns:a16="http://schemas.microsoft.com/office/drawing/2014/main" id="{D971F100-71C9-F98D-B6E8-B535AB37F801}"/>
              </a:ext>
            </a:extLst>
          </p:cNvPr>
          <p:cNvSpPr txBox="1"/>
          <p:nvPr/>
        </p:nvSpPr>
        <p:spPr>
          <a:xfrm>
            <a:off x="1385145" y="5477923"/>
            <a:ext cx="793975" cy="276999"/>
          </a:xfrm>
          <a:prstGeom prst="rect">
            <a:avLst/>
          </a:prstGeom>
          <a:noFill/>
        </p:spPr>
        <p:txBody>
          <a:bodyPr wrap="square" rtlCol="0">
            <a:spAutoFit/>
          </a:bodyPr>
          <a:lstStyle/>
          <a:p>
            <a:r>
              <a:rPr lang="en-IN" sz="1200" dirty="0"/>
              <a:t>Rural</a:t>
            </a:r>
          </a:p>
        </p:txBody>
      </p:sp>
      <p:sp>
        <p:nvSpPr>
          <p:cNvPr id="189" name="TextBox 188">
            <a:extLst>
              <a:ext uri="{FF2B5EF4-FFF2-40B4-BE49-F238E27FC236}">
                <a16:creationId xmlns:a16="http://schemas.microsoft.com/office/drawing/2014/main" id="{C2FE33CF-FE76-E5E8-4D00-31E6BA69CD63}"/>
              </a:ext>
            </a:extLst>
          </p:cNvPr>
          <p:cNvSpPr txBox="1"/>
          <p:nvPr/>
        </p:nvSpPr>
        <p:spPr>
          <a:xfrm>
            <a:off x="1377623" y="5778745"/>
            <a:ext cx="793975" cy="276999"/>
          </a:xfrm>
          <a:prstGeom prst="rect">
            <a:avLst/>
          </a:prstGeom>
          <a:noFill/>
        </p:spPr>
        <p:txBody>
          <a:bodyPr wrap="square" rtlCol="0">
            <a:spAutoFit/>
          </a:bodyPr>
          <a:lstStyle/>
          <a:p>
            <a:r>
              <a:rPr lang="en-IN" sz="1200" dirty="0"/>
              <a:t>Urban</a:t>
            </a:r>
          </a:p>
        </p:txBody>
      </p:sp>
      <p:sp>
        <p:nvSpPr>
          <p:cNvPr id="190" name="Rectangle 189">
            <a:extLst>
              <a:ext uri="{FF2B5EF4-FFF2-40B4-BE49-F238E27FC236}">
                <a16:creationId xmlns:a16="http://schemas.microsoft.com/office/drawing/2014/main" id="{D473C7E9-6CD9-2502-8696-36F86BE58DB4}"/>
              </a:ext>
            </a:extLst>
          </p:cNvPr>
          <p:cNvSpPr/>
          <p:nvPr/>
        </p:nvSpPr>
        <p:spPr>
          <a:xfrm>
            <a:off x="1305217" y="5560998"/>
            <a:ext cx="90571" cy="82737"/>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 name="Rectangle 190">
            <a:extLst>
              <a:ext uri="{FF2B5EF4-FFF2-40B4-BE49-F238E27FC236}">
                <a16:creationId xmlns:a16="http://schemas.microsoft.com/office/drawing/2014/main" id="{C0458B03-D935-5929-D91C-38D65064A4E3}"/>
              </a:ext>
            </a:extLst>
          </p:cNvPr>
          <p:cNvSpPr/>
          <p:nvPr/>
        </p:nvSpPr>
        <p:spPr>
          <a:xfrm>
            <a:off x="1300100" y="5858550"/>
            <a:ext cx="90571" cy="827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82" name="Picture 581">
            <a:extLst>
              <a:ext uri="{FF2B5EF4-FFF2-40B4-BE49-F238E27FC236}">
                <a16:creationId xmlns:a16="http://schemas.microsoft.com/office/drawing/2014/main" id="{988113B4-073F-E973-F545-082E0C1218B8}"/>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28691" y="4990508"/>
            <a:ext cx="427166" cy="427166"/>
          </a:xfrm>
          <a:prstGeom prst="rect">
            <a:avLst/>
          </a:prstGeom>
        </p:spPr>
      </p:pic>
      <p:pic>
        <p:nvPicPr>
          <p:cNvPr id="586" name="Picture 585">
            <a:extLst>
              <a:ext uri="{FF2B5EF4-FFF2-40B4-BE49-F238E27FC236}">
                <a16:creationId xmlns:a16="http://schemas.microsoft.com/office/drawing/2014/main" id="{1CC2B755-C44B-1BD1-FF2D-DF7B4682C90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1623" y="5811526"/>
            <a:ext cx="468280" cy="468280"/>
          </a:xfrm>
          <a:prstGeom prst="rect">
            <a:avLst/>
          </a:prstGeom>
        </p:spPr>
      </p:pic>
      <p:sp>
        <p:nvSpPr>
          <p:cNvPr id="591" name="TextBox 590">
            <a:extLst>
              <a:ext uri="{FF2B5EF4-FFF2-40B4-BE49-F238E27FC236}">
                <a16:creationId xmlns:a16="http://schemas.microsoft.com/office/drawing/2014/main" id="{F8846206-C7C8-F44B-ACB6-FE7633C2470B}"/>
              </a:ext>
            </a:extLst>
          </p:cNvPr>
          <p:cNvSpPr txBox="1"/>
          <p:nvPr/>
        </p:nvSpPr>
        <p:spPr>
          <a:xfrm>
            <a:off x="535411" y="5441020"/>
            <a:ext cx="464538" cy="369332"/>
          </a:xfrm>
          <a:prstGeom prst="rect">
            <a:avLst/>
          </a:prstGeom>
          <a:noFill/>
        </p:spPr>
        <p:txBody>
          <a:bodyPr wrap="square" rtlCol="0">
            <a:spAutoFit/>
          </a:bodyPr>
          <a:lstStyle/>
          <a:p>
            <a:r>
              <a:rPr lang="en-IN" dirty="0"/>
              <a:t>v/s</a:t>
            </a:r>
          </a:p>
        </p:txBody>
      </p:sp>
      <p:sp>
        <p:nvSpPr>
          <p:cNvPr id="592" name="Rectangle 591">
            <a:extLst>
              <a:ext uri="{FF2B5EF4-FFF2-40B4-BE49-F238E27FC236}">
                <a16:creationId xmlns:a16="http://schemas.microsoft.com/office/drawing/2014/main" id="{4BEB29B4-F507-6B11-A23F-E02B49056C06}"/>
              </a:ext>
            </a:extLst>
          </p:cNvPr>
          <p:cNvSpPr/>
          <p:nvPr/>
        </p:nvSpPr>
        <p:spPr>
          <a:xfrm>
            <a:off x="2483221" y="6569251"/>
            <a:ext cx="2767415" cy="2525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93" name="object 14">
            <a:extLst>
              <a:ext uri="{FF2B5EF4-FFF2-40B4-BE49-F238E27FC236}">
                <a16:creationId xmlns:a16="http://schemas.microsoft.com/office/drawing/2014/main" id="{877ADCC0-5660-0A16-CEB6-F08CE7D8016A}"/>
              </a:ext>
            </a:extLst>
          </p:cNvPr>
          <p:cNvSpPr txBox="1"/>
          <p:nvPr/>
        </p:nvSpPr>
        <p:spPr>
          <a:xfrm>
            <a:off x="2601592" y="6573680"/>
            <a:ext cx="2724150" cy="208006"/>
          </a:xfrm>
          <a:prstGeom prst="rect">
            <a:avLst/>
          </a:prstGeom>
        </p:spPr>
        <p:txBody>
          <a:bodyPr vert="horz" wrap="square" lIns="0" tIns="0" rIns="0" bIns="0" rtlCol="0">
            <a:spAutoFit/>
          </a:bodyPr>
          <a:lstStyle/>
          <a:p>
            <a:pPr marL="12700">
              <a:lnSpc>
                <a:spcPts val="1620"/>
              </a:lnSpc>
            </a:pPr>
            <a:r>
              <a:rPr lang="en-IN" sz="1600" spc="-5" dirty="0">
                <a:latin typeface="Calibri"/>
                <a:cs typeface="Calibri"/>
              </a:rPr>
              <a:t>Expansion Strategy</a:t>
            </a:r>
            <a:endParaRPr sz="1600" dirty="0">
              <a:latin typeface="Calibri"/>
              <a:cs typeface="Calibri"/>
            </a:endParaRPr>
          </a:p>
        </p:txBody>
      </p:sp>
      <p:sp>
        <p:nvSpPr>
          <p:cNvPr id="594" name="object 16">
            <a:extLst>
              <a:ext uri="{FF2B5EF4-FFF2-40B4-BE49-F238E27FC236}">
                <a16:creationId xmlns:a16="http://schemas.microsoft.com/office/drawing/2014/main" id="{60CFC8FD-4769-9AB6-549D-B0C826E724A7}"/>
              </a:ext>
            </a:extLst>
          </p:cNvPr>
          <p:cNvSpPr txBox="1"/>
          <p:nvPr/>
        </p:nvSpPr>
        <p:spPr>
          <a:xfrm>
            <a:off x="7440754" y="6573794"/>
            <a:ext cx="2336164" cy="208006"/>
          </a:xfrm>
          <a:prstGeom prst="rect">
            <a:avLst/>
          </a:prstGeom>
        </p:spPr>
        <p:txBody>
          <a:bodyPr vert="horz" wrap="square" lIns="0" tIns="0" rIns="0" bIns="0" rtlCol="0">
            <a:spAutoFit/>
          </a:bodyPr>
          <a:lstStyle/>
          <a:p>
            <a:pPr marL="12700">
              <a:lnSpc>
                <a:spcPts val="1620"/>
              </a:lnSpc>
            </a:pPr>
            <a:r>
              <a:rPr lang="en-IN" sz="1600" spc="-15" dirty="0">
                <a:latin typeface="Calibri"/>
                <a:cs typeface="Calibri"/>
              </a:rPr>
              <a:t>Timeline &amp; </a:t>
            </a:r>
            <a:r>
              <a:rPr lang="en-IN" sz="1600" spc="-10" dirty="0">
                <a:latin typeface="Calibri"/>
                <a:cs typeface="Calibri"/>
              </a:rPr>
              <a:t>Risk Mitigation</a:t>
            </a:r>
            <a:endParaRPr sz="1600" dirty="0">
              <a:latin typeface="Calibri"/>
              <a:cs typeface="Calibri"/>
            </a:endParaRPr>
          </a:p>
        </p:txBody>
      </p:sp>
      <p:pic>
        <p:nvPicPr>
          <p:cNvPr id="609" name="object 7">
            <a:extLst>
              <a:ext uri="{FF2B5EF4-FFF2-40B4-BE49-F238E27FC236}">
                <a16:creationId xmlns:a16="http://schemas.microsoft.com/office/drawing/2014/main" id="{B53F9543-B016-4919-C00E-1C243A8227FB}"/>
              </a:ext>
            </a:extLst>
          </p:cNvPr>
          <p:cNvPicPr/>
          <p:nvPr/>
        </p:nvPicPr>
        <p:blipFill>
          <a:blip r:embed="rId16" cstate="print"/>
          <a:stretch>
            <a:fillRect/>
          </a:stretch>
        </p:blipFill>
        <p:spPr>
          <a:xfrm>
            <a:off x="9248930" y="4290943"/>
            <a:ext cx="2294059" cy="2112547"/>
          </a:xfrm>
          <a:prstGeom prst="rect">
            <a:avLst/>
          </a:prstGeom>
        </p:spPr>
      </p:pic>
      <p:sp>
        <p:nvSpPr>
          <p:cNvPr id="611" name="TextBox 610">
            <a:extLst>
              <a:ext uri="{FF2B5EF4-FFF2-40B4-BE49-F238E27FC236}">
                <a16:creationId xmlns:a16="http://schemas.microsoft.com/office/drawing/2014/main" id="{0BCE2D45-29F1-6307-E77D-09F91B8832EF}"/>
              </a:ext>
            </a:extLst>
          </p:cNvPr>
          <p:cNvSpPr txBox="1"/>
          <p:nvPr/>
        </p:nvSpPr>
        <p:spPr>
          <a:xfrm>
            <a:off x="10569421" y="4392463"/>
            <a:ext cx="910199" cy="646331"/>
          </a:xfrm>
          <a:prstGeom prst="rect">
            <a:avLst/>
          </a:prstGeom>
          <a:noFill/>
        </p:spPr>
        <p:txBody>
          <a:bodyPr wrap="square" rtlCol="0">
            <a:spAutoFit/>
          </a:bodyPr>
          <a:lstStyle/>
          <a:p>
            <a:pPr algn="ctr"/>
            <a:r>
              <a:rPr lang="en-IN" sz="1200" dirty="0"/>
              <a:t>Mobile Phone access</a:t>
            </a:r>
          </a:p>
        </p:txBody>
      </p:sp>
      <p:sp>
        <p:nvSpPr>
          <p:cNvPr id="612" name="TextBox 611">
            <a:extLst>
              <a:ext uri="{FF2B5EF4-FFF2-40B4-BE49-F238E27FC236}">
                <a16:creationId xmlns:a16="http://schemas.microsoft.com/office/drawing/2014/main" id="{56DB74A3-4BBF-1140-523C-CF0821AD3A03}"/>
              </a:ext>
            </a:extLst>
          </p:cNvPr>
          <p:cNvSpPr txBox="1"/>
          <p:nvPr/>
        </p:nvSpPr>
        <p:spPr>
          <a:xfrm>
            <a:off x="10123243" y="4770688"/>
            <a:ext cx="611659" cy="307777"/>
          </a:xfrm>
          <a:prstGeom prst="rect">
            <a:avLst/>
          </a:prstGeom>
          <a:noFill/>
        </p:spPr>
        <p:txBody>
          <a:bodyPr wrap="square" rtlCol="0">
            <a:spAutoFit/>
          </a:bodyPr>
          <a:lstStyle/>
          <a:p>
            <a:r>
              <a:rPr lang="en-IN" sz="1400" dirty="0">
                <a:solidFill>
                  <a:schemeClr val="bg1"/>
                </a:solidFill>
              </a:rPr>
              <a:t>75%</a:t>
            </a:r>
          </a:p>
        </p:txBody>
      </p:sp>
      <p:sp>
        <p:nvSpPr>
          <p:cNvPr id="613" name="TextBox 612">
            <a:extLst>
              <a:ext uri="{FF2B5EF4-FFF2-40B4-BE49-F238E27FC236}">
                <a16:creationId xmlns:a16="http://schemas.microsoft.com/office/drawing/2014/main" id="{D5ADD51F-21C6-C28A-E6E8-27FACFA4601F}"/>
              </a:ext>
            </a:extLst>
          </p:cNvPr>
          <p:cNvSpPr txBox="1"/>
          <p:nvPr/>
        </p:nvSpPr>
        <p:spPr>
          <a:xfrm>
            <a:off x="8988991" y="4427951"/>
            <a:ext cx="1517061" cy="646331"/>
          </a:xfrm>
          <a:prstGeom prst="rect">
            <a:avLst/>
          </a:prstGeom>
          <a:noFill/>
        </p:spPr>
        <p:txBody>
          <a:bodyPr wrap="square" rtlCol="0">
            <a:spAutoFit/>
          </a:bodyPr>
          <a:lstStyle/>
          <a:p>
            <a:pPr algn="ctr"/>
            <a:r>
              <a:rPr lang="en-IN" sz="1200" dirty="0"/>
              <a:t>Village</a:t>
            </a:r>
          </a:p>
          <a:p>
            <a:pPr algn="ctr"/>
            <a:r>
              <a:rPr lang="en-IN" sz="1200" dirty="0"/>
              <a:t> Infrastructure connectivity</a:t>
            </a:r>
          </a:p>
        </p:txBody>
      </p:sp>
      <p:sp>
        <p:nvSpPr>
          <p:cNvPr id="614" name="TextBox 613">
            <a:extLst>
              <a:ext uri="{FF2B5EF4-FFF2-40B4-BE49-F238E27FC236}">
                <a16:creationId xmlns:a16="http://schemas.microsoft.com/office/drawing/2014/main" id="{378FAB3A-DD31-CDB1-3B54-50897158729F}"/>
              </a:ext>
            </a:extLst>
          </p:cNvPr>
          <p:cNvSpPr txBox="1"/>
          <p:nvPr/>
        </p:nvSpPr>
        <p:spPr>
          <a:xfrm>
            <a:off x="10589741" y="5211593"/>
            <a:ext cx="611659" cy="307777"/>
          </a:xfrm>
          <a:prstGeom prst="rect">
            <a:avLst/>
          </a:prstGeom>
          <a:noFill/>
        </p:spPr>
        <p:txBody>
          <a:bodyPr wrap="square" rtlCol="0">
            <a:spAutoFit/>
          </a:bodyPr>
          <a:lstStyle/>
          <a:p>
            <a:r>
              <a:rPr lang="en-IN" sz="1400" dirty="0">
                <a:solidFill>
                  <a:schemeClr val="bg1"/>
                </a:solidFill>
              </a:rPr>
              <a:t>37%</a:t>
            </a:r>
          </a:p>
        </p:txBody>
      </p:sp>
      <p:sp>
        <p:nvSpPr>
          <p:cNvPr id="615" name="TextBox 614">
            <a:extLst>
              <a:ext uri="{FF2B5EF4-FFF2-40B4-BE49-F238E27FC236}">
                <a16:creationId xmlns:a16="http://schemas.microsoft.com/office/drawing/2014/main" id="{8C829634-1221-F4E5-44BA-E6C99B21E552}"/>
              </a:ext>
            </a:extLst>
          </p:cNvPr>
          <p:cNvSpPr txBox="1"/>
          <p:nvPr/>
        </p:nvSpPr>
        <p:spPr>
          <a:xfrm>
            <a:off x="10542400" y="5633533"/>
            <a:ext cx="910199" cy="461665"/>
          </a:xfrm>
          <a:prstGeom prst="rect">
            <a:avLst/>
          </a:prstGeom>
          <a:noFill/>
        </p:spPr>
        <p:txBody>
          <a:bodyPr wrap="square" rtlCol="0">
            <a:spAutoFit/>
          </a:bodyPr>
          <a:lstStyle/>
          <a:p>
            <a:pPr algn="ctr"/>
            <a:r>
              <a:rPr lang="en-IN" sz="1200" dirty="0"/>
              <a:t>Untapped </a:t>
            </a:r>
          </a:p>
          <a:p>
            <a:pPr algn="ctr"/>
            <a:r>
              <a:rPr lang="en-IN" sz="1200" dirty="0"/>
              <a:t>market</a:t>
            </a:r>
          </a:p>
        </p:txBody>
      </p:sp>
      <p:sp>
        <p:nvSpPr>
          <p:cNvPr id="616" name="TextBox 615">
            <a:extLst>
              <a:ext uri="{FF2B5EF4-FFF2-40B4-BE49-F238E27FC236}">
                <a16:creationId xmlns:a16="http://schemas.microsoft.com/office/drawing/2014/main" id="{4301154D-05FC-69F4-C7FC-DFAED4A5C4EB}"/>
              </a:ext>
            </a:extLst>
          </p:cNvPr>
          <p:cNvSpPr txBox="1"/>
          <p:nvPr/>
        </p:nvSpPr>
        <p:spPr>
          <a:xfrm>
            <a:off x="9673126" y="5211593"/>
            <a:ext cx="611659" cy="307777"/>
          </a:xfrm>
          <a:prstGeom prst="rect">
            <a:avLst/>
          </a:prstGeom>
          <a:noFill/>
        </p:spPr>
        <p:txBody>
          <a:bodyPr wrap="square" rtlCol="0">
            <a:spAutoFit/>
          </a:bodyPr>
          <a:lstStyle/>
          <a:p>
            <a:r>
              <a:rPr lang="en-IN" sz="1400" dirty="0">
                <a:solidFill>
                  <a:schemeClr val="bg1"/>
                </a:solidFill>
              </a:rPr>
              <a:t>60%</a:t>
            </a:r>
          </a:p>
        </p:txBody>
      </p:sp>
      <p:sp>
        <p:nvSpPr>
          <p:cNvPr id="617" name="TextBox 616">
            <a:extLst>
              <a:ext uri="{FF2B5EF4-FFF2-40B4-BE49-F238E27FC236}">
                <a16:creationId xmlns:a16="http://schemas.microsoft.com/office/drawing/2014/main" id="{992DBBC4-4430-95B5-1D9B-BB4C7BBFC07D}"/>
              </a:ext>
            </a:extLst>
          </p:cNvPr>
          <p:cNvSpPr txBox="1"/>
          <p:nvPr/>
        </p:nvSpPr>
        <p:spPr>
          <a:xfrm>
            <a:off x="10147561" y="5616422"/>
            <a:ext cx="562382" cy="307777"/>
          </a:xfrm>
          <a:prstGeom prst="rect">
            <a:avLst/>
          </a:prstGeom>
          <a:noFill/>
        </p:spPr>
        <p:txBody>
          <a:bodyPr wrap="square" rtlCol="0">
            <a:spAutoFit/>
          </a:bodyPr>
          <a:lstStyle/>
          <a:p>
            <a:r>
              <a:rPr lang="en-IN" sz="1400" dirty="0">
                <a:solidFill>
                  <a:schemeClr val="bg1"/>
                </a:solidFill>
              </a:rPr>
              <a:t>60%</a:t>
            </a:r>
          </a:p>
        </p:txBody>
      </p:sp>
      <p:sp>
        <p:nvSpPr>
          <p:cNvPr id="618" name="TextBox 617">
            <a:extLst>
              <a:ext uri="{FF2B5EF4-FFF2-40B4-BE49-F238E27FC236}">
                <a16:creationId xmlns:a16="http://schemas.microsoft.com/office/drawing/2014/main" id="{3B2E281B-4B2F-5077-249A-7D879BBC9CCE}"/>
              </a:ext>
            </a:extLst>
          </p:cNvPr>
          <p:cNvSpPr txBox="1"/>
          <p:nvPr/>
        </p:nvSpPr>
        <p:spPr>
          <a:xfrm>
            <a:off x="8988991" y="5552912"/>
            <a:ext cx="1517061" cy="461665"/>
          </a:xfrm>
          <a:prstGeom prst="rect">
            <a:avLst/>
          </a:prstGeom>
          <a:noFill/>
        </p:spPr>
        <p:txBody>
          <a:bodyPr wrap="square" rtlCol="0">
            <a:spAutoFit/>
          </a:bodyPr>
          <a:lstStyle/>
          <a:p>
            <a:pPr algn="ctr"/>
            <a:r>
              <a:rPr lang="en-IN" sz="1200" dirty="0"/>
              <a:t>FMCG Basket</a:t>
            </a:r>
          </a:p>
          <a:p>
            <a:pPr algn="ctr"/>
            <a:r>
              <a:rPr lang="en-IN" sz="1200" dirty="0"/>
              <a:t> Size Growth</a:t>
            </a:r>
          </a:p>
        </p:txBody>
      </p:sp>
      <p:cxnSp>
        <p:nvCxnSpPr>
          <p:cNvPr id="619" name="Straight Connector 618">
            <a:extLst>
              <a:ext uri="{FF2B5EF4-FFF2-40B4-BE49-F238E27FC236}">
                <a16:creationId xmlns:a16="http://schemas.microsoft.com/office/drawing/2014/main" id="{294CF0D1-E16B-6F48-B7B0-BB0388A1ED0B}"/>
              </a:ext>
            </a:extLst>
          </p:cNvPr>
          <p:cNvCxnSpPr>
            <a:cxnSpLocks/>
          </p:cNvCxnSpPr>
          <p:nvPr/>
        </p:nvCxnSpPr>
        <p:spPr>
          <a:xfrm>
            <a:off x="8988991" y="4343400"/>
            <a:ext cx="0" cy="19755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23" name="object 56">
            <a:extLst>
              <a:ext uri="{FF2B5EF4-FFF2-40B4-BE49-F238E27FC236}">
                <a16:creationId xmlns:a16="http://schemas.microsoft.com/office/drawing/2014/main" id="{4C4ABFEE-F90A-015A-2605-9C5BD5143CAC}"/>
              </a:ext>
            </a:extLst>
          </p:cNvPr>
          <p:cNvSpPr txBox="1"/>
          <p:nvPr/>
        </p:nvSpPr>
        <p:spPr>
          <a:xfrm>
            <a:off x="6287690" y="3807245"/>
            <a:ext cx="2582357" cy="503343"/>
          </a:xfrm>
          <a:prstGeom prst="rect">
            <a:avLst/>
          </a:prstGeom>
          <a:solidFill>
            <a:srgbClr val="00928F"/>
          </a:solidFill>
        </p:spPr>
        <p:txBody>
          <a:bodyPr vert="horz" wrap="square" lIns="0" tIns="10795" rIns="0" bIns="0" rtlCol="0">
            <a:spAutoFit/>
          </a:bodyPr>
          <a:lstStyle/>
          <a:p>
            <a:pPr algn="ctr">
              <a:lnSpc>
                <a:spcPct val="100000"/>
              </a:lnSpc>
              <a:spcBef>
                <a:spcPts val="85"/>
              </a:spcBef>
            </a:pPr>
            <a:r>
              <a:rPr lang="en-IN" sz="1600" b="1" spc="-10" dirty="0">
                <a:solidFill>
                  <a:srgbClr val="FFFFFF"/>
                </a:solidFill>
                <a:latin typeface="Calibri"/>
                <a:cs typeface="Calibri"/>
              </a:rPr>
              <a:t>Role of Covid in boosting E-Commerce</a:t>
            </a:r>
            <a:endParaRPr sz="1600" dirty="0">
              <a:latin typeface="Calibri"/>
              <a:cs typeface="Calibri"/>
            </a:endParaRPr>
          </a:p>
        </p:txBody>
      </p:sp>
      <p:sp>
        <p:nvSpPr>
          <p:cNvPr id="624" name="object 120">
            <a:extLst>
              <a:ext uri="{FF2B5EF4-FFF2-40B4-BE49-F238E27FC236}">
                <a16:creationId xmlns:a16="http://schemas.microsoft.com/office/drawing/2014/main" id="{0B5C853B-C5AC-9A79-ECD9-DCCFE565BA72}"/>
              </a:ext>
            </a:extLst>
          </p:cNvPr>
          <p:cNvSpPr txBox="1"/>
          <p:nvPr/>
        </p:nvSpPr>
        <p:spPr>
          <a:xfrm>
            <a:off x="6375340" y="4427950"/>
            <a:ext cx="2379915" cy="1886791"/>
          </a:xfrm>
          <a:prstGeom prst="rect">
            <a:avLst/>
          </a:prstGeom>
          <a:solidFill>
            <a:srgbClr val="F1F1F1"/>
          </a:solidFill>
          <a:ln>
            <a:solidFill>
              <a:srgbClr val="00B0F0"/>
            </a:solidFill>
            <a:prstDash val="dash"/>
          </a:ln>
        </p:spPr>
        <p:txBody>
          <a:bodyPr vert="horz" wrap="square" lIns="0" tIns="53975" rIns="0" bIns="0" rtlCol="0">
            <a:spAutoFit/>
          </a:bodyPr>
          <a:lstStyle/>
          <a:p>
            <a:pPr marL="298450">
              <a:lnSpc>
                <a:spcPct val="100000"/>
              </a:lnSpc>
              <a:spcBef>
                <a:spcPts val="425"/>
              </a:spcBef>
            </a:pPr>
            <a:endParaRPr sz="1200" dirty="0">
              <a:latin typeface="Calibri"/>
              <a:cs typeface="Calibri"/>
            </a:endParaRPr>
          </a:p>
        </p:txBody>
      </p:sp>
      <p:cxnSp>
        <p:nvCxnSpPr>
          <p:cNvPr id="625" name="Straight Connector 624">
            <a:extLst>
              <a:ext uri="{FF2B5EF4-FFF2-40B4-BE49-F238E27FC236}">
                <a16:creationId xmlns:a16="http://schemas.microsoft.com/office/drawing/2014/main" id="{91A72AB2-91E4-D65B-F265-838AB50AD3C4}"/>
              </a:ext>
            </a:extLst>
          </p:cNvPr>
          <p:cNvCxnSpPr>
            <a:cxnSpLocks/>
          </p:cNvCxnSpPr>
          <p:nvPr/>
        </p:nvCxnSpPr>
        <p:spPr>
          <a:xfrm>
            <a:off x="6187485" y="3697568"/>
            <a:ext cx="5908055" cy="427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34" name="TextBox 633">
            <a:extLst>
              <a:ext uri="{FF2B5EF4-FFF2-40B4-BE49-F238E27FC236}">
                <a16:creationId xmlns:a16="http://schemas.microsoft.com/office/drawing/2014/main" id="{8EB32A2D-95E7-30CA-96AE-FB4004B7E82D}"/>
              </a:ext>
            </a:extLst>
          </p:cNvPr>
          <p:cNvSpPr txBox="1"/>
          <p:nvPr/>
        </p:nvSpPr>
        <p:spPr>
          <a:xfrm>
            <a:off x="6416841" y="4477044"/>
            <a:ext cx="2314178" cy="1015663"/>
          </a:xfrm>
          <a:prstGeom prst="rect">
            <a:avLst/>
          </a:prstGeom>
          <a:noFill/>
        </p:spPr>
        <p:txBody>
          <a:bodyPr wrap="square" rtlCol="0">
            <a:spAutoFit/>
          </a:bodyPr>
          <a:lstStyle/>
          <a:p>
            <a:pPr algn="ctr"/>
            <a:r>
              <a:rPr lang="en-US" sz="1200" dirty="0"/>
              <a:t>COVID-19 accelerated India’s </a:t>
            </a:r>
          </a:p>
          <a:p>
            <a:pPr algn="ctr"/>
            <a:r>
              <a:rPr lang="en-US" sz="1200" dirty="0"/>
              <a:t>E-commerce growth by </a:t>
            </a:r>
            <a:r>
              <a:rPr lang="en-US" sz="1200" b="1" dirty="0"/>
              <a:t>36%</a:t>
            </a:r>
            <a:r>
              <a:rPr lang="en-US" sz="1200" dirty="0"/>
              <a:t> in 2020, with online grocery orders surging </a:t>
            </a:r>
            <a:r>
              <a:rPr lang="en-US" sz="1200" b="1" dirty="0"/>
              <a:t>76%</a:t>
            </a:r>
            <a:r>
              <a:rPr lang="en-US" sz="1200" dirty="0"/>
              <a:t> and digital payments growing </a:t>
            </a:r>
            <a:r>
              <a:rPr lang="en-US" sz="1200" b="1" dirty="0"/>
              <a:t>25%.</a:t>
            </a:r>
            <a:endParaRPr lang="en-IN" sz="1200" dirty="0"/>
          </a:p>
        </p:txBody>
      </p:sp>
      <p:pic>
        <p:nvPicPr>
          <p:cNvPr id="635" name="object 38"/>
          <p:cNvPicPr/>
          <p:nvPr/>
        </p:nvPicPr>
        <p:blipFill>
          <a:blip r:embed="rId17" cstate="print"/>
          <a:stretch>
            <a:fillRect/>
          </a:stretch>
        </p:blipFill>
        <p:spPr>
          <a:xfrm>
            <a:off x="7137211" y="5517057"/>
            <a:ext cx="803117" cy="798479"/>
          </a:xfrm>
          <a:prstGeom prst="rect">
            <a:avLst/>
          </a:prstGeom>
        </p:spPr>
      </p:pic>
      <p:sp>
        <p:nvSpPr>
          <p:cNvPr id="645" name="Rectangle 644">
            <a:extLst>
              <a:ext uri="{FF2B5EF4-FFF2-40B4-BE49-F238E27FC236}">
                <a16:creationId xmlns:a16="http://schemas.microsoft.com/office/drawing/2014/main" id="{7CBD6707-AFD5-8ED4-CDD7-D02FB14CEA34}"/>
              </a:ext>
            </a:extLst>
          </p:cNvPr>
          <p:cNvSpPr/>
          <p:nvPr/>
        </p:nvSpPr>
        <p:spPr>
          <a:xfrm>
            <a:off x="2454719" y="6433582"/>
            <a:ext cx="3938596" cy="3780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7" name="object 16">
            <a:extLst>
              <a:ext uri="{FF2B5EF4-FFF2-40B4-BE49-F238E27FC236}">
                <a16:creationId xmlns:a16="http://schemas.microsoft.com/office/drawing/2014/main" id="{9419D265-C08A-A660-9684-1669018A8C29}"/>
              </a:ext>
            </a:extLst>
          </p:cNvPr>
          <p:cNvSpPr txBox="1"/>
          <p:nvPr/>
        </p:nvSpPr>
        <p:spPr>
          <a:xfrm>
            <a:off x="4121641" y="6573680"/>
            <a:ext cx="2336164" cy="208006"/>
          </a:xfrm>
          <a:prstGeom prst="rect">
            <a:avLst/>
          </a:prstGeom>
        </p:spPr>
        <p:txBody>
          <a:bodyPr vert="horz" wrap="square" lIns="0" tIns="0" rIns="0" bIns="0" rtlCol="0">
            <a:spAutoFit/>
          </a:bodyPr>
          <a:lstStyle/>
          <a:p>
            <a:pPr marL="12700">
              <a:lnSpc>
                <a:spcPts val="1620"/>
              </a:lnSpc>
            </a:pPr>
            <a:r>
              <a:rPr lang="en-IN" sz="1600" spc="-15" dirty="0">
                <a:latin typeface="Calibri"/>
                <a:cs typeface="Calibri"/>
              </a:rPr>
              <a:t>Expansion Strategy</a:t>
            </a:r>
            <a:endParaRPr sz="1600" dirty="0">
              <a:latin typeface="Calibri"/>
              <a:cs typeface="Calibri"/>
            </a:endParaRPr>
          </a:p>
        </p:txBody>
      </p:sp>
      <p:sp>
        <p:nvSpPr>
          <p:cNvPr id="648" name="object 91">
            <a:extLst>
              <a:ext uri="{FF2B5EF4-FFF2-40B4-BE49-F238E27FC236}">
                <a16:creationId xmlns:a16="http://schemas.microsoft.com/office/drawing/2014/main" id="{36D4F0EA-0503-6139-E635-9025AABE92F6}"/>
              </a:ext>
            </a:extLst>
          </p:cNvPr>
          <p:cNvSpPr/>
          <p:nvPr/>
        </p:nvSpPr>
        <p:spPr>
          <a:xfrm>
            <a:off x="-1" y="6467761"/>
            <a:ext cx="12095533" cy="49891"/>
          </a:xfrm>
          <a:custGeom>
            <a:avLst/>
            <a:gdLst/>
            <a:ahLst/>
            <a:cxnLst/>
            <a:rect l="l" t="t" r="r" b="b"/>
            <a:pathLst>
              <a:path w="11268075">
                <a:moveTo>
                  <a:pt x="0" y="0"/>
                </a:moveTo>
                <a:lnTo>
                  <a:pt x="11267947" y="0"/>
                </a:lnTo>
              </a:path>
            </a:pathLst>
          </a:custGeom>
          <a:ln w="19049">
            <a:solidFill>
              <a:srgbClr val="0C0C0C"/>
            </a:solidFill>
          </a:ln>
        </p:spPr>
        <p:txBody>
          <a:bodyPr wrap="square" lIns="0" tIns="0" rIns="0" bIns="0" rtlCol="0"/>
          <a:lstStyle/>
          <a:p>
            <a:endParaRPr/>
          </a:p>
        </p:txBody>
      </p:sp>
      <p:sp>
        <p:nvSpPr>
          <p:cNvPr id="653" name="Rectangle: Single Corner Snipped 652">
            <a:extLst>
              <a:ext uri="{FF2B5EF4-FFF2-40B4-BE49-F238E27FC236}">
                <a16:creationId xmlns:a16="http://schemas.microsoft.com/office/drawing/2014/main" id="{24C5FA56-289D-561F-8A40-716208804D5D}"/>
              </a:ext>
            </a:extLst>
          </p:cNvPr>
          <p:cNvSpPr/>
          <p:nvPr/>
        </p:nvSpPr>
        <p:spPr>
          <a:xfrm>
            <a:off x="632" y="6494621"/>
            <a:ext cx="2892613" cy="348547"/>
          </a:xfrm>
          <a:prstGeom prst="snip1Rect">
            <a:avLst>
              <a:gd name="adj" fmla="val 38477"/>
            </a:avLst>
          </a:prstGeom>
          <a:solidFill>
            <a:srgbClr val="00928F"/>
          </a:solidFill>
        </p:spPr>
        <p:txBody>
          <a:bodyPr vert="horz" wrap="square" lIns="0" tIns="10795" rIns="0" bIns="0" rtlCol="0">
            <a:spAutoFit/>
          </a:bodyPr>
          <a:lstStyle/>
          <a:p>
            <a:pPr algn="ctr">
              <a:spcBef>
                <a:spcPts val="85"/>
              </a:spcBef>
            </a:pPr>
            <a:endParaRPr lang="en-IN" sz="1600" b="1" spc="-10">
              <a:solidFill>
                <a:srgbClr val="FFFFFF"/>
              </a:solidFill>
              <a:latin typeface="Calibri"/>
              <a:cs typeface="Calibri"/>
            </a:endParaRPr>
          </a:p>
        </p:txBody>
      </p:sp>
      <p:sp>
        <p:nvSpPr>
          <p:cNvPr id="655" name="object 16">
            <a:extLst>
              <a:ext uri="{FF2B5EF4-FFF2-40B4-BE49-F238E27FC236}">
                <a16:creationId xmlns:a16="http://schemas.microsoft.com/office/drawing/2014/main" id="{CAC825EB-65F5-0C03-D8BB-A49427D938DD}"/>
              </a:ext>
            </a:extLst>
          </p:cNvPr>
          <p:cNvSpPr txBox="1"/>
          <p:nvPr/>
        </p:nvSpPr>
        <p:spPr>
          <a:xfrm>
            <a:off x="555460" y="6553086"/>
            <a:ext cx="2336164" cy="208006"/>
          </a:xfrm>
          <a:prstGeom prst="rect">
            <a:avLst/>
          </a:prstGeom>
        </p:spPr>
        <p:txBody>
          <a:bodyPr vert="horz" wrap="square" lIns="0" tIns="0" rIns="0" bIns="0" rtlCol="0">
            <a:spAutoFit/>
          </a:bodyPr>
          <a:lstStyle/>
          <a:p>
            <a:pPr marL="12700">
              <a:lnSpc>
                <a:spcPts val="1620"/>
              </a:lnSpc>
            </a:pPr>
            <a:r>
              <a:rPr lang="en-IN" sz="1600" spc="-15" dirty="0">
                <a:solidFill>
                  <a:schemeClr val="bg1"/>
                </a:solidFill>
                <a:latin typeface="Calibri"/>
                <a:cs typeface="Calibri"/>
              </a:rPr>
              <a:t>Industry Analysis</a:t>
            </a:r>
            <a:endParaRPr sz="1600" dirty="0">
              <a:solidFill>
                <a:schemeClr val="bg1"/>
              </a:solidFill>
              <a:latin typeface="Calibri"/>
              <a:cs typeface="Calibri"/>
            </a:endParaRPr>
          </a:p>
        </p:txBody>
      </p:sp>
      <p:pic>
        <p:nvPicPr>
          <p:cNvPr id="672" name="Picture 671">
            <a:extLst>
              <a:ext uri="{FF2B5EF4-FFF2-40B4-BE49-F238E27FC236}">
                <a16:creationId xmlns:a16="http://schemas.microsoft.com/office/drawing/2014/main" id="{8186858F-7477-21B5-2B8D-1593649D080F}"/>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636581" y="-502508"/>
            <a:ext cx="1833410" cy="1833410"/>
          </a:xfrm>
          <a:prstGeom prst="rect">
            <a:avLst/>
          </a:prstGeom>
        </p:spPr>
      </p:pic>
      <p:cxnSp>
        <p:nvCxnSpPr>
          <p:cNvPr id="8" name="Straight Arrow Connector 7">
            <a:extLst>
              <a:ext uri="{FF2B5EF4-FFF2-40B4-BE49-F238E27FC236}">
                <a16:creationId xmlns:a16="http://schemas.microsoft.com/office/drawing/2014/main" id="{8D3A4808-C99F-5B3D-61F5-FAB97541CEF1}"/>
              </a:ext>
            </a:extLst>
          </p:cNvPr>
          <p:cNvCxnSpPr>
            <a:cxnSpLocks/>
          </p:cNvCxnSpPr>
          <p:nvPr/>
        </p:nvCxnSpPr>
        <p:spPr>
          <a:xfrm flipV="1">
            <a:off x="947045" y="1820134"/>
            <a:ext cx="809089" cy="651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a:extLst>
              <a:ext uri="{FF2B5EF4-FFF2-40B4-BE49-F238E27FC236}">
                <a16:creationId xmlns:a16="http://schemas.microsoft.com/office/drawing/2014/main" id="{9A935383-C795-5602-E34A-EC86F93A4478}"/>
              </a:ext>
            </a:extLst>
          </p:cNvPr>
          <p:cNvCxnSpPr/>
          <p:nvPr/>
        </p:nvCxnSpPr>
        <p:spPr>
          <a:xfrm>
            <a:off x="6248400" y="2059350"/>
            <a:ext cx="0" cy="9260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FEFFD89-2517-B14F-E2DF-C601DB051E47}"/>
              </a:ext>
            </a:extLst>
          </p:cNvPr>
          <p:cNvCxnSpPr/>
          <p:nvPr/>
        </p:nvCxnSpPr>
        <p:spPr>
          <a:xfrm>
            <a:off x="4343400" y="1447800"/>
            <a:ext cx="0" cy="9260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E0C965-3400-8729-3E62-DE2B76DFB511}"/>
              </a:ext>
            </a:extLst>
          </p:cNvPr>
          <p:cNvCxnSpPr>
            <a:cxnSpLocks/>
          </p:cNvCxnSpPr>
          <p:nvPr/>
        </p:nvCxnSpPr>
        <p:spPr>
          <a:xfrm>
            <a:off x="2514600" y="2133600"/>
            <a:ext cx="0" cy="7464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6D9C67-A9B0-C72F-D472-177770EF3EFC}"/>
              </a:ext>
            </a:extLst>
          </p:cNvPr>
          <p:cNvCxnSpPr/>
          <p:nvPr/>
        </p:nvCxnSpPr>
        <p:spPr>
          <a:xfrm>
            <a:off x="566664" y="1519843"/>
            <a:ext cx="0" cy="9260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object 4"/>
          <p:cNvGrpSpPr/>
          <p:nvPr/>
        </p:nvGrpSpPr>
        <p:grpSpPr>
          <a:xfrm>
            <a:off x="0" y="0"/>
            <a:ext cx="12191999" cy="108585"/>
            <a:chOff x="0" y="0"/>
            <a:chExt cx="12191999" cy="108585"/>
          </a:xfrm>
        </p:grpSpPr>
        <p:sp>
          <p:nvSpPr>
            <p:cNvPr id="5" name="object 5"/>
            <p:cNvSpPr/>
            <p:nvPr/>
          </p:nvSpPr>
          <p:spPr>
            <a:xfrm>
              <a:off x="0" y="0"/>
              <a:ext cx="9928860" cy="108585"/>
            </a:xfrm>
            <a:custGeom>
              <a:avLst/>
              <a:gdLst/>
              <a:ahLst/>
              <a:cxnLst/>
              <a:rect l="l" t="t" r="r" b="b"/>
              <a:pathLst>
                <a:path w="9928860" h="108585">
                  <a:moveTo>
                    <a:pt x="9928859" y="108202"/>
                  </a:moveTo>
                  <a:lnTo>
                    <a:pt x="0" y="108202"/>
                  </a:lnTo>
                  <a:lnTo>
                    <a:pt x="0" y="0"/>
                  </a:lnTo>
                  <a:lnTo>
                    <a:pt x="9928859" y="0"/>
                  </a:lnTo>
                  <a:lnTo>
                    <a:pt x="9928859" y="108202"/>
                  </a:lnTo>
                  <a:close/>
                </a:path>
              </a:pathLst>
            </a:custGeom>
            <a:solidFill>
              <a:srgbClr val="00928F"/>
            </a:solidFill>
          </p:spPr>
          <p:txBody>
            <a:bodyPr wrap="square" lIns="0" tIns="0" rIns="0" bIns="0" rtlCol="0"/>
            <a:lstStyle/>
            <a:p>
              <a:endParaRPr/>
            </a:p>
          </p:txBody>
        </p:sp>
        <p:sp>
          <p:nvSpPr>
            <p:cNvPr id="6" name="object 6"/>
            <p:cNvSpPr/>
            <p:nvPr/>
          </p:nvSpPr>
          <p:spPr>
            <a:xfrm>
              <a:off x="9928859" y="0"/>
              <a:ext cx="2263140" cy="108585"/>
            </a:xfrm>
            <a:custGeom>
              <a:avLst/>
              <a:gdLst/>
              <a:ahLst/>
              <a:cxnLst/>
              <a:rect l="l" t="t" r="r" b="b"/>
              <a:pathLst>
                <a:path w="2263140" h="108585">
                  <a:moveTo>
                    <a:pt x="2263137" y="108202"/>
                  </a:moveTo>
                  <a:lnTo>
                    <a:pt x="0" y="108202"/>
                  </a:lnTo>
                  <a:lnTo>
                    <a:pt x="0" y="0"/>
                  </a:lnTo>
                  <a:lnTo>
                    <a:pt x="2263137" y="0"/>
                  </a:lnTo>
                  <a:lnTo>
                    <a:pt x="2263137" y="108202"/>
                  </a:lnTo>
                  <a:close/>
                </a:path>
              </a:pathLst>
            </a:custGeom>
            <a:solidFill>
              <a:srgbClr val="00EDE7"/>
            </a:solidFill>
          </p:spPr>
          <p:txBody>
            <a:bodyPr wrap="square" lIns="0" tIns="0" rIns="0" bIns="0" rtlCol="0"/>
            <a:lstStyle/>
            <a:p>
              <a:endParaRPr/>
            </a:p>
          </p:txBody>
        </p:sp>
      </p:grpSp>
      <p:sp>
        <p:nvSpPr>
          <p:cNvPr id="8" name="object 8"/>
          <p:cNvSpPr txBox="1">
            <a:spLocks noGrp="1"/>
          </p:cNvSpPr>
          <p:nvPr>
            <p:ph type="title"/>
          </p:nvPr>
        </p:nvSpPr>
        <p:spPr>
          <a:xfrm>
            <a:off x="213153" y="128130"/>
            <a:ext cx="8181340" cy="572135"/>
          </a:xfrm>
          <a:prstGeom prst="rect">
            <a:avLst/>
          </a:prstGeom>
        </p:spPr>
        <p:txBody>
          <a:bodyPr vert="horz" wrap="square" lIns="0" tIns="12700" rIns="0" bIns="0" rtlCol="0">
            <a:spAutoFit/>
          </a:bodyPr>
          <a:lstStyle/>
          <a:p>
            <a:pPr marL="16510">
              <a:lnSpc>
                <a:spcPts val="2390"/>
              </a:lnSpc>
              <a:spcBef>
                <a:spcPts val="100"/>
              </a:spcBef>
            </a:pPr>
            <a:r>
              <a:rPr lang="en-IN" spc="-90" dirty="0"/>
              <a:t>EXPANSION STRATEGY</a:t>
            </a:r>
          </a:p>
          <a:p>
            <a:pPr marL="12700">
              <a:lnSpc>
                <a:spcPts val="1910"/>
              </a:lnSpc>
            </a:pPr>
            <a:r>
              <a:rPr lang="en-IN" sz="1600" b="0" spc="-5" dirty="0">
                <a:solidFill>
                  <a:srgbClr val="7F7F7F"/>
                </a:solidFill>
              </a:rPr>
              <a:t>Bridging The Gap: A Strategic Blueprint For E-Commerce Expansion</a:t>
            </a:r>
            <a:endParaRPr lang="en-US" sz="1600" dirty="0">
              <a:latin typeface="Calibri"/>
              <a:cs typeface="Calibri"/>
            </a:endParaRPr>
          </a:p>
        </p:txBody>
      </p:sp>
      <p:sp>
        <p:nvSpPr>
          <p:cNvPr id="70" name="object 70"/>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r>
              <a:rPr dirty="0"/>
              <a:t>6</a:t>
            </a:r>
          </a:p>
        </p:txBody>
      </p:sp>
      <p:sp>
        <p:nvSpPr>
          <p:cNvPr id="9" name="object 9"/>
          <p:cNvSpPr/>
          <p:nvPr/>
        </p:nvSpPr>
        <p:spPr>
          <a:xfrm flipV="1">
            <a:off x="179070" y="732280"/>
            <a:ext cx="11920557" cy="45719"/>
          </a:xfrm>
          <a:custGeom>
            <a:avLst/>
            <a:gdLst/>
            <a:ahLst/>
            <a:cxnLst/>
            <a:rect l="l" t="t" r="r" b="b"/>
            <a:pathLst>
              <a:path w="11268075">
                <a:moveTo>
                  <a:pt x="0" y="0"/>
                </a:moveTo>
                <a:lnTo>
                  <a:pt x="11267947" y="0"/>
                </a:lnTo>
              </a:path>
            </a:pathLst>
          </a:custGeom>
          <a:ln w="19049">
            <a:solidFill>
              <a:srgbClr val="0C0C0C"/>
            </a:solidFill>
          </a:ln>
        </p:spPr>
        <p:txBody>
          <a:bodyPr wrap="square" lIns="0" tIns="0" rIns="0" bIns="0" rtlCol="0"/>
          <a:lstStyle/>
          <a:p>
            <a:endParaRPr/>
          </a:p>
        </p:txBody>
      </p:sp>
      <p:sp>
        <p:nvSpPr>
          <p:cNvPr id="71" name="object 71"/>
          <p:cNvSpPr txBox="1"/>
          <p:nvPr/>
        </p:nvSpPr>
        <p:spPr>
          <a:xfrm>
            <a:off x="977006" y="6558761"/>
            <a:ext cx="1076960" cy="228600"/>
          </a:xfrm>
          <a:prstGeom prst="rect">
            <a:avLst/>
          </a:prstGeom>
        </p:spPr>
        <p:txBody>
          <a:bodyPr vert="horz" wrap="square" lIns="0" tIns="0" rIns="0" bIns="0" rtlCol="0">
            <a:spAutoFit/>
          </a:bodyPr>
          <a:lstStyle/>
          <a:p>
            <a:pPr marL="12700">
              <a:lnSpc>
                <a:spcPts val="1620"/>
              </a:lnSpc>
            </a:pPr>
            <a:r>
              <a:rPr sz="1600" b="1" spc="-10" dirty="0">
                <a:solidFill>
                  <a:srgbClr val="FFFFFF"/>
                </a:solidFill>
                <a:latin typeface="Calibri"/>
                <a:cs typeface="Calibri"/>
              </a:rPr>
              <a:t>Introduction</a:t>
            </a:r>
            <a:endParaRPr sz="1600">
              <a:latin typeface="Calibri"/>
              <a:cs typeface="Calibri"/>
            </a:endParaRPr>
          </a:p>
        </p:txBody>
      </p:sp>
      <p:sp>
        <p:nvSpPr>
          <p:cNvPr id="90" name="object 132">
            <a:extLst>
              <a:ext uri="{FF2B5EF4-FFF2-40B4-BE49-F238E27FC236}">
                <a16:creationId xmlns:a16="http://schemas.microsoft.com/office/drawing/2014/main" id="{5C86DCA0-190D-EBD4-321F-86E4978F648C}"/>
              </a:ext>
            </a:extLst>
          </p:cNvPr>
          <p:cNvSpPr txBox="1"/>
          <p:nvPr/>
        </p:nvSpPr>
        <p:spPr>
          <a:xfrm>
            <a:off x="10516795" y="6570098"/>
            <a:ext cx="805180" cy="228600"/>
          </a:xfrm>
          <a:prstGeom prst="rect">
            <a:avLst/>
          </a:prstGeom>
        </p:spPr>
        <p:txBody>
          <a:bodyPr vert="horz" wrap="square" lIns="0" tIns="0" rIns="0" bIns="0" rtlCol="0">
            <a:spAutoFit/>
          </a:bodyPr>
          <a:lstStyle/>
          <a:p>
            <a:pPr marL="12700">
              <a:lnSpc>
                <a:spcPts val="1620"/>
              </a:lnSpc>
            </a:pPr>
            <a:r>
              <a:rPr sz="1600" spc="-5" dirty="0">
                <a:latin typeface="Calibri"/>
                <a:cs typeface="Calibri"/>
              </a:rPr>
              <a:t>Appendix</a:t>
            </a:r>
            <a:endParaRPr sz="1600">
              <a:latin typeface="Calibri"/>
              <a:cs typeface="Calibri"/>
            </a:endParaRPr>
          </a:p>
        </p:txBody>
      </p:sp>
      <p:sp>
        <p:nvSpPr>
          <p:cNvPr id="91" name="object 16">
            <a:extLst>
              <a:ext uri="{FF2B5EF4-FFF2-40B4-BE49-F238E27FC236}">
                <a16:creationId xmlns:a16="http://schemas.microsoft.com/office/drawing/2014/main" id="{C9E53504-9AAA-0AD5-C45B-C769E833ACA0}"/>
              </a:ext>
            </a:extLst>
          </p:cNvPr>
          <p:cNvSpPr txBox="1"/>
          <p:nvPr/>
        </p:nvSpPr>
        <p:spPr>
          <a:xfrm>
            <a:off x="7440754" y="6573794"/>
            <a:ext cx="2336164" cy="208006"/>
          </a:xfrm>
          <a:prstGeom prst="rect">
            <a:avLst/>
          </a:prstGeom>
        </p:spPr>
        <p:txBody>
          <a:bodyPr vert="horz" wrap="square" lIns="0" tIns="0" rIns="0" bIns="0" rtlCol="0">
            <a:spAutoFit/>
          </a:bodyPr>
          <a:lstStyle/>
          <a:p>
            <a:pPr marL="12700">
              <a:lnSpc>
                <a:spcPts val="1620"/>
              </a:lnSpc>
            </a:pPr>
            <a:r>
              <a:rPr lang="en-IN" sz="1600" spc="-15" dirty="0">
                <a:latin typeface="Calibri"/>
                <a:cs typeface="Calibri"/>
              </a:rPr>
              <a:t>Timeline &amp; </a:t>
            </a:r>
            <a:r>
              <a:rPr lang="en-IN" sz="1600" spc="-10" dirty="0">
                <a:latin typeface="Calibri"/>
                <a:cs typeface="Calibri"/>
              </a:rPr>
              <a:t>Risk Mitigation</a:t>
            </a:r>
            <a:endParaRPr sz="1600" dirty="0">
              <a:latin typeface="Calibri"/>
              <a:cs typeface="Calibri"/>
            </a:endParaRPr>
          </a:p>
        </p:txBody>
      </p:sp>
      <p:sp>
        <p:nvSpPr>
          <p:cNvPr id="92" name="Rectangle 91">
            <a:extLst>
              <a:ext uri="{FF2B5EF4-FFF2-40B4-BE49-F238E27FC236}">
                <a16:creationId xmlns:a16="http://schemas.microsoft.com/office/drawing/2014/main" id="{A5DA1815-2342-D5F2-12F8-23966B8AB1D2}"/>
              </a:ext>
            </a:extLst>
          </p:cNvPr>
          <p:cNvSpPr/>
          <p:nvPr/>
        </p:nvSpPr>
        <p:spPr>
          <a:xfrm>
            <a:off x="2454719" y="6433582"/>
            <a:ext cx="3938596" cy="3780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3" name="object 91">
            <a:extLst>
              <a:ext uri="{FF2B5EF4-FFF2-40B4-BE49-F238E27FC236}">
                <a16:creationId xmlns:a16="http://schemas.microsoft.com/office/drawing/2014/main" id="{F652BE66-B496-F130-7685-3C5EC7CC7AD3}"/>
              </a:ext>
            </a:extLst>
          </p:cNvPr>
          <p:cNvSpPr/>
          <p:nvPr/>
        </p:nvSpPr>
        <p:spPr>
          <a:xfrm>
            <a:off x="0" y="6467761"/>
            <a:ext cx="12171954" cy="45719"/>
          </a:xfrm>
          <a:custGeom>
            <a:avLst/>
            <a:gdLst/>
            <a:ahLst/>
            <a:cxnLst/>
            <a:rect l="l" t="t" r="r" b="b"/>
            <a:pathLst>
              <a:path w="11268075">
                <a:moveTo>
                  <a:pt x="0" y="0"/>
                </a:moveTo>
                <a:lnTo>
                  <a:pt x="11267947" y="0"/>
                </a:lnTo>
              </a:path>
            </a:pathLst>
          </a:custGeom>
          <a:ln w="19049">
            <a:solidFill>
              <a:srgbClr val="0C0C0C"/>
            </a:solidFill>
          </a:ln>
        </p:spPr>
        <p:txBody>
          <a:bodyPr wrap="square" lIns="0" tIns="0" rIns="0" bIns="0" rtlCol="0"/>
          <a:lstStyle/>
          <a:p>
            <a:endParaRPr/>
          </a:p>
        </p:txBody>
      </p:sp>
      <p:sp>
        <p:nvSpPr>
          <p:cNvPr id="94" name="Rectangle: Single Corner Snipped 93">
            <a:extLst>
              <a:ext uri="{FF2B5EF4-FFF2-40B4-BE49-F238E27FC236}">
                <a16:creationId xmlns:a16="http://schemas.microsoft.com/office/drawing/2014/main" id="{35C2FE48-2960-9A2D-5162-1644F0193F68}"/>
              </a:ext>
            </a:extLst>
          </p:cNvPr>
          <p:cNvSpPr/>
          <p:nvPr/>
        </p:nvSpPr>
        <p:spPr>
          <a:xfrm>
            <a:off x="3566155" y="6488282"/>
            <a:ext cx="2892613" cy="348547"/>
          </a:xfrm>
          <a:prstGeom prst="snip1Rect">
            <a:avLst>
              <a:gd name="adj" fmla="val 38477"/>
            </a:avLst>
          </a:prstGeom>
          <a:solidFill>
            <a:srgbClr val="00928F"/>
          </a:solidFill>
        </p:spPr>
        <p:txBody>
          <a:bodyPr vert="horz" wrap="square" lIns="0" tIns="10795" rIns="0" bIns="0" rtlCol="0">
            <a:spAutoFit/>
          </a:bodyPr>
          <a:lstStyle/>
          <a:p>
            <a:pPr algn="ctr">
              <a:spcBef>
                <a:spcPts val="85"/>
              </a:spcBef>
            </a:pPr>
            <a:endParaRPr lang="en-IN" sz="1600" b="1" spc="-10">
              <a:solidFill>
                <a:srgbClr val="FFFFFF"/>
              </a:solidFill>
              <a:latin typeface="Calibri"/>
              <a:cs typeface="Calibri"/>
            </a:endParaRPr>
          </a:p>
        </p:txBody>
      </p:sp>
      <p:sp>
        <p:nvSpPr>
          <p:cNvPr id="95" name="object 16">
            <a:extLst>
              <a:ext uri="{FF2B5EF4-FFF2-40B4-BE49-F238E27FC236}">
                <a16:creationId xmlns:a16="http://schemas.microsoft.com/office/drawing/2014/main" id="{58235CC1-FA45-04B5-C8F8-1FF6F853E89D}"/>
              </a:ext>
            </a:extLst>
          </p:cNvPr>
          <p:cNvSpPr txBox="1"/>
          <p:nvPr/>
        </p:nvSpPr>
        <p:spPr>
          <a:xfrm>
            <a:off x="4121641" y="6573680"/>
            <a:ext cx="2336164" cy="208006"/>
          </a:xfrm>
          <a:prstGeom prst="rect">
            <a:avLst/>
          </a:prstGeom>
        </p:spPr>
        <p:txBody>
          <a:bodyPr vert="horz" wrap="square" lIns="0" tIns="0" rIns="0" bIns="0" rtlCol="0">
            <a:spAutoFit/>
          </a:bodyPr>
          <a:lstStyle/>
          <a:p>
            <a:pPr marL="12700">
              <a:lnSpc>
                <a:spcPts val="1620"/>
              </a:lnSpc>
            </a:pPr>
            <a:r>
              <a:rPr lang="en-IN" sz="1600" spc="-15" dirty="0">
                <a:solidFill>
                  <a:schemeClr val="bg1"/>
                </a:solidFill>
                <a:latin typeface="Calibri"/>
                <a:cs typeface="Calibri"/>
              </a:rPr>
              <a:t>Expansion Strategy</a:t>
            </a:r>
            <a:endParaRPr sz="1600" dirty="0">
              <a:solidFill>
                <a:schemeClr val="bg1"/>
              </a:solidFill>
              <a:latin typeface="Calibri"/>
              <a:cs typeface="Calibri"/>
            </a:endParaRPr>
          </a:p>
        </p:txBody>
      </p:sp>
      <p:sp>
        <p:nvSpPr>
          <p:cNvPr id="97" name="object 16">
            <a:extLst>
              <a:ext uri="{FF2B5EF4-FFF2-40B4-BE49-F238E27FC236}">
                <a16:creationId xmlns:a16="http://schemas.microsoft.com/office/drawing/2014/main" id="{1B1A45FF-64E3-5FB2-4535-B041870354AC}"/>
              </a:ext>
            </a:extLst>
          </p:cNvPr>
          <p:cNvSpPr txBox="1"/>
          <p:nvPr/>
        </p:nvSpPr>
        <p:spPr>
          <a:xfrm>
            <a:off x="685800" y="6580395"/>
            <a:ext cx="2336164" cy="208006"/>
          </a:xfrm>
          <a:prstGeom prst="rect">
            <a:avLst/>
          </a:prstGeom>
        </p:spPr>
        <p:txBody>
          <a:bodyPr vert="horz" wrap="square" lIns="0" tIns="0" rIns="0" bIns="0" rtlCol="0">
            <a:spAutoFit/>
          </a:bodyPr>
          <a:lstStyle/>
          <a:p>
            <a:pPr marL="12700">
              <a:lnSpc>
                <a:spcPts val="1620"/>
              </a:lnSpc>
            </a:pPr>
            <a:r>
              <a:rPr lang="en-IN" sz="1600" spc="-15" dirty="0">
                <a:latin typeface="Calibri"/>
                <a:cs typeface="Calibri"/>
              </a:rPr>
              <a:t>Industry Analysis</a:t>
            </a:r>
            <a:endParaRPr sz="1600" dirty="0">
              <a:latin typeface="Calibri"/>
              <a:cs typeface="Calibri"/>
            </a:endParaRPr>
          </a:p>
        </p:txBody>
      </p:sp>
      <p:cxnSp>
        <p:nvCxnSpPr>
          <p:cNvPr id="231" name="Straight Connector 230">
            <a:extLst>
              <a:ext uri="{FF2B5EF4-FFF2-40B4-BE49-F238E27FC236}">
                <a16:creationId xmlns:a16="http://schemas.microsoft.com/office/drawing/2014/main" id="{95E90096-CE38-C499-A02A-DC7A069D97CB}"/>
              </a:ext>
            </a:extLst>
          </p:cNvPr>
          <p:cNvCxnSpPr>
            <a:cxnSpLocks/>
          </p:cNvCxnSpPr>
          <p:nvPr/>
        </p:nvCxnSpPr>
        <p:spPr>
          <a:xfrm>
            <a:off x="7924800" y="920363"/>
            <a:ext cx="0" cy="5403038"/>
          </a:xfrm>
          <a:prstGeom prst="line">
            <a:avLst/>
          </a:prstGeom>
          <a:ln w="19050" cap="flat" cmpd="sng" algn="ctr">
            <a:solidFill>
              <a:schemeClr val="accent5">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4" name="Straight Connector 233">
            <a:extLst>
              <a:ext uri="{FF2B5EF4-FFF2-40B4-BE49-F238E27FC236}">
                <a16:creationId xmlns:a16="http://schemas.microsoft.com/office/drawing/2014/main" id="{AAB41DBA-BD96-BF1B-CD35-505D93AABCA7}"/>
              </a:ext>
            </a:extLst>
          </p:cNvPr>
          <p:cNvCxnSpPr>
            <a:cxnSpLocks/>
          </p:cNvCxnSpPr>
          <p:nvPr/>
        </p:nvCxnSpPr>
        <p:spPr>
          <a:xfrm flipV="1">
            <a:off x="136705" y="3276600"/>
            <a:ext cx="7711895" cy="7786"/>
          </a:xfrm>
          <a:prstGeom prst="line">
            <a:avLst/>
          </a:prstGeom>
          <a:ln w="19050" cap="flat" cmpd="sng" algn="ctr">
            <a:solidFill>
              <a:schemeClr val="accent5">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5" name="TextBox 264">
            <a:extLst>
              <a:ext uri="{FF2B5EF4-FFF2-40B4-BE49-F238E27FC236}">
                <a16:creationId xmlns:a16="http://schemas.microsoft.com/office/drawing/2014/main" id="{342B1B21-35C1-E368-6043-9BDFF9B66F43}"/>
              </a:ext>
            </a:extLst>
          </p:cNvPr>
          <p:cNvSpPr txBox="1"/>
          <p:nvPr/>
        </p:nvSpPr>
        <p:spPr>
          <a:xfrm>
            <a:off x="3363917" y="2236170"/>
            <a:ext cx="3096434" cy="276999"/>
          </a:xfrm>
          <a:prstGeom prst="rect">
            <a:avLst/>
          </a:prstGeom>
          <a:noFill/>
        </p:spPr>
        <p:txBody>
          <a:bodyPr wrap="square" rtlCol="0">
            <a:spAutoFit/>
          </a:bodyPr>
          <a:lstStyle/>
          <a:p>
            <a:endParaRPr lang="en-IN" sz="1200" b="1" dirty="0">
              <a:solidFill>
                <a:schemeClr val="accent5"/>
              </a:solidFill>
            </a:endParaRPr>
          </a:p>
        </p:txBody>
      </p:sp>
      <p:pic>
        <p:nvPicPr>
          <p:cNvPr id="268" name="Picture 267">
            <a:extLst>
              <a:ext uri="{FF2B5EF4-FFF2-40B4-BE49-F238E27FC236}">
                <a16:creationId xmlns:a16="http://schemas.microsoft.com/office/drawing/2014/main" id="{D9B76C11-B3FA-C8C5-5FE2-3153E8BB24B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636581" y="-502508"/>
            <a:ext cx="1833410" cy="1833410"/>
          </a:xfrm>
          <a:prstGeom prst="rect">
            <a:avLst/>
          </a:prstGeom>
        </p:spPr>
      </p:pic>
      <p:cxnSp>
        <p:nvCxnSpPr>
          <p:cNvPr id="3" name="Straight Arrow Connector 2">
            <a:extLst>
              <a:ext uri="{FF2B5EF4-FFF2-40B4-BE49-F238E27FC236}">
                <a16:creationId xmlns:a16="http://schemas.microsoft.com/office/drawing/2014/main" id="{28A470C0-D25A-F1FE-9A1B-6D2982637D88}"/>
              </a:ext>
            </a:extLst>
          </p:cNvPr>
          <p:cNvCxnSpPr>
            <a:cxnSpLocks/>
          </p:cNvCxnSpPr>
          <p:nvPr/>
        </p:nvCxnSpPr>
        <p:spPr>
          <a:xfrm>
            <a:off x="253809" y="2209800"/>
            <a:ext cx="7594791"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grpSp>
        <p:nvGrpSpPr>
          <p:cNvPr id="28" name="Group 27">
            <a:extLst>
              <a:ext uri="{FF2B5EF4-FFF2-40B4-BE49-F238E27FC236}">
                <a16:creationId xmlns:a16="http://schemas.microsoft.com/office/drawing/2014/main" id="{A272442C-CBE4-52E7-B351-B49AAE6F1AAE}"/>
              </a:ext>
            </a:extLst>
          </p:cNvPr>
          <p:cNvGrpSpPr/>
          <p:nvPr/>
        </p:nvGrpSpPr>
        <p:grpSpPr>
          <a:xfrm>
            <a:off x="216604" y="1346178"/>
            <a:ext cx="7122591" cy="3287188"/>
            <a:chOff x="152031" y="1053057"/>
            <a:chExt cx="7122591" cy="3287188"/>
          </a:xfrm>
        </p:grpSpPr>
        <p:pic>
          <p:nvPicPr>
            <p:cNvPr id="10" name="Picture 9">
              <a:extLst>
                <a:ext uri="{FF2B5EF4-FFF2-40B4-BE49-F238E27FC236}">
                  <a16:creationId xmlns:a16="http://schemas.microsoft.com/office/drawing/2014/main" id="{E1FE8252-069F-5CA3-68CF-3B4183F0B49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031" y="1053057"/>
              <a:ext cx="700121" cy="700121"/>
            </a:xfrm>
            <a:prstGeom prst="rect">
              <a:avLst/>
            </a:prstGeom>
          </p:spPr>
        </p:pic>
        <p:pic>
          <p:nvPicPr>
            <p:cNvPr id="16" name="Picture 15">
              <a:extLst>
                <a:ext uri="{FF2B5EF4-FFF2-40B4-BE49-F238E27FC236}">
                  <a16:creationId xmlns:a16="http://schemas.microsoft.com/office/drawing/2014/main" id="{8BDAC81E-A5E6-B4E9-D9DD-BF88D8EC344E}"/>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069135" y="2148525"/>
              <a:ext cx="902026" cy="902026"/>
            </a:xfrm>
            <a:prstGeom prst="rect">
              <a:avLst/>
            </a:prstGeom>
          </p:spPr>
        </p:pic>
        <p:pic>
          <p:nvPicPr>
            <p:cNvPr id="21" name="Picture 20">
              <a:extLst>
                <a:ext uri="{FF2B5EF4-FFF2-40B4-BE49-F238E27FC236}">
                  <a16:creationId xmlns:a16="http://schemas.microsoft.com/office/drawing/2014/main" id="{5E84FFF3-BEE6-89F3-43A8-A51E025F4A35}"/>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944779" y="1088346"/>
              <a:ext cx="668096" cy="668096"/>
            </a:xfrm>
            <a:prstGeom prst="rect">
              <a:avLst/>
            </a:prstGeom>
          </p:spPr>
        </p:pic>
        <p:pic>
          <p:nvPicPr>
            <p:cNvPr id="23" name="Picture 22">
              <a:extLst>
                <a:ext uri="{FF2B5EF4-FFF2-40B4-BE49-F238E27FC236}">
                  <a16:creationId xmlns:a16="http://schemas.microsoft.com/office/drawing/2014/main" id="{07F44CBC-A040-C685-1FC9-B1B47FF0F35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838605" y="2145279"/>
              <a:ext cx="802422" cy="802422"/>
            </a:xfrm>
            <a:prstGeom prst="rect">
              <a:avLst/>
            </a:prstGeom>
          </p:spPr>
        </p:pic>
        <p:pic>
          <p:nvPicPr>
            <p:cNvPr id="49" name="Picture 48">
              <a:extLst>
                <a:ext uri="{FF2B5EF4-FFF2-40B4-BE49-F238E27FC236}">
                  <a16:creationId xmlns:a16="http://schemas.microsoft.com/office/drawing/2014/main" id="{C58F4859-B7A9-02B5-52A9-0ABB2916181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588837" y="3654460"/>
              <a:ext cx="685785" cy="685785"/>
            </a:xfrm>
            <a:prstGeom prst="rect">
              <a:avLst/>
            </a:prstGeom>
          </p:spPr>
        </p:pic>
      </p:grpSp>
      <p:sp>
        <p:nvSpPr>
          <p:cNvPr id="29" name="object 8">
            <a:extLst>
              <a:ext uri="{FF2B5EF4-FFF2-40B4-BE49-F238E27FC236}">
                <a16:creationId xmlns:a16="http://schemas.microsoft.com/office/drawing/2014/main" id="{9C46C7E5-DE2B-C866-AA86-582B1B9E49E5}"/>
              </a:ext>
            </a:extLst>
          </p:cNvPr>
          <p:cNvSpPr txBox="1">
            <a:spLocks/>
          </p:cNvSpPr>
          <p:nvPr/>
        </p:nvSpPr>
        <p:spPr>
          <a:xfrm>
            <a:off x="213153" y="858691"/>
            <a:ext cx="3198203" cy="284309"/>
          </a:xfrm>
          <a:prstGeom prst="rect">
            <a:avLst/>
          </a:prstGeom>
          <a:ln>
            <a:solidFill>
              <a:schemeClr val="accent5"/>
            </a:solidFill>
            <a:prstDash val="dash"/>
          </a:ln>
        </p:spPr>
        <p:txBody>
          <a:bodyPr vert="horz" wrap="square" lIns="0" tIns="12700" rIns="0" bIns="0" rtlCol="0">
            <a:spAutoFit/>
          </a:bodyPr>
          <a:lstStyle>
            <a:lvl1pPr>
              <a:defRPr sz="2000" b="1" i="0">
                <a:solidFill>
                  <a:schemeClr val="tx1"/>
                </a:solidFill>
                <a:latin typeface="Calibri"/>
                <a:ea typeface="+mj-ea"/>
                <a:cs typeface="Calibri"/>
              </a:defRPr>
            </a:lvl1pPr>
          </a:lstStyle>
          <a:p>
            <a:pPr marL="16510" algn="ctr">
              <a:lnSpc>
                <a:spcPts val="2390"/>
              </a:lnSpc>
              <a:spcBef>
                <a:spcPts val="100"/>
              </a:spcBef>
            </a:pPr>
            <a:r>
              <a:rPr lang="en-US" sz="1200" dirty="0"/>
              <a:t>From Click to Doorstep: The Odyssey of an Order</a:t>
            </a:r>
            <a:endParaRPr lang="en-US" sz="1200" kern="0" dirty="0"/>
          </a:p>
        </p:txBody>
      </p:sp>
      <p:grpSp>
        <p:nvGrpSpPr>
          <p:cNvPr id="39" name="Group 38">
            <a:extLst>
              <a:ext uri="{FF2B5EF4-FFF2-40B4-BE49-F238E27FC236}">
                <a16:creationId xmlns:a16="http://schemas.microsoft.com/office/drawing/2014/main" id="{28C2EF75-F3CD-1DF0-E547-0A672A9817BC}"/>
              </a:ext>
            </a:extLst>
          </p:cNvPr>
          <p:cNvGrpSpPr/>
          <p:nvPr/>
        </p:nvGrpSpPr>
        <p:grpSpPr>
          <a:xfrm>
            <a:off x="-186271" y="3675269"/>
            <a:ext cx="6282271" cy="2743200"/>
            <a:chOff x="-100866" y="3352800"/>
            <a:chExt cx="6282271" cy="2743200"/>
          </a:xfrm>
        </p:grpSpPr>
        <p:sp>
          <p:nvSpPr>
            <p:cNvPr id="30" name="Rectangle 29">
              <a:extLst>
                <a:ext uri="{FF2B5EF4-FFF2-40B4-BE49-F238E27FC236}">
                  <a16:creationId xmlns:a16="http://schemas.microsoft.com/office/drawing/2014/main" id="{1E95DFFA-D1A6-6C92-C5D8-A1C19F3628E5}"/>
                </a:ext>
              </a:extLst>
            </p:cNvPr>
            <p:cNvSpPr/>
            <p:nvPr/>
          </p:nvSpPr>
          <p:spPr>
            <a:xfrm>
              <a:off x="203858" y="3352800"/>
              <a:ext cx="5962380" cy="993860"/>
            </a:xfrm>
            <a:prstGeom prst="rect">
              <a:avLst/>
            </a:prstGeom>
            <a:solidFill>
              <a:srgbClr val="00928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5" name="Rectangle 104">
              <a:extLst>
                <a:ext uri="{FF2B5EF4-FFF2-40B4-BE49-F238E27FC236}">
                  <a16:creationId xmlns:a16="http://schemas.microsoft.com/office/drawing/2014/main" id="{494FCC3B-AE41-44F9-9EEE-CE12FCD63A95}"/>
                </a:ext>
              </a:extLst>
            </p:cNvPr>
            <p:cNvSpPr/>
            <p:nvPr/>
          </p:nvSpPr>
          <p:spPr>
            <a:xfrm>
              <a:off x="203856" y="4421569"/>
              <a:ext cx="1859315" cy="516167"/>
            </a:xfrm>
            <a:prstGeom prst="rect">
              <a:avLst/>
            </a:prstGeom>
            <a:solidFill>
              <a:schemeClr val="bg1">
                <a:lumMod val="85000"/>
              </a:schemeClr>
            </a:solidFill>
          </p:spPr>
          <p:txBody>
            <a:bodyPr vert="horz" wrap="square" lIns="0" tIns="10795" rIns="0" bIns="0" rtlCol="0">
              <a:spAutoFit/>
            </a:bodyPr>
            <a:lstStyle/>
            <a:p>
              <a:pPr algn="ctr">
                <a:spcBef>
                  <a:spcPts val="85"/>
                </a:spcBef>
              </a:pPr>
              <a:endParaRPr lang="en-IN" sz="1600" b="1" spc="-10" dirty="0">
                <a:solidFill>
                  <a:srgbClr val="FFFFFF"/>
                </a:solidFill>
                <a:latin typeface="Calibri"/>
                <a:cs typeface="Calibri"/>
              </a:endParaRPr>
            </a:p>
            <a:p>
              <a:pPr algn="ctr">
                <a:spcBef>
                  <a:spcPts val="85"/>
                </a:spcBef>
              </a:pPr>
              <a:endParaRPr lang="en-IN" sz="1600" b="1" spc="-10" dirty="0">
                <a:solidFill>
                  <a:srgbClr val="FFFFFF"/>
                </a:solidFill>
                <a:latin typeface="Calibri"/>
                <a:cs typeface="Calibri"/>
              </a:endParaRPr>
            </a:p>
          </p:txBody>
        </p:sp>
        <p:sp>
          <p:nvSpPr>
            <p:cNvPr id="106" name="Rectangle 105">
              <a:extLst>
                <a:ext uri="{FF2B5EF4-FFF2-40B4-BE49-F238E27FC236}">
                  <a16:creationId xmlns:a16="http://schemas.microsoft.com/office/drawing/2014/main" id="{49CF93C9-CBBD-69F3-D3FC-BF7DC39730D3}"/>
                </a:ext>
              </a:extLst>
            </p:cNvPr>
            <p:cNvSpPr/>
            <p:nvPr/>
          </p:nvSpPr>
          <p:spPr>
            <a:xfrm>
              <a:off x="208618" y="4997070"/>
              <a:ext cx="1859315" cy="516167"/>
            </a:xfrm>
            <a:prstGeom prst="rect">
              <a:avLst/>
            </a:prstGeom>
            <a:solidFill>
              <a:schemeClr val="bg1">
                <a:lumMod val="85000"/>
              </a:schemeClr>
            </a:solidFill>
          </p:spPr>
          <p:txBody>
            <a:bodyPr vert="horz" wrap="square" lIns="0" tIns="10795" rIns="0" bIns="0" rtlCol="0">
              <a:spAutoFit/>
            </a:bodyPr>
            <a:lstStyle/>
            <a:p>
              <a:pPr algn="ctr">
                <a:spcBef>
                  <a:spcPts val="85"/>
                </a:spcBef>
              </a:pPr>
              <a:endParaRPr lang="en-IN" sz="1600" b="1" spc="-10" dirty="0">
                <a:solidFill>
                  <a:srgbClr val="FFFFFF"/>
                </a:solidFill>
                <a:latin typeface="Calibri"/>
                <a:cs typeface="Calibri"/>
              </a:endParaRPr>
            </a:p>
            <a:p>
              <a:pPr algn="ctr">
                <a:spcBef>
                  <a:spcPts val="85"/>
                </a:spcBef>
              </a:pPr>
              <a:endParaRPr lang="en-IN" sz="1600" b="1" spc="-10" dirty="0">
                <a:solidFill>
                  <a:srgbClr val="FFFFFF"/>
                </a:solidFill>
                <a:latin typeface="Calibri"/>
                <a:cs typeface="Calibri"/>
              </a:endParaRPr>
            </a:p>
          </p:txBody>
        </p:sp>
        <p:sp>
          <p:nvSpPr>
            <p:cNvPr id="108" name="Rectangle 107">
              <a:extLst>
                <a:ext uri="{FF2B5EF4-FFF2-40B4-BE49-F238E27FC236}">
                  <a16:creationId xmlns:a16="http://schemas.microsoft.com/office/drawing/2014/main" id="{5D4DDA40-685B-A6CA-AF16-635075520629}"/>
                </a:ext>
              </a:extLst>
            </p:cNvPr>
            <p:cNvSpPr/>
            <p:nvPr/>
          </p:nvSpPr>
          <p:spPr>
            <a:xfrm>
              <a:off x="203856" y="5579833"/>
              <a:ext cx="1859315" cy="516167"/>
            </a:xfrm>
            <a:prstGeom prst="rect">
              <a:avLst/>
            </a:prstGeom>
            <a:solidFill>
              <a:schemeClr val="bg1">
                <a:lumMod val="85000"/>
              </a:schemeClr>
            </a:solidFill>
          </p:spPr>
          <p:txBody>
            <a:bodyPr vert="horz" wrap="square" lIns="0" tIns="10795" rIns="0" bIns="0" rtlCol="0">
              <a:spAutoFit/>
            </a:bodyPr>
            <a:lstStyle/>
            <a:p>
              <a:pPr algn="ctr">
                <a:spcBef>
                  <a:spcPts val="85"/>
                </a:spcBef>
              </a:pPr>
              <a:endParaRPr lang="en-IN" sz="1600" b="1" spc="-10" dirty="0">
                <a:solidFill>
                  <a:srgbClr val="FFFFFF"/>
                </a:solidFill>
                <a:latin typeface="Calibri"/>
                <a:cs typeface="Calibri"/>
              </a:endParaRPr>
            </a:p>
            <a:p>
              <a:pPr algn="ctr">
                <a:spcBef>
                  <a:spcPts val="85"/>
                </a:spcBef>
              </a:pPr>
              <a:endParaRPr lang="en-IN" sz="1600" b="1" spc="-10" dirty="0">
                <a:solidFill>
                  <a:srgbClr val="FFFFFF"/>
                </a:solidFill>
                <a:latin typeface="Calibri"/>
                <a:cs typeface="Calibri"/>
              </a:endParaRPr>
            </a:p>
          </p:txBody>
        </p:sp>
        <p:sp>
          <p:nvSpPr>
            <p:cNvPr id="128" name="TextBox 127">
              <a:extLst>
                <a:ext uri="{FF2B5EF4-FFF2-40B4-BE49-F238E27FC236}">
                  <a16:creationId xmlns:a16="http://schemas.microsoft.com/office/drawing/2014/main" id="{9C4E3CAC-070C-10F3-3E81-380CA96727A8}"/>
                </a:ext>
              </a:extLst>
            </p:cNvPr>
            <p:cNvSpPr txBox="1"/>
            <p:nvPr/>
          </p:nvSpPr>
          <p:spPr>
            <a:xfrm>
              <a:off x="368731" y="3566390"/>
              <a:ext cx="1633217" cy="707886"/>
            </a:xfrm>
            <a:prstGeom prst="rect">
              <a:avLst/>
            </a:prstGeom>
            <a:noFill/>
            <a:ln>
              <a:solidFill>
                <a:schemeClr val="tx1"/>
              </a:solidFill>
              <a:prstDash val="dash"/>
            </a:ln>
          </p:spPr>
          <p:txBody>
            <a:bodyPr wrap="square" rtlCol="0">
              <a:spAutoFit/>
            </a:bodyPr>
            <a:lstStyle/>
            <a:p>
              <a:pPr algn="ctr"/>
              <a:r>
                <a:rPr lang="en-IN" sz="2000" b="1" dirty="0">
                  <a:solidFill>
                    <a:schemeClr val="bg1"/>
                  </a:solidFill>
                </a:rPr>
                <a:t>MODE OF DELIVERY</a:t>
              </a:r>
            </a:p>
          </p:txBody>
        </p:sp>
        <p:sp>
          <p:nvSpPr>
            <p:cNvPr id="130" name="TextBox 129">
              <a:extLst>
                <a:ext uri="{FF2B5EF4-FFF2-40B4-BE49-F238E27FC236}">
                  <a16:creationId xmlns:a16="http://schemas.microsoft.com/office/drawing/2014/main" id="{26A55D9C-5AA5-FACC-B61C-CF4A67BFDCD0}"/>
                </a:ext>
              </a:extLst>
            </p:cNvPr>
            <p:cNvSpPr txBox="1"/>
            <p:nvPr/>
          </p:nvSpPr>
          <p:spPr>
            <a:xfrm>
              <a:off x="4876800" y="3764803"/>
              <a:ext cx="971659" cy="523220"/>
            </a:xfrm>
            <a:prstGeom prst="rect">
              <a:avLst/>
            </a:prstGeom>
            <a:noFill/>
            <a:ln>
              <a:solidFill>
                <a:schemeClr val="tx1"/>
              </a:solidFill>
              <a:prstDash val="dash"/>
            </a:ln>
          </p:spPr>
          <p:txBody>
            <a:bodyPr wrap="square" rtlCol="0">
              <a:spAutoFit/>
            </a:bodyPr>
            <a:lstStyle/>
            <a:p>
              <a:pPr algn="ctr"/>
              <a:r>
                <a:rPr lang="en-IN" sz="1400" b="1" dirty="0">
                  <a:solidFill>
                    <a:schemeClr val="bg1"/>
                  </a:solidFill>
                </a:rPr>
                <a:t>Weather </a:t>
              </a:r>
              <a:br>
                <a:rPr lang="en-IN" sz="1400" b="1" dirty="0">
                  <a:solidFill>
                    <a:schemeClr val="bg1"/>
                  </a:solidFill>
                </a:rPr>
              </a:br>
              <a:r>
                <a:rPr lang="en-IN" sz="1400" b="1" dirty="0">
                  <a:solidFill>
                    <a:schemeClr val="bg1"/>
                  </a:solidFill>
                </a:rPr>
                <a:t>Resilience</a:t>
              </a:r>
            </a:p>
          </p:txBody>
        </p:sp>
        <p:sp>
          <p:nvSpPr>
            <p:cNvPr id="131" name="TextBox 130">
              <a:extLst>
                <a:ext uri="{FF2B5EF4-FFF2-40B4-BE49-F238E27FC236}">
                  <a16:creationId xmlns:a16="http://schemas.microsoft.com/office/drawing/2014/main" id="{57D3665B-F19E-84C6-B999-3F8CBEE5EA4E}"/>
                </a:ext>
              </a:extLst>
            </p:cNvPr>
            <p:cNvSpPr txBox="1"/>
            <p:nvPr/>
          </p:nvSpPr>
          <p:spPr>
            <a:xfrm>
              <a:off x="3468421" y="3768386"/>
              <a:ext cx="1181243" cy="523220"/>
            </a:xfrm>
            <a:prstGeom prst="rect">
              <a:avLst/>
            </a:prstGeom>
            <a:noFill/>
            <a:ln>
              <a:solidFill>
                <a:schemeClr val="tx1"/>
              </a:solidFill>
              <a:prstDash val="dash"/>
            </a:ln>
          </p:spPr>
          <p:txBody>
            <a:bodyPr wrap="square" rtlCol="0">
              <a:spAutoFit/>
            </a:bodyPr>
            <a:lstStyle/>
            <a:p>
              <a:pPr algn="ctr"/>
              <a:r>
                <a:rPr lang="en-IN" sz="1400" b="1" dirty="0">
                  <a:solidFill>
                    <a:schemeClr val="bg1"/>
                  </a:solidFill>
                </a:rPr>
                <a:t>Rural </a:t>
              </a:r>
              <a:br>
                <a:rPr lang="en-IN" sz="1400" b="1" dirty="0">
                  <a:solidFill>
                    <a:schemeClr val="bg1"/>
                  </a:solidFill>
                </a:rPr>
              </a:br>
              <a:r>
                <a:rPr lang="en-IN" sz="1400" b="1" dirty="0">
                  <a:solidFill>
                    <a:schemeClr val="bg1"/>
                  </a:solidFill>
                </a:rPr>
                <a:t>Connectivity</a:t>
              </a:r>
            </a:p>
          </p:txBody>
        </p:sp>
        <p:sp>
          <p:nvSpPr>
            <p:cNvPr id="132" name="TextBox 131">
              <a:extLst>
                <a:ext uri="{FF2B5EF4-FFF2-40B4-BE49-F238E27FC236}">
                  <a16:creationId xmlns:a16="http://schemas.microsoft.com/office/drawing/2014/main" id="{71088CBB-084C-70A0-1B88-72891B043BFE}"/>
                </a:ext>
              </a:extLst>
            </p:cNvPr>
            <p:cNvSpPr txBox="1"/>
            <p:nvPr/>
          </p:nvSpPr>
          <p:spPr>
            <a:xfrm>
              <a:off x="2215964" y="3764259"/>
              <a:ext cx="1086130" cy="523220"/>
            </a:xfrm>
            <a:prstGeom prst="rect">
              <a:avLst/>
            </a:prstGeom>
            <a:noFill/>
            <a:ln>
              <a:solidFill>
                <a:schemeClr val="tx1"/>
              </a:solidFill>
              <a:prstDash val="dash"/>
            </a:ln>
          </p:spPr>
          <p:txBody>
            <a:bodyPr wrap="square" rtlCol="0">
              <a:spAutoFit/>
            </a:bodyPr>
            <a:lstStyle/>
            <a:p>
              <a:pPr algn="ctr"/>
              <a:r>
                <a:rPr lang="en-IN" sz="1400" b="1" dirty="0">
                  <a:solidFill>
                    <a:schemeClr val="bg1"/>
                  </a:solidFill>
                </a:rPr>
                <a:t>Cost </a:t>
              </a:r>
            </a:p>
            <a:p>
              <a:pPr algn="ctr"/>
              <a:r>
                <a:rPr lang="en-IN" sz="1400" b="1" dirty="0">
                  <a:solidFill>
                    <a:schemeClr val="bg1"/>
                  </a:solidFill>
                </a:rPr>
                <a:t>Efficiency</a:t>
              </a:r>
            </a:p>
          </p:txBody>
        </p:sp>
        <p:sp>
          <p:nvSpPr>
            <p:cNvPr id="134" name="TextBox 133">
              <a:extLst>
                <a:ext uri="{FF2B5EF4-FFF2-40B4-BE49-F238E27FC236}">
                  <a16:creationId xmlns:a16="http://schemas.microsoft.com/office/drawing/2014/main" id="{F2181A69-D118-90B0-2D5A-0403B41E36D6}"/>
                </a:ext>
              </a:extLst>
            </p:cNvPr>
            <p:cNvSpPr txBox="1"/>
            <p:nvPr/>
          </p:nvSpPr>
          <p:spPr>
            <a:xfrm>
              <a:off x="-100866" y="5078491"/>
              <a:ext cx="3451860" cy="369332"/>
            </a:xfrm>
            <a:prstGeom prst="rect">
              <a:avLst/>
            </a:prstGeom>
            <a:noFill/>
          </p:spPr>
          <p:txBody>
            <a:bodyPr wrap="square" rtlCol="0">
              <a:spAutoFit/>
            </a:bodyPr>
            <a:lstStyle/>
            <a:p>
              <a:pPr algn="ctr"/>
              <a:r>
                <a:rPr lang="en-IN" b="1" dirty="0"/>
                <a:t>TRAIN</a:t>
              </a:r>
            </a:p>
          </p:txBody>
        </p:sp>
        <p:sp>
          <p:nvSpPr>
            <p:cNvPr id="135" name="TextBox 134">
              <a:extLst>
                <a:ext uri="{FF2B5EF4-FFF2-40B4-BE49-F238E27FC236}">
                  <a16:creationId xmlns:a16="http://schemas.microsoft.com/office/drawing/2014/main" id="{5D33B20F-A6E7-5168-3345-6708F679D5CF}"/>
                </a:ext>
              </a:extLst>
            </p:cNvPr>
            <p:cNvSpPr txBox="1"/>
            <p:nvPr/>
          </p:nvSpPr>
          <p:spPr>
            <a:xfrm>
              <a:off x="-8541" y="5627604"/>
              <a:ext cx="3451860" cy="369332"/>
            </a:xfrm>
            <a:prstGeom prst="rect">
              <a:avLst/>
            </a:prstGeom>
            <a:noFill/>
          </p:spPr>
          <p:txBody>
            <a:bodyPr wrap="square" rtlCol="0">
              <a:spAutoFit/>
            </a:bodyPr>
            <a:lstStyle/>
            <a:p>
              <a:pPr algn="ctr"/>
              <a:r>
                <a:rPr lang="en-IN" b="1" dirty="0"/>
                <a:t>SHIP</a:t>
              </a:r>
            </a:p>
          </p:txBody>
        </p:sp>
        <p:cxnSp>
          <p:nvCxnSpPr>
            <p:cNvPr id="146" name="Straight Connector 145">
              <a:extLst>
                <a:ext uri="{FF2B5EF4-FFF2-40B4-BE49-F238E27FC236}">
                  <a16:creationId xmlns:a16="http://schemas.microsoft.com/office/drawing/2014/main" id="{5E8EA0BF-F8BC-FA88-179E-A420981FD5FF}"/>
                </a:ext>
              </a:extLst>
            </p:cNvPr>
            <p:cNvCxnSpPr>
              <a:cxnSpLocks/>
            </p:cNvCxnSpPr>
            <p:nvPr/>
          </p:nvCxnSpPr>
          <p:spPr>
            <a:xfrm>
              <a:off x="4808831" y="4627408"/>
              <a:ext cx="15167" cy="1377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21A6909B-D880-DCDB-BE4B-A156A7CE8B58}"/>
                </a:ext>
              </a:extLst>
            </p:cNvPr>
            <p:cNvCxnSpPr>
              <a:cxnSpLocks/>
            </p:cNvCxnSpPr>
            <p:nvPr/>
          </p:nvCxnSpPr>
          <p:spPr>
            <a:xfrm>
              <a:off x="3348750" y="4627408"/>
              <a:ext cx="15167" cy="1377169"/>
            </a:xfrm>
            <a:prstGeom prst="line">
              <a:avLst/>
            </a:prstGeom>
          </p:spPr>
          <p:style>
            <a:lnRef idx="1">
              <a:schemeClr val="accent1"/>
            </a:lnRef>
            <a:fillRef idx="0">
              <a:schemeClr val="accent1"/>
            </a:fillRef>
            <a:effectRef idx="0">
              <a:schemeClr val="accent1"/>
            </a:effectRef>
            <a:fontRef idx="minor">
              <a:schemeClr val="tx1"/>
            </a:fontRef>
          </p:style>
        </p:cxnSp>
        <p:grpSp>
          <p:nvGrpSpPr>
            <p:cNvPr id="161" name="Group 160">
              <a:extLst>
                <a:ext uri="{FF2B5EF4-FFF2-40B4-BE49-F238E27FC236}">
                  <a16:creationId xmlns:a16="http://schemas.microsoft.com/office/drawing/2014/main" id="{C07ABD3A-FB54-60A8-7B2B-E3B7B20D3780}"/>
                </a:ext>
              </a:extLst>
            </p:cNvPr>
            <p:cNvGrpSpPr/>
            <p:nvPr>
              <p:custDataLst>
                <p:tags r:id="rId1"/>
              </p:custDataLst>
            </p:nvPr>
          </p:nvGrpSpPr>
          <p:grpSpPr>
            <a:xfrm>
              <a:off x="2201124" y="4572000"/>
              <a:ext cx="1056940" cy="182382"/>
              <a:chOff x="5334000" y="3429000"/>
              <a:chExt cx="1524000" cy="152400"/>
            </a:xfrm>
          </p:grpSpPr>
          <p:sp>
            <p:nvSpPr>
              <p:cNvPr id="162" name="background">
                <a:extLst>
                  <a:ext uri="{FF2B5EF4-FFF2-40B4-BE49-F238E27FC236}">
                    <a16:creationId xmlns:a16="http://schemas.microsoft.com/office/drawing/2014/main" id="{A0D4F79C-B300-636D-F7F8-F0DFDAD0553B}"/>
                  </a:ext>
                </a:extLst>
              </p:cNvPr>
              <p:cNvSpPr/>
              <p:nvPr/>
            </p:nvSpPr>
            <p:spPr>
              <a:xfrm>
                <a:off x="5334000" y="3429000"/>
                <a:ext cx="1524000" cy="152400"/>
              </a:xfrm>
              <a:prstGeom prst="rect">
                <a:avLst/>
              </a:prstGeom>
              <a:solidFill>
                <a:srgbClr val="FFFFF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a:solidFill>
                    <a:schemeClr val="accent5"/>
                  </a:solidFill>
                </a:endParaRPr>
              </a:p>
            </p:txBody>
          </p:sp>
          <p:sp>
            <p:nvSpPr>
              <p:cNvPr id="163" name="bar">
                <a:extLst>
                  <a:ext uri="{FF2B5EF4-FFF2-40B4-BE49-F238E27FC236}">
                    <a16:creationId xmlns:a16="http://schemas.microsoft.com/office/drawing/2014/main" id="{B33A6010-D942-338A-E72A-894B3587DBCB}"/>
                  </a:ext>
                </a:extLst>
              </p:cNvPr>
              <p:cNvSpPr/>
              <p:nvPr/>
            </p:nvSpPr>
            <p:spPr>
              <a:xfrm>
                <a:off x="5334000" y="3429000"/>
                <a:ext cx="304800" cy="152400"/>
              </a:xfrm>
              <a:prstGeom prst="rect">
                <a:avLst/>
              </a:prstGeom>
              <a:solidFill>
                <a:schemeClr val="accent5"/>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rIns="57150" rtlCol="0" anchor="ctr">
                <a:noAutofit/>
              </a:bodyPr>
              <a:lstStyle/>
              <a:p>
                <a:pPr algn="r"/>
                <a:endParaRPr lang="en-IN" sz="900">
                  <a:solidFill>
                    <a:srgbClr val="FFFFFF"/>
                  </a:solidFill>
                </a:endParaRPr>
              </a:p>
            </p:txBody>
          </p:sp>
          <p:sp>
            <p:nvSpPr>
              <p:cNvPr id="164" name="foreground">
                <a:extLst>
                  <a:ext uri="{FF2B5EF4-FFF2-40B4-BE49-F238E27FC236}">
                    <a16:creationId xmlns:a16="http://schemas.microsoft.com/office/drawing/2014/main" id="{75780BFB-E323-E9A9-C34D-CDCF1EA8431C}"/>
                  </a:ext>
                </a:extLst>
              </p:cNvPr>
              <p:cNvSpPr/>
              <p:nvPr/>
            </p:nvSpPr>
            <p:spPr>
              <a:xfrm>
                <a:off x="5334000" y="3429000"/>
                <a:ext cx="1524000" cy="152400"/>
              </a:xfrm>
              <a:prstGeom prst="rect">
                <a:avLst/>
              </a:prstGeom>
              <a:noFill/>
              <a:ln w="9525">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a:p>
            </p:txBody>
          </p:sp>
        </p:grpSp>
        <p:grpSp>
          <p:nvGrpSpPr>
            <p:cNvPr id="165" name="Group 164">
              <a:extLst>
                <a:ext uri="{FF2B5EF4-FFF2-40B4-BE49-F238E27FC236}">
                  <a16:creationId xmlns:a16="http://schemas.microsoft.com/office/drawing/2014/main" id="{9CAC41A5-42A6-DAA2-AB6B-0EDF48359B3B}"/>
                </a:ext>
              </a:extLst>
            </p:cNvPr>
            <p:cNvGrpSpPr/>
            <p:nvPr>
              <p:custDataLst>
                <p:tags r:id="rId2"/>
              </p:custDataLst>
            </p:nvPr>
          </p:nvGrpSpPr>
          <p:grpSpPr>
            <a:xfrm>
              <a:off x="3591260" y="4572000"/>
              <a:ext cx="1056940" cy="182382"/>
              <a:chOff x="5334000" y="3429000"/>
              <a:chExt cx="1524000" cy="152400"/>
            </a:xfrm>
          </p:grpSpPr>
          <p:sp>
            <p:nvSpPr>
              <p:cNvPr id="166" name="background">
                <a:extLst>
                  <a:ext uri="{FF2B5EF4-FFF2-40B4-BE49-F238E27FC236}">
                    <a16:creationId xmlns:a16="http://schemas.microsoft.com/office/drawing/2014/main" id="{181AE297-AC5D-A385-C5CE-A04078EEC441}"/>
                  </a:ext>
                </a:extLst>
              </p:cNvPr>
              <p:cNvSpPr/>
              <p:nvPr/>
            </p:nvSpPr>
            <p:spPr>
              <a:xfrm>
                <a:off x="5334000" y="3429000"/>
                <a:ext cx="1524000" cy="152400"/>
              </a:xfrm>
              <a:prstGeom prst="rect">
                <a:avLst/>
              </a:prstGeom>
              <a:solidFill>
                <a:srgbClr val="FFFFF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a:solidFill>
                    <a:schemeClr val="accent5"/>
                  </a:solidFill>
                </a:endParaRPr>
              </a:p>
            </p:txBody>
          </p:sp>
          <p:sp>
            <p:nvSpPr>
              <p:cNvPr id="167" name="bar">
                <a:extLst>
                  <a:ext uri="{FF2B5EF4-FFF2-40B4-BE49-F238E27FC236}">
                    <a16:creationId xmlns:a16="http://schemas.microsoft.com/office/drawing/2014/main" id="{42DFB3D8-D24F-C941-C694-650130A4D136}"/>
                  </a:ext>
                </a:extLst>
              </p:cNvPr>
              <p:cNvSpPr/>
              <p:nvPr/>
            </p:nvSpPr>
            <p:spPr>
              <a:xfrm>
                <a:off x="5334000" y="3429000"/>
                <a:ext cx="91441" cy="152400"/>
              </a:xfrm>
              <a:prstGeom prst="rect">
                <a:avLst/>
              </a:prstGeom>
              <a:solidFill>
                <a:schemeClr val="accent5"/>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rIns="57150" rtlCol="0" anchor="ctr">
                <a:noAutofit/>
              </a:bodyPr>
              <a:lstStyle/>
              <a:p>
                <a:pPr algn="r"/>
                <a:endParaRPr lang="en-IN" sz="900">
                  <a:solidFill>
                    <a:srgbClr val="FFFFFF"/>
                  </a:solidFill>
                </a:endParaRPr>
              </a:p>
            </p:txBody>
          </p:sp>
          <p:sp>
            <p:nvSpPr>
              <p:cNvPr id="168" name="foreground">
                <a:extLst>
                  <a:ext uri="{FF2B5EF4-FFF2-40B4-BE49-F238E27FC236}">
                    <a16:creationId xmlns:a16="http://schemas.microsoft.com/office/drawing/2014/main" id="{EFB2DC81-7621-5351-28B4-0406DC84334C}"/>
                  </a:ext>
                </a:extLst>
              </p:cNvPr>
              <p:cNvSpPr/>
              <p:nvPr/>
            </p:nvSpPr>
            <p:spPr>
              <a:xfrm>
                <a:off x="5334000" y="3429000"/>
                <a:ext cx="1524000" cy="152400"/>
              </a:xfrm>
              <a:prstGeom prst="rect">
                <a:avLst/>
              </a:prstGeom>
              <a:noFill/>
              <a:ln w="9525">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a:p>
            </p:txBody>
          </p:sp>
        </p:grpSp>
        <p:grpSp>
          <p:nvGrpSpPr>
            <p:cNvPr id="169" name="Group 168">
              <a:extLst>
                <a:ext uri="{FF2B5EF4-FFF2-40B4-BE49-F238E27FC236}">
                  <a16:creationId xmlns:a16="http://schemas.microsoft.com/office/drawing/2014/main" id="{7B817FF4-2BE8-ACF6-FAD1-CF3505EF8E04}"/>
                </a:ext>
              </a:extLst>
            </p:cNvPr>
            <p:cNvGrpSpPr/>
            <p:nvPr>
              <p:custDataLst>
                <p:tags r:id="rId3"/>
              </p:custDataLst>
            </p:nvPr>
          </p:nvGrpSpPr>
          <p:grpSpPr>
            <a:xfrm>
              <a:off x="4962860" y="4572000"/>
              <a:ext cx="1056940" cy="182382"/>
              <a:chOff x="5334000" y="3429000"/>
              <a:chExt cx="1524000" cy="152400"/>
            </a:xfrm>
          </p:grpSpPr>
          <p:sp>
            <p:nvSpPr>
              <p:cNvPr id="170" name="background">
                <a:extLst>
                  <a:ext uri="{FF2B5EF4-FFF2-40B4-BE49-F238E27FC236}">
                    <a16:creationId xmlns:a16="http://schemas.microsoft.com/office/drawing/2014/main" id="{4E93AF1D-9AF4-F3C5-43F3-8DC121832FBD}"/>
                  </a:ext>
                </a:extLst>
              </p:cNvPr>
              <p:cNvSpPr/>
              <p:nvPr/>
            </p:nvSpPr>
            <p:spPr>
              <a:xfrm>
                <a:off x="5334000" y="3429000"/>
                <a:ext cx="1524000" cy="152400"/>
              </a:xfrm>
              <a:prstGeom prst="rect">
                <a:avLst/>
              </a:prstGeom>
              <a:solidFill>
                <a:srgbClr val="FFFFF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a:solidFill>
                    <a:schemeClr val="accent5"/>
                  </a:solidFill>
                </a:endParaRPr>
              </a:p>
            </p:txBody>
          </p:sp>
          <p:sp>
            <p:nvSpPr>
              <p:cNvPr id="171" name="bar">
                <a:extLst>
                  <a:ext uri="{FF2B5EF4-FFF2-40B4-BE49-F238E27FC236}">
                    <a16:creationId xmlns:a16="http://schemas.microsoft.com/office/drawing/2014/main" id="{CBF95882-D662-3673-8DC3-2CCAC17384EF}"/>
                  </a:ext>
                </a:extLst>
              </p:cNvPr>
              <p:cNvSpPr/>
              <p:nvPr/>
            </p:nvSpPr>
            <p:spPr>
              <a:xfrm>
                <a:off x="5334000" y="3429000"/>
                <a:ext cx="243839" cy="152400"/>
              </a:xfrm>
              <a:prstGeom prst="rect">
                <a:avLst/>
              </a:prstGeom>
              <a:solidFill>
                <a:schemeClr val="accent5"/>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rIns="57150" rtlCol="0" anchor="ctr">
                <a:noAutofit/>
              </a:bodyPr>
              <a:lstStyle/>
              <a:p>
                <a:pPr algn="r"/>
                <a:endParaRPr lang="en-IN" sz="900">
                  <a:solidFill>
                    <a:srgbClr val="FFFFFF"/>
                  </a:solidFill>
                </a:endParaRPr>
              </a:p>
            </p:txBody>
          </p:sp>
          <p:sp>
            <p:nvSpPr>
              <p:cNvPr id="172" name="foreground">
                <a:extLst>
                  <a:ext uri="{FF2B5EF4-FFF2-40B4-BE49-F238E27FC236}">
                    <a16:creationId xmlns:a16="http://schemas.microsoft.com/office/drawing/2014/main" id="{8C0F9932-841E-AD96-017E-B241F1D6CD3C}"/>
                  </a:ext>
                </a:extLst>
              </p:cNvPr>
              <p:cNvSpPr/>
              <p:nvPr/>
            </p:nvSpPr>
            <p:spPr>
              <a:xfrm>
                <a:off x="5334000" y="3429000"/>
                <a:ext cx="1524000" cy="152400"/>
              </a:xfrm>
              <a:prstGeom prst="rect">
                <a:avLst/>
              </a:prstGeom>
              <a:noFill/>
              <a:ln w="9525">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a:p>
            </p:txBody>
          </p:sp>
        </p:grpSp>
        <p:grpSp>
          <p:nvGrpSpPr>
            <p:cNvPr id="173" name="Group 172">
              <a:extLst>
                <a:ext uri="{FF2B5EF4-FFF2-40B4-BE49-F238E27FC236}">
                  <a16:creationId xmlns:a16="http://schemas.microsoft.com/office/drawing/2014/main" id="{31B93B78-7231-B387-D99F-D099C6FAC023}"/>
                </a:ext>
              </a:extLst>
            </p:cNvPr>
            <p:cNvGrpSpPr/>
            <p:nvPr>
              <p:custDataLst>
                <p:tags r:id="rId4"/>
              </p:custDataLst>
            </p:nvPr>
          </p:nvGrpSpPr>
          <p:grpSpPr>
            <a:xfrm>
              <a:off x="2190020" y="5761218"/>
              <a:ext cx="1056940" cy="182382"/>
              <a:chOff x="5334000" y="3429000"/>
              <a:chExt cx="1524000" cy="152400"/>
            </a:xfrm>
          </p:grpSpPr>
          <p:sp>
            <p:nvSpPr>
              <p:cNvPr id="174" name="background">
                <a:extLst>
                  <a:ext uri="{FF2B5EF4-FFF2-40B4-BE49-F238E27FC236}">
                    <a16:creationId xmlns:a16="http://schemas.microsoft.com/office/drawing/2014/main" id="{D1283256-FF2B-0820-ECFB-24C677F0EB64}"/>
                  </a:ext>
                </a:extLst>
              </p:cNvPr>
              <p:cNvSpPr/>
              <p:nvPr/>
            </p:nvSpPr>
            <p:spPr>
              <a:xfrm>
                <a:off x="5334000" y="3429000"/>
                <a:ext cx="1524000" cy="152400"/>
              </a:xfrm>
              <a:prstGeom prst="rect">
                <a:avLst/>
              </a:prstGeom>
              <a:solidFill>
                <a:srgbClr val="FFFFF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a:solidFill>
                    <a:schemeClr val="accent5"/>
                  </a:solidFill>
                </a:endParaRPr>
              </a:p>
            </p:txBody>
          </p:sp>
          <p:sp>
            <p:nvSpPr>
              <p:cNvPr id="175" name="bar">
                <a:extLst>
                  <a:ext uri="{FF2B5EF4-FFF2-40B4-BE49-F238E27FC236}">
                    <a16:creationId xmlns:a16="http://schemas.microsoft.com/office/drawing/2014/main" id="{1C5CBE50-BF48-6F15-1CB6-A7897990E50C}"/>
                  </a:ext>
                </a:extLst>
              </p:cNvPr>
              <p:cNvSpPr/>
              <p:nvPr/>
            </p:nvSpPr>
            <p:spPr>
              <a:xfrm>
                <a:off x="5334000" y="3429000"/>
                <a:ext cx="777240" cy="152400"/>
              </a:xfrm>
              <a:prstGeom prst="rect">
                <a:avLst/>
              </a:prstGeom>
              <a:solidFill>
                <a:schemeClr val="accent5"/>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rIns="57150" rtlCol="0" anchor="ctr">
                <a:noAutofit/>
              </a:bodyPr>
              <a:lstStyle/>
              <a:p>
                <a:pPr algn="r"/>
                <a:endParaRPr lang="en-IN" sz="900">
                  <a:solidFill>
                    <a:srgbClr val="FFFFFF"/>
                  </a:solidFill>
                </a:endParaRPr>
              </a:p>
            </p:txBody>
          </p:sp>
          <p:sp>
            <p:nvSpPr>
              <p:cNvPr id="176" name="foreground">
                <a:extLst>
                  <a:ext uri="{FF2B5EF4-FFF2-40B4-BE49-F238E27FC236}">
                    <a16:creationId xmlns:a16="http://schemas.microsoft.com/office/drawing/2014/main" id="{881D842F-B7E4-997F-CE39-1F1F334EDCDD}"/>
                  </a:ext>
                </a:extLst>
              </p:cNvPr>
              <p:cNvSpPr/>
              <p:nvPr/>
            </p:nvSpPr>
            <p:spPr>
              <a:xfrm>
                <a:off x="5334000" y="3429000"/>
                <a:ext cx="1524000" cy="152400"/>
              </a:xfrm>
              <a:prstGeom prst="rect">
                <a:avLst/>
              </a:prstGeom>
              <a:noFill/>
              <a:ln w="9525">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a:p>
            </p:txBody>
          </p:sp>
        </p:grpSp>
        <p:grpSp>
          <p:nvGrpSpPr>
            <p:cNvPr id="177" name="Group 176">
              <a:extLst>
                <a:ext uri="{FF2B5EF4-FFF2-40B4-BE49-F238E27FC236}">
                  <a16:creationId xmlns:a16="http://schemas.microsoft.com/office/drawing/2014/main" id="{620A65C3-EB52-7C0D-DDDB-C3217D94E086}"/>
                </a:ext>
              </a:extLst>
            </p:cNvPr>
            <p:cNvGrpSpPr/>
            <p:nvPr>
              <p:custDataLst>
                <p:tags r:id="rId5"/>
              </p:custDataLst>
            </p:nvPr>
          </p:nvGrpSpPr>
          <p:grpSpPr>
            <a:xfrm>
              <a:off x="4962860" y="5778274"/>
              <a:ext cx="1056940" cy="182382"/>
              <a:chOff x="5334000" y="3429000"/>
              <a:chExt cx="1524000" cy="152400"/>
            </a:xfrm>
          </p:grpSpPr>
          <p:sp>
            <p:nvSpPr>
              <p:cNvPr id="178" name="background">
                <a:extLst>
                  <a:ext uri="{FF2B5EF4-FFF2-40B4-BE49-F238E27FC236}">
                    <a16:creationId xmlns:a16="http://schemas.microsoft.com/office/drawing/2014/main" id="{FF97F7C9-166C-FB6C-A96B-2C0C6AADD02D}"/>
                  </a:ext>
                </a:extLst>
              </p:cNvPr>
              <p:cNvSpPr/>
              <p:nvPr/>
            </p:nvSpPr>
            <p:spPr>
              <a:xfrm>
                <a:off x="5334000" y="3429000"/>
                <a:ext cx="1524000" cy="152400"/>
              </a:xfrm>
              <a:prstGeom prst="rect">
                <a:avLst/>
              </a:prstGeom>
              <a:solidFill>
                <a:srgbClr val="FFFFF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a:solidFill>
                    <a:schemeClr val="accent5"/>
                  </a:solidFill>
                </a:endParaRPr>
              </a:p>
            </p:txBody>
          </p:sp>
          <p:sp>
            <p:nvSpPr>
              <p:cNvPr id="179" name="bar">
                <a:extLst>
                  <a:ext uri="{FF2B5EF4-FFF2-40B4-BE49-F238E27FC236}">
                    <a16:creationId xmlns:a16="http://schemas.microsoft.com/office/drawing/2014/main" id="{4A85C4D9-6A68-36D9-5CF0-344FA7E7D4D6}"/>
                  </a:ext>
                </a:extLst>
              </p:cNvPr>
              <p:cNvSpPr/>
              <p:nvPr/>
            </p:nvSpPr>
            <p:spPr>
              <a:xfrm>
                <a:off x="5334000" y="3429000"/>
                <a:ext cx="320039" cy="152400"/>
              </a:xfrm>
              <a:prstGeom prst="rect">
                <a:avLst/>
              </a:prstGeom>
              <a:solidFill>
                <a:schemeClr val="accent5"/>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rIns="57150" rtlCol="0" anchor="ctr">
                <a:noAutofit/>
              </a:bodyPr>
              <a:lstStyle/>
              <a:p>
                <a:pPr algn="r"/>
                <a:endParaRPr lang="en-IN" sz="900">
                  <a:solidFill>
                    <a:srgbClr val="FFFFFF"/>
                  </a:solidFill>
                </a:endParaRPr>
              </a:p>
            </p:txBody>
          </p:sp>
          <p:sp>
            <p:nvSpPr>
              <p:cNvPr id="180" name="foreground">
                <a:extLst>
                  <a:ext uri="{FF2B5EF4-FFF2-40B4-BE49-F238E27FC236}">
                    <a16:creationId xmlns:a16="http://schemas.microsoft.com/office/drawing/2014/main" id="{5FE4F51C-6709-0A41-B26F-2065E324C6AD}"/>
                  </a:ext>
                </a:extLst>
              </p:cNvPr>
              <p:cNvSpPr/>
              <p:nvPr/>
            </p:nvSpPr>
            <p:spPr>
              <a:xfrm>
                <a:off x="5334000" y="3429000"/>
                <a:ext cx="1524000" cy="152400"/>
              </a:xfrm>
              <a:prstGeom prst="rect">
                <a:avLst/>
              </a:prstGeom>
              <a:noFill/>
              <a:ln w="9525">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a:p>
            </p:txBody>
          </p:sp>
        </p:grpSp>
        <p:grpSp>
          <p:nvGrpSpPr>
            <p:cNvPr id="181" name="Group 180">
              <a:extLst>
                <a:ext uri="{FF2B5EF4-FFF2-40B4-BE49-F238E27FC236}">
                  <a16:creationId xmlns:a16="http://schemas.microsoft.com/office/drawing/2014/main" id="{D6566CFF-F779-97DD-426A-1E517CADD60C}"/>
                </a:ext>
              </a:extLst>
            </p:cNvPr>
            <p:cNvGrpSpPr/>
            <p:nvPr>
              <p:custDataLst>
                <p:tags r:id="rId6"/>
              </p:custDataLst>
            </p:nvPr>
          </p:nvGrpSpPr>
          <p:grpSpPr>
            <a:xfrm>
              <a:off x="3596492" y="5778274"/>
              <a:ext cx="1056940" cy="182382"/>
              <a:chOff x="5334000" y="3429000"/>
              <a:chExt cx="1524000" cy="152400"/>
            </a:xfrm>
          </p:grpSpPr>
          <p:sp>
            <p:nvSpPr>
              <p:cNvPr id="182" name="background">
                <a:extLst>
                  <a:ext uri="{FF2B5EF4-FFF2-40B4-BE49-F238E27FC236}">
                    <a16:creationId xmlns:a16="http://schemas.microsoft.com/office/drawing/2014/main" id="{AF37E819-622E-EF6C-E84C-EE1660B31C37}"/>
                  </a:ext>
                </a:extLst>
              </p:cNvPr>
              <p:cNvSpPr/>
              <p:nvPr/>
            </p:nvSpPr>
            <p:spPr>
              <a:xfrm>
                <a:off x="5334000" y="3429000"/>
                <a:ext cx="1524000" cy="152400"/>
              </a:xfrm>
              <a:prstGeom prst="rect">
                <a:avLst/>
              </a:prstGeom>
              <a:solidFill>
                <a:srgbClr val="FFFFF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a:solidFill>
                    <a:schemeClr val="accent5"/>
                  </a:solidFill>
                </a:endParaRPr>
              </a:p>
            </p:txBody>
          </p:sp>
          <p:sp>
            <p:nvSpPr>
              <p:cNvPr id="183" name="bar">
                <a:extLst>
                  <a:ext uri="{FF2B5EF4-FFF2-40B4-BE49-F238E27FC236}">
                    <a16:creationId xmlns:a16="http://schemas.microsoft.com/office/drawing/2014/main" id="{DE0971F1-79BE-B8D0-A603-54F65316DF1B}"/>
                  </a:ext>
                </a:extLst>
              </p:cNvPr>
              <p:cNvSpPr/>
              <p:nvPr/>
            </p:nvSpPr>
            <p:spPr>
              <a:xfrm>
                <a:off x="5334000" y="3429000"/>
                <a:ext cx="198120" cy="152400"/>
              </a:xfrm>
              <a:prstGeom prst="rect">
                <a:avLst/>
              </a:prstGeom>
              <a:solidFill>
                <a:schemeClr val="accent5"/>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rIns="57150" rtlCol="0" anchor="ctr">
                <a:noAutofit/>
              </a:bodyPr>
              <a:lstStyle/>
              <a:p>
                <a:pPr algn="r"/>
                <a:endParaRPr lang="en-IN" sz="900">
                  <a:solidFill>
                    <a:srgbClr val="FFFFFF"/>
                  </a:solidFill>
                </a:endParaRPr>
              </a:p>
            </p:txBody>
          </p:sp>
          <p:sp>
            <p:nvSpPr>
              <p:cNvPr id="184" name="foreground">
                <a:extLst>
                  <a:ext uri="{FF2B5EF4-FFF2-40B4-BE49-F238E27FC236}">
                    <a16:creationId xmlns:a16="http://schemas.microsoft.com/office/drawing/2014/main" id="{DF921BAB-4FC2-B976-EC7D-E323E46772F1}"/>
                  </a:ext>
                </a:extLst>
              </p:cNvPr>
              <p:cNvSpPr/>
              <p:nvPr/>
            </p:nvSpPr>
            <p:spPr>
              <a:xfrm>
                <a:off x="5334000" y="3429000"/>
                <a:ext cx="1524000" cy="152400"/>
              </a:xfrm>
              <a:prstGeom prst="rect">
                <a:avLst/>
              </a:prstGeom>
              <a:noFill/>
              <a:ln w="9525">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a:p>
            </p:txBody>
          </p:sp>
        </p:grpSp>
        <p:grpSp>
          <p:nvGrpSpPr>
            <p:cNvPr id="185" name="Group 184">
              <a:extLst>
                <a:ext uri="{FF2B5EF4-FFF2-40B4-BE49-F238E27FC236}">
                  <a16:creationId xmlns:a16="http://schemas.microsoft.com/office/drawing/2014/main" id="{9497EA19-1BAE-C76E-55F1-F2AA6EDAAA4A}"/>
                </a:ext>
              </a:extLst>
            </p:cNvPr>
            <p:cNvGrpSpPr/>
            <p:nvPr>
              <p:custDataLst>
                <p:tags r:id="rId7"/>
              </p:custDataLst>
            </p:nvPr>
          </p:nvGrpSpPr>
          <p:grpSpPr>
            <a:xfrm>
              <a:off x="2192796" y="5170244"/>
              <a:ext cx="1056940" cy="182382"/>
              <a:chOff x="5334000" y="3429000"/>
              <a:chExt cx="1524000" cy="152400"/>
            </a:xfrm>
          </p:grpSpPr>
          <p:sp>
            <p:nvSpPr>
              <p:cNvPr id="186" name="background">
                <a:extLst>
                  <a:ext uri="{FF2B5EF4-FFF2-40B4-BE49-F238E27FC236}">
                    <a16:creationId xmlns:a16="http://schemas.microsoft.com/office/drawing/2014/main" id="{CE890973-E817-4353-793F-31B14525726C}"/>
                  </a:ext>
                </a:extLst>
              </p:cNvPr>
              <p:cNvSpPr/>
              <p:nvPr/>
            </p:nvSpPr>
            <p:spPr>
              <a:xfrm>
                <a:off x="5334000" y="3429000"/>
                <a:ext cx="1524000" cy="152400"/>
              </a:xfrm>
              <a:prstGeom prst="rect">
                <a:avLst/>
              </a:prstGeom>
              <a:solidFill>
                <a:srgbClr val="FFFFF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a:solidFill>
                    <a:schemeClr val="accent5"/>
                  </a:solidFill>
                </a:endParaRPr>
              </a:p>
            </p:txBody>
          </p:sp>
          <p:sp>
            <p:nvSpPr>
              <p:cNvPr id="187" name="bar">
                <a:extLst>
                  <a:ext uri="{FF2B5EF4-FFF2-40B4-BE49-F238E27FC236}">
                    <a16:creationId xmlns:a16="http://schemas.microsoft.com/office/drawing/2014/main" id="{C2CCF9EB-8B45-93E4-DD85-1C6420235B5E}"/>
                  </a:ext>
                </a:extLst>
              </p:cNvPr>
              <p:cNvSpPr/>
              <p:nvPr/>
            </p:nvSpPr>
            <p:spPr>
              <a:xfrm>
                <a:off x="5334000" y="3429000"/>
                <a:ext cx="777240" cy="152400"/>
              </a:xfrm>
              <a:prstGeom prst="rect">
                <a:avLst/>
              </a:prstGeom>
              <a:solidFill>
                <a:schemeClr val="accent5"/>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rIns="57150" rtlCol="0" anchor="ctr">
                <a:noAutofit/>
              </a:bodyPr>
              <a:lstStyle/>
              <a:p>
                <a:pPr algn="r"/>
                <a:endParaRPr lang="en-IN" sz="900">
                  <a:solidFill>
                    <a:srgbClr val="FFFFFF"/>
                  </a:solidFill>
                </a:endParaRPr>
              </a:p>
            </p:txBody>
          </p:sp>
          <p:sp>
            <p:nvSpPr>
              <p:cNvPr id="188" name="foreground">
                <a:extLst>
                  <a:ext uri="{FF2B5EF4-FFF2-40B4-BE49-F238E27FC236}">
                    <a16:creationId xmlns:a16="http://schemas.microsoft.com/office/drawing/2014/main" id="{C0549F72-36A7-B2A8-C90E-DBFE7D60E669}"/>
                  </a:ext>
                </a:extLst>
              </p:cNvPr>
              <p:cNvSpPr/>
              <p:nvPr/>
            </p:nvSpPr>
            <p:spPr>
              <a:xfrm>
                <a:off x="5334000" y="3429000"/>
                <a:ext cx="1524000" cy="152400"/>
              </a:xfrm>
              <a:prstGeom prst="rect">
                <a:avLst/>
              </a:prstGeom>
              <a:noFill/>
              <a:ln w="9525">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a:p>
            </p:txBody>
          </p:sp>
        </p:grpSp>
        <p:grpSp>
          <p:nvGrpSpPr>
            <p:cNvPr id="189" name="Group 188">
              <a:extLst>
                <a:ext uri="{FF2B5EF4-FFF2-40B4-BE49-F238E27FC236}">
                  <a16:creationId xmlns:a16="http://schemas.microsoft.com/office/drawing/2014/main" id="{943FF7E6-0888-6C94-8F86-0251712C306D}"/>
                </a:ext>
              </a:extLst>
            </p:cNvPr>
            <p:cNvGrpSpPr/>
            <p:nvPr>
              <p:custDataLst>
                <p:tags r:id="rId8"/>
              </p:custDataLst>
            </p:nvPr>
          </p:nvGrpSpPr>
          <p:grpSpPr>
            <a:xfrm>
              <a:off x="3587794" y="5181600"/>
              <a:ext cx="1056940" cy="182382"/>
              <a:chOff x="5334000" y="3429000"/>
              <a:chExt cx="1524000" cy="152400"/>
            </a:xfrm>
          </p:grpSpPr>
          <p:sp>
            <p:nvSpPr>
              <p:cNvPr id="190" name="background">
                <a:extLst>
                  <a:ext uri="{FF2B5EF4-FFF2-40B4-BE49-F238E27FC236}">
                    <a16:creationId xmlns:a16="http://schemas.microsoft.com/office/drawing/2014/main" id="{0D1B28AC-BCF0-C51F-2FCE-43804CEDCC79}"/>
                  </a:ext>
                </a:extLst>
              </p:cNvPr>
              <p:cNvSpPr/>
              <p:nvPr/>
            </p:nvSpPr>
            <p:spPr>
              <a:xfrm>
                <a:off x="5334000" y="3429000"/>
                <a:ext cx="1524000" cy="152400"/>
              </a:xfrm>
              <a:prstGeom prst="rect">
                <a:avLst/>
              </a:prstGeom>
              <a:solidFill>
                <a:srgbClr val="FFFFF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a:solidFill>
                    <a:schemeClr val="accent5"/>
                  </a:solidFill>
                </a:endParaRPr>
              </a:p>
            </p:txBody>
          </p:sp>
          <p:sp>
            <p:nvSpPr>
              <p:cNvPr id="191" name="bar">
                <a:extLst>
                  <a:ext uri="{FF2B5EF4-FFF2-40B4-BE49-F238E27FC236}">
                    <a16:creationId xmlns:a16="http://schemas.microsoft.com/office/drawing/2014/main" id="{A52BFE40-B61F-A9B7-1439-2A9ADF33BA61}"/>
                  </a:ext>
                </a:extLst>
              </p:cNvPr>
              <p:cNvSpPr/>
              <p:nvPr/>
            </p:nvSpPr>
            <p:spPr>
              <a:xfrm>
                <a:off x="5334000" y="3429000"/>
                <a:ext cx="1264921" cy="152400"/>
              </a:xfrm>
              <a:prstGeom prst="rect">
                <a:avLst/>
              </a:prstGeom>
              <a:solidFill>
                <a:schemeClr val="accent5"/>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rIns="57150" rtlCol="0" anchor="ctr">
                <a:noAutofit/>
              </a:bodyPr>
              <a:lstStyle/>
              <a:p>
                <a:pPr algn="r"/>
                <a:endParaRPr lang="en-IN" sz="900">
                  <a:solidFill>
                    <a:srgbClr val="FFFFFF"/>
                  </a:solidFill>
                </a:endParaRPr>
              </a:p>
            </p:txBody>
          </p:sp>
          <p:sp>
            <p:nvSpPr>
              <p:cNvPr id="192" name="foreground">
                <a:extLst>
                  <a:ext uri="{FF2B5EF4-FFF2-40B4-BE49-F238E27FC236}">
                    <a16:creationId xmlns:a16="http://schemas.microsoft.com/office/drawing/2014/main" id="{149BC97F-E96D-940E-E324-85CA176B0AE7}"/>
                  </a:ext>
                </a:extLst>
              </p:cNvPr>
              <p:cNvSpPr/>
              <p:nvPr/>
            </p:nvSpPr>
            <p:spPr>
              <a:xfrm>
                <a:off x="5334000" y="3429000"/>
                <a:ext cx="1524000" cy="152400"/>
              </a:xfrm>
              <a:prstGeom prst="rect">
                <a:avLst/>
              </a:prstGeom>
              <a:noFill/>
              <a:ln w="9525">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a:p>
            </p:txBody>
          </p:sp>
        </p:grpSp>
        <p:grpSp>
          <p:nvGrpSpPr>
            <p:cNvPr id="193" name="Group 192">
              <a:extLst>
                <a:ext uri="{FF2B5EF4-FFF2-40B4-BE49-F238E27FC236}">
                  <a16:creationId xmlns:a16="http://schemas.microsoft.com/office/drawing/2014/main" id="{77A1A700-9E1C-2004-FD32-430E52420F74}"/>
                </a:ext>
              </a:extLst>
            </p:cNvPr>
            <p:cNvGrpSpPr/>
            <p:nvPr>
              <p:custDataLst>
                <p:tags r:id="rId9"/>
              </p:custDataLst>
            </p:nvPr>
          </p:nvGrpSpPr>
          <p:grpSpPr>
            <a:xfrm>
              <a:off x="4962860" y="5180276"/>
              <a:ext cx="1056940" cy="182382"/>
              <a:chOff x="5334000" y="3429000"/>
              <a:chExt cx="1524000" cy="152400"/>
            </a:xfrm>
          </p:grpSpPr>
          <p:sp>
            <p:nvSpPr>
              <p:cNvPr id="194" name="background">
                <a:extLst>
                  <a:ext uri="{FF2B5EF4-FFF2-40B4-BE49-F238E27FC236}">
                    <a16:creationId xmlns:a16="http://schemas.microsoft.com/office/drawing/2014/main" id="{13FBAD87-4B4F-13D4-47E5-373BDE1AA46A}"/>
                  </a:ext>
                </a:extLst>
              </p:cNvPr>
              <p:cNvSpPr/>
              <p:nvPr/>
            </p:nvSpPr>
            <p:spPr>
              <a:xfrm>
                <a:off x="5334000" y="3429000"/>
                <a:ext cx="1524000" cy="152400"/>
              </a:xfrm>
              <a:prstGeom prst="rect">
                <a:avLst/>
              </a:prstGeom>
              <a:solidFill>
                <a:srgbClr val="FFFFF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a:solidFill>
                    <a:schemeClr val="accent5"/>
                  </a:solidFill>
                </a:endParaRPr>
              </a:p>
            </p:txBody>
          </p:sp>
          <p:sp>
            <p:nvSpPr>
              <p:cNvPr id="195" name="bar">
                <a:extLst>
                  <a:ext uri="{FF2B5EF4-FFF2-40B4-BE49-F238E27FC236}">
                    <a16:creationId xmlns:a16="http://schemas.microsoft.com/office/drawing/2014/main" id="{FE5A1E41-3990-3E84-292D-9F5FBB4F6224}"/>
                  </a:ext>
                </a:extLst>
              </p:cNvPr>
              <p:cNvSpPr/>
              <p:nvPr/>
            </p:nvSpPr>
            <p:spPr>
              <a:xfrm>
                <a:off x="5334000" y="3429000"/>
                <a:ext cx="457199" cy="152400"/>
              </a:xfrm>
              <a:prstGeom prst="rect">
                <a:avLst/>
              </a:prstGeom>
              <a:solidFill>
                <a:schemeClr val="accent5"/>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wrap="none" lIns="0" rIns="57150" rtlCol="0" anchor="ctr">
                <a:noAutofit/>
              </a:bodyPr>
              <a:lstStyle/>
              <a:p>
                <a:pPr algn="r"/>
                <a:endParaRPr lang="en-IN" sz="900">
                  <a:solidFill>
                    <a:srgbClr val="FFFFFF"/>
                  </a:solidFill>
                </a:endParaRPr>
              </a:p>
            </p:txBody>
          </p:sp>
          <p:sp>
            <p:nvSpPr>
              <p:cNvPr id="196" name="foreground">
                <a:extLst>
                  <a:ext uri="{FF2B5EF4-FFF2-40B4-BE49-F238E27FC236}">
                    <a16:creationId xmlns:a16="http://schemas.microsoft.com/office/drawing/2014/main" id="{B675C005-7BC2-BA84-5C57-9BDD623B16CD}"/>
                  </a:ext>
                </a:extLst>
              </p:cNvPr>
              <p:cNvSpPr/>
              <p:nvPr/>
            </p:nvSpPr>
            <p:spPr>
              <a:xfrm>
                <a:off x="5334000" y="3429000"/>
                <a:ext cx="1524000" cy="152400"/>
              </a:xfrm>
              <a:prstGeom prst="rect">
                <a:avLst/>
              </a:prstGeom>
              <a:noFill/>
              <a:ln w="9525">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a:p>
            </p:txBody>
          </p:sp>
        </p:grpSp>
        <p:pic>
          <p:nvPicPr>
            <p:cNvPr id="247" name="Picture 246">
              <a:extLst>
                <a:ext uri="{FF2B5EF4-FFF2-40B4-BE49-F238E27FC236}">
                  <a16:creationId xmlns:a16="http://schemas.microsoft.com/office/drawing/2014/main" id="{29AD04D2-17E0-3468-39BA-3D023D8CB3D9}"/>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04205" y="5569756"/>
              <a:ext cx="511692" cy="511692"/>
            </a:xfrm>
            <a:prstGeom prst="rect">
              <a:avLst/>
            </a:prstGeom>
          </p:spPr>
        </p:pic>
        <p:pic>
          <p:nvPicPr>
            <p:cNvPr id="249" name="Picture 248">
              <a:extLst>
                <a:ext uri="{FF2B5EF4-FFF2-40B4-BE49-F238E27FC236}">
                  <a16:creationId xmlns:a16="http://schemas.microsoft.com/office/drawing/2014/main" id="{346988DC-E66A-5E6D-F0FE-301D4220726D}"/>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44625" y="5056922"/>
              <a:ext cx="413264" cy="413264"/>
            </a:xfrm>
            <a:prstGeom prst="rect">
              <a:avLst/>
            </a:prstGeom>
          </p:spPr>
        </p:pic>
        <p:pic>
          <p:nvPicPr>
            <p:cNvPr id="251" name="Picture 250">
              <a:extLst>
                <a:ext uri="{FF2B5EF4-FFF2-40B4-BE49-F238E27FC236}">
                  <a16:creationId xmlns:a16="http://schemas.microsoft.com/office/drawing/2014/main" id="{5F3C095A-B3D9-8C49-E3DB-5AF394BB7DB7}"/>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04896" y="4465048"/>
              <a:ext cx="492723" cy="492723"/>
            </a:xfrm>
            <a:prstGeom prst="rect">
              <a:avLst/>
            </a:prstGeom>
          </p:spPr>
        </p:pic>
        <p:sp>
          <p:nvSpPr>
            <p:cNvPr id="127" name="TextBox 126">
              <a:extLst>
                <a:ext uri="{FF2B5EF4-FFF2-40B4-BE49-F238E27FC236}">
                  <a16:creationId xmlns:a16="http://schemas.microsoft.com/office/drawing/2014/main" id="{61712F39-31F6-4F3B-ACAA-7C0E7EA3CF72}"/>
                </a:ext>
              </a:extLst>
            </p:cNvPr>
            <p:cNvSpPr txBox="1"/>
            <p:nvPr/>
          </p:nvSpPr>
          <p:spPr>
            <a:xfrm>
              <a:off x="2215964" y="3352800"/>
              <a:ext cx="3486379" cy="369332"/>
            </a:xfrm>
            <a:prstGeom prst="rect">
              <a:avLst/>
            </a:prstGeom>
            <a:solidFill>
              <a:schemeClr val="bg1"/>
            </a:solidFill>
            <a:ln>
              <a:solidFill>
                <a:schemeClr val="accent1">
                  <a:shade val="15000"/>
                </a:schemeClr>
              </a:solidFill>
              <a:prstDash val="dash"/>
            </a:ln>
          </p:spPr>
          <p:txBody>
            <a:bodyPr wrap="square" rtlCol="0">
              <a:spAutoFit/>
            </a:bodyPr>
            <a:lstStyle/>
            <a:p>
              <a:pPr algn="ctr"/>
              <a:r>
                <a:rPr lang="en-IN" b="1" dirty="0"/>
                <a:t>Parameters Of Assessment</a:t>
              </a:r>
            </a:p>
          </p:txBody>
        </p:sp>
        <p:cxnSp>
          <p:nvCxnSpPr>
            <p:cNvPr id="42" name="Straight Connector 41">
              <a:extLst>
                <a:ext uri="{FF2B5EF4-FFF2-40B4-BE49-F238E27FC236}">
                  <a16:creationId xmlns:a16="http://schemas.microsoft.com/office/drawing/2014/main" id="{9FCC95B6-A6F1-48B4-B005-9E7F1BE224B6}"/>
                </a:ext>
              </a:extLst>
            </p:cNvPr>
            <p:cNvCxnSpPr>
              <a:cxnSpLocks/>
            </p:cNvCxnSpPr>
            <p:nvPr/>
          </p:nvCxnSpPr>
          <p:spPr>
            <a:xfrm>
              <a:off x="6166238" y="4640007"/>
              <a:ext cx="15167" cy="137716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3" name="TextBox 132">
            <a:extLst>
              <a:ext uri="{FF2B5EF4-FFF2-40B4-BE49-F238E27FC236}">
                <a16:creationId xmlns:a16="http://schemas.microsoft.com/office/drawing/2014/main" id="{CF2A0B51-93E7-6C9F-88B3-E75A83B3C8C0}"/>
              </a:ext>
            </a:extLst>
          </p:cNvPr>
          <p:cNvSpPr txBox="1"/>
          <p:nvPr/>
        </p:nvSpPr>
        <p:spPr>
          <a:xfrm>
            <a:off x="-393272" y="4864994"/>
            <a:ext cx="3451860" cy="369332"/>
          </a:xfrm>
          <a:prstGeom prst="rect">
            <a:avLst/>
          </a:prstGeom>
          <a:noFill/>
        </p:spPr>
        <p:txBody>
          <a:bodyPr wrap="square" rtlCol="0">
            <a:spAutoFit/>
          </a:bodyPr>
          <a:lstStyle/>
          <a:p>
            <a:pPr algn="ctr"/>
            <a:r>
              <a:rPr lang="en-IN" b="1" dirty="0"/>
              <a:t>AIRPLANE</a:t>
            </a:r>
          </a:p>
        </p:txBody>
      </p:sp>
      <p:sp>
        <p:nvSpPr>
          <p:cNvPr id="44" name="TextBox 43">
            <a:extLst>
              <a:ext uri="{FF2B5EF4-FFF2-40B4-BE49-F238E27FC236}">
                <a16:creationId xmlns:a16="http://schemas.microsoft.com/office/drawing/2014/main" id="{056AB5EC-ECEE-E622-2CDB-E916EDC239C8}"/>
              </a:ext>
            </a:extLst>
          </p:cNvPr>
          <p:cNvSpPr txBox="1"/>
          <p:nvPr/>
        </p:nvSpPr>
        <p:spPr>
          <a:xfrm>
            <a:off x="1364704" y="1304030"/>
            <a:ext cx="2278417" cy="769441"/>
          </a:xfrm>
          <a:prstGeom prst="rect">
            <a:avLst/>
          </a:prstGeom>
          <a:noFill/>
        </p:spPr>
        <p:txBody>
          <a:bodyPr wrap="square" rtlCol="0">
            <a:spAutoFit/>
          </a:bodyPr>
          <a:lstStyle/>
          <a:p>
            <a:r>
              <a:rPr lang="en-US" sz="1100" dirty="0"/>
              <a:t>Packages are transported from the seller to a central hub using DFCs trains as the main mode of transport. </a:t>
            </a:r>
            <a:endParaRPr lang="en-IN" sz="1100" dirty="0"/>
          </a:p>
        </p:txBody>
      </p:sp>
      <p:pic>
        <p:nvPicPr>
          <p:cNvPr id="55" name="Picture 54">
            <a:extLst>
              <a:ext uri="{FF2B5EF4-FFF2-40B4-BE49-F238E27FC236}">
                <a16:creationId xmlns:a16="http://schemas.microsoft.com/office/drawing/2014/main" id="{A932CAD8-3B79-7E3D-9179-7E5C19726EE0}"/>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21544" y="1268626"/>
            <a:ext cx="183256" cy="183256"/>
          </a:xfrm>
          <a:prstGeom prst="rect">
            <a:avLst/>
          </a:prstGeom>
        </p:spPr>
      </p:pic>
      <p:pic>
        <p:nvPicPr>
          <p:cNvPr id="57" name="Picture 56">
            <a:extLst>
              <a:ext uri="{FF2B5EF4-FFF2-40B4-BE49-F238E27FC236}">
                <a16:creationId xmlns:a16="http://schemas.microsoft.com/office/drawing/2014/main" id="{73012501-1CAA-E85F-B25B-6088A7E4EBFB}"/>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706184" y="2277012"/>
            <a:ext cx="296719" cy="296719"/>
          </a:xfrm>
          <a:prstGeom prst="rect">
            <a:avLst/>
          </a:prstGeom>
        </p:spPr>
      </p:pic>
      <p:pic>
        <p:nvPicPr>
          <p:cNvPr id="61" name="Picture 60">
            <a:extLst>
              <a:ext uri="{FF2B5EF4-FFF2-40B4-BE49-F238E27FC236}">
                <a16:creationId xmlns:a16="http://schemas.microsoft.com/office/drawing/2014/main" id="{DE6594D7-8591-D4BF-3501-B67C696A187E}"/>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677945" y="1186643"/>
            <a:ext cx="261432" cy="261432"/>
          </a:xfrm>
          <a:prstGeom prst="rect">
            <a:avLst/>
          </a:prstGeom>
        </p:spPr>
      </p:pic>
      <p:sp>
        <p:nvSpPr>
          <p:cNvPr id="62" name="TextBox 61">
            <a:extLst>
              <a:ext uri="{FF2B5EF4-FFF2-40B4-BE49-F238E27FC236}">
                <a16:creationId xmlns:a16="http://schemas.microsoft.com/office/drawing/2014/main" id="{58B223E6-2FBE-59C7-42A8-D9C71DEA303A}"/>
              </a:ext>
            </a:extLst>
          </p:cNvPr>
          <p:cNvSpPr txBox="1"/>
          <p:nvPr/>
        </p:nvSpPr>
        <p:spPr>
          <a:xfrm>
            <a:off x="3231804" y="2327815"/>
            <a:ext cx="2278417" cy="600164"/>
          </a:xfrm>
          <a:prstGeom prst="rect">
            <a:avLst/>
          </a:prstGeom>
          <a:noFill/>
        </p:spPr>
        <p:txBody>
          <a:bodyPr wrap="square" rtlCol="0">
            <a:spAutoFit/>
          </a:bodyPr>
          <a:lstStyle/>
          <a:p>
            <a:r>
              <a:rPr lang="en-US" sz="1100" dirty="0"/>
              <a:t>A centralized hub within a 30 km radius provides secure storage and sorting for packages.</a:t>
            </a:r>
            <a:endParaRPr lang="en-IN" sz="1100" dirty="0"/>
          </a:p>
        </p:txBody>
      </p:sp>
      <p:sp>
        <p:nvSpPr>
          <p:cNvPr id="64" name="TextBox 63">
            <a:extLst>
              <a:ext uri="{FF2B5EF4-FFF2-40B4-BE49-F238E27FC236}">
                <a16:creationId xmlns:a16="http://schemas.microsoft.com/office/drawing/2014/main" id="{14031DEA-C321-1876-0255-A0ADCB033F78}"/>
              </a:ext>
            </a:extLst>
          </p:cNvPr>
          <p:cNvSpPr txBox="1"/>
          <p:nvPr/>
        </p:nvSpPr>
        <p:spPr>
          <a:xfrm>
            <a:off x="4983927" y="949404"/>
            <a:ext cx="2785746" cy="938719"/>
          </a:xfrm>
          <a:prstGeom prst="rect">
            <a:avLst/>
          </a:prstGeom>
          <a:noFill/>
        </p:spPr>
        <p:txBody>
          <a:bodyPr wrap="square" rtlCol="0">
            <a:spAutoFit/>
          </a:bodyPr>
          <a:lstStyle/>
          <a:p>
            <a:r>
              <a:rPr lang="en-US" sz="1100" dirty="0"/>
              <a:t>Local delivery personnel handle the final leg, delivering packages to their destinations. Their area familiarity helps overcome language barriers, build trust, and ensure smooth deliveries.</a:t>
            </a:r>
            <a:endParaRPr lang="en-IN" sz="1100" dirty="0"/>
          </a:p>
        </p:txBody>
      </p:sp>
      <p:pic>
        <p:nvPicPr>
          <p:cNvPr id="66" name="Picture 65">
            <a:extLst>
              <a:ext uri="{FF2B5EF4-FFF2-40B4-BE49-F238E27FC236}">
                <a16:creationId xmlns:a16="http://schemas.microsoft.com/office/drawing/2014/main" id="{30AD2FD6-A00F-37A9-B997-DA966CC610C3}"/>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563033" y="2310256"/>
            <a:ext cx="292682" cy="292682"/>
          </a:xfrm>
          <a:prstGeom prst="rect">
            <a:avLst/>
          </a:prstGeom>
        </p:spPr>
      </p:pic>
      <p:sp>
        <p:nvSpPr>
          <p:cNvPr id="69" name="TextBox 68">
            <a:extLst>
              <a:ext uri="{FF2B5EF4-FFF2-40B4-BE49-F238E27FC236}">
                <a16:creationId xmlns:a16="http://schemas.microsoft.com/office/drawing/2014/main" id="{0EE9128C-2556-7F92-2CE2-575AD6ED610D}"/>
              </a:ext>
            </a:extLst>
          </p:cNvPr>
          <p:cNvSpPr txBox="1"/>
          <p:nvPr/>
        </p:nvSpPr>
        <p:spPr>
          <a:xfrm>
            <a:off x="8016726" y="815080"/>
            <a:ext cx="4082899" cy="369332"/>
          </a:xfrm>
          <a:prstGeom prst="rect">
            <a:avLst/>
          </a:prstGeom>
          <a:noFill/>
          <a:ln>
            <a:solidFill>
              <a:schemeClr val="tx1"/>
            </a:solidFill>
            <a:prstDash val="solid"/>
          </a:ln>
        </p:spPr>
        <p:txBody>
          <a:bodyPr wrap="square" rtlCol="0">
            <a:spAutoFit/>
          </a:bodyPr>
          <a:lstStyle/>
          <a:p>
            <a:pPr algn="ctr"/>
            <a:r>
              <a:rPr lang="en-IN" b="1" i="0" dirty="0">
                <a:effectLst/>
                <a:latin typeface="var(--font-fk-grotesk)"/>
              </a:rPr>
              <a:t>     DFCs - Dedicated Freight Corridors</a:t>
            </a:r>
            <a:endParaRPr lang="en-IN" b="1" dirty="0"/>
          </a:p>
        </p:txBody>
      </p:sp>
      <p:sp>
        <p:nvSpPr>
          <p:cNvPr id="7" name="TextBox 6">
            <a:extLst>
              <a:ext uri="{FF2B5EF4-FFF2-40B4-BE49-F238E27FC236}">
                <a16:creationId xmlns:a16="http://schemas.microsoft.com/office/drawing/2014/main" id="{5B69875E-9B97-513C-B60E-05851D920229}"/>
              </a:ext>
            </a:extLst>
          </p:cNvPr>
          <p:cNvSpPr txBox="1"/>
          <p:nvPr/>
        </p:nvSpPr>
        <p:spPr>
          <a:xfrm>
            <a:off x="82891" y="3331780"/>
            <a:ext cx="6081552" cy="369332"/>
          </a:xfrm>
          <a:prstGeom prst="rect">
            <a:avLst/>
          </a:prstGeom>
          <a:noFill/>
        </p:spPr>
        <p:txBody>
          <a:bodyPr wrap="square" rtlCol="0">
            <a:spAutoFit/>
          </a:bodyPr>
          <a:lstStyle/>
          <a:p>
            <a:r>
              <a:rPr lang="en-IN" b="1" dirty="0"/>
              <a:t>Why Train is The Ideal Mode Of Transportation For Us?</a:t>
            </a:r>
          </a:p>
        </p:txBody>
      </p:sp>
      <p:grpSp>
        <p:nvGrpSpPr>
          <p:cNvPr id="12" name="Group 11">
            <a:extLst>
              <a:ext uri="{FF2B5EF4-FFF2-40B4-BE49-F238E27FC236}">
                <a16:creationId xmlns:a16="http://schemas.microsoft.com/office/drawing/2014/main" id="{3A4F9A3B-8E35-DB87-15FB-B44B07B09B01}"/>
              </a:ext>
            </a:extLst>
          </p:cNvPr>
          <p:cNvGrpSpPr/>
          <p:nvPr/>
        </p:nvGrpSpPr>
        <p:grpSpPr>
          <a:xfrm>
            <a:off x="7985945" y="1382823"/>
            <a:ext cx="4195926" cy="4641037"/>
            <a:chOff x="8004642" y="303290"/>
            <a:chExt cx="4195926" cy="4641037"/>
          </a:xfrm>
        </p:grpSpPr>
        <p:grpSp>
          <p:nvGrpSpPr>
            <p:cNvPr id="83" name="Group 82">
              <a:extLst>
                <a:ext uri="{FF2B5EF4-FFF2-40B4-BE49-F238E27FC236}">
                  <a16:creationId xmlns:a16="http://schemas.microsoft.com/office/drawing/2014/main" id="{C4613D4D-D963-1D73-1858-91CF29543553}"/>
                </a:ext>
              </a:extLst>
            </p:cNvPr>
            <p:cNvGrpSpPr/>
            <p:nvPr/>
          </p:nvGrpSpPr>
          <p:grpSpPr>
            <a:xfrm>
              <a:off x="8004642" y="303290"/>
              <a:ext cx="4087602" cy="4641037"/>
              <a:chOff x="7979907" y="-2590667"/>
              <a:chExt cx="4087602" cy="4641037"/>
            </a:xfrm>
          </p:grpSpPr>
          <p:sp>
            <p:nvSpPr>
              <p:cNvPr id="76" name="TextBox 75">
                <a:extLst>
                  <a:ext uri="{FF2B5EF4-FFF2-40B4-BE49-F238E27FC236}">
                    <a16:creationId xmlns:a16="http://schemas.microsoft.com/office/drawing/2014/main" id="{3CF2C8A1-619B-E6FA-4E99-1E4C811D2290}"/>
                  </a:ext>
                </a:extLst>
              </p:cNvPr>
              <p:cNvSpPr txBox="1"/>
              <p:nvPr/>
            </p:nvSpPr>
            <p:spPr>
              <a:xfrm>
                <a:off x="7994963" y="-2590667"/>
                <a:ext cx="4022426" cy="1015663"/>
              </a:xfrm>
              <a:prstGeom prst="rect">
                <a:avLst/>
              </a:prstGeom>
              <a:noFill/>
              <a:ln>
                <a:noFill/>
                <a:prstDash val="dash"/>
              </a:ln>
            </p:spPr>
            <p:txBody>
              <a:bodyPr wrap="square" rtlCol="0">
                <a:spAutoFit/>
              </a:bodyPr>
              <a:lstStyle/>
              <a:p>
                <a:pPr algn="just"/>
                <a:r>
                  <a:rPr lang="en-US" sz="1200" dirty="0">
                    <a:solidFill>
                      <a:schemeClr val="tx1"/>
                    </a:solidFill>
                  </a:rPr>
                  <a:t>DFCs are </a:t>
                </a:r>
                <a:r>
                  <a:rPr lang="en-US" sz="1200" b="1" dirty="0">
                    <a:solidFill>
                      <a:schemeClr val="tx1"/>
                    </a:solidFill>
                  </a:rPr>
                  <a:t>dedicated tracks</a:t>
                </a:r>
                <a:r>
                  <a:rPr lang="en-US" sz="1200" dirty="0">
                    <a:solidFill>
                      <a:schemeClr val="tx1"/>
                    </a:solidFill>
                  </a:rPr>
                  <a:t> for freight trains that enable higher transport capacity and faster transit times. They facilitate the running of </a:t>
                </a:r>
                <a:r>
                  <a:rPr lang="en-US" sz="1200" b="1" dirty="0">
                    <a:solidFill>
                      <a:schemeClr val="tx1"/>
                    </a:solidFill>
                  </a:rPr>
                  <a:t>double stack container</a:t>
                </a:r>
                <a:r>
                  <a:rPr lang="en-US" sz="1200" dirty="0">
                    <a:solidFill>
                      <a:schemeClr val="tx1"/>
                    </a:solidFill>
                  </a:rPr>
                  <a:t> trains and heavy haul trains, significantly improving supply chain operations for industries along these routes. </a:t>
                </a:r>
                <a:endParaRPr lang="en-IN" sz="1200" dirty="0"/>
              </a:p>
            </p:txBody>
          </p:sp>
          <p:sp>
            <p:nvSpPr>
              <p:cNvPr id="77" name="TextBox 76">
                <a:extLst>
                  <a:ext uri="{FF2B5EF4-FFF2-40B4-BE49-F238E27FC236}">
                    <a16:creationId xmlns:a16="http://schemas.microsoft.com/office/drawing/2014/main" id="{01EA75B8-3ED1-36B6-875E-4F966E1246D7}"/>
                  </a:ext>
                </a:extLst>
              </p:cNvPr>
              <p:cNvSpPr txBox="1"/>
              <p:nvPr/>
            </p:nvSpPr>
            <p:spPr>
              <a:xfrm>
                <a:off x="8667439" y="-576992"/>
                <a:ext cx="3400070" cy="461665"/>
              </a:xfrm>
              <a:prstGeom prst="rect">
                <a:avLst/>
              </a:prstGeom>
              <a:noFill/>
            </p:spPr>
            <p:txBody>
              <a:bodyPr wrap="square" rtlCol="0">
                <a:spAutoFit/>
              </a:bodyPr>
              <a:lstStyle/>
              <a:p>
                <a:r>
                  <a:rPr lang="en-US" sz="1200" b="1" dirty="0"/>
                  <a:t>SPEED: </a:t>
                </a:r>
                <a:r>
                  <a:rPr lang="en-US" sz="1200" dirty="0"/>
                  <a:t>Average Speed of 60 km/</a:t>
                </a:r>
                <a:r>
                  <a:rPr lang="en-US" sz="1200" dirty="0" err="1"/>
                  <a:t>hr</a:t>
                </a:r>
                <a:r>
                  <a:rPr lang="en-US" sz="1200" dirty="0"/>
                  <a:t> as compared to 20km/</a:t>
                </a:r>
                <a:r>
                  <a:rPr lang="en-US" sz="1200" dirty="0" err="1"/>
                  <a:t>hr</a:t>
                </a:r>
                <a:r>
                  <a:rPr lang="en-US" sz="1200" dirty="0"/>
                  <a:t> of normal railway.</a:t>
                </a:r>
                <a:endParaRPr lang="en-IN" sz="1200" b="1" dirty="0"/>
              </a:p>
            </p:txBody>
          </p:sp>
          <p:sp>
            <p:nvSpPr>
              <p:cNvPr id="78" name="TextBox 77">
                <a:extLst>
                  <a:ext uri="{FF2B5EF4-FFF2-40B4-BE49-F238E27FC236}">
                    <a16:creationId xmlns:a16="http://schemas.microsoft.com/office/drawing/2014/main" id="{98E0CB7B-2C56-40AA-F200-60B42C15C49C}"/>
                  </a:ext>
                </a:extLst>
              </p:cNvPr>
              <p:cNvSpPr txBox="1"/>
              <p:nvPr/>
            </p:nvSpPr>
            <p:spPr>
              <a:xfrm>
                <a:off x="8707330" y="-63315"/>
                <a:ext cx="3325951" cy="461665"/>
              </a:xfrm>
              <a:prstGeom prst="rect">
                <a:avLst/>
              </a:prstGeom>
              <a:noFill/>
            </p:spPr>
            <p:txBody>
              <a:bodyPr wrap="square" rtlCol="0">
                <a:spAutoFit/>
              </a:bodyPr>
              <a:lstStyle/>
              <a:p>
                <a:r>
                  <a:rPr lang="en-US" sz="1200" b="1" dirty="0"/>
                  <a:t>Sustainability: </a:t>
                </a:r>
                <a:r>
                  <a:rPr lang="en-US" sz="1200" dirty="0"/>
                  <a:t>DFCs can cut carbon emissions by 457 million over the next 30 years.</a:t>
                </a:r>
                <a:endParaRPr lang="en-IN" sz="1200" b="1" dirty="0"/>
              </a:p>
            </p:txBody>
          </p:sp>
          <p:pic>
            <p:nvPicPr>
              <p:cNvPr id="80" name="Picture 79">
                <a:extLst>
                  <a:ext uri="{FF2B5EF4-FFF2-40B4-BE49-F238E27FC236}">
                    <a16:creationId xmlns:a16="http://schemas.microsoft.com/office/drawing/2014/main" id="{11AD0787-2258-1558-7392-6983BE87B17A}"/>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194669" y="-593640"/>
                <a:ext cx="461666" cy="461666"/>
              </a:xfrm>
              <a:prstGeom prst="rect">
                <a:avLst/>
              </a:prstGeom>
            </p:spPr>
          </p:pic>
          <p:pic>
            <p:nvPicPr>
              <p:cNvPr id="82" name="Picture 81">
                <a:extLst>
                  <a:ext uri="{FF2B5EF4-FFF2-40B4-BE49-F238E27FC236}">
                    <a16:creationId xmlns:a16="http://schemas.microsoft.com/office/drawing/2014/main" id="{4507E827-0B97-58DE-FE05-3C4DA4E15BD9}"/>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8219726" y="-52420"/>
                <a:ext cx="418139" cy="418139"/>
              </a:xfrm>
              <a:prstGeom prst="rect">
                <a:avLst/>
              </a:prstGeom>
            </p:spPr>
          </p:pic>
          <p:sp>
            <p:nvSpPr>
              <p:cNvPr id="51" name="TextBox 50">
                <a:extLst>
                  <a:ext uri="{FF2B5EF4-FFF2-40B4-BE49-F238E27FC236}">
                    <a16:creationId xmlns:a16="http://schemas.microsoft.com/office/drawing/2014/main" id="{9F247A80-5943-1814-F85E-473B9E275E8A}"/>
                  </a:ext>
                </a:extLst>
              </p:cNvPr>
              <p:cNvSpPr txBox="1"/>
              <p:nvPr/>
            </p:nvSpPr>
            <p:spPr>
              <a:xfrm>
                <a:off x="7979907" y="1404039"/>
                <a:ext cx="4022426" cy="646331"/>
              </a:xfrm>
              <a:prstGeom prst="rect">
                <a:avLst/>
              </a:prstGeom>
              <a:noFill/>
              <a:ln>
                <a:noFill/>
                <a:prstDash val="dash"/>
              </a:ln>
            </p:spPr>
            <p:txBody>
              <a:bodyPr wrap="square" rtlCol="0">
                <a:spAutoFit/>
              </a:bodyPr>
              <a:lstStyle/>
              <a:p>
                <a:r>
                  <a:rPr lang="en-US" sz="1200" dirty="0"/>
                  <a:t>In summary, as </a:t>
                </a:r>
                <a:r>
                  <a:rPr lang="en-IN" sz="1200" b="1" i="0" dirty="0">
                    <a:effectLst/>
                    <a:latin typeface="var(--font-fk-grotesk)"/>
                  </a:rPr>
                  <a:t>Dedicated Freight Corridors</a:t>
                </a:r>
                <a:r>
                  <a:rPr lang="en-US" sz="1200" dirty="0"/>
                  <a:t> are likely to transform the logistics landscape for Go-Shop helping it in efficient freight transport.</a:t>
                </a:r>
              </a:p>
            </p:txBody>
          </p:sp>
        </p:grpSp>
        <p:grpSp>
          <p:nvGrpSpPr>
            <p:cNvPr id="11" name="Group 10">
              <a:extLst>
                <a:ext uri="{FF2B5EF4-FFF2-40B4-BE49-F238E27FC236}">
                  <a16:creationId xmlns:a16="http://schemas.microsoft.com/office/drawing/2014/main" id="{692BED6B-B020-48F9-6E57-74ECB1CE8EE8}"/>
                </a:ext>
              </a:extLst>
            </p:cNvPr>
            <p:cNvGrpSpPr/>
            <p:nvPr/>
          </p:nvGrpSpPr>
          <p:grpSpPr>
            <a:xfrm>
              <a:off x="8095897" y="2197067"/>
              <a:ext cx="4104671" cy="1745469"/>
              <a:chOff x="8095897" y="2197067"/>
              <a:chExt cx="4104671" cy="1745469"/>
            </a:xfrm>
          </p:grpSpPr>
          <p:sp>
            <p:nvSpPr>
              <p:cNvPr id="13" name="Rectangle 12">
                <a:extLst>
                  <a:ext uri="{FF2B5EF4-FFF2-40B4-BE49-F238E27FC236}">
                    <a16:creationId xmlns:a16="http://schemas.microsoft.com/office/drawing/2014/main" id="{16EBABA5-4016-7876-2721-380C6237F38D}"/>
                  </a:ext>
                </a:extLst>
              </p:cNvPr>
              <p:cNvSpPr/>
              <p:nvPr/>
            </p:nvSpPr>
            <p:spPr>
              <a:xfrm>
                <a:off x="8095897" y="2197067"/>
                <a:ext cx="3937231" cy="1745469"/>
              </a:xfrm>
              <a:prstGeom prst="rect">
                <a:avLst/>
              </a:prstGeom>
              <a:noFill/>
              <a:ln>
                <a:solidFill>
                  <a:schemeClr val="accent5"/>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864FB309-D363-8C78-8E6C-40658679C769}"/>
                  </a:ext>
                </a:extLst>
              </p:cNvPr>
              <p:cNvSpPr txBox="1"/>
              <p:nvPr/>
            </p:nvSpPr>
            <p:spPr>
              <a:xfrm>
                <a:off x="8738800" y="3365212"/>
                <a:ext cx="3461768" cy="461665"/>
              </a:xfrm>
              <a:prstGeom prst="rect">
                <a:avLst/>
              </a:prstGeom>
              <a:noFill/>
            </p:spPr>
            <p:txBody>
              <a:bodyPr wrap="square" rtlCol="0">
                <a:spAutoFit/>
              </a:bodyPr>
              <a:lstStyle/>
              <a:p>
                <a:r>
                  <a:rPr lang="en-IN" sz="1200" b="1" dirty="0"/>
                  <a:t>Reduced Inventory Costs: </a:t>
                </a:r>
                <a:r>
                  <a:rPr lang="en-US" sz="1200" dirty="0"/>
                  <a:t>DFCs, enable firms to streamline supply chains and faster transportation.</a:t>
                </a:r>
                <a:endParaRPr lang="en-IN" sz="1200" b="1" dirty="0"/>
              </a:p>
            </p:txBody>
          </p:sp>
          <p:pic>
            <p:nvPicPr>
              <p:cNvPr id="24" name="Picture 23">
                <a:extLst>
                  <a:ext uri="{FF2B5EF4-FFF2-40B4-BE49-F238E27FC236}">
                    <a16:creationId xmlns:a16="http://schemas.microsoft.com/office/drawing/2014/main" id="{80FD0AE4-2016-201C-60A5-144ACEEDAD16}"/>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8135752" y="3358306"/>
                <a:ext cx="510625" cy="510625"/>
              </a:xfrm>
              <a:prstGeom prst="rect">
                <a:avLst/>
              </a:prstGeom>
            </p:spPr>
          </p:pic>
        </p:grpSp>
      </p:grpSp>
      <p:pic>
        <p:nvPicPr>
          <p:cNvPr id="15" name="Picture 14">
            <a:extLst>
              <a:ext uri="{FF2B5EF4-FFF2-40B4-BE49-F238E27FC236}">
                <a16:creationId xmlns:a16="http://schemas.microsoft.com/office/drawing/2014/main" id="{C72F3888-E9BF-5878-6842-6FBBEB76CD6F}"/>
              </a:ext>
            </a:extLst>
          </p:cNvPr>
          <p:cNvPicPr>
            <a:picLocks noChangeAspect="1"/>
          </p:cNvPicPr>
          <p:nvPr/>
        </p:nvPicPr>
        <p:blipFill>
          <a:blip r:embed="rId26" cstate="print">
            <a:extLst>
              <a:ext uri="{28A0092B-C50C-407E-A947-70E740481C1C}">
                <a14:useLocalDpi xmlns:a14="http://schemas.microsoft.com/office/drawing/2010/main" val="0"/>
              </a:ext>
            </a:extLst>
          </a:blip>
          <a:srcRect t="25595" b="58799"/>
          <a:stretch/>
        </p:blipFill>
        <p:spPr>
          <a:xfrm>
            <a:off x="9890066" y="2541573"/>
            <a:ext cx="2943018" cy="459285"/>
          </a:xfrm>
          <a:prstGeom prst="rect">
            <a:avLst/>
          </a:prstGeom>
        </p:spPr>
      </p:pic>
      <p:pic>
        <p:nvPicPr>
          <p:cNvPr id="17" name="Picture 16">
            <a:extLst>
              <a:ext uri="{FF2B5EF4-FFF2-40B4-BE49-F238E27FC236}">
                <a16:creationId xmlns:a16="http://schemas.microsoft.com/office/drawing/2014/main" id="{F5E679E3-18B6-D2B2-AB02-0B40C0CF82FE}"/>
              </a:ext>
            </a:extLst>
          </p:cNvPr>
          <p:cNvPicPr>
            <a:picLocks noChangeAspect="1"/>
          </p:cNvPicPr>
          <p:nvPr/>
        </p:nvPicPr>
        <p:blipFill>
          <a:blip r:embed="rId27">
            <a:extLst>
              <a:ext uri="{28A0092B-C50C-407E-A947-70E740481C1C}">
                <a14:useLocalDpi xmlns:a14="http://schemas.microsoft.com/office/drawing/2010/main" val="0"/>
              </a:ext>
            </a:extLst>
          </a:blip>
          <a:srcRect t="39256" b="43398"/>
          <a:stretch/>
        </p:blipFill>
        <p:spPr>
          <a:xfrm>
            <a:off x="7423814" y="2327953"/>
            <a:ext cx="5029750" cy="872447"/>
          </a:xfrm>
          <a:prstGeom prst="rect">
            <a:avLst/>
          </a:prstGeom>
        </p:spPr>
      </p:pic>
      <p:pic>
        <p:nvPicPr>
          <p:cNvPr id="18" name="Picture 17">
            <a:extLst>
              <a:ext uri="{FF2B5EF4-FFF2-40B4-BE49-F238E27FC236}">
                <a16:creationId xmlns:a16="http://schemas.microsoft.com/office/drawing/2014/main" id="{F5D6292D-A621-DF4A-C8A9-941DC160D7C5}"/>
              </a:ext>
            </a:extLst>
          </p:cNvPr>
          <p:cNvPicPr>
            <a:picLocks noChangeAspect="1"/>
          </p:cNvPicPr>
          <p:nvPr/>
        </p:nvPicPr>
        <p:blipFill>
          <a:blip r:embed="rId28" cstate="print">
            <a:extLst>
              <a:ext uri="{28A0092B-C50C-407E-A947-70E740481C1C}">
                <a14:useLocalDpi xmlns:a14="http://schemas.microsoft.com/office/drawing/2010/main" val="0"/>
              </a:ext>
            </a:extLst>
          </a:blip>
          <a:srcRect l="37402" t="54620" r="34777" b="10795"/>
          <a:stretch/>
        </p:blipFill>
        <p:spPr>
          <a:xfrm>
            <a:off x="8447454" y="2337363"/>
            <a:ext cx="818781" cy="1017836"/>
          </a:xfrm>
          <a:prstGeom prst="rect">
            <a:avLst/>
          </a:prstGeom>
        </p:spPr>
      </p:pic>
      <p:sp>
        <p:nvSpPr>
          <p:cNvPr id="41" name="TextBox 40">
            <a:extLst>
              <a:ext uri="{FF2B5EF4-FFF2-40B4-BE49-F238E27FC236}">
                <a16:creationId xmlns:a16="http://schemas.microsoft.com/office/drawing/2014/main" id="{1BF181E9-2F29-F738-C6C9-7A15CF90F567}"/>
              </a:ext>
            </a:extLst>
          </p:cNvPr>
          <p:cNvSpPr txBox="1"/>
          <p:nvPr/>
        </p:nvSpPr>
        <p:spPr>
          <a:xfrm>
            <a:off x="6250701" y="4813489"/>
            <a:ext cx="1561210" cy="1384995"/>
          </a:xfrm>
          <a:prstGeom prst="rect">
            <a:avLst/>
          </a:prstGeom>
          <a:noFill/>
        </p:spPr>
        <p:txBody>
          <a:bodyPr vert="horz" wrap="square" rtlCol="0">
            <a:spAutoFit/>
          </a:bodyPr>
          <a:lstStyle/>
          <a:p>
            <a:r>
              <a:rPr lang="en-IN" sz="1400" dirty="0"/>
              <a:t>Trains offer the most robust delivery system that is cost efficient and more connected.</a:t>
            </a:r>
          </a:p>
        </p:txBody>
      </p:sp>
      <p:sp>
        <p:nvSpPr>
          <p:cNvPr id="47" name="Rectangle 3">
            <a:extLst>
              <a:ext uri="{FF2B5EF4-FFF2-40B4-BE49-F238E27FC236}">
                <a16:creationId xmlns:a16="http://schemas.microsoft.com/office/drawing/2014/main" id="{F8B7D57B-F841-C972-7FE6-364EE6325249}"/>
              </a:ext>
            </a:extLst>
          </p:cNvPr>
          <p:cNvSpPr>
            <a:spLocks noChangeArrowheads="1"/>
          </p:cNvSpPr>
          <p:nvPr/>
        </p:nvSpPr>
        <p:spPr bwMode="auto">
          <a:xfrm>
            <a:off x="44748" y="2410081"/>
            <a:ext cx="156630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rPr>
              <a:t>Packages from seller are grouped together based on similar delivery locations.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8D4B1-C8A4-3182-AC3B-9A2595AD969A}"/>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C9F545F6-338F-4B97-656B-142DF492C634}"/>
              </a:ext>
            </a:extLst>
          </p:cNvPr>
          <p:cNvSpPr/>
          <p:nvPr/>
        </p:nvSpPr>
        <p:spPr>
          <a:xfrm>
            <a:off x="3724622" y="893845"/>
            <a:ext cx="4942117" cy="1832346"/>
          </a:xfrm>
          <a:prstGeom prst="rect">
            <a:avLst/>
          </a:prstGeom>
          <a:solidFill>
            <a:srgbClr val="F2F2F2"/>
          </a:solidFill>
          <a:ln>
            <a:no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 name="object 4">
            <a:extLst>
              <a:ext uri="{FF2B5EF4-FFF2-40B4-BE49-F238E27FC236}">
                <a16:creationId xmlns:a16="http://schemas.microsoft.com/office/drawing/2014/main" id="{2BB0564B-1907-539F-AAE3-1619BE152215}"/>
              </a:ext>
            </a:extLst>
          </p:cNvPr>
          <p:cNvGrpSpPr/>
          <p:nvPr/>
        </p:nvGrpSpPr>
        <p:grpSpPr>
          <a:xfrm>
            <a:off x="0" y="0"/>
            <a:ext cx="12191999" cy="108585"/>
            <a:chOff x="0" y="0"/>
            <a:chExt cx="12191999" cy="108585"/>
          </a:xfrm>
        </p:grpSpPr>
        <p:sp>
          <p:nvSpPr>
            <p:cNvPr id="5" name="object 5">
              <a:extLst>
                <a:ext uri="{FF2B5EF4-FFF2-40B4-BE49-F238E27FC236}">
                  <a16:creationId xmlns:a16="http://schemas.microsoft.com/office/drawing/2014/main" id="{FBE205ED-B1DE-7AEE-0FD9-262143A0F1D8}"/>
                </a:ext>
              </a:extLst>
            </p:cNvPr>
            <p:cNvSpPr/>
            <p:nvPr/>
          </p:nvSpPr>
          <p:spPr>
            <a:xfrm>
              <a:off x="0" y="0"/>
              <a:ext cx="9928860" cy="108585"/>
            </a:xfrm>
            <a:custGeom>
              <a:avLst/>
              <a:gdLst/>
              <a:ahLst/>
              <a:cxnLst/>
              <a:rect l="l" t="t" r="r" b="b"/>
              <a:pathLst>
                <a:path w="9928860" h="108585">
                  <a:moveTo>
                    <a:pt x="9928859" y="108202"/>
                  </a:moveTo>
                  <a:lnTo>
                    <a:pt x="0" y="108202"/>
                  </a:lnTo>
                  <a:lnTo>
                    <a:pt x="0" y="0"/>
                  </a:lnTo>
                  <a:lnTo>
                    <a:pt x="9928859" y="0"/>
                  </a:lnTo>
                  <a:lnTo>
                    <a:pt x="9928859" y="108202"/>
                  </a:lnTo>
                  <a:close/>
                </a:path>
              </a:pathLst>
            </a:custGeom>
            <a:solidFill>
              <a:srgbClr val="00928F"/>
            </a:solidFill>
          </p:spPr>
          <p:txBody>
            <a:bodyPr wrap="square" lIns="0" tIns="0" rIns="0" bIns="0" rtlCol="0"/>
            <a:lstStyle/>
            <a:p>
              <a:endParaRPr/>
            </a:p>
          </p:txBody>
        </p:sp>
        <p:sp>
          <p:nvSpPr>
            <p:cNvPr id="6" name="object 6">
              <a:extLst>
                <a:ext uri="{FF2B5EF4-FFF2-40B4-BE49-F238E27FC236}">
                  <a16:creationId xmlns:a16="http://schemas.microsoft.com/office/drawing/2014/main" id="{ACF8D52E-9C08-0068-56C5-C6FFE8471690}"/>
                </a:ext>
              </a:extLst>
            </p:cNvPr>
            <p:cNvSpPr/>
            <p:nvPr/>
          </p:nvSpPr>
          <p:spPr>
            <a:xfrm>
              <a:off x="9928859" y="0"/>
              <a:ext cx="2263140" cy="108585"/>
            </a:xfrm>
            <a:custGeom>
              <a:avLst/>
              <a:gdLst/>
              <a:ahLst/>
              <a:cxnLst/>
              <a:rect l="l" t="t" r="r" b="b"/>
              <a:pathLst>
                <a:path w="2263140" h="108585">
                  <a:moveTo>
                    <a:pt x="2263137" y="108202"/>
                  </a:moveTo>
                  <a:lnTo>
                    <a:pt x="0" y="108202"/>
                  </a:lnTo>
                  <a:lnTo>
                    <a:pt x="0" y="0"/>
                  </a:lnTo>
                  <a:lnTo>
                    <a:pt x="2263137" y="0"/>
                  </a:lnTo>
                  <a:lnTo>
                    <a:pt x="2263137" y="108202"/>
                  </a:lnTo>
                  <a:close/>
                </a:path>
              </a:pathLst>
            </a:custGeom>
            <a:solidFill>
              <a:srgbClr val="00EDE7"/>
            </a:solidFill>
          </p:spPr>
          <p:txBody>
            <a:bodyPr wrap="square" lIns="0" tIns="0" rIns="0" bIns="0" rtlCol="0"/>
            <a:lstStyle/>
            <a:p>
              <a:endParaRPr/>
            </a:p>
          </p:txBody>
        </p:sp>
      </p:grpSp>
      <p:sp>
        <p:nvSpPr>
          <p:cNvPr id="8" name="object 8">
            <a:extLst>
              <a:ext uri="{FF2B5EF4-FFF2-40B4-BE49-F238E27FC236}">
                <a16:creationId xmlns:a16="http://schemas.microsoft.com/office/drawing/2014/main" id="{1226D0D2-8219-369D-DAF1-160D777D221C}"/>
              </a:ext>
            </a:extLst>
          </p:cNvPr>
          <p:cNvSpPr txBox="1">
            <a:spLocks noGrp="1"/>
          </p:cNvSpPr>
          <p:nvPr>
            <p:ph type="title"/>
          </p:nvPr>
        </p:nvSpPr>
        <p:spPr>
          <a:xfrm>
            <a:off x="213153" y="128130"/>
            <a:ext cx="8181340" cy="572135"/>
          </a:xfrm>
          <a:prstGeom prst="rect">
            <a:avLst/>
          </a:prstGeom>
        </p:spPr>
        <p:txBody>
          <a:bodyPr vert="horz" wrap="square" lIns="0" tIns="12700" rIns="0" bIns="0" rtlCol="0">
            <a:spAutoFit/>
          </a:bodyPr>
          <a:lstStyle/>
          <a:p>
            <a:pPr marL="16510">
              <a:lnSpc>
                <a:spcPts val="2390"/>
              </a:lnSpc>
              <a:spcBef>
                <a:spcPts val="100"/>
              </a:spcBef>
            </a:pPr>
            <a:r>
              <a:rPr lang="en-IN" spc="-90" dirty="0"/>
              <a:t>EXPANSION STRATEGY</a:t>
            </a:r>
            <a:endParaRPr spc="-20" dirty="0"/>
          </a:p>
          <a:p>
            <a:pPr marL="12700">
              <a:lnSpc>
                <a:spcPts val="1910"/>
              </a:lnSpc>
            </a:pPr>
            <a:r>
              <a:rPr lang="en-IN" sz="1600" b="0" spc="-5" dirty="0">
                <a:solidFill>
                  <a:srgbClr val="7F7F7F"/>
                </a:solidFill>
              </a:rPr>
              <a:t>Powering Rural E-Commerce with COD Accessibility</a:t>
            </a:r>
            <a:endParaRPr sz="1600" dirty="0">
              <a:latin typeface="Calibri"/>
              <a:cs typeface="Calibri"/>
            </a:endParaRPr>
          </a:p>
        </p:txBody>
      </p:sp>
      <p:sp>
        <p:nvSpPr>
          <p:cNvPr id="9" name="object 9">
            <a:extLst>
              <a:ext uri="{FF2B5EF4-FFF2-40B4-BE49-F238E27FC236}">
                <a16:creationId xmlns:a16="http://schemas.microsoft.com/office/drawing/2014/main" id="{1FF3DD44-D6A5-3E43-9E9D-F406E2799353}"/>
              </a:ext>
            </a:extLst>
          </p:cNvPr>
          <p:cNvSpPr/>
          <p:nvPr/>
        </p:nvSpPr>
        <p:spPr>
          <a:xfrm flipV="1">
            <a:off x="0" y="732280"/>
            <a:ext cx="12222105" cy="45719"/>
          </a:xfrm>
          <a:custGeom>
            <a:avLst/>
            <a:gdLst/>
            <a:ahLst/>
            <a:cxnLst/>
            <a:rect l="l" t="t" r="r" b="b"/>
            <a:pathLst>
              <a:path w="11268075">
                <a:moveTo>
                  <a:pt x="0" y="0"/>
                </a:moveTo>
                <a:lnTo>
                  <a:pt x="11267947" y="0"/>
                </a:lnTo>
              </a:path>
            </a:pathLst>
          </a:custGeom>
          <a:ln w="19049">
            <a:solidFill>
              <a:srgbClr val="0C0C0C"/>
            </a:solidFill>
          </a:ln>
        </p:spPr>
        <p:txBody>
          <a:bodyPr wrap="square" lIns="0" tIns="0" rIns="0" bIns="0" rtlCol="0"/>
          <a:lstStyle/>
          <a:p>
            <a:endParaRPr/>
          </a:p>
        </p:txBody>
      </p:sp>
      <p:sp>
        <p:nvSpPr>
          <p:cNvPr id="49" name="object 49">
            <a:extLst>
              <a:ext uri="{FF2B5EF4-FFF2-40B4-BE49-F238E27FC236}">
                <a16:creationId xmlns:a16="http://schemas.microsoft.com/office/drawing/2014/main" id="{DB606229-5683-877E-DD65-592042ABE7FD}"/>
              </a:ext>
            </a:extLst>
          </p:cNvPr>
          <p:cNvSpPr txBox="1"/>
          <p:nvPr/>
        </p:nvSpPr>
        <p:spPr>
          <a:xfrm>
            <a:off x="523298" y="3349993"/>
            <a:ext cx="128905" cy="299720"/>
          </a:xfrm>
          <a:prstGeom prst="rect">
            <a:avLst/>
          </a:prstGeom>
        </p:spPr>
        <p:txBody>
          <a:bodyPr vert="horz" wrap="square" lIns="0" tIns="12700" rIns="0" bIns="0" rtlCol="0">
            <a:spAutoFit/>
          </a:bodyPr>
          <a:lstStyle/>
          <a:p>
            <a:pPr>
              <a:lnSpc>
                <a:spcPct val="100000"/>
              </a:lnSpc>
              <a:spcBef>
                <a:spcPts val="100"/>
              </a:spcBef>
            </a:pPr>
            <a:r>
              <a:rPr sz="1800" b="1" dirty="0">
                <a:solidFill>
                  <a:srgbClr val="FFFFFF"/>
                </a:solidFill>
                <a:latin typeface="Calibri"/>
                <a:cs typeface="Calibri"/>
              </a:rPr>
              <a:t>1</a:t>
            </a:r>
            <a:endParaRPr sz="1800">
              <a:latin typeface="Calibri"/>
              <a:cs typeface="Calibri"/>
            </a:endParaRPr>
          </a:p>
        </p:txBody>
      </p:sp>
      <p:sp>
        <p:nvSpPr>
          <p:cNvPr id="51" name="object 51">
            <a:extLst>
              <a:ext uri="{FF2B5EF4-FFF2-40B4-BE49-F238E27FC236}">
                <a16:creationId xmlns:a16="http://schemas.microsoft.com/office/drawing/2014/main" id="{31B711B1-E708-D86E-0B88-004348BCA814}"/>
              </a:ext>
            </a:extLst>
          </p:cNvPr>
          <p:cNvSpPr txBox="1"/>
          <p:nvPr/>
        </p:nvSpPr>
        <p:spPr>
          <a:xfrm>
            <a:off x="3252320" y="3349992"/>
            <a:ext cx="128905" cy="299720"/>
          </a:xfrm>
          <a:prstGeom prst="rect">
            <a:avLst/>
          </a:prstGeom>
        </p:spPr>
        <p:txBody>
          <a:bodyPr vert="horz" wrap="square" lIns="0" tIns="12700" rIns="0" bIns="0" rtlCol="0">
            <a:spAutoFit/>
          </a:bodyPr>
          <a:lstStyle/>
          <a:p>
            <a:pPr>
              <a:lnSpc>
                <a:spcPct val="100000"/>
              </a:lnSpc>
              <a:spcBef>
                <a:spcPts val="100"/>
              </a:spcBef>
            </a:pPr>
            <a:r>
              <a:rPr sz="1800" b="1" dirty="0">
                <a:solidFill>
                  <a:srgbClr val="FFFFFF"/>
                </a:solidFill>
                <a:latin typeface="Calibri"/>
                <a:cs typeface="Calibri"/>
              </a:rPr>
              <a:t>2</a:t>
            </a:r>
            <a:endParaRPr sz="1800" dirty="0">
              <a:latin typeface="Calibri"/>
              <a:cs typeface="Calibri"/>
            </a:endParaRPr>
          </a:p>
        </p:txBody>
      </p:sp>
      <p:sp>
        <p:nvSpPr>
          <p:cNvPr id="70" name="object 70">
            <a:extLst>
              <a:ext uri="{FF2B5EF4-FFF2-40B4-BE49-F238E27FC236}">
                <a16:creationId xmlns:a16="http://schemas.microsoft.com/office/drawing/2014/main" id="{A153A1D6-C3BD-90EF-CF58-8007851D517B}"/>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r>
              <a:rPr dirty="0"/>
              <a:t>6</a:t>
            </a:r>
          </a:p>
        </p:txBody>
      </p:sp>
      <p:sp>
        <p:nvSpPr>
          <p:cNvPr id="71" name="object 71">
            <a:extLst>
              <a:ext uri="{FF2B5EF4-FFF2-40B4-BE49-F238E27FC236}">
                <a16:creationId xmlns:a16="http://schemas.microsoft.com/office/drawing/2014/main" id="{9D8295C4-F829-2A0F-83CC-0A401B5D033C}"/>
              </a:ext>
            </a:extLst>
          </p:cNvPr>
          <p:cNvSpPr txBox="1"/>
          <p:nvPr/>
        </p:nvSpPr>
        <p:spPr>
          <a:xfrm>
            <a:off x="977006" y="6558761"/>
            <a:ext cx="1076960" cy="228600"/>
          </a:xfrm>
          <a:prstGeom prst="rect">
            <a:avLst/>
          </a:prstGeom>
        </p:spPr>
        <p:txBody>
          <a:bodyPr vert="horz" wrap="square" lIns="0" tIns="0" rIns="0" bIns="0" rtlCol="0">
            <a:spAutoFit/>
          </a:bodyPr>
          <a:lstStyle/>
          <a:p>
            <a:pPr marL="12700">
              <a:lnSpc>
                <a:spcPts val="1620"/>
              </a:lnSpc>
            </a:pPr>
            <a:r>
              <a:rPr sz="1600" b="1" spc="-10" dirty="0">
                <a:solidFill>
                  <a:srgbClr val="FFFFFF"/>
                </a:solidFill>
                <a:latin typeface="Calibri"/>
                <a:cs typeface="Calibri"/>
              </a:rPr>
              <a:t>Introduction</a:t>
            </a:r>
            <a:endParaRPr sz="1600">
              <a:latin typeface="Calibri"/>
              <a:cs typeface="Calibri"/>
            </a:endParaRPr>
          </a:p>
        </p:txBody>
      </p:sp>
      <p:sp>
        <p:nvSpPr>
          <p:cNvPr id="2" name="object 132">
            <a:extLst>
              <a:ext uri="{FF2B5EF4-FFF2-40B4-BE49-F238E27FC236}">
                <a16:creationId xmlns:a16="http://schemas.microsoft.com/office/drawing/2014/main" id="{8C2DF7B5-A2D7-3781-6B92-A384FBCE5121}"/>
              </a:ext>
            </a:extLst>
          </p:cNvPr>
          <p:cNvSpPr txBox="1"/>
          <p:nvPr/>
        </p:nvSpPr>
        <p:spPr>
          <a:xfrm>
            <a:off x="10516795" y="6570098"/>
            <a:ext cx="805180" cy="228600"/>
          </a:xfrm>
          <a:prstGeom prst="rect">
            <a:avLst/>
          </a:prstGeom>
        </p:spPr>
        <p:txBody>
          <a:bodyPr vert="horz" wrap="square" lIns="0" tIns="0" rIns="0" bIns="0" rtlCol="0">
            <a:spAutoFit/>
          </a:bodyPr>
          <a:lstStyle/>
          <a:p>
            <a:pPr marL="12700">
              <a:lnSpc>
                <a:spcPts val="1620"/>
              </a:lnSpc>
            </a:pPr>
            <a:r>
              <a:rPr sz="1600" spc="-5" dirty="0">
                <a:latin typeface="Calibri"/>
                <a:cs typeface="Calibri"/>
              </a:rPr>
              <a:t>Appendix</a:t>
            </a:r>
            <a:endParaRPr sz="1600">
              <a:latin typeface="Calibri"/>
              <a:cs typeface="Calibri"/>
            </a:endParaRPr>
          </a:p>
        </p:txBody>
      </p:sp>
      <p:sp>
        <p:nvSpPr>
          <p:cNvPr id="3" name="object 16">
            <a:extLst>
              <a:ext uri="{FF2B5EF4-FFF2-40B4-BE49-F238E27FC236}">
                <a16:creationId xmlns:a16="http://schemas.microsoft.com/office/drawing/2014/main" id="{4262DC5F-4528-C21D-86D4-DD0BD76F70C8}"/>
              </a:ext>
            </a:extLst>
          </p:cNvPr>
          <p:cNvSpPr txBox="1"/>
          <p:nvPr/>
        </p:nvSpPr>
        <p:spPr>
          <a:xfrm>
            <a:off x="7440754" y="6573794"/>
            <a:ext cx="2336164" cy="208006"/>
          </a:xfrm>
          <a:prstGeom prst="rect">
            <a:avLst/>
          </a:prstGeom>
        </p:spPr>
        <p:txBody>
          <a:bodyPr vert="horz" wrap="square" lIns="0" tIns="0" rIns="0" bIns="0" rtlCol="0">
            <a:spAutoFit/>
          </a:bodyPr>
          <a:lstStyle/>
          <a:p>
            <a:pPr marL="12700">
              <a:lnSpc>
                <a:spcPts val="1620"/>
              </a:lnSpc>
            </a:pPr>
            <a:r>
              <a:rPr lang="en-IN" sz="1600" spc="-15" dirty="0">
                <a:latin typeface="Calibri"/>
                <a:cs typeface="Calibri"/>
              </a:rPr>
              <a:t>Timeline &amp; </a:t>
            </a:r>
            <a:r>
              <a:rPr lang="en-IN" sz="1600" spc="-10" dirty="0">
                <a:latin typeface="Calibri"/>
                <a:cs typeface="Calibri"/>
              </a:rPr>
              <a:t>Risk Mitigation</a:t>
            </a:r>
            <a:endParaRPr sz="1600" dirty="0">
              <a:latin typeface="Calibri"/>
              <a:cs typeface="Calibri"/>
            </a:endParaRPr>
          </a:p>
        </p:txBody>
      </p:sp>
      <p:sp>
        <p:nvSpPr>
          <p:cNvPr id="7" name="Rectangle: Single Corner Snipped 6">
            <a:extLst>
              <a:ext uri="{FF2B5EF4-FFF2-40B4-BE49-F238E27FC236}">
                <a16:creationId xmlns:a16="http://schemas.microsoft.com/office/drawing/2014/main" id="{AF7928C8-C915-0118-82E6-D3BD335B529D}"/>
              </a:ext>
            </a:extLst>
          </p:cNvPr>
          <p:cNvSpPr/>
          <p:nvPr/>
        </p:nvSpPr>
        <p:spPr>
          <a:xfrm>
            <a:off x="3566155" y="6488282"/>
            <a:ext cx="2892613" cy="348547"/>
          </a:xfrm>
          <a:prstGeom prst="snip1Rect">
            <a:avLst>
              <a:gd name="adj" fmla="val 38477"/>
            </a:avLst>
          </a:prstGeom>
          <a:solidFill>
            <a:srgbClr val="00928F"/>
          </a:solidFill>
        </p:spPr>
        <p:txBody>
          <a:bodyPr vert="horz" wrap="square" lIns="0" tIns="10795" rIns="0" bIns="0" rtlCol="0">
            <a:spAutoFit/>
          </a:bodyPr>
          <a:lstStyle/>
          <a:p>
            <a:pPr algn="ctr">
              <a:spcBef>
                <a:spcPts val="85"/>
              </a:spcBef>
            </a:pPr>
            <a:endParaRPr lang="en-IN" sz="1600" b="1" spc="-10">
              <a:solidFill>
                <a:srgbClr val="FFFFFF"/>
              </a:solidFill>
              <a:latin typeface="Calibri"/>
              <a:cs typeface="Calibri"/>
            </a:endParaRPr>
          </a:p>
        </p:txBody>
      </p:sp>
      <p:sp>
        <p:nvSpPr>
          <p:cNvPr id="10" name="object 16">
            <a:extLst>
              <a:ext uri="{FF2B5EF4-FFF2-40B4-BE49-F238E27FC236}">
                <a16:creationId xmlns:a16="http://schemas.microsoft.com/office/drawing/2014/main" id="{85B18973-4570-E287-9907-462C2F592F5C}"/>
              </a:ext>
            </a:extLst>
          </p:cNvPr>
          <p:cNvSpPr txBox="1"/>
          <p:nvPr/>
        </p:nvSpPr>
        <p:spPr>
          <a:xfrm>
            <a:off x="685800" y="6580395"/>
            <a:ext cx="2336164" cy="208006"/>
          </a:xfrm>
          <a:prstGeom prst="rect">
            <a:avLst/>
          </a:prstGeom>
        </p:spPr>
        <p:txBody>
          <a:bodyPr vert="horz" wrap="square" lIns="0" tIns="0" rIns="0" bIns="0" rtlCol="0">
            <a:spAutoFit/>
          </a:bodyPr>
          <a:lstStyle/>
          <a:p>
            <a:pPr marL="12700">
              <a:lnSpc>
                <a:spcPts val="1620"/>
              </a:lnSpc>
            </a:pPr>
            <a:r>
              <a:rPr lang="en-IN" sz="1600" spc="-15" dirty="0">
                <a:latin typeface="Calibri"/>
                <a:cs typeface="Calibri"/>
              </a:rPr>
              <a:t>Industry Analysis</a:t>
            </a:r>
            <a:endParaRPr sz="1600" dirty="0">
              <a:latin typeface="Calibri"/>
              <a:cs typeface="Calibri"/>
            </a:endParaRPr>
          </a:p>
        </p:txBody>
      </p:sp>
      <p:sp>
        <p:nvSpPr>
          <p:cNvPr id="11" name="object 91">
            <a:extLst>
              <a:ext uri="{FF2B5EF4-FFF2-40B4-BE49-F238E27FC236}">
                <a16:creationId xmlns:a16="http://schemas.microsoft.com/office/drawing/2014/main" id="{0E4E9D72-EC09-69B3-6FD5-6ED307F74CDF}"/>
              </a:ext>
            </a:extLst>
          </p:cNvPr>
          <p:cNvSpPr/>
          <p:nvPr/>
        </p:nvSpPr>
        <p:spPr>
          <a:xfrm>
            <a:off x="-1" y="6467761"/>
            <a:ext cx="12222105" cy="45719"/>
          </a:xfrm>
          <a:custGeom>
            <a:avLst/>
            <a:gdLst/>
            <a:ahLst/>
            <a:cxnLst/>
            <a:rect l="l" t="t" r="r" b="b"/>
            <a:pathLst>
              <a:path w="11268075">
                <a:moveTo>
                  <a:pt x="0" y="0"/>
                </a:moveTo>
                <a:lnTo>
                  <a:pt x="11267947" y="0"/>
                </a:lnTo>
              </a:path>
            </a:pathLst>
          </a:custGeom>
          <a:ln w="19049">
            <a:solidFill>
              <a:srgbClr val="0C0C0C"/>
            </a:solidFill>
          </a:ln>
        </p:spPr>
        <p:txBody>
          <a:bodyPr wrap="square" lIns="0" tIns="0" rIns="0" bIns="0" rtlCol="0"/>
          <a:lstStyle/>
          <a:p>
            <a:endParaRPr/>
          </a:p>
        </p:txBody>
      </p:sp>
      <p:sp>
        <p:nvSpPr>
          <p:cNvPr id="12" name="object 16">
            <a:extLst>
              <a:ext uri="{FF2B5EF4-FFF2-40B4-BE49-F238E27FC236}">
                <a16:creationId xmlns:a16="http://schemas.microsoft.com/office/drawing/2014/main" id="{3B4C364B-F89C-3916-B856-48EA0594505D}"/>
              </a:ext>
            </a:extLst>
          </p:cNvPr>
          <p:cNvSpPr txBox="1"/>
          <p:nvPr/>
        </p:nvSpPr>
        <p:spPr>
          <a:xfrm>
            <a:off x="4121641" y="6573680"/>
            <a:ext cx="2336164" cy="208006"/>
          </a:xfrm>
          <a:prstGeom prst="rect">
            <a:avLst/>
          </a:prstGeom>
        </p:spPr>
        <p:txBody>
          <a:bodyPr vert="horz" wrap="square" lIns="0" tIns="0" rIns="0" bIns="0" rtlCol="0">
            <a:spAutoFit/>
          </a:bodyPr>
          <a:lstStyle/>
          <a:p>
            <a:pPr marL="12700">
              <a:lnSpc>
                <a:spcPts val="1620"/>
              </a:lnSpc>
            </a:pPr>
            <a:r>
              <a:rPr lang="en-IN" sz="1600" spc="-15" dirty="0">
                <a:solidFill>
                  <a:schemeClr val="bg1"/>
                </a:solidFill>
                <a:latin typeface="Calibri"/>
                <a:cs typeface="Calibri"/>
              </a:rPr>
              <a:t>Expansion Strategy</a:t>
            </a:r>
            <a:endParaRPr sz="1600" dirty="0">
              <a:solidFill>
                <a:schemeClr val="bg1"/>
              </a:solidFill>
              <a:latin typeface="Calibri"/>
              <a:cs typeface="Calibri"/>
            </a:endParaRPr>
          </a:p>
        </p:txBody>
      </p:sp>
      <p:sp>
        <p:nvSpPr>
          <p:cNvPr id="197" name="Oval 196">
            <a:extLst>
              <a:ext uri="{FF2B5EF4-FFF2-40B4-BE49-F238E27FC236}">
                <a16:creationId xmlns:a16="http://schemas.microsoft.com/office/drawing/2014/main" id="{392B5ECA-BF2A-ADF5-EA20-7FF588CBE388}"/>
              </a:ext>
            </a:extLst>
          </p:cNvPr>
          <p:cNvSpPr/>
          <p:nvPr/>
        </p:nvSpPr>
        <p:spPr>
          <a:xfrm>
            <a:off x="1238416" y="1583317"/>
            <a:ext cx="1153610" cy="1159033"/>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99" name="Straight Arrow Connector 198">
            <a:extLst>
              <a:ext uri="{FF2B5EF4-FFF2-40B4-BE49-F238E27FC236}">
                <a16:creationId xmlns:a16="http://schemas.microsoft.com/office/drawing/2014/main" id="{84DCC8D1-9E69-EDE9-CA7D-59B39E6C8B92}"/>
              </a:ext>
            </a:extLst>
          </p:cNvPr>
          <p:cNvCxnSpPr>
            <a:stCxn id="197" idx="7"/>
          </p:cNvCxnSpPr>
          <p:nvPr/>
        </p:nvCxnSpPr>
        <p:spPr>
          <a:xfrm flipV="1">
            <a:off x="2223084" y="1408933"/>
            <a:ext cx="563049" cy="344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A049553D-8EB9-910C-3A1E-C42AFE478268}"/>
              </a:ext>
            </a:extLst>
          </p:cNvPr>
          <p:cNvCxnSpPr>
            <a:cxnSpLocks/>
            <a:stCxn id="197" idx="5"/>
          </p:cNvCxnSpPr>
          <p:nvPr/>
        </p:nvCxnSpPr>
        <p:spPr>
          <a:xfrm>
            <a:off x="2223084" y="2572614"/>
            <a:ext cx="462573" cy="4454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CB21C540-61C1-995D-79D4-12293A2742E6}"/>
              </a:ext>
            </a:extLst>
          </p:cNvPr>
          <p:cNvCxnSpPr>
            <a:cxnSpLocks/>
            <a:stCxn id="197" idx="3"/>
          </p:cNvCxnSpPr>
          <p:nvPr/>
        </p:nvCxnSpPr>
        <p:spPr>
          <a:xfrm flipH="1">
            <a:off x="944786" y="2572614"/>
            <a:ext cx="462572" cy="363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B6B4C19E-CEBD-5A8C-96E6-CC81803F3728}"/>
              </a:ext>
            </a:extLst>
          </p:cNvPr>
          <p:cNvCxnSpPr>
            <a:cxnSpLocks/>
            <a:stCxn id="197" idx="1"/>
          </p:cNvCxnSpPr>
          <p:nvPr/>
        </p:nvCxnSpPr>
        <p:spPr>
          <a:xfrm flipH="1" flipV="1">
            <a:off x="844308" y="1405912"/>
            <a:ext cx="563050" cy="3471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7" name="Oval 216">
            <a:extLst>
              <a:ext uri="{FF2B5EF4-FFF2-40B4-BE49-F238E27FC236}">
                <a16:creationId xmlns:a16="http://schemas.microsoft.com/office/drawing/2014/main" id="{1157ECB5-1355-B504-FCDD-D32FE180D804}"/>
              </a:ext>
            </a:extLst>
          </p:cNvPr>
          <p:cNvSpPr/>
          <p:nvPr/>
        </p:nvSpPr>
        <p:spPr>
          <a:xfrm>
            <a:off x="252089" y="1013159"/>
            <a:ext cx="583732" cy="490115"/>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 name="Oval 217">
            <a:extLst>
              <a:ext uri="{FF2B5EF4-FFF2-40B4-BE49-F238E27FC236}">
                <a16:creationId xmlns:a16="http://schemas.microsoft.com/office/drawing/2014/main" id="{9C87C7D2-123C-3EEA-BA96-A86EB78BA468}"/>
              </a:ext>
            </a:extLst>
          </p:cNvPr>
          <p:cNvSpPr/>
          <p:nvPr/>
        </p:nvSpPr>
        <p:spPr>
          <a:xfrm>
            <a:off x="2653645" y="2953620"/>
            <a:ext cx="583732" cy="490115"/>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 name="Oval 218">
            <a:extLst>
              <a:ext uri="{FF2B5EF4-FFF2-40B4-BE49-F238E27FC236}">
                <a16:creationId xmlns:a16="http://schemas.microsoft.com/office/drawing/2014/main" id="{4A65D88C-D059-694B-0A6C-841CC129F620}"/>
              </a:ext>
            </a:extLst>
          </p:cNvPr>
          <p:cNvSpPr/>
          <p:nvPr/>
        </p:nvSpPr>
        <p:spPr>
          <a:xfrm>
            <a:off x="2769068" y="993362"/>
            <a:ext cx="583732" cy="490115"/>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 name="Oval 219">
            <a:extLst>
              <a:ext uri="{FF2B5EF4-FFF2-40B4-BE49-F238E27FC236}">
                <a16:creationId xmlns:a16="http://schemas.microsoft.com/office/drawing/2014/main" id="{D4530B0A-26F4-6820-119A-1C149AEBD76A}"/>
              </a:ext>
            </a:extLst>
          </p:cNvPr>
          <p:cNvSpPr/>
          <p:nvPr/>
        </p:nvSpPr>
        <p:spPr>
          <a:xfrm>
            <a:off x="376627" y="2907926"/>
            <a:ext cx="583732" cy="490115"/>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 name="TextBox 220">
            <a:extLst>
              <a:ext uri="{FF2B5EF4-FFF2-40B4-BE49-F238E27FC236}">
                <a16:creationId xmlns:a16="http://schemas.microsoft.com/office/drawing/2014/main" id="{F73C1973-D6BD-F970-4775-22410FF9223A}"/>
              </a:ext>
            </a:extLst>
          </p:cNvPr>
          <p:cNvSpPr txBox="1"/>
          <p:nvPr/>
        </p:nvSpPr>
        <p:spPr>
          <a:xfrm>
            <a:off x="1186858" y="2135825"/>
            <a:ext cx="1280536" cy="523220"/>
          </a:xfrm>
          <a:prstGeom prst="rect">
            <a:avLst/>
          </a:prstGeom>
          <a:noFill/>
        </p:spPr>
        <p:txBody>
          <a:bodyPr wrap="square" rtlCol="0">
            <a:spAutoFit/>
          </a:bodyPr>
          <a:lstStyle/>
          <a:p>
            <a:pPr algn="ctr"/>
            <a:r>
              <a:rPr lang="en-IN" sz="1400" b="1" dirty="0">
                <a:solidFill>
                  <a:schemeClr val="accent1"/>
                </a:solidFill>
              </a:rPr>
              <a:t>Centralised Hub</a:t>
            </a:r>
          </a:p>
        </p:txBody>
      </p:sp>
      <p:sp>
        <p:nvSpPr>
          <p:cNvPr id="223" name="TextBox 222">
            <a:extLst>
              <a:ext uri="{FF2B5EF4-FFF2-40B4-BE49-F238E27FC236}">
                <a16:creationId xmlns:a16="http://schemas.microsoft.com/office/drawing/2014/main" id="{C8D54C74-8198-582C-93A5-860D9D58CB6E}"/>
              </a:ext>
            </a:extLst>
          </p:cNvPr>
          <p:cNvSpPr txBox="1"/>
          <p:nvPr/>
        </p:nvSpPr>
        <p:spPr>
          <a:xfrm>
            <a:off x="2239410" y="770749"/>
            <a:ext cx="1565012" cy="276999"/>
          </a:xfrm>
          <a:prstGeom prst="rect">
            <a:avLst/>
          </a:prstGeom>
          <a:noFill/>
        </p:spPr>
        <p:txBody>
          <a:bodyPr wrap="square" rtlCol="0">
            <a:spAutoFit/>
          </a:bodyPr>
          <a:lstStyle/>
          <a:p>
            <a:pPr algn="ctr"/>
            <a:r>
              <a:rPr lang="en-IN" sz="1200" b="1" dirty="0">
                <a:solidFill>
                  <a:schemeClr val="accent1"/>
                </a:solidFill>
              </a:rPr>
              <a:t>Nearby Village 2</a:t>
            </a:r>
          </a:p>
        </p:txBody>
      </p:sp>
      <p:sp>
        <p:nvSpPr>
          <p:cNvPr id="224" name="TextBox 223">
            <a:extLst>
              <a:ext uri="{FF2B5EF4-FFF2-40B4-BE49-F238E27FC236}">
                <a16:creationId xmlns:a16="http://schemas.microsoft.com/office/drawing/2014/main" id="{201EABF8-4BD7-0FA1-2CC4-E560924FEEE6}"/>
              </a:ext>
            </a:extLst>
          </p:cNvPr>
          <p:cNvSpPr txBox="1"/>
          <p:nvPr/>
        </p:nvSpPr>
        <p:spPr>
          <a:xfrm>
            <a:off x="1524000" y="3429000"/>
            <a:ext cx="2103031" cy="276999"/>
          </a:xfrm>
          <a:prstGeom prst="rect">
            <a:avLst/>
          </a:prstGeom>
          <a:noFill/>
        </p:spPr>
        <p:txBody>
          <a:bodyPr wrap="square" rtlCol="0">
            <a:spAutoFit/>
          </a:bodyPr>
          <a:lstStyle/>
          <a:p>
            <a:pPr algn="ctr"/>
            <a:r>
              <a:rPr lang="en-IN" sz="1200" b="1" dirty="0">
                <a:solidFill>
                  <a:schemeClr val="accent1"/>
                </a:solidFill>
              </a:rPr>
              <a:t>Nearby Semi Urban Area 2</a:t>
            </a:r>
          </a:p>
        </p:txBody>
      </p:sp>
      <p:pic>
        <p:nvPicPr>
          <p:cNvPr id="253" name="Picture 252">
            <a:extLst>
              <a:ext uri="{FF2B5EF4-FFF2-40B4-BE49-F238E27FC236}">
                <a16:creationId xmlns:a16="http://schemas.microsoft.com/office/drawing/2014/main" id="{E090DD08-7B0D-9645-E7D8-CFD753767E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8611" y="1694702"/>
            <a:ext cx="437642" cy="437642"/>
          </a:xfrm>
          <a:prstGeom prst="rect">
            <a:avLst/>
          </a:prstGeom>
        </p:spPr>
      </p:pic>
      <p:pic>
        <p:nvPicPr>
          <p:cNvPr id="255" name="Picture 254">
            <a:extLst>
              <a:ext uri="{FF2B5EF4-FFF2-40B4-BE49-F238E27FC236}">
                <a16:creationId xmlns:a16="http://schemas.microsoft.com/office/drawing/2014/main" id="{7E64DD16-5E87-C1D4-2DA9-B948E44B79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399" y="2961681"/>
            <a:ext cx="388347" cy="388347"/>
          </a:xfrm>
          <a:prstGeom prst="rect">
            <a:avLst/>
          </a:prstGeom>
        </p:spPr>
      </p:pic>
      <p:pic>
        <p:nvPicPr>
          <p:cNvPr id="257" name="Picture 256">
            <a:extLst>
              <a:ext uri="{FF2B5EF4-FFF2-40B4-BE49-F238E27FC236}">
                <a16:creationId xmlns:a16="http://schemas.microsoft.com/office/drawing/2014/main" id="{2B6EB871-99D5-24E2-5DCE-148AEFAC81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5355" y="1057684"/>
            <a:ext cx="388347" cy="388347"/>
          </a:xfrm>
          <a:prstGeom prst="rect">
            <a:avLst/>
          </a:prstGeom>
        </p:spPr>
      </p:pic>
      <p:sp>
        <p:nvSpPr>
          <p:cNvPr id="261" name="TextBox 260">
            <a:extLst>
              <a:ext uri="{FF2B5EF4-FFF2-40B4-BE49-F238E27FC236}">
                <a16:creationId xmlns:a16="http://schemas.microsoft.com/office/drawing/2014/main" id="{C9C94A85-AC5D-6865-7889-2128EEB05FC1}"/>
              </a:ext>
            </a:extLst>
          </p:cNvPr>
          <p:cNvSpPr txBox="1"/>
          <p:nvPr/>
        </p:nvSpPr>
        <p:spPr>
          <a:xfrm rot="19203669">
            <a:off x="864156" y="2421871"/>
            <a:ext cx="846766" cy="246221"/>
          </a:xfrm>
          <a:prstGeom prst="rect">
            <a:avLst/>
          </a:prstGeom>
          <a:noFill/>
        </p:spPr>
        <p:txBody>
          <a:bodyPr wrap="square" rtlCol="0">
            <a:spAutoFit/>
          </a:bodyPr>
          <a:lstStyle/>
          <a:p>
            <a:r>
              <a:rPr lang="en-IN" sz="1000" dirty="0"/>
              <a:t>31KM</a:t>
            </a:r>
          </a:p>
        </p:txBody>
      </p:sp>
      <p:sp>
        <p:nvSpPr>
          <p:cNvPr id="262" name="TextBox 261">
            <a:extLst>
              <a:ext uri="{FF2B5EF4-FFF2-40B4-BE49-F238E27FC236}">
                <a16:creationId xmlns:a16="http://schemas.microsoft.com/office/drawing/2014/main" id="{449D5FD7-B5D9-5CF0-B2CD-482016075A92}"/>
              </a:ext>
            </a:extLst>
          </p:cNvPr>
          <p:cNvSpPr txBox="1"/>
          <p:nvPr/>
        </p:nvSpPr>
        <p:spPr>
          <a:xfrm rot="19633341">
            <a:off x="2175912" y="1317533"/>
            <a:ext cx="846766" cy="246221"/>
          </a:xfrm>
          <a:prstGeom prst="rect">
            <a:avLst/>
          </a:prstGeom>
          <a:noFill/>
        </p:spPr>
        <p:txBody>
          <a:bodyPr wrap="square" rtlCol="0">
            <a:spAutoFit/>
          </a:bodyPr>
          <a:lstStyle/>
          <a:p>
            <a:r>
              <a:rPr lang="en-IN" sz="1000" dirty="0"/>
              <a:t>25KM</a:t>
            </a:r>
          </a:p>
        </p:txBody>
      </p:sp>
      <p:sp>
        <p:nvSpPr>
          <p:cNvPr id="263" name="TextBox 262">
            <a:extLst>
              <a:ext uri="{FF2B5EF4-FFF2-40B4-BE49-F238E27FC236}">
                <a16:creationId xmlns:a16="http://schemas.microsoft.com/office/drawing/2014/main" id="{57EC745A-AAD2-7225-6E88-01AF996386BF}"/>
              </a:ext>
            </a:extLst>
          </p:cNvPr>
          <p:cNvSpPr txBox="1"/>
          <p:nvPr/>
        </p:nvSpPr>
        <p:spPr>
          <a:xfrm rot="2789123">
            <a:off x="2131324" y="2680295"/>
            <a:ext cx="846766" cy="246221"/>
          </a:xfrm>
          <a:prstGeom prst="rect">
            <a:avLst/>
          </a:prstGeom>
          <a:noFill/>
        </p:spPr>
        <p:txBody>
          <a:bodyPr wrap="square" rtlCol="0">
            <a:spAutoFit/>
          </a:bodyPr>
          <a:lstStyle/>
          <a:p>
            <a:r>
              <a:rPr lang="en-IN" sz="1000" dirty="0"/>
              <a:t>30KM</a:t>
            </a:r>
          </a:p>
        </p:txBody>
      </p:sp>
      <p:sp>
        <p:nvSpPr>
          <p:cNvPr id="264" name="TextBox 263">
            <a:extLst>
              <a:ext uri="{FF2B5EF4-FFF2-40B4-BE49-F238E27FC236}">
                <a16:creationId xmlns:a16="http://schemas.microsoft.com/office/drawing/2014/main" id="{074CAC37-DE59-6989-8B6A-4D2E8CAC4957}"/>
              </a:ext>
            </a:extLst>
          </p:cNvPr>
          <p:cNvSpPr txBox="1"/>
          <p:nvPr/>
        </p:nvSpPr>
        <p:spPr>
          <a:xfrm rot="2372601">
            <a:off x="936717" y="1503392"/>
            <a:ext cx="846766" cy="246221"/>
          </a:xfrm>
          <a:prstGeom prst="rect">
            <a:avLst/>
          </a:prstGeom>
          <a:noFill/>
        </p:spPr>
        <p:txBody>
          <a:bodyPr wrap="square" rtlCol="0">
            <a:spAutoFit/>
          </a:bodyPr>
          <a:lstStyle/>
          <a:p>
            <a:r>
              <a:rPr lang="en-IN" sz="1000" dirty="0"/>
              <a:t>28KM</a:t>
            </a:r>
          </a:p>
        </p:txBody>
      </p:sp>
      <p:sp>
        <p:nvSpPr>
          <p:cNvPr id="222" name="TextBox 221">
            <a:extLst>
              <a:ext uri="{FF2B5EF4-FFF2-40B4-BE49-F238E27FC236}">
                <a16:creationId xmlns:a16="http://schemas.microsoft.com/office/drawing/2014/main" id="{70104B91-540A-0A71-8F50-61871361C5B9}"/>
              </a:ext>
            </a:extLst>
          </p:cNvPr>
          <p:cNvSpPr txBox="1"/>
          <p:nvPr/>
        </p:nvSpPr>
        <p:spPr>
          <a:xfrm>
            <a:off x="-152400" y="781486"/>
            <a:ext cx="2317277" cy="276999"/>
          </a:xfrm>
          <a:prstGeom prst="rect">
            <a:avLst/>
          </a:prstGeom>
          <a:noFill/>
        </p:spPr>
        <p:txBody>
          <a:bodyPr wrap="square" rtlCol="0">
            <a:spAutoFit/>
          </a:bodyPr>
          <a:lstStyle/>
          <a:p>
            <a:pPr algn="ctr"/>
            <a:r>
              <a:rPr lang="en-IN" sz="1200" b="1" dirty="0">
                <a:solidFill>
                  <a:schemeClr val="accent1"/>
                </a:solidFill>
              </a:rPr>
              <a:t>Nearby Semi Urban Area 1</a:t>
            </a:r>
          </a:p>
        </p:txBody>
      </p:sp>
      <p:sp>
        <p:nvSpPr>
          <p:cNvPr id="225" name="TextBox 224">
            <a:extLst>
              <a:ext uri="{FF2B5EF4-FFF2-40B4-BE49-F238E27FC236}">
                <a16:creationId xmlns:a16="http://schemas.microsoft.com/office/drawing/2014/main" id="{1D7461A3-829F-7B82-417D-10E178A5E39B}"/>
              </a:ext>
            </a:extLst>
          </p:cNvPr>
          <p:cNvSpPr txBox="1"/>
          <p:nvPr/>
        </p:nvSpPr>
        <p:spPr>
          <a:xfrm>
            <a:off x="-77461" y="3403286"/>
            <a:ext cx="1534175" cy="276999"/>
          </a:xfrm>
          <a:prstGeom prst="rect">
            <a:avLst/>
          </a:prstGeom>
          <a:noFill/>
        </p:spPr>
        <p:txBody>
          <a:bodyPr wrap="square" rtlCol="0">
            <a:spAutoFit/>
          </a:bodyPr>
          <a:lstStyle/>
          <a:p>
            <a:pPr algn="ctr"/>
            <a:r>
              <a:rPr lang="en-IN" sz="1200" b="1" dirty="0">
                <a:solidFill>
                  <a:schemeClr val="accent1"/>
                </a:solidFill>
              </a:rPr>
              <a:t>Nearby Village 3</a:t>
            </a:r>
          </a:p>
        </p:txBody>
      </p:sp>
      <p:sp>
        <p:nvSpPr>
          <p:cNvPr id="98" name="Rectangle 97">
            <a:extLst>
              <a:ext uri="{FF2B5EF4-FFF2-40B4-BE49-F238E27FC236}">
                <a16:creationId xmlns:a16="http://schemas.microsoft.com/office/drawing/2014/main" id="{09B74481-61B4-FA7D-10F5-7B7E23F523BD}"/>
              </a:ext>
            </a:extLst>
          </p:cNvPr>
          <p:cNvSpPr/>
          <p:nvPr/>
        </p:nvSpPr>
        <p:spPr>
          <a:xfrm>
            <a:off x="152401" y="3817562"/>
            <a:ext cx="3413751" cy="2572465"/>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246DC02A-5C6C-2E52-9846-779E1C482B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0191" y="1060691"/>
            <a:ext cx="345221" cy="345221"/>
          </a:xfrm>
          <a:prstGeom prst="rect">
            <a:avLst/>
          </a:prstGeom>
        </p:spPr>
      </p:pic>
      <p:pic>
        <p:nvPicPr>
          <p:cNvPr id="15" name="Picture 14">
            <a:extLst>
              <a:ext uri="{FF2B5EF4-FFF2-40B4-BE49-F238E27FC236}">
                <a16:creationId xmlns:a16="http://schemas.microsoft.com/office/drawing/2014/main" id="{0F16F06D-6D48-C174-E131-9DF8E75A3C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9068" y="3007579"/>
            <a:ext cx="345221" cy="345221"/>
          </a:xfrm>
          <a:prstGeom prst="rect">
            <a:avLst/>
          </a:prstGeom>
        </p:spPr>
      </p:pic>
      <p:cxnSp>
        <p:nvCxnSpPr>
          <p:cNvPr id="18" name="Straight Connector 17">
            <a:extLst>
              <a:ext uri="{FF2B5EF4-FFF2-40B4-BE49-F238E27FC236}">
                <a16:creationId xmlns:a16="http://schemas.microsoft.com/office/drawing/2014/main" id="{35AB5EC1-A1AD-82DE-EB26-D915F1CEECB1}"/>
              </a:ext>
            </a:extLst>
          </p:cNvPr>
          <p:cNvCxnSpPr>
            <a:cxnSpLocks/>
          </p:cNvCxnSpPr>
          <p:nvPr/>
        </p:nvCxnSpPr>
        <p:spPr>
          <a:xfrm>
            <a:off x="3627031" y="778001"/>
            <a:ext cx="0" cy="5768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A59937D-E874-37EA-CC62-D15F4DEF710C}"/>
              </a:ext>
            </a:extLst>
          </p:cNvPr>
          <p:cNvCxnSpPr>
            <a:cxnSpLocks/>
          </p:cNvCxnSpPr>
          <p:nvPr/>
        </p:nvCxnSpPr>
        <p:spPr>
          <a:xfrm>
            <a:off x="8686800" y="770749"/>
            <a:ext cx="0" cy="5768162"/>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2881D18-92F4-F37E-25AA-D71E6B9EB316}"/>
              </a:ext>
            </a:extLst>
          </p:cNvPr>
          <p:cNvSpPr/>
          <p:nvPr/>
        </p:nvSpPr>
        <p:spPr>
          <a:xfrm>
            <a:off x="3685554" y="837782"/>
            <a:ext cx="4942126" cy="2017974"/>
          </a:xfrm>
          <a:prstGeom prst="rect">
            <a:avLst/>
          </a:prstGeom>
          <a:noFill/>
          <a:ln>
            <a:solidFill>
              <a:schemeClr val="accent5"/>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3B089119-A7D2-1ABB-124E-EBF1028715AB}"/>
              </a:ext>
            </a:extLst>
          </p:cNvPr>
          <p:cNvSpPr/>
          <p:nvPr/>
        </p:nvSpPr>
        <p:spPr>
          <a:xfrm>
            <a:off x="3683798" y="4878441"/>
            <a:ext cx="4946236" cy="1459409"/>
          </a:xfrm>
          <a:prstGeom prst="rect">
            <a:avLst/>
          </a:prstGeom>
          <a:solidFill>
            <a:srgbClr val="F2F2F2"/>
          </a:solidFill>
          <a:ln>
            <a:solidFill>
              <a:schemeClr val="accent5"/>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1" name="Picture 30">
            <a:extLst>
              <a:ext uri="{FF2B5EF4-FFF2-40B4-BE49-F238E27FC236}">
                <a16:creationId xmlns:a16="http://schemas.microsoft.com/office/drawing/2014/main" id="{DA6BF23C-9D82-0239-EA8F-1548F23600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36581" y="-502508"/>
            <a:ext cx="1833410" cy="1833410"/>
          </a:xfrm>
          <a:prstGeom prst="rect">
            <a:avLst/>
          </a:prstGeom>
        </p:spPr>
      </p:pic>
      <p:sp>
        <p:nvSpPr>
          <p:cNvPr id="42" name="object 4">
            <a:extLst>
              <a:ext uri="{FF2B5EF4-FFF2-40B4-BE49-F238E27FC236}">
                <a16:creationId xmlns:a16="http://schemas.microsoft.com/office/drawing/2014/main" id="{A5CDACB6-43B5-640E-BAEC-AF40186DD783}"/>
              </a:ext>
            </a:extLst>
          </p:cNvPr>
          <p:cNvSpPr/>
          <p:nvPr/>
        </p:nvSpPr>
        <p:spPr>
          <a:xfrm>
            <a:off x="1307694" y="4303595"/>
            <a:ext cx="2158957" cy="2004752"/>
          </a:xfrm>
          <a:custGeom>
            <a:avLst/>
            <a:gdLst/>
            <a:ahLst/>
            <a:cxnLst/>
            <a:rect l="l" t="t" r="r" b="b"/>
            <a:pathLst>
              <a:path w="3016885" h="3159125">
                <a:moveTo>
                  <a:pt x="1508166" y="3158836"/>
                </a:moveTo>
                <a:lnTo>
                  <a:pt x="0" y="0"/>
                </a:lnTo>
                <a:lnTo>
                  <a:pt x="3016332" y="0"/>
                </a:lnTo>
                <a:lnTo>
                  <a:pt x="1508166" y="3158836"/>
                </a:lnTo>
                <a:close/>
              </a:path>
            </a:pathLst>
          </a:custGeom>
          <a:solidFill>
            <a:srgbClr val="D8D8D8"/>
          </a:solidFill>
        </p:spPr>
        <p:txBody>
          <a:bodyPr wrap="square" lIns="0" tIns="0" rIns="0" bIns="0" rtlCol="0"/>
          <a:lstStyle/>
          <a:p>
            <a:endParaRPr/>
          </a:p>
        </p:txBody>
      </p:sp>
      <p:grpSp>
        <p:nvGrpSpPr>
          <p:cNvPr id="16" name="Group 15">
            <a:extLst>
              <a:ext uri="{FF2B5EF4-FFF2-40B4-BE49-F238E27FC236}">
                <a16:creationId xmlns:a16="http://schemas.microsoft.com/office/drawing/2014/main" id="{60FB05EF-9359-5B6B-DBAE-4E717914ECAD}"/>
              </a:ext>
            </a:extLst>
          </p:cNvPr>
          <p:cNvGrpSpPr/>
          <p:nvPr/>
        </p:nvGrpSpPr>
        <p:grpSpPr>
          <a:xfrm>
            <a:off x="1403135" y="4374295"/>
            <a:ext cx="2074871" cy="1424052"/>
            <a:chOff x="1625943" y="4168258"/>
            <a:chExt cx="2074871" cy="1424052"/>
          </a:xfrm>
        </p:grpSpPr>
        <p:grpSp>
          <p:nvGrpSpPr>
            <p:cNvPr id="32" name="object 20">
              <a:extLst>
                <a:ext uri="{FF2B5EF4-FFF2-40B4-BE49-F238E27FC236}">
                  <a16:creationId xmlns:a16="http://schemas.microsoft.com/office/drawing/2014/main" id="{336E9E47-FBB7-3C28-5783-0FC0C3BAF894}"/>
                </a:ext>
              </a:extLst>
            </p:cNvPr>
            <p:cNvGrpSpPr/>
            <p:nvPr/>
          </p:nvGrpSpPr>
          <p:grpSpPr>
            <a:xfrm>
              <a:off x="1780803" y="4168258"/>
              <a:ext cx="1665724" cy="570749"/>
              <a:chOff x="308213" y="856428"/>
              <a:chExt cx="3395932" cy="761502"/>
            </a:xfrm>
          </p:grpSpPr>
          <p:sp>
            <p:nvSpPr>
              <p:cNvPr id="33" name="object 21">
                <a:extLst>
                  <a:ext uri="{FF2B5EF4-FFF2-40B4-BE49-F238E27FC236}">
                    <a16:creationId xmlns:a16="http://schemas.microsoft.com/office/drawing/2014/main" id="{57F5399C-3DE8-B43D-7D4D-4DC0DCBEB3DF}"/>
                  </a:ext>
                </a:extLst>
              </p:cNvPr>
              <p:cNvSpPr/>
              <p:nvPr/>
            </p:nvSpPr>
            <p:spPr>
              <a:xfrm>
                <a:off x="319595" y="956260"/>
                <a:ext cx="3384550" cy="661670"/>
              </a:xfrm>
              <a:custGeom>
                <a:avLst/>
                <a:gdLst/>
                <a:ahLst/>
                <a:cxnLst/>
                <a:rect l="l" t="t" r="r" b="b"/>
                <a:pathLst>
                  <a:path w="3384550" h="661669">
                    <a:moveTo>
                      <a:pt x="1692233" y="661097"/>
                    </a:moveTo>
                    <a:lnTo>
                      <a:pt x="1610243" y="660988"/>
                    </a:lnTo>
                    <a:lnTo>
                      <a:pt x="1529260" y="660665"/>
                    </a:lnTo>
                    <a:lnTo>
                      <a:pt x="1449373" y="660132"/>
                    </a:lnTo>
                    <a:lnTo>
                      <a:pt x="1370670" y="659394"/>
                    </a:lnTo>
                    <a:lnTo>
                      <a:pt x="1293240" y="658457"/>
                    </a:lnTo>
                    <a:lnTo>
                      <a:pt x="1217171" y="657325"/>
                    </a:lnTo>
                    <a:lnTo>
                      <a:pt x="1142553" y="656003"/>
                    </a:lnTo>
                    <a:lnTo>
                      <a:pt x="1069474" y="654496"/>
                    </a:lnTo>
                    <a:lnTo>
                      <a:pt x="998023" y="652810"/>
                    </a:lnTo>
                    <a:lnTo>
                      <a:pt x="928288" y="650948"/>
                    </a:lnTo>
                    <a:lnTo>
                      <a:pt x="860358" y="648917"/>
                    </a:lnTo>
                    <a:lnTo>
                      <a:pt x="794321" y="646720"/>
                    </a:lnTo>
                    <a:lnTo>
                      <a:pt x="730266" y="644364"/>
                    </a:lnTo>
                    <a:lnTo>
                      <a:pt x="668283" y="641852"/>
                    </a:lnTo>
                    <a:lnTo>
                      <a:pt x="608459" y="639190"/>
                    </a:lnTo>
                    <a:lnTo>
                      <a:pt x="550883" y="636383"/>
                    </a:lnTo>
                    <a:lnTo>
                      <a:pt x="495643" y="633435"/>
                    </a:lnTo>
                    <a:lnTo>
                      <a:pt x="442830" y="630353"/>
                    </a:lnTo>
                    <a:lnTo>
                      <a:pt x="392530" y="627139"/>
                    </a:lnTo>
                    <a:lnTo>
                      <a:pt x="344833" y="623801"/>
                    </a:lnTo>
                    <a:lnTo>
                      <a:pt x="299827" y="620341"/>
                    </a:lnTo>
                    <a:lnTo>
                      <a:pt x="257601" y="616766"/>
                    </a:lnTo>
                    <a:lnTo>
                      <a:pt x="218244" y="613081"/>
                    </a:lnTo>
                    <a:lnTo>
                      <a:pt x="148491" y="605398"/>
                    </a:lnTo>
                    <a:lnTo>
                      <a:pt x="91275" y="597332"/>
                    </a:lnTo>
                    <a:lnTo>
                      <a:pt x="47308" y="588922"/>
                    </a:lnTo>
                    <a:lnTo>
                      <a:pt x="7746" y="575750"/>
                    </a:lnTo>
                    <a:lnTo>
                      <a:pt x="0" y="566654"/>
                    </a:lnTo>
                    <a:lnTo>
                      <a:pt x="0" y="0"/>
                    </a:lnTo>
                    <a:lnTo>
                      <a:pt x="1951" y="4575"/>
                    </a:lnTo>
                    <a:lnTo>
                      <a:pt x="7746" y="9095"/>
                    </a:lnTo>
                    <a:lnTo>
                      <a:pt x="47308" y="22267"/>
                    </a:lnTo>
                    <a:lnTo>
                      <a:pt x="91275" y="30677"/>
                    </a:lnTo>
                    <a:lnTo>
                      <a:pt x="148491" y="38743"/>
                    </a:lnTo>
                    <a:lnTo>
                      <a:pt x="218244" y="46426"/>
                    </a:lnTo>
                    <a:lnTo>
                      <a:pt x="257601" y="50111"/>
                    </a:lnTo>
                    <a:lnTo>
                      <a:pt x="299827" y="53686"/>
                    </a:lnTo>
                    <a:lnTo>
                      <a:pt x="344833" y="57146"/>
                    </a:lnTo>
                    <a:lnTo>
                      <a:pt x="392530" y="60484"/>
                    </a:lnTo>
                    <a:lnTo>
                      <a:pt x="442830" y="63698"/>
                    </a:lnTo>
                    <a:lnTo>
                      <a:pt x="495643" y="66780"/>
                    </a:lnTo>
                    <a:lnTo>
                      <a:pt x="550883" y="69728"/>
                    </a:lnTo>
                    <a:lnTo>
                      <a:pt x="608459" y="72535"/>
                    </a:lnTo>
                    <a:lnTo>
                      <a:pt x="668283" y="75197"/>
                    </a:lnTo>
                    <a:lnTo>
                      <a:pt x="730266" y="77709"/>
                    </a:lnTo>
                    <a:lnTo>
                      <a:pt x="794321" y="80065"/>
                    </a:lnTo>
                    <a:lnTo>
                      <a:pt x="860358" y="82262"/>
                    </a:lnTo>
                    <a:lnTo>
                      <a:pt x="928288" y="84293"/>
                    </a:lnTo>
                    <a:lnTo>
                      <a:pt x="998023" y="86155"/>
                    </a:lnTo>
                    <a:lnTo>
                      <a:pt x="1069474" y="87841"/>
                    </a:lnTo>
                    <a:lnTo>
                      <a:pt x="1142553" y="89348"/>
                    </a:lnTo>
                    <a:lnTo>
                      <a:pt x="1217171" y="90670"/>
                    </a:lnTo>
                    <a:lnTo>
                      <a:pt x="1293240" y="91802"/>
                    </a:lnTo>
                    <a:lnTo>
                      <a:pt x="1370670" y="92739"/>
                    </a:lnTo>
                    <a:lnTo>
                      <a:pt x="1449373" y="93477"/>
                    </a:lnTo>
                    <a:lnTo>
                      <a:pt x="1529260" y="94010"/>
                    </a:lnTo>
                    <a:lnTo>
                      <a:pt x="1610243" y="94333"/>
                    </a:lnTo>
                    <a:lnTo>
                      <a:pt x="1692233" y="94442"/>
                    </a:lnTo>
                    <a:lnTo>
                      <a:pt x="1774224" y="94333"/>
                    </a:lnTo>
                    <a:lnTo>
                      <a:pt x="1855207" y="94010"/>
                    </a:lnTo>
                    <a:lnTo>
                      <a:pt x="1935094" y="93477"/>
                    </a:lnTo>
                    <a:lnTo>
                      <a:pt x="2013797" y="92739"/>
                    </a:lnTo>
                    <a:lnTo>
                      <a:pt x="2091227" y="91802"/>
                    </a:lnTo>
                    <a:lnTo>
                      <a:pt x="2167296" y="90670"/>
                    </a:lnTo>
                    <a:lnTo>
                      <a:pt x="2241914" y="89348"/>
                    </a:lnTo>
                    <a:lnTo>
                      <a:pt x="2314993" y="87841"/>
                    </a:lnTo>
                    <a:lnTo>
                      <a:pt x="2386444" y="86155"/>
                    </a:lnTo>
                    <a:lnTo>
                      <a:pt x="2456179" y="84293"/>
                    </a:lnTo>
                    <a:lnTo>
                      <a:pt x="2524109" y="82262"/>
                    </a:lnTo>
                    <a:lnTo>
                      <a:pt x="2590146" y="80065"/>
                    </a:lnTo>
                    <a:lnTo>
                      <a:pt x="2654201" y="77709"/>
                    </a:lnTo>
                    <a:lnTo>
                      <a:pt x="2716184" y="75197"/>
                    </a:lnTo>
                    <a:lnTo>
                      <a:pt x="2776008" y="72535"/>
                    </a:lnTo>
                    <a:lnTo>
                      <a:pt x="2833584" y="69728"/>
                    </a:lnTo>
                    <a:lnTo>
                      <a:pt x="2888824" y="66780"/>
                    </a:lnTo>
                    <a:lnTo>
                      <a:pt x="2941637" y="63698"/>
                    </a:lnTo>
                    <a:lnTo>
                      <a:pt x="2991937" y="60484"/>
                    </a:lnTo>
                    <a:lnTo>
                      <a:pt x="3039634" y="57146"/>
                    </a:lnTo>
                    <a:lnTo>
                      <a:pt x="3084640" y="53686"/>
                    </a:lnTo>
                    <a:lnTo>
                      <a:pt x="3126866" y="50111"/>
                    </a:lnTo>
                    <a:lnTo>
                      <a:pt x="3166223" y="46426"/>
                    </a:lnTo>
                    <a:lnTo>
                      <a:pt x="3235976" y="38743"/>
                    </a:lnTo>
                    <a:lnTo>
                      <a:pt x="3293192" y="30677"/>
                    </a:lnTo>
                    <a:lnTo>
                      <a:pt x="3337159" y="22267"/>
                    </a:lnTo>
                    <a:lnTo>
                      <a:pt x="3376721" y="9095"/>
                    </a:lnTo>
                    <a:lnTo>
                      <a:pt x="3384467" y="0"/>
                    </a:lnTo>
                    <a:lnTo>
                      <a:pt x="3384467" y="566654"/>
                    </a:lnTo>
                    <a:lnTo>
                      <a:pt x="3337159" y="588922"/>
                    </a:lnTo>
                    <a:lnTo>
                      <a:pt x="3293192" y="597332"/>
                    </a:lnTo>
                    <a:lnTo>
                      <a:pt x="3235976" y="605398"/>
                    </a:lnTo>
                    <a:lnTo>
                      <a:pt x="3166223" y="613081"/>
                    </a:lnTo>
                    <a:lnTo>
                      <a:pt x="3126866" y="616766"/>
                    </a:lnTo>
                    <a:lnTo>
                      <a:pt x="3084640" y="620341"/>
                    </a:lnTo>
                    <a:lnTo>
                      <a:pt x="3039634" y="623801"/>
                    </a:lnTo>
                    <a:lnTo>
                      <a:pt x="2991937" y="627139"/>
                    </a:lnTo>
                    <a:lnTo>
                      <a:pt x="2941637" y="630353"/>
                    </a:lnTo>
                    <a:lnTo>
                      <a:pt x="2888824" y="633435"/>
                    </a:lnTo>
                    <a:lnTo>
                      <a:pt x="2833584" y="636383"/>
                    </a:lnTo>
                    <a:lnTo>
                      <a:pt x="2776008" y="639190"/>
                    </a:lnTo>
                    <a:lnTo>
                      <a:pt x="2716184" y="641852"/>
                    </a:lnTo>
                    <a:lnTo>
                      <a:pt x="2654201" y="644364"/>
                    </a:lnTo>
                    <a:lnTo>
                      <a:pt x="2590146" y="646720"/>
                    </a:lnTo>
                    <a:lnTo>
                      <a:pt x="2524109" y="648917"/>
                    </a:lnTo>
                    <a:lnTo>
                      <a:pt x="2456179" y="650948"/>
                    </a:lnTo>
                    <a:lnTo>
                      <a:pt x="2386444" y="652810"/>
                    </a:lnTo>
                    <a:lnTo>
                      <a:pt x="2314993" y="654496"/>
                    </a:lnTo>
                    <a:lnTo>
                      <a:pt x="2241914" y="656003"/>
                    </a:lnTo>
                    <a:lnTo>
                      <a:pt x="2167296" y="657325"/>
                    </a:lnTo>
                    <a:lnTo>
                      <a:pt x="2091227" y="658457"/>
                    </a:lnTo>
                    <a:lnTo>
                      <a:pt x="2013797" y="659394"/>
                    </a:lnTo>
                    <a:lnTo>
                      <a:pt x="1935094" y="660132"/>
                    </a:lnTo>
                    <a:lnTo>
                      <a:pt x="1855207" y="660665"/>
                    </a:lnTo>
                    <a:lnTo>
                      <a:pt x="1774224" y="660988"/>
                    </a:lnTo>
                    <a:lnTo>
                      <a:pt x="1692233" y="661097"/>
                    </a:lnTo>
                    <a:close/>
                  </a:path>
                </a:pathLst>
              </a:custGeom>
              <a:solidFill>
                <a:srgbClr val="00928F"/>
              </a:solidFill>
            </p:spPr>
            <p:txBody>
              <a:bodyPr wrap="square" lIns="0" tIns="0" rIns="0" bIns="0" rtlCol="0"/>
              <a:lstStyle/>
              <a:p>
                <a:endParaRPr/>
              </a:p>
            </p:txBody>
          </p:sp>
          <p:sp>
            <p:nvSpPr>
              <p:cNvPr id="35" name="object 23">
                <a:extLst>
                  <a:ext uri="{FF2B5EF4-FFF2-40B4-BE49-F238E27FC236}">
                    <a16:creationId xmlns:a16="http://schemas.microsoft.com/office/drawing/2014/main" id="{7D506EE8-4320-740E-0C15-8A77CE59887A}"/>
                  </a:ext>
                </a:extLst>
              </p:cNvPr>
              <p:cNvSpPr/>
              <p:nvPr/>
            </p:nvSpPr>
            <p:spPr>
              <a:xfrm>
                <a:off x="319595" y="861818"/>
                <a:ext cx="3384550" cy="755650"/>
              </a:xfrm>
              <a:custGeom>
                <a:avLst/>
                <a:gdLst/>
                <a:ahLst/>
                <a:cxnLst/>
                <a:rect l="l" t="t" r="r" b="b"/>
                <a:pathLst>
                  <a:path w="3384550" h="755650">
                    <a:moveTo>
                      <a:pt x="3384467" y="94442"/>
                    </a:moveTo>
                    <a:lnTo>
                      <a:pt x="3382516" y="99018"/>
                    </a:lnTo>
                    <a:lnTo>
                      <a:pt x="3376721" y="103537"/>
                    </a:lnTo>
                    <a:lnTo>
                      <a:pt x="3337159" y="116710"/>
                    </a:lnTo>
                    <a:lnTo>
                      <a:pt x="3293192" y="125119"/>
                    </a:lnTo>
                    <a:lnTo>
                      <a:pt x="3235976" y="133185"/>
                    </a:lnTo>
                    <a:lnTo>
                      <a:pt x="3166223" y="140868"/>
                    </a:lnTo>
                    <a:lnTo>
                      <a:pt x="3126866" y="144554"/>
                    </a:lnTo>
                    <a:lnTo>
                      <a:pt x="3084640" y="148129"/>
                    </a:lnTo>
                    <a:lnTo>
                      <a:pt x="3039634" y="151588"/>
                    </a:lnTo>
                    <a:lnTo>
                      <a:pt x="2991937" y="154927"/>
                    </a:lnTo>
                    <a:lnTo>
                      <a:pt x="2941637" y="158140"/>
                    </a:lnTo>
                    <a:lnTo>
                      <a:pt x="2888824" y="161223"/>
                    </a:lnTo>
                    <a:lnTo>
                      <a:pt x="2833584" y="164170"/>
                    </a:lnTo>
                    <a:lnTo>
                      <a:pt x="2776008" y="166978"/>
                    </a:lnTo>
                    <a:lnTo>
                      <a:pt x="2716184" y="169640"/>
                    </a:lnTo>
                    <a:lnTo>
                      <a:pt x="2654201" y="172151"/>
                    </a:lnTo>
                    <a:lnTo>
                      <a:pt x="2590146" y="174508"/>
                    </a:lnTo>
                    <a:lnTo>
                      <a:pt x="2524109" y="176704"/>
                    </a:lnTo>
                    <a:lnTo>
                      <a:pt x="2456179" y="178736"/>
                    </a:lnTo>
                    <a:lnTo>
                      <a:pt x="2386444" y="180597"/>
                    </a:lnTo>
                    <a:lnTo>
                      <a:pt x="2314993" y="182284"/>
                    </a:lnTo>
                    <a:lnTo>
                      <a:pt x="2241914" y="183790"/>
                    </a:lnTo>
                    <a:lnTo>
                      <a:pt x="2167296" y="185112"/>
                    </a:lnTo>
                    <a:lnTo>
                      <a:pt x="2091227" y="186244"/>
                    </a:lnTo>
                    <a:lnTo>
                      <a:pt x="2013797" y="187182"/>
                    </a:lnTo>
                    <a:lnTo>
                      <a:pt x="1935094" y="187919"/>
                    </a:lnTo>
                    <a:lnTo>
                      <a:pt x="1855207" y="188452"/>
                    </a:lnTo>
                    <a:lnTo>
                      <a:pt x="1774224" y="188776"/>
                    </a:lnTo>
                    <a:lnTo>
                      <a:pt x="1692233" y="188884"/>
                    </a:lnTo>
                    <a:lnTo>
                      <a:pt x="1610243" y="188776"/>
                    </a:lnTo>
                    <a:lnTo>
                      <a:pt x="1529260" y="188452"/>
                    </a:lnTo>
                    <a:lnTo>
                      <a:pt x="1449373" y="187919"/>
                    </a:lnTo>
                    <a:lnTo>
                      <a:pt x="1370670" y="187182"/>
                    </a:lnTo>
                    <a:lnTo>
                      <a:pt x="1293240" y="186244"/>
                    </a:lnTo>
                    <a:lnTo>
                      <a:pt x="1217171" y="185112"/>
                    </a:lnTo>
                    <a:lnTo>
                      <a:pt x="1142553" y="183790"/>
                    </a:lnTo>
                    <a:lnTo>
                      <a:pt x="1069474" y="182284"/>
                    </a:lnTo>
                    <a:lnTo>
                      <a:pt x="998023" y="180597"/>
                    </a:lnTo>
                    <a:lnTo>
                      <a:pt x="928288" y="178736"/>
                    </a:lnTo>
                    <a:lnTo>
                      <a:pt x="860358" y="176704"/>
                    </a:lnTo>
                    <a:lnTo>
                      <a:pt x="794321" y="174508"/>
                    </a:lnTo>
                    <a:lnTo>
                      <a:pt x="730266" y="172151"/>
                    </a:lnTo>
                    <a:lnTo>
                      <a:pt x="668283" y="169640"/>
                    </a:lnTo>
                    <a:lnTo>
                      <a:pt x="608459" y="166978"/>
                    </a:lnTo>
                    <a:lnTo>
                      <a:pt x="550883" y="164170"/>
                    </a:lnTo>
                    <a:lnTo>
                      <a:pt x="495643" y="161223"/>
                    </a:lnTo>
                    <a:lnTo>
                      <a:pt x="442830" y="158140"/>
                    </a:lnTo>
                    <a:lnTo>
                      <a:pt x="392530" y="154927"/>
                    </a:lnTo>
                    <a:lnTo>
                      <a:pt x="344833" y="151588"/>
                    </a:lnTo>
                    <a:lnTo>
                      <a:pt x="299827" y="148129"/>
                    </a:lnTo>
                    <a:lnTo>
                      <a:pt x="257601" y="144554"/>
                    </a:lnTo>
                    <a:lnTo>
                      <a:pt x="218244" y="140868"/>
                    </a:lnTo>
                    <a:lnTo>
                      <a:pt x="148491" y="133185"/>
                    </a:lnTo>
                    <a:lnTo>
                      <a:pt x="91275" y="125119"/>
                    </a:lnTo>
                    <a:lnTo>
                      <a:pt x="47308" y="116710"/>
                    </a:lnTo>
                    <a:lnTo>
                      <a:pt x="7746" y="103537"/>
                    </a:lnTo>
                    <a:lnTo>
                      <a:pt x="0" y="94442"/>
                    </a:lnTo>
                    <a:lnTo>
                      <a:pt x="47308" y="72174"/>
                    </a:lnTo>
                    <a:lnTo>
                      <a:pt x="91275" y="63765"/>
                    </a:lnTo>
                    <a:lnTo>
                      <a:pt x="148491" y="55699"/>
                    </a:lnTo>
                    <a:lnTo>
                      <a:pt x="218244" y="48016"/>
                    </a:lnTo>
                    <a:lnTo>
                      <a:pt x="257601" y="44330"/>
                    </a:lnTo>
                    <a:lnTo>
                      <a:pt x="299827" y="40755"/>
                    </a:lnTo>
                    <a:lnTo>
                      <a:pt x="344833" y="37296"/>
                    </a:lnTo>
                    <a:lnTo>
                      <a:pt x="392530" y="33957"/>
                    </a:lnTo>
                    <a:lnTo>
                      <a:pt x="442830" y="30744"/>
                    </a:lnTo>
                    <a:lnTo>
                      <a:pt x="495643" y="27661"/>
                    </a:lnTo>
                    <a:lnTo>
                      <a:pt x="550883" y="24714"/>
                    </a:lnTo>
                    <a:lnTo>
                      <a:pt x="608459" y="21906"/>
                    </a:lnTo>
                    <a:lnTo>
                      <a:pt x="668283" y="19244"/>
                    </a:lnTo>
                    <a:lnTo>
                      <a:pt x="730266" y="16733"/>
                    </a:lnTo>
                    <a:lnTo>
                      <a:pt x="794321" y="14376"/>
                    </a:lnTo>
                    <a:lnTo>
                      <a:pt x="860358" y="12180"/>
                    </a:lnTo>
                    <a:lnTo>
                      <a:pt x="928288" y="10148"/>
                    </a:lnTo>
                    <a:lnTo>
                      <a:pt x="998023" y="8287"/>
                    </a:lnTo>
                    <a:lnTo>
                      <a:pt x="1069474" y="6600"/>
                    </a:lnTo>
                    <a:lnTo>
                      <a:pt x="1142553" y="5094"/>
                    </a:lnTo>
                    <a:lnTo>
                      <a:pt x="1217171" y="3772"/>
                    </a:lnTo>
                    <a:lnTo>
                      <a:pt x="1293240" y="2640"/>
                    </a:lnTo>
                    <a:lnTo>
                      <a:pt x="1370670" y="1702"/>
                    </a:lnTo>
                    <a:lnTo>
                      <a:pt x="1449373" y="965"/>
                    </a:lnTo>
                    <a:lnTo>
                      <a:pt x="1529260" y="432"/>
                    </a:lnTo>
                    <a:lnTo>
                      <a:pt x="1610243" y="108"/>
                    </a:lnTo>
                    <a:lnTo>
                      <a:pt x="1692233" y="0"/>
                    </a:lnTo>
                    <a:lnTo>
                      <a:pt x="1774224" y="108"/>
                    </a:lnTo>
                    <a:lnTo>
                      <a:pt x="1855207" y="432"/>
                    </a:lnTo>
                    <a:lnTo>
                      <a:pt x="1935094" y="965"/>
                    </a:lnTo>
                    <a:lnTo>
                      <a:pt x="2013797" y="1702"/>
                    </a:lnTo>
                    <a:lnTo>
                      <a:pt x="2091227" y="2640"/>
                    </a:lnTo>
                    <a:lnTo>
                      <a:pt x="2167296" y="3772"/>
                    </a:lnTo>
                    <a:lnTo>
                      <a:pt x="2241914" y="5094"/>
                    </a:lnTo>
                    <a:lnTo>
                      <a:pt x="2314993" y="6600"/>
                    </a:lnTo>
                    <a:lnTo>
                      <a:pt x="2386444" y="8287"/>
                    </a:lnTo>
                    <a:lnTo>
                      <a:pt x="2456179" y="10148"/>
                    </a:lnTo>
                    <a:lnTo>
                      <a:pt x="2524109" y="12180"/>
                    </a:lnTo>
                    <a:lnTo>
                      <a:pt x="2590146" y="14376"/>
                    </a:lnTo>
                    <a:lnTo>
                      <a:pt x="2654201" y="16733"/>
                    </a:lnTo>
                    <a:lnTo>
                      <a:pt x="2716184" y="19244"/>
                    </a:lnTo>
                    <a:lnTo>
                      <a:pt x="2776008" y="21906"/>
                    </a:lnTo>
                    <a:lnTo>
                      <a:pt x="2833584" y="24714"/>
                    </a:lnTo>
                    <a:lnTo>
                      <a:pt x="2888824" y="27661"/>
                    </a:lnTo>
                    <a:lnTo>
                      <a:pt x="2941637" y="30744"/>
                    </a:lnTo>
                    <a:lnTo>
                      <a:pt x="2991937" y="33957"/>
                    </a:lnTo>
                    <a:lnTo>
                      <a:pt x="3039634" y="37296"/>
                    </a:lnTo>
                    <a:lnTo>
                      <a:pt x="3084640" y="40755"/>
                    </a:lnTo>
                    <a:lnTo>
                      <a:pt x="3126866" y="44330"/>
                    </a:lnTo>
                    <a:lnTo>
                      <a:pt x="3166223" y="48016"/>
                    </a:lnTo>
                    <a:lnTo>
                      <a:pt x="3235976" y="55699"/>
                    </a:lnTo>
                    <a:lnTo>
                      <a:pt x="3293192" y="63765"/>
                    </a:lnTo>
                    <a:lnTo>
                      <a:pt x="3337159" y="72174"/>
                    </a:lnTo>
                    <a:lnTo>
                      <a:pt x="3376721" y="85347"/>
                    </a:lnTo>
                    <a:lnTo>
                      <a:pt x="3384467" y="94442"/>
                    </a:lnTo>
                    <a:lnTo>
                      <a:pt x="3384467" y="661097"/>
                    </a:lnTo>
                    <a:lnTo>
                      <a:pt x="3337159" y="683365"/>
                    </a:lnTo>
                    <a:lnTo>
                      <a:pt x="3293192" y="691774"/>
                    </a:lnTo>
                    <a:lnTo>
                      <a:pt x="3235976" y="699840"/>
                    </a:lnTo>
                    <a:lnTo>
                      <a:pt x="3166223" y="707523"/>
                    </a:lnTo>
                    <a:lnTo>
                      <a:pt x="3126866" y="711209"/>
                    </a:lnTo>
                    <a:lnTo>
                      <a:pt x="3084640" y="714784"/>
                    </a:lnTo>
                    <a:lnTo>
                      <a:pt x="3039634" y="718243"/>
                    </a:lnTo>
                    <a:lnTo>
                      <a:pt x="2991937" y="721582"/>
                    </a:lnTo>
                    <a:lnTo>
                      <a:pt x="2941637" y="724795"/>
                    </a:lnTo>
                    <a:lnTo>
                      <a:pt x="2888824" y="727878"/>
                    </a:lnTo>
                    <a:lnTo>
                      <a:pt x="2833584" y="730825"/>
                    </a:lnTo>
                    <a:lnTo>
                      <a:pt x="2776008" y="733633"/>
                    </a:lnTo>
                    <a:lnTo>
                      <a:pt x="2716184" y="736295"/>
                    </a:lnTo>
                    <a:lnTo>
                      <a:pt x="2654201" y="738806"/>
                    </a:lnTo>
                    <a:lnTo>
                      <a:pt x="2590146" y="741163"/>
                    </a:lnTo>
                    <a:lnTo>
                      <a:pt x="2524109" y="743359"/>
                    </a:lnTo>
                    <a:lnTo>
                      <a:pt x="2456179" y="745391"/>
                    </a:lnTo>
                    <a:lnTo>
                      <a:pt x="2386444" y="747252"/>
                    </a:lnTo>
                    <a:lnTo>
                      <a:pt x="2314993" y="748939"/>
                    </a:lnTo>
                    <a:lnTo>
                      <a:pt x="2241914" y="750445"/>
                    </a:lnTo>
                    <a:lnTo>
                      <a:pt x="2167296" y="751767"/>
                    </a:lnTo>
                    <a:lnTo>
                      <a:pt x="2091227" y="752899"/>
                    </a:lnTo>
                    <a:lnTo>
                      <a:pt x="2013797" y="753837"/>
                    </a:lnTo>
                    <a:lnTo>
                      <a:pt x="1935094" y="754574"/>
                    </a:lnTo>
                    <a:lnTo>
                      <a:pt x="1855207" y="755107"/>
                    </a:lnTo>
                    <a:lnTo>
                      <a:pt x="1774224" y="755431"/>
                    </a:lnTo>
                    <a:lnTo>
                      <a:pt x="1692233" y="755539"/>
                    </a:lnTo>
                    <a:lnTo>
                      <a:pt x="1610243" y="755431"/>
                    </a:lnTo>
                    <a:lnTo>
                      <a:pt x="1529260" y="755107"/>
                    </a:lnTo>
                    <a:lnTo>
                      <a:pt x="1449373" y="754574"/>
                    </a:lnTo>
                    <a:lnTo>
                      <a:pt x="1370670" y="753837"/>
                    </a:lnTo>
                    <a:lnTo>
                      <a:pt x="1293240" y="752899"/>
                    </a:lnTo>
                    <a:lnTo>
                      <a:pt x="1217171" y="751767"/>
                    </a:lnTo>
                    <a:lnTo>
                      <a:pt x="1142553" y="750445"/>
                    </a:lnTo>
                    <a:lnTo>
                      <a:pt x="1069474" y="748939"/>
                    </a:lnTo>
                    <a:lnTo>
                      <a:pt x="998023" y="747252"/>
                    </a:lnTo>
                    <a:lnTo>
                      <a:pt x="928288" y="745391"/>
                    </a:lnTo>
                    <a:lnTo>
                      <a:pt x="860358" y="743359"/>
                    </a:lnTo>
                    <a:lnTo>
                      <a:pt x="794321" y="741163"/>
                    </a:lnTo>
                    <a:lnTo>
                      <a:pt x="730266" y="738806"/>
                    </a:lnTo>
                    <a:lnTo>
                      <a:pt x="668283" y="736295"/>
                    </a:lnTo>
                    <a:lnTo>
                      <a:pt x="608459" y="733633"/>
                    </a:lnTo>
                    <a:lnTo>
                      <a:pt x="550883" y="730825"/>
                    </a:lnTo>
                    <a:lnTo>
                      <a:pt x="495643" y="727878"/>
                    </a:lnTo>
                    <a:lnTo>
                      <a:pt x="442830" y="724795"/>
                    </a:lnTo>
                    <a:lnTo>
                      <a:pt x="392530" y="721582"/>
                    </a:lnTo>
                    <a:lnTo>
                      <a:pt x="344833" y="718243"/>
                    </a:lnTo>
                    <a:lnTo>
                      <a:pt x="299827" y="714784"/>
                    </a:lnTo>
                    <a:lnTo>
                      <a:pt x="257601" y="711209"/>
                    </a:lnTo>
                    <a:lnTo>
                      <a:pt x="218244" y="707523"/>
                    </a:lnTo>
                    <a:lnTo>
                      <a:pt x="148491" y="699840"/>
                    </a:lnTo>
                    <a:lnTo>
                      <a:pt x="91275" y="691774"/>
                    </a:lnTo>
                    <a:lnTo>
                      <a:pt x="47308" y="683365"/>
                    </a:lnTo>
                    <a:lnTo>
                      <a:pt x="7746" y="670192"/>
                    </a:lnTo>
                    <a:lnTo>
                      <a:pt x="0" y="661097"/>
                    </a:lnTo>
                    <a:lnTo>
                      <a:pt x="0" y="94442"/>
                    </a:lnTo>
                  </a:path>
                </a:pathLst>
              </a:custGeom>
              <a:ln w="12699">
                <a:solidFill>
                  <a:srgbClr val="000000"/>
                </a:solidFill>
              </a:ln>
            </p:spPr>
            <p:txBody>
              <a:bodyPr wrap="square" lIns="0" tIns="0" rIns="0" bIns="0" rtlCol="0"/>
              <a:lstStyle/>
              <a:p>
                <a:endParaRPr/>
              </a:p>
            </p:txBody>
          </p:sp>
          <p:sp>
            <p:nvSpPr>
              <p:cNvPr id="13" name="object 22">
                <a:extLst>
                  <a:ext uri="{FF2B5EF4-FFF2-40B4-BE49-F238E27FC236}">
                    <a16:creationId xmlns:a16="http://schemas.microsoft.com/office/drawing/2014/main" id="{5E07209C-50ED-EE66-8934-82D00A614445}"/>
                  </a:ext>
                </a:extLst>
              </p:cNvPr>
              <p:cNvSpPr/>
              <p:nvPr/>
            </p:nvSpPr>
            <p:spPr>
              <a:xfrm>
                <a:off x="308213" y="856428"/>
                <a:ext cx="3384550" cy="189230"/>
              </a:xfrm>
              <a:custGeom>
                <a:avLst/>
                <a:gdLst/>
                <a:ahLst/>
                <a:cxnLst/>
                <a:rect l="l" t="t" r="r" b="b"/>
                <a:pathLst>
                  <a:path w="3384550" h="189230">
                    <a:moveTo>
                      <a:pt x="1692233" y="188884"/>
                    </a:moveTo>
                    <a:lnTo>
                      <a:pt x="1610243" y="188776"/>
                    </a:lnTo>
                    <a:lnTo>
                      <a:pt x="1069474" y="182284"/>
                    </a:lnTo>
                    <a:lnTo>
                      <a:pt x="668283" y="169640"/>
                    </a:lnTo>
                    <a:lnTo>
                      <a:pt x="442830" y="158140"/>
                    </a:lnTo>
                    <a:lnTo>
                      <a:pt x="299827" y="148129"/>
                    </a:lnTo>
                    <a:lnTo>
                      <a:pt x="218244" y="140868"/>
                    </a:lnTo>
                    <a:lnTo>
                      <a:pt x="148491" y="133185"/>
                    </a:lnTo>
                    <a:lnTo>
                      <a:pt x="91275" y="125119"/>
                    </a:lnTo>
                    <a:lnTo>
                      <a:pt x="47308" y="116710"/>
                    </a:lnTo>
                    <a:lnTo>
                      <a:pt x="7746" y="103537"/>
                    </a:lnTo>
                    <a:lnTo>
                      <a:pt x="0" y="94442"/>
                    </a:lnTo>
                    <a:lnTo>
                      <a:pt x="1951" y="89866"/>
                    </a:lnTo>
                    <a:lnTo>
                      <a:pt x="47308" y="72174"/>
                    </a:lnTo>
                    <a:lnTo>
                      <a:pt x="91275" y="63765"/>
                    </a:lnTo>
                    <a:lnTo>
                      <a:pt x="148491" y="55699"/>
                    </a:lnTo>
                    <a:lnTo>
                      <a:pt x="218244" y="48016"/>
                    </a:lnTo>
                    <a:lnTo>
                      <a:pt x="299827" y="40755"/>
                    </a:lnTo>
                    <a:lnTo>
                      <a:pt x="392530" y="33957"/>
                    </a:lnTo>
                    <a:lnTo>
                      <a:pt x="550883" y="24714"/>
                    </a:lnTo>
                    <a:lnTo>
                      <a:pt x="794321" y="14376"/>
                    </a:lnTo>
                    <a:lnTo>
                      <a:pt x="1142553" y="5094"/>
                    </a:lnTo>
                    <a:lnTo>
                      <a:pt x="1692233" y="0"/>
                    </a:lnTo>
                    <a:lnTo>
                      <a:pt x="1774224" y="108"/>
                    </a:lnTo>
                    <a:lnTo>
                      <a:pt x="1855207" y="432"/>
                    </a:lnTo>
                    <a:lnTo>
                      <a:pt x="2314993" y="6600"/>
                    </a:lnTo>
                    <a:lnTo>
                      <a:pt x="2654201" y="16733"/>
                    </a:lnTo>
                    <a:lnTo>
                      <a:pt x="2888824" y="27661"/>
                    </a:lnTo>
                    <a:lnTo>
                      <a:pt x="3039634" y="37296"/>
                    </a:lnTo>
                    <a:lnTo>
                      <a:pt x="3126866" y="44330"/>
                    </a:lnTo>
                    <a:lnTo>
                      <a:pt x="3166223" y="48016"/>
                    </a:lnTo>
                    <a:lnTo>
                      <a:pt x="3235976" y="55699"/>
                    </a:lnTo>
                    <a:lnTo>
                      <a:pt x="3293192" y="63765"/>
                    </a:lnTo>
                    <a:lnTo>
                      <a:pt x="3337159" y="72174"/>
                    </a:lnTo>
                    <a:lnTo>
                      <a:pt x="3376721" y="85347"/>
                    </a:lnTo>
                    <a:lnTo>
                      <a:pt x="3384467" y="94442"/>
                    </a:lnTo>
                    <a:lnTo>
                      <a:pt x="3382516" y="99018"/>
                    </a:lnTo>
                    <a:lnTo>
                      <a:pt x="3337159" y="116710"/>
                    </a:lnTo>
                    <a:lnTo>
                      <a:pt x="3293192" y="125119"/>
                    </a:lnTo>
                    <a:lnTo>
                      <a:pt x="3235976" y="133185"/>
                    </a:lnTo>
                    <a:lnTo>
                      <a:pt x="3166223" y="140868"/>
                    </a:lnTo>
                    <a:lnTo>
                      <a:pt x="3084640" y="148129"/>
                    </a:lnTo>
                    <a:lnTo>
                      <a:pt x="2941637" y="158140"/>
                    </a:lnTo>
                    <a:lnTo>
                      <a:pt x="2716184" y="169640"/>
                    </a:lnTo>
                    <a:lnTo>
                      <a:pt x="2314993" y="182284"/>
                    </a:lnTo>
                    <a:lnTo>
                      <a:pt x="1855207" y="188452"/>
                    </a:lnTo>
                    <a:lnTo>
                      <a:pt x="1774224" y="188776"/>
                    </a:lnTo>
                    <a:lnTo>
                      <a:pt x="1692233" y="188884"/>
                    </a:lnTo>
                    <a:close/>
                  </a:path>
                </a:pathLst>
              </a:custGeom>
              <a:solidFill>
                <a:srgbClr val="66BDBB"/>
              </a:solidFill>
            </p:spPr>
            <p:txBody>
              <a:bodyPr wrap="square" lIns="0" tIns="0" rIns="0" bIns="0" rtlCol="0"/>
              <a:lstStyle/>
              <a:p>
                <a:endParaRPr/>
              </a:p>
            </p:txBody>
          </p:sp>
        </p:grpSp>
        <p:grpSp>
          <p:nvGrpSpPr>
            <p:cNvPr id="36" name="object 20">
              <a:extLst>
                <a:ext uri="{FF2B5EF4-FFF2-40B4-BE49-F238E27FC236}">
                  <a16:creationId xmlns:a16="http://schemas.microsoft.com/office/drawing/2014/main" id="{E6CD7BD6-C499-731D-99BD-BCB9EE2CAED0}"/>
                </a:ext>
              </a:extLst>
            </p:cNvPr>
            <p:cNvGrpSpPr/>
            <p:nvPr/>
          </p:nvGrpSpPr>
          <p:grpSpPr>
            <a:xfrm>
              <a:off x="2026253" y="4870963"/>
              <a:ext cx="1226067" cy="721347"/>
              <a:chOff x="319595" y="861818"/>
              <a:chExt cx="3384550" cy="756116"/>
            </a:xfrm>
          </p:grpSpPr>
          <p:sp>
            <p:nvSpPr>
              <p:cNvPr id="37" name="object 21">
                <a:extLst>
                  <a:ext uri="{FF2B5EF4-FFF2-40B4-BE49-F238E27FC236}">
                    <a16:creationId xmlns:a16="http://schemas.microsoft.com/office/drawing/2014/main" id="{6D8439EE-5E0A-6E7D-2E6B-2827B597AA1E}"/>
                  </a:ext>
                </a:extLst>
              </p:cNvPr>
              <p:cNvSpPr/>
              <p:nvPr/>
            </p:nvSpPr>
            <p:spPr>
              <a:xfrm>
                <a:off x="319595" y="956263"/>
                <a:ext cx="3384550" cy="661671"/>
              </a:xfrm>
              <a:custGeom>
                <a:avLst/>
                <a:gdLst/>
                <a:ahLst/>
                <a:cxnLst/>
                <a:rect l="l" t="t" r="r" b="b"/>
                <a:pathLst>
                  <a:path w="3384550" h="661669">
                    <a:moveTo>
                      <a:pt x="1692233" y="661097"/>
                    </a:moveTo>
                    <a:lnTo>
                      <a:pt x="1610243" y="660988"/>
                    </a:lnTo>
                    <a:lnTo>
                      <a:pt x="1529260" y="660665"/>
                    </a:lnTo>
                    <a:lnTo>
                      <a:pt x="1449373" y="660132"/>
                    </a:lnTo>
                    <a:lnTo>
                      <a:pt x="1370670" y="659394"/>
                    </a:lnTo>
                    <a:lnTo>
                      <a:pt x="1293240" y="658457"/>
                    </a:lnTo>
                    <a:lnTo>
                      <a:pt x="1217171" y="657325"/>
                    </a:lnTo>
                    <a:lnTo>
                      <a:pt x="1142553" y="656003"/>
                    </a:lnTo>
                    <a:lnTo>
                      <a:pt x="1069474" y="654496"/>
                    </a:lnTo>
                    <a:lnTo>
                      <a:pt x="998023" y="652810"/>
                    </a:lnTo>
                    <a:lnTo>
                      <a:pt x="928288" y="650948"/>
                    </a:lnTo>
                    <a:lnTo>
                      <a:pt x="860358" y="648917"/>
                    </a:lnTo>
                    <a:lnTo>
                      <a:pt x="794321" y="646720"/>
                    </a:lnTo>
                    <a:lnTo>
                      <a:pt x="730266" y="644364"/>
                    </a:lnTo>
                    <a:lnTo>
                      <a:pt x="668283" y="641852"/>
                    </a:lnTo>
                    <a:lnTo>
                      <a:pt x="608459" y="639190"/>
                    </a:lnTo>
                    <a:lnTo>
                      <a:pt x="550883" y="636383"/>
                    </a:lnTo>
                    <a:lnTo>
                      <a:pt x="495643" y="633435"/>
                    </a:lnTo>
                    <a:lnTo>
                      <a:pt x="442830" y="630353"/>
                    </a:lnTo>
                    <a:lnTo>
                      <a:pt x="392530" y="627139"/>
                    </a:lnTo>
                    <a:lnTo>
                      <a:pt x="344833" y="623801"/>
                    </a:lnTo>
                    <a:lnTo>
                      <a:pt x="299827" y="620341"/>
                    </a:lnTo>
                    <a:lnTo>
                      <a:pt x="257601" y="616766"/>
                    </a:lnTo>
                    <a:lnTo>
                      <a:pt x="218244" y="613081"/>
                    </a:lnTo>
                    <a:lnTo>
                      <a:pt x="148491" y="605398"/>
                    </a:lnTo>
                    <a:lnTo>
                      <a:pt x="91275" y="597332"/>
                    </a:lnTo>
                    <a:lnTo>
                      <a:pt x="47308" y="588922"/>
                    </a:lnTo>
                    <a:lnTo>
                      <a:pt x="7746" y="575750"/>
                    </a:lnTo>
                    <a:lnTo>
                      <a:pt x="0" y="566654"/>
                    </a:lnTo>
                    <a:lnTo>
                      <a:pt x="0" y="0"/>
                    </a:lnTo>
                    <a:lnTo>
                      <a:pt x="1951" y="4575"/>
                    </a:lnTo>
                    <a:lnTo>
                      <a:pt x="7746" y="9095"/>
                    </a:lnTo>
                    <a:lnTo>
                      <a:pt x="47308" y="22267"/>
                    </a:lnTo>
                    <a:lnTo>
                      <a:pt x="91275" y="30677"/>
                    </a:lnTo>
                    <a:lnTo>
                      <a:pt x="148491" y="38743"/>
                    </a:lnTo>
                    <a:lnTo>
                      <a:pt x="218244" y="46426"/>
                    </a:lnTo>
                    <a:lnTo>
                      <a:pt x="257601" y="50111"/>
                    </a:lnTo>
                    <a:lnTo>
                      <a:pt x="299827" y="53686"/>
                    </a:lnTo>
                    <a:lnTo>
                      <a:pt x="344833" y="57146"/>
                    </a:lnTo>
                    <a:lnTo>
                      <a:pt x="392530" y="60484"/>
                    </a:lnTo>
                    <a:lnTo>
                      <a:pt x="442830" y="63698"/>
                    </a:lnTo>
                    <a:lnTo>
                      <a:pt x="495643" y="66780"/>
                    </a:lnTo>
                    <a:lnTo>
                      <a:pt x="550883" y="69728"/>
                    </a:lnTo>
                    <a:lnTo>
                      <a:pt x="608459" y="72535"/>
                    </a:lnTo>
                    <a:lnTo>
                      <a:pt x="668283" y="75197"/>
                    </a:lnTo>
                    <a:lnTo>
                      <a:pt x="730266" y="77709"/>
                    </a:lnTo>
                    <a:lnTo>
                      <a:pt x="794321" y="80065"/>
                    </a:lnTo>
                    <a:lnTo>
                      <a:pt x="860358" y="82262"/>
                    </a:lnTo>
                    <a:lnTo>
                      <a:pt x="928288" y="84293"/>
                    </a:lnTo>
                    <a:lnTo>
                      <a:pt x="998023" y="86155"/>
                    </a:lnTo>
                    <a:lnTo>
                      <a:pt x="1069474" y="87841"/>
                    </a:lnTo>
                    <a:lnTo>
                      <a:pt x="1142553" y="89348"/>
                    </a:lnTo>
                    <a:lnTo>
                      <a:pt x="1217171" y="90670"/>
                    </a:lnTo>
                    <a:lnTo>
                      <a:pt x="1293240" y="91802"/>
                    </a:lnTo>
                    <a:lnTo>
                      <a:pt x="1370670" y="92739"/>
                    </a:lnTo>
                    <a:lnTo>
                      <a:pt x="1449373" y="93477"/>
                    </a:lnTo>
                    <a:lnTo>
                      <a:pt x="1529260" y="94010"/>
                    </a:lnTo>
                    <a:lnTo>
                      <a:pt x="1610243" y="94333"/>
                    </a:lnTo>
                    <a:lnTo>
                      <a:pt x="1692233" y="94442"/>
                    </a:lnTo>
                    <a:lnTo>
                      <a:pt x="1774224" y="94333"/>
                    </a:lnTo>
                    <a:lnTo>
                      <a:pt x="1855207" y="94010"/>
                    </a:lnTo>
                    <a:lnTo>
                      <a:pt x="1935094" y="93477"/>
                    </a:lnTo>
                    <a:lnTo>
                      <a:pt x="2013797" y="92739"/>
                    </a:lnTo>
                    <a:lnTo>
                      <a:pt x="2091227" y="91802"/>
                    </a:lnTo>
                    <a:lnTo>
                      <a:pt x="2167296" y="90670"/>
                    </a:lnTo>
                    <a:lnTo>
                      <a:pt x="2241914" y="89348"/>
                    </a:lnTo>
                    <a:lnTo>
                      <a:pt x="2314993" y="87841"/>
                    </a:lnTo>
                    <a:lnTo>
                      <a:pt x="2386444" y="86155"/>
                    </a:lnTo>
                    <a:lnTo>
                      <a:pt x="2456179" y="84293"/>
                    </a:lnTo>
                    <a:lnTo>
                      <a:pt x="2524109" y="82262"/>
                    </a:lnTo>
                    <a:lnTo>
                      <a:pt x="2590146" y="80065"/>
                    </a:lnTo>
                    <a:lnTo>
                      <a:pt x="2654201" y="77709"/>
                    </a:lnTo>
                    <a:lnTo>
                      <a:pt x="2716184" y="75197"/>
                    </a:lnTo>
                    <a:lnTo>
                      <a:pt x="2776008" y="72535"/>
                    </a:lnTo>
                    <a:lnTo>
                      <a:pt x="2833584" y="69728"/>
                    </a:lnTo>
                    <a:lnTo>
                      <a:pt x="2888824" y="66780"/>
                    </a:lnTo>
                    <a:lnTo>
                      <a:pt x="2941637" y="63698"/>
                    </a:lnTo>
                    <a:lnTo>
                      <a:pt x="2991937" y="60484"/>
                    </a:lnTo>
                    <a:lnTo>
                      <a:pt x="3039634" y="57146"/>
                    </a:lnTo>
                    <a:lnTo>
                      <a:pt x="3084640" y="53686"/>
                    </a:lnTo>
                    <a:lnTo>
                      <a:pt x="3126866" y="50111"/>
                    </a:lnTo>
                    <a:lnTo>
                      <a:pt x="3166223" y="46426"/>
                    </a:lnTo>
                    <a:lnTo>
                      <a:pt x="3235976" y="38743"/>
                    </a:lnTo>
                    <a:lnTo>
                      <a:pt x="3293192" y="30677"/>
                    </a:lnTo>
                    <a:lnTo>
                      <a:pt x="3337159" y="22267"/>
                    </a:lnTo>
                    <a:lnTo>
                      <a:pt x="3376721" y="9095"/>
                    </a:lnTo>
                    <a:lnTo>
                      <a:pt x="3384467" y="0"/>
                    </a:lnTo>
                    <a:lnTo>
                      <a:pt x="3384467" y="566654"/>
                    </a:lnTo>
                    <a:lnTo>
                      <a:pt x="3337159" y="588922"/>
                    </a:lnTo>
                    <a:lnTo>
                      <a:pt x="3293192" y="597332"/>
                    </a:lnTo>
                    <a:lnTo>
                      <a:pt x="3235976" y="605398"/>
                    </a:lnTo>
                    <a:lnTo>
                      <a:pt x="3166223" y="613081"/>
                    </a:lnTo>
                    <a:lnTo>
                      <a:pt x="3126866" y="616766"/>
                    </a:lnTo>
                    <a:lnTo>
                      <a:pt x="3084640" y="620341"/>
                    </a:lnTo>
                    <a:lnTo>
                      <a:pt x="3039634" y="623801"/>
                    </a:lnTo>
                    <a:lnTo>
                      <a:pt x="2991937" y="627139"/>
                    </a:lnTo>
                    <a:lnTo>
                      <a:pt x="2941637" y="630353"/>
                    </a:lnTo>
                    <a:lnTo>
                      <a:pt x="2888824" y="633435"/>
                    </a:lnTo>
                    <a:lnTo>
                      <a:pt x="2833584" y="636383"/>
                    </a:lnTo>
                    <a:lnTo>
                      <a:pt x="2776008" y="639190"/>
                    </a:lnTo>
                    <a:lnTo>
                      <a:pt x="2716184" y="641852"/>
                    </a:lnTo>
                    <a:lnTo>
                      <a:pt x="2654201" y="644364"/>
                    </a:lnTo>
                    <a:lnTo>
                      <a:pt x="2590146" y="646720"/>
                    </a:lnTo>
                    <a:lnTo>
                      <a:pt x="2524109" y="648917"/>
                    </a:lnTo>
                    <a:lnTo>
                      <a:pt x="2456179" y="650948"/>
                    </a:lnTo>
                    <a:lnTo>
                      <a:pt x="2386444" y="652810"/>
                    </a:lnTo>
                    <a:lnTo>
                      <a:pt x="2314993" y="654496"/>
                    </a:lnTo>
                    <a:lnTo>
                      <a:pt x="2241914" y="656003"/>
                    </a:lnTo>
                    <a:lnTo>
                      <a:pt x="2167296" y="657325"/>
                    </a:lnTo>
                    <a:lnTo>
                      <a:pt x="2091227" y="658457"/>
                    </a:lnTo>
                    <a:lnTo>
                      <a:pt x="2013797" y="659394"/>
                    </a:lnTo>
                    <a:lnTo>
                      <a:pt x="1935094" y="660132"/>
                    </a:lnTo>
                    <a:lnTo>
                      <a:pt x="1855207" y="660665"/>
                    </a:lnTo>
                    <a:lnTo>
                      <a:pt x="1774224" y="660988"/>
                    </a:lnTo>
                    <a:lnTo>
                      <a:pt x="1692233" y="661097"/>
                    </a:lnTo>
                    <a:close/>
                  </a:path>
                </a:pathLst>
              </a:custGeom>
              <a:solidFill>
                <a:srgbClr val="00928F"/>
              </a:solidFill>
            </p:spPr>
            <p:txBody>
              <a:bodyPr wrap="square" lIns="0" tIns="0" rIns="0" bIns="0" rtlCol="0"/>
              <a:lstStyle/>
              <a:p>
                <a:endParaRPr dirty="0"/>
              </a:p>
            </p:txBody>
          </p:sp>
          <p:sp>
            <p:nvSpPr>
              <p:cNvPr id="38" name="object 22">
                <a:extLst>
                  <a:ext uri="{FF2B5EF4-FFF2-40B4-BE49-F238E27FC236}">
                    <a16:creationId xmlns:a16="http://schemas.microsoft.com/office/drawing/2014/main" id="{A43B2BF8-31B3-199F-2E22-365E1CA1B467}"/>
                  </a:ext>
                </a:extLst>
              </p:cNvPr>
              <p:cNvSpPr/>
              <p:nvPr/>
            </p:nvSpPr>
            <p:spPr>
              <a:xfrm>
                <a:off x="319595" y="861818"/>
                <a:ext cx="3384550" cy="189230"/>
              </a:xfrm>
              <a:custGeom>
                <a:avLst/>
                <a:gdLst/>
                <a:ahLst/>
                <a:cxnLst/>
                <a:rect l="l" t="t" r="r" b="b"/>
                <a:pathLst>
                  <a:path w="3384550" h="189230">
                    <a:moveTo>
                      <a:pt x="1692233" y="188884"/>
                    </a:moveTo>
                    <a:lnTo>
                      <a:pt x="1610243" y="188776"/>
                    </a:lnTo>
                    <a:lnTo>
                      <a:pt x="1069474" y="182284"/>
                    </a:lnTo>
                    <a:lnTo>
                      <a:pt x="668283" y="169640"/>
                    </a:lnTo>
                    <a:lnTo>
                      <a:pt x="442830" y="158140"/>
                    </a:lnTo>
                    <a:lnTo>
                      <a:pt x="299827" y="148129"/>
                    </a:lnTo>
                    <a:lnTo>
                      <a:pt x="218244" y="140868"/>
                    </a:lnTo>
                    <a:lnTo>
                      <a:pt x="148491" y="133185"/>
                    </a:lnTo>
                    <a:lnTo>
                      <a:pt x="91275" y="125119"/>
                    </a:lnTo>
                    <a:lnTo>
                      <a:pt x="47308" y="116710"/>
                    </a:lnTo>
                    <a:lnTo>
                      <a:pt x="7746" y="103537"/>
                    </a:lnTo>
                    <a:lnTo>
                      <a:pt x="0" y="94442"/>
                    </a:lnTo>
                    <a:lnTo>
                      <a:pt x="1951" y="89866"/>
                    </a:lnTo>
                    <a:lnTo>
                      <a:pt x="47308" y="72174"/>
                    </a:lnTo>
                    <a:lnTo>
                      <a:pt x="91275" y="63765"/>
                    </a:lnTo>
                    <a:lnTo>
                      <a:pt x="148491" y="55699"/>
                    </a:lnTo>
                    <a:lnTo>
                      <a:pt x="218244" y="48016"/>
                    </a:lnTo>
                    <a:lnTo>
                      <a:pt x="299827" y="40755"/>
                    </a:lnTo>
                    <a:lnTo>
                      <a:pt x="392530" y="33957"/>
                    </a:lnTo>
                    <a:lnTo>
                      <a:pt x="550883" y="24714"/>
                    </a:lnTo>
                    <a:lnTo>
                      <a:pt x="794321" y="14376"/>
                    </a:lnTo>
                    <a:lnTo>
                      <a:pt x="1142553" y="5094"/>
                    </a:lnTo>
                    <a:lnTo>
                      <a:pt x="1692233" y="0"/>
                    </a:lnTo>
                    <a:lnTo>
                      <a:pt x="1774224" y="108"/>
                    </a:lnTo>
                    <a:lnTo>
                      <a:pt x="1855207" y="432"/>
                    </a:lnTo>
                    <a:lnTo>
                      <a:pt x="2314993" y="6600"/>
                    </a:lnTo>
                    <a:lnTo>
                      <a:pt x="2654201" y="16733"/>
                    </a:lnTo>
                    <a:lnTo>
                      <a:pt x="2888824" y="27661"/>
                    </a:lnTo>
                    <a:lnTo>
                      <a:pt x="3039634" y="37296"/>
                    </a:lnTo>
                    <a:lnTo>
                      <a:pt x="3126866" y="44330"/>
                    </a:lnTo>
                    <a:lnTo>
                      <a:pt x="3166223" y="48016"/>
                    </a:lnTo>
                    <a:lnTo>
                      <a:pt x="3235976" y="55699"/>
                    </a:lnTo>
                    <a:lnTo>
                      <a:pt x="3293192" y="63765"/>
                    </a:lnTo>
                    <a:lnTo>
                      <a:pt x="3337159" y="72174"/>
                    </a:lnTo>
                    <a:lnTo>
                      <a:pt x="3376721" y="85347"/>
                    </a:lnTo>
                    <a:lnTo>
                      <a:pt x="3384467" y="94442"/>
                    </a:lnTo>
                    <a:lnTo>
                      <a:pt x="3382516" y="99018"/>
                    </a:lnTo>
                    <a:lnTo>
                      <a:pt x="3337159" y="116710"/>
                    </a:lnTo>
                    <a:lnTo>
                      <a:pt x="3293192" y="125119"/>
                    </a:lnTo>
                    <a:lnTo>
                      <a:pt x="3235976" y="133185"/>
                    </a:lnTo>
                    <a:lnTo>
                      <a:pt x="3166223" y="140868"/>
                    </a:lnTo>
                    <a:lnTo>
                      <a:pt x="3084640" y="148129"/>
                    </a:lnTo>
                    <a:lnTo>
                      <a:pt x="2941637" y="158140"/>
                    </a:lnTo>
                    <a:lnTo>
                      <a:pt x="2716184" y="169640"/>
                    </a:lnTo>
                    <a:lnTo>
                      <a:pt x="2314993" y="182284"/>
                    </a:lnTo>
                    <a:lnTo>
                      <a:pt x="1855207" y="188452"/>
                    </a:lnTo>
                    <a:lnTo>
                      <a:pt x="1774224" y="188776"/>
                    </a:lnTo>
                    <a:lnTo>
                      <a:pt x="1692233" y="188884"/>
                    </a:lnTo>
                    <a:close/>
                  </a:path>
                </a:pathLst>
              </a:custGeom>
              <a:solidFill>
                <a:srgbClr val="66BDBB"/>
              </a:solidFill>
            </p:spPr>
            <p:txBody>
              <a:bodyPr wrap="square" lIns="0" tIns="0" rIns="0" bIns="0" rtlCol="0"/>
              <a:lstStyle/>
              <a:p>
                <a:endParaRPr/>
              </a:p>
            </p:txBody>
          </p:sp>
          <p:sp>
            <p:nvSpPr>
              <p:cNvPr id="39" name="object 23">
                <a:extLst>
                  <a:ext uri="{FF2B5EF4-FFF2-40B4-BE49-F238E27FC236}">
                    <a16:creationId xmlns:a16="http://schemas.microsoft.com/office/drawing/2014/main" id="{AF5D5B56-3CBE-C9BD-6239-1C0693A6017C}"/>
                  </a:ext>
                </a:extLst>
              </p:cNvPr>
              <p:cNvSpPr/>
              <p:nvPr/>
            </p:nvSpPr>
            <p:spPr>
              <a:xfrm>
                <a:off x="319595" y="861818"/>
                <a:ext cx="3384550" cy="755650"/>
              </a:xfrm>
              <a:custGeom>
                <a:avLst/>
                <a:gdLst/>
                <a:ahLst/>
                <a:cxnLst/>
                <a:rect l="l" t="t" r="r" b="b"/>
                <a:pathLst>
                  <a:path w="3384550" h="755650">
                    <a:moveTo>
                      <a:pt x="3384467" y="94442"/>
                    </a:moveTo>
                    <a:lnTo>
                      <a:pt x="3382516" y="99018"/>
                    </a:lnTo>
                    <a:lnTo>
                      <a:pt x="3376721" y="103537"/>
                    </a:lnTo>
                    <a:lnTo>
                      <a:pt x="3337159" y="116710"/>
                    </a:lnTo>
                    <a:lnTo>
                      <a:pt x="3293192" y="125119"/>
                    </a:lnTo>
                    <a:lnTo>
                      <a:pt x="3235976" y="133185"/>
                    </a:lnTo>
                    <a:lnTo>
                      <a:pt x="3166223" y="140868"/>
                    </a:lnTo>
                    <a:lnTo>
                      <a:pt x="3126866" y="144554"/>
                    </a:lnTo>
                    <a:lnTo>
                      <a:pt x="3084640" y="148129"/>
                    </a:lnTo>
                    <a:lnTo>
                      <a:pt x="3039634" y="151588"/>
                    </a:lnTo>
                    <a:lnTo>
                      <a:pt x="2991937" y="154927"/>
                    </a:lnTo>
                    <a:lnTo>
                      <a:pt x="2941637" y="158140"/>
                    </a:lnTo>
                    <a:lnTo>
                      <a:pt x="2888824" y="161223"/>
                    </a:lnTo>
                    <a:lnTo>
                      <a:pt x="2833584" y="164170"/>
                    </a:lnTo>
                    <a:lnTo>
                      <a:pt x="2776008" y="166978"/>
                    </a:lnTo>
                    <a:lnTo>
                      <a:pt x="2716184" y="169640"/>
                    </a:lnTo>
                    <a:lnTo>
                      <a:pt x="2654201" y="172151"/>
                    </a:lnTo>
                    <a:lnTo>
                      <a:pt x="2590146" y="174508"/>
                    </a:lnTo>
                    <a:lnTo>
                      <a:pt x="2524109" y="176704"/>
                    </a:lnTo>
                    <a:lnTo>
                      <a:pt x="2456179" y="178736"/>
                    </a:lnTo>
                    <a:lnTo>
                      <a:pt x="2386444" y="180597"/>
                    </a:lnTo>
                    <a:lnTo>
                      <a:pt x="2314993" y="182284"/>
                    </a:lnTo>
                    <a:lnTo>
                      <a:pt x="2241914" y="183790"/>
                    </a:lnTo>
                    <a:lnTo>
                      <a:pt x="2167296" y="185112"/>
                    </a:lnTo>
                    <a:lnTo>
                      <a:pt x="2091227" y="186244"/>
                    </a:lnTo>
                    <a:lnTo>
                      <a:pt x="2013797" y="187182"/>
                    </a:lnTo>
                    <a:lnTo>
                      <a:pt x="1935094" y="187919"/>
                    </a:lnTo>
                    <a:lnTo>
                      <a:pt x="1855207" y="188452"/>
                    </a:lnTo>
                    <a:lnTo>
                      <a:pt x="1774224" y="188776"/>
                    </a:lnTo>
                    <a:lnTo>
                      <a:pt x="1692233" y="188884"/>
                    </a:lnTo>
                    <a:lnTo>
                      <a:pt x="1610243" y="188776"/>
                    </a:lnTo>
                    <a:lnTo>
                      <a:pt x="1529260" y="188452"/>
                    </a:lnTo>
                    <a:lnTo>
                      <a:pt x="1449373" y="187919"/>
                    </a:lnTo>
                    <a:lnTo>
                      <a:pt x="1370670" y="187182"/>
                    </a:lnTo>
                    <a:lnTo>
                      <a:pt x="1293240" y="186244"/>
                    </a:lnTo>
                    <a:lnTo>
                      <a:pt x="1217171" y="185112"/>
                    </a:lnTo>
                    <a:lnTo>
                      <a:pt x="1142553" y="183790"/>
                    </a:lnTo>
                    <a:lnTo>
                      <a:pt x="1069474" y="182284"/>
                    </a:lnTo>
                    <a:lnTo>
                      <a:pt x="998023" y="180597"/>
                    </a:lnTo>
                    <a:lnTo>
                      <a:pt x="928288" y="178736"/>
                    </a:lnTo>
                    <a:lnTo>
                      <a:pt x="860358" y="176704"/>
                    </a:lnTo>
                    <a:lnTo>
                      <a:pt x="794321" y="174508"/>
                    </a:lnTo>
                    <a:lnTo>
                      <a:pt x="730266" y="172151"/>
                    </a:lnTo>
                    <a:lnTo>
                      <a:pt x="668283" y="169640"/>
                    </a:lnTo>
                    <a:lnTo>
                      <a:pt x="608459" y="166978"/>
                    </a:lnTo>
                    <a:lnTo>
                      <a:pt x="550883" y="164170"/>
                    </a:lnTo>
                    <a:lnTo>
                      <a:pt x="495643" y="161223"/>
                    </a:lnTo>
                    <a:lnTo>
                      <a:pt x="442830" y="158140"/>
                    </a:lnTo>
                    <a:lnTo>
                      <a:pt x="392530" y="154927"/>
                    </a:lnTo>
                    <a:lnTo>
                      <a:pt x="344833" y="151588"/>
                    </a:lnTo>
                    <a:lnTo>
                      <a:pt x="299827" y="148129"/>
                    </a:lnTo>
                    <a:lnTo>
                      <a:pt x="257601" y="144554"/>
                    </a:lnTo>
                    <a:lnTo>
                      <a:pt x="218244" y="140868"/>
                    </a:lnTo>
                    <a:lnTo>
                      <a:pt x="148491" y="133185"/>
                    </a:lnTo>
                    <a:lnTo>
                      <a:pt x="91275" y="125119"/>
                    </a:lnTo>
                    <a:lnTo>
                      <a:pt x="47308" y="116710"/>
                    </a:lnTo>
                    <a:lnTo>
                      <a:pt x="7746" y="103537"/>
                    </a:lnTo>
                    <a:lnTo>
                      <a:pt x="0" y="94442"/>
                    </a:lnTo>
                    <a:lnTo>
                      <a:pt x="47308" y="72174"/>
                    </a:lnTo>
                    <a:lnTo>
                      <a:pt x="91275" y="63765"/>
                    </a:lnTo>
                    <a:lnTo>
                      <a:pt x="148491" y="55699"/>
                    </a:lnTo>
                    <a:lnTo>
                      <a:pt x="218244" y="48016"/>
                    </a:lnTo>
                    <a:lnTo>
                      <a:pt x="257601" y="44330"/>
                    </a:lnTo>
                    <a:lnTo>
                      <a:pt x="299827" y="40755"/>
                    </a:lnTo>
                    <a:lnTo>
                      <a:pt x="344833" y="37296"/>
                    </a:lnTo>
                    <a:lnTo>
                      <a:pt x="392530" y="33957"/>
                    </a:lnTo>
                    <a:lnTo>
                      <a:pt x="442830" y="30744"/>
                    </a:lnTo>
                    <a:lnTo>
                      <a:pt x="495643" y="27661"/>
                    </a:lnTo>
                    <a:lnTo>
                      <a:pt x="550883" y="24714"/>
                    </a:lnTo>
                    <a:lnTo>
                      <a:pt x="608459" y="21906"/>
                    </a:lnTo>
                    <a:lnTo>
                      <a:pt x="668283" y="19244"/>
                    </a:lnTo>
                    <a:lnTo>
                      <a:pt x="730266" y="16733"/>
                    </a:lnTo>
                    <a:lnTo>
                      <a:pt x="794321" y="14376"/>
                    </a:lnTo>
                    <a:lnTo>
                      <a:pt x="860358" y="12180"/>
                    </a:lnTo>
                    <a:lnTo>
                      <a:pt x="928288" y="10148"/>
                    </a:lnTo>
                    <a:lnTo>
                      <a:pt x="998023" y="8287"/>
                    </a:lnTo>
                    <a:lnTo>
                      <a:pt x="1069474" y="6600"/>
                    </a:lnTo>
                    <a:lnTo>
                      <a:pt x="1142553" y="5094"/>
                    </a:lnTo>
                    <a:lnTo>
                      <a:pt x="1217171" y="3772"/>
                    </a:lnTo>
                    <a:lnTo>
                      <a:pt x="1293240" y="2640"/>
                    </a:lnTo>
                    <a:lnTo>
                      <a:pt x="1370670" y="1702"/>
                    </a:lnTo>
                    <a:lnTo>
                      <a:pt x="1449373" y="965"/>
                    </a:lnTo>
                    <a:lnTo>
                      <a:pt x="1529260" y="432"/>
                    </a:lnTo>
                    <a:lnTo>
                      <a:pt x="1610243" y="108"/>
                    </a:lnTo>
                    <a:lnTo>
                      <a:pt x="1692233" y="0"/>
                    </a:lnTo>
                    <a:lnTo>
                      <a:pt x="1774224" y="108"/>
                    </a:lnTo>
                    <a:lnTo>
                      <a:pt x="1855207" y="432"/>
                    </a:lnTo>
                    <a:lnTo>
                      <a:pt x="1935094" y="965"/>
                    </a:lnTo>
                    <a:lnTo>
                      <a:pt x="2013797" y="1702"/>
                    </a:lnTo>
                    <a:lnTo>
                      <a:pt x="2091227" y="2640"/>
                    </a:lnTo>
                    <a:lnTo>
                      <a:pt x="2167296" y="3772"/>
                    </a:lnTo>
                    <a:lnTo>
                      <a:pt x="2241914" y="5094"/>
                    </a:lnTo>
                    <a:lnTo>
                      <a:pt x="2314993" y="6600"/>
                    </a:lnTo>
                    <a:lnTo>
                      <a:pt x="2386444" y="8287"/>
                    </a:lnTo>
                    <a:lnTo>
                      <a:pt x="2456179" y="10148"/>
                    </a:lnTo>
                    <a:lnTo>
                      <a:pt x="2524109" y="12180"/>
                    </a:lnTo>
                    <a:lnTo>
                      <a:pt x="2590146" y="14376"/>
                    </a:lnTo>
                    <a:lnTo>
                      <a:pt x="2654201" y="16733"/>
                    </a:lnTo>
                    <a:lnTo>
                      <a:pt x="2716184" y="19244"/>
                    </a:lnTo>
                    <a:lnTo>
                      <a:pt x="2776008" y="21906"/>
                    </a:lnTo>
                    <a:lnTo>
                      <a:pt x="2833584" y="24714"/>
                    </a:lnTo>
                    <a:lnTo>
                      <a:pt x="2888824" y="27661"/>
                    </a:lnTo>
                    <a:lnTo>
                      <a:pt x="2941637" y="30744"/>
                    </a:lnTo>
                    <a:lnTo>
                      <a:pt x="2991937" y="33957"/>
                    </a:lnTo>
                    <a:lnTo>
                      <a:pt x="3039634" y="37296"/>
                    </a:lnTo>
                    <a:lnTo>
                      <a:pt x="3084640" y="40755"/>
                    </a:lnTo>
                    <a:lnTo>
                      <a:pt x="3126866" y="44330"/>
                    </a:lnTo>
                    <a:lnTo>
                      <a:pt x="3166223" y="48016"/>
                    </a:lnTo>
                    <a:lnTo>
                      <a:pt x="3235976" y="55699"/>
                    </a:lnTo>
                    <a:lnTo>
                      <a:pt x="3293192" y="63765"/>
                    </a:lnTo>
                    <a:lnTo>
                      <a:pt x="3337159" y="72174"/>
                    </a:lnTo>
                    <a:lnTo>
                      <a:pt x="3376721" y="85347"/>
                    </a:lnTo>
                    <a:lnTo>
                      <a:pt x="3384467" y="94442"/>
                    </a:lnTo>
                    <a:lnTo>
                      <a:pt x="3384467" y="661097"/>
                    </a:lnTo>
                    <a:lnTo>
                      <a:pt x="3337159" y="683365"/>
                    </a:lnTo>
                    <a:lnTo>
                      <a:pt x="3293192" y="691774"/>
                    </a:lnTo>
                    <a:lnTo>
                      <a:pt x="3235976" y="699840"/>
                    </a:lnTo>
                    <a:lnTo>
                      <a:pt x="3166223" y="707523"/>
                    </a:lnTo>
                    <a:lnTo>
                      <a:pt x="3126866" y="711209"/>
                    </a:lnTo>
                    <a:lnTo>
                      <a:pt x="3084640" y="714784"/>
                    </a:lnTo>
                    <a:lnTo>
                      <a:pt x="3039634" y="718243"/>
                    </a:lnTo>
                    <a:lnTo>
                      <a:pt x="2991937" y="721582"/>
                    </a:lnTo>
                    <a:lnTo>
                      <a:pt x="2941637" y="724795"/>
                    </a:lnTo>
                    <a:lnTo>
                      <a:pt x="2888824" y="727878"/>
                    </a:lnTo>
                    <a:lnTo>
                      <a:pt x="2833584" y="730825"/>
                    </a:lnTo>
                    <a:lnTo>
                      <a:pt x="2776008" y="733633"/>
                    </a:lnTo>
                    <a:lnTo>
                      <a:pt x="2716184" y="736295"/>
                    </a:lnTo>
                    <a:lnTo>
                      <a:pt x="2654201" y="738806"/>
                    </a:lnTo>
                    <a:lnTo>
                      <a:pt x="2590146" y="741163"/>
                    </a:lnTo>
                    <a:lnTo>
                      <a:pt x="2524109" y="743359"/>
                    </a:lnTo>
                    <a:lnTo>
                      <a:pt x="2456179" y="745391"/>
                    </a:lnTo>
                    <a:lnTo>
                      <a:pt x="2386444" y="747252"/>
                    </a:lnTo>
                    <a:lnTo>
                      <a:pt x="2314993" y="748939"/>
                    </a:lnTo>
                    <a:lnTo>
                      <a:pt x="2241914" y="750445"/>
                    </a:lnTo>
                    <a:lnTo>
                      <a:pt x="2167296" y="751767"/>
                    </a:lnTo>
                    <a:lnTo>
                      <a:pt x="2091227" y="752899"/>
                    </a:lnTo>
                    <a:lnTo>
                      <a:pt x="2013797" y="753837"/>
                    </a:lnTo>
                    <a:lnTo>
                      <a:pt x="1935094" y="754574"/>
                    </a:lnTo>
                    <a:lnTo>
                      <a:pt x="1855207" y="755107"/>
                    </a:lnTo>
                    <a:lnTo>
                      <a:pt x="1774224" y="755431"/>
                    </a:lnTo>
                    <a:lnTo>
                      <a:pt x="1692233" y="755539"/>
                    </a:lnTo>
                    <a:lnTo>
                      <a:pt x="1610243" y="755431"/>
                    </a:lnTo>
                    <a:lnTo>
                      <a:pt x="1529260" y="755107"/>
                    </a:lnTo>
                    <a:lnTo>
                      <a:pt x="1449373" y="754574"/>
                    </a:lnTo>
                    <a:lnTo>
                      <a:pt x="1370670" y="753837"/>
                    </a:lnTo>
                    <a:lnTo>
                      <a:pt x="1293240" y="752899"/>
                    </a:lnTo>
                    <a:lnTo>
                      <a:pt x="1217171" y="751767"/>
                    </a:lnTo>
                    <a:lnTo>
                      <a:pt x="1142553" y="750445"/>
                    </a:lnTo>
                    <a:lnTo>
                      <a:pt x="1069474" y="748939"/>
                    </a:lnTo>
                    <a:lnTo>
                      <a:pt x="998023" y="747252"/>
                    </a:lnTo>
                    <a:lnTo>
                      <a:pt x="928288" y="745391"/>
                    </a:lnTo>
                    <a:lnTo>
                      <a:pt x="860358" y="743359"/>
                    </a:lnTo>
                    <a:lnTo>
                      <a:pt x="794321" y="741163"/>
                    </a:lnTo>
                    <a:lnTo>
                      <a:pt x="730266" y="738806"/>
                    </a:lnTo>
                    <a:lnTo>
                      <a:pt x="668283" y="736295"/>
                    </a:lnTo>
                    <a:lnTo>
                      <a:pt x="608459" y="733633"/>
                    </a:lnTo>
                    <a:lnTo>
                      <a:pt x="550883" y="730825"/>
                    </a:lnTo>
                    <a:lnTo>
                      <a:pt x="495643" y="727878"/>
                    </a:lnTo>
                    <a:lnTo>
                      <a:pt x="442830" y="724795"/>
                    </a:lnTo>
                    <a:lnTo>
                      <a:pt x="392530" y="721582"/>
                    </a:lnTo>
                    <a:lnTo>
                      <a:pt x="344833" y="718243"/>
                    </a:lnTo>
                    <a:lnTo>
                      <a:pt x="299827" y="714784"/>
                    </a:lnTo>
                    <a:lnTo>
                      <a:pt x="257601" y="711209"/>
                    </a:lnTo>
                    <a:lnTo>
                      <a:pt x="218244" y="707523"/>
                    </a:lnTo>
                    <a:lnTo>
                      <a:pt x="148491" y="699840"/>
                    </a:lnTo>
                    <a:lnTo>
                      <a:pt x="91275" y="691774"/>
                    </a:lnTo>
                    <a:lnTo>
                      <a:pt x="47308" y="683365"/>
                    </a:lnTo>
                    <a:lnTo>
                      <a:pt x="7746" y="670192"/>
                    </a:lnTo>
                    <a:lnTo>
                      <a:pt x="0" y="661097"/>
                    </a:lnTo>
                    <a:lnTo>
                      <a:pt x="0" y="94442"/>
                    </a:lnTo>
                  </a:path>
                </a:pathLst>
              </a:custGeom>
              <a:ln w="12699">
                <a:solidFill>
                  <a:srgbClr val="000000"/>
                </a:solidFill>
              </a:ln>
            </p:spPr>
            <p:txBody>
              <a:bodyPr wrap="square" lIns="0" tIns="0" rIns="0" bIns="0" rtlCol="0"/>
              <a:lstStyle/>
              <a:p>
                <a:endParaRPr/>
              </a:p>
            </p:txBody>
          </p:sp>
        </p:grpSp>
        <p:sp>
          <p:nvSpPr>
            <p:cNvPr id="41" name="object 24">
              <a:extLst>
                <a:ext uri="{FF2B5EF4-FFF2-40B4-BE49-F238E27FC236}">
                  <a16:creationId xmlns:a16="http://schemas.microsoft.com/office/drawing/2014/main" id="{D82CC978-59FB-9ED7-2072-C52B9595BE61}"/>
                </a:ext>
              </a:extLst>
            </p:cNvPr>
            <p:cNvSpPr txBox="1"/>
            <p:nvPr/>
          </p:nvSpPr>
          <p:spPr>
            <a:xfrm>
              <a:off x="1817338" y="5103585"/>
              <a:ext cx="1636612" cy="456535"/>
            </a:xfrm>
            <a:prstGeom prst="rect">
              <a:avLst/>
            </a:prstGeom>
          </p:spPr>
          <p:txBody>
            <a:bodyPr vert="horz" wrap="square" lIns="0" tIns="12700" rIns="0" bIns="0" rtlCol="0">
              <a:spAutoFit/>
            </a:bodyPr>
            <a:lstStyle/>
            <a:p>
              <a:pPr algn="ctr">
                <a:lnSpc>
                  <a:spcPct val="100000"/>
                </a:lnSpc>
                <a:spcBef>
                  <a:spcPts val="100"/>
                </a:spcBef>
              </a:pPr>
              <a:r>
                <a:rPr lang="en-IN" sz="1600" b="1" spc="-35" dirty="0">
                  <a:solidFill>
                    <a:srgbClr val="FFFFFF"/>
                  </a:solidFill>
                  <a:latin typeface="Calibri"/>
                  <a:cs typeface="Calibri"/>
                </a:rPr>
                <a:t>Volume Used</a:t>
              </a:r>
            </a:p>
            <a:p>
              <a:pPr algn="ctr">
                <a:lnSpc>
                  <a:spcPct val="100000"/>
                </a:lnSpc>
                <a:spcBef>
                  <a:spcPts val="100"/>
                </a:spcBef>
              </a:pPr>
              <a:r>
                <a:rPr lang="en-IN" sz="1200" spc="-35" dirty="0">
                  <a:solidFill>
                    <a:srgbClr val="FFFFFF"/>
                  </a:solidFill>
                  <a:latin typeface="Calibri"/>
                  <a:cs typeface="Calibri"/>
                </a:rPr>
                <a:t>16000 Cubic ft</a:t>
              </a:r>
              <a:endParaRPr sz="1200" dirty="0">
                <a:latin typeface="Calibri"/>
                <a:cs typeface="Calibri"/>
              </a:endParaRPr>
            </a:p>
          </p:txBody>
        </p:sp>
        <p:sp>
          <p:nvSpPr>
            <p:cNvPr id="40" name="object 24">
              <a:extLst>
                <a:ext uri="{FF2B5EF4-FFF2-40B4-BE49-F238E27FC236}">
                  <a16:creationId xmlns:a16="http://schemas.microsoft.com/office/drawing/2014/main" id="{42114BE0-4601-2F9F-C198-3B7EE218341A}"/>
                </a:ext>
              </a:extLst>
            </p:cNvPr>
            <p:cNvSpPr txBox="1"/>
            <p:nvPr/>
          </p:nvSpPr>
          <p:spPr>
            <a:xfrm>
              <a:off x="1625943" y="4291266"/>
              <a:ext cx="2074871" cy="443711"/>
            </a:xfrm>
            <a:prstGeom prst="rect">
              <a:avLst/>
            </a:prstGeom>
          </p:spPr>
          <p:txBody>
            <a:bodyPr vert="horz" wrap="square" lIns="0" tIns="12700" rIns="0" bIns="0" rtlCol="0">
              <a:spAutoFit/>
            </a:bodyPr>
            <a:lstStyle/>
            <a:p>
              <a:pPr algn="ctr">
                <a:lnSpc>
                  <a:spcPct val="100000"/>
                </a:lnSpc>
                <a:spcBef>
                  <a:spcPts val="100"/>
                </a:spcBef>
              </a:pPr>
              <a:r>
                <a:rPr lang="en-IN" sz="1600" b="1" spc="-35" dirty="0">
                  <a:solidFill>
                    <a:srgbClr val="FFFFFF"/>
                  </a:solidFill>
                  <a:latin typeface="Calibri"/>
                  <a:cs typeface="Calibri"/>
                </a:rPr>
                <a:t>Volume Of Hub</a:t>
              </a:r>
              <a:endParaRPr sz="1600" dirty="0">
                <a:latin typeface="Calibri"/>
                <a:cs typeface="Calibri"/>
              </a:endParaRPr>
            </a:p>
            <a:p>
              <a:pPr algn="ctr">
                <a:lnSpc>
                  <a:spcPct val="100000"/>
                </a:lnSpc>
                <a:spcBef>
                  <a:spcPts val="15"/>
                </a:spcBef>
              </a:pPr>
              <a:r>
                <a:rPr lang="en-IN" sz="1200" dirty="0">
                  <a:solidFill>
                    <a:schemeClr val="bg1"/>
                  </a:solidFill>
                  <a:latin typeface="Calibri"/>
                  <a:cs typeface="Calibri"/>
                </a:rPr>
                <a:t>20000  Cubic ft</a:t>
              </a:r>
              <a:endParaRPr sz="1200" dirty="0">
                <a:solidFill>
                  <a:schemeClr val="bg1"/>
                </a:solidFill>
                <a:latin typeface="Calibri"/>
                <a:cs typeface="Calibri"/>
              </a:endParaRPr>
            </a:p>
          </p:txBody>
        </p:sp>
      </p:grpSp>
      <p:grpSp>
        <p:nvGrpSpPr>
          <p:cNvPr id="59" name="Group 58">
            <a:extLst>
              <a:ext uri="{FF2B5EF4-FFF2-40B4-BE49-F238E27FC236}">
                <a16:creationId xmlns:a16="http://schemas.microsoft.com/office/drawing/2014/main" id="{03D1EAE0-311D-4AD1-6EDD-6AFDA4C8B3E6}"/>
              </a:ext>
            </a:extLst>
          </p:cNvPr>
          <p:cNvGrpSpPr/>
          <p:nvPr/>
        </p:nvGrpSpPr>
        <p:grpSpPr>
          <a:xfrm>
            <a:off x="-69877" y="5797309"/>
            <a:ext cx="1835785" cy="559484"/>
            <a:chOff x="680947" y="3951547"/>
            <a:chExt cx="1835785" cy="559484"/>
          </a:xfrm>
        </p:grpSpPr>
        <p:sp>
          <p:nvSpPr>
            <p:cNvPr id="44" name="TextBox 43">
              <a:extLst>
                <a:ext uri="{FF2B5EF4-FFF2-40B4-BE49-F238E27FC236}">
                  <a16:creationId xmlns:a16="http://schemas.microsoft.com/office/drawing/2014/main" id="{1EA23786-6DD2-5DA3-A88E-23CB85820CD7}"/>
                </a:ext>
              </a:extLst>
            </p:cNvPr>
            <p:cNvSpPr txBox="1"/>
            <p:nvPr/>
          </p:nvSpPr>
          <p:spPr>
            <a:xfrm>
              <a:off x="935979" y="4249421"/>
              <a:ext cx="1351939" cy="261610"/>
            </a:xfrm>
            <a:prstGeom prst="rect">
              <a:avLst/>
            </a:prstGeom>
            <a:noFill/>
          </p:spPr>
          <p:txBody>
            <a:bodyPr wrap="square" rtlCol="0">
              <a:spAutoFit/>
            </a:bodyPr>
            <a:lstStyle/>
            <a:p>
              <a:pPr algn="ctr"/>
              <a:r>
                <a:rPr lang="en-IN" sz="1100" dirty="0"/>
                <a:t>Cost of Construction</a:t>
              </a:r>
            </a:p>
          </p:txBody>
        </p:sp>
        <p:sp>
          <p:nvSpPr>
            <p:cNvPr id="45" name="object 23">
              <a:extLst>
                <a:ext uri="{FF2B5EF4-FFF2-40B4-BE49-F238E27FC236}">
                  <a16:creationId xmlns:a16="http://schemas.microsoft.com/office/drawing/2014/main" id="{03B53E81-B0EB-DC66-B0AD-AE2E39E2BA77}"/>
                </a:ext>
              </a:extLst>
            </p:cNvPr>
            <p:cNvSpPr txBox="1"/>
            <p:nvPr/>
          </p:nvSpPr>
          <p:spPr>
            <a:xfrm>
              <a:off x="680947" y="3951547"/>
              <a:ext cx="1835785" cy="259045"/>
            </a:xfrm>
            <a:prstGeom prst="rect">
              <a:avLst/>
            </a:prstGeom>
          </p:spPr>
          <p:txBody>
            <a:bodyPr vert="horz" wrap="square" lIns="0" tIns="12700" rIns="0" bIns="0" rtlCol="0">
              <a:spAutoFit/>
            </a:bodyPr>
            <a:lstStyle/>
            <a:p>
              <a:pPr marL="12700" marR="5080" algn="ctr">
                <a:lnSpc>
                  <a:spcPct val="100000"/>
                </a:lnSpc>
                <a:spcBef>
                  <a:spcPts val="100"/>
                </a:spcBef>
              </a:pPr>
              <a:r>
                <a:rPr lang="en-IN" sz="1600" b="1" u="sng" spc="-5" dirty="0">
                  <a:solidFill>
                    <a:srgbClr val="00928F"/>
                  </a:solidFill>
                  <a:latin typeface="Calibri"/>
                  <a:cs typeface="Calibri"/>
                </a:rPr>
                <a:t>53-58 lakhs</a:t>
              </a:r>
            </a:p>
          </p:txBody>
        </p:sp>
      </p:grpSp>
      <p:grpSp>
        <p:nvGrpSpPr>
          <p:cNvPr id="57" name="Group 56">
            <a:extLst>
              <a:ext uri="{FF2B5EF4-FFF2-40B4-BE49-F238E27FC236}">
                <a16:creationId xmlns:a16="http://schemas.microsoft.com/office/drawing/2014/main" id="{A6442FDA-DB50-FBF2-9389-EB2CCDB81D00}"/>
              </a:ext>
            </a:extLst>
          </p:cNvPr>
          <p:cNvGrpSpPr/>
          <p:nvPr/>
        </p:nvGrpSpPr>
        <p:grpSpPr>
          <a:xfrm>
            <a:off x="-233103" y="5015483"/>
            <a:ext cx="1999657" cy="678253"/>
            <a:chOff x="-198947" y="5599732"/>
            <a:chExt cx="1999657" cy="678253"/>
          </a:xfrm>
        </p:grpSpPr>
        <p:sp>
          <p:nvSpPr>
            <p:cNvPr id="46" name="object 23">
              <a:extLst>
                <a:ext uri="{FF2B5EF4-FFF2-40B4-BE49-F238E27FC236}">
                  <a16:creationId xmlns:a16="http://schemas.microsoft.com/office/drawing/2014/main" id="{354F009C-130E-CB94-D2FE-6BCF30BA8852}"/>
                </a:ext>
              </a:extLst>
            </p:cNvPr>
            <p:cNvSpPr txBox="1"/>
            <p:nvPr/>
          </p:nvSpPr>
          <p:spPr>
            <a:xfrm>
              <a:off x="-198947" y="5599732"/>
              <a:ext cx="1835785" cy="259045"/>
            </a:xfrm>
            <a:prstGeom prst="rect">
              <a:avLst/>
            </a:prstGeom>
          </p:spPr>
          <p:txBody>
            <a:bodyPr vert="horz" wrap="square" lIns="0" tIns="12700" rIns="0" bIns="0" rtlCol="0">
              <a:spAutoFit/>
            </a:bodyPr>
            <a:lstStyle/>
            <a:p>
              <a:pPr marL="12700" marR="5080" algn="ctr">
                <a:lnSpc>
                  <a:spcPct val="100000"/>
                </a:lnSpc>
                <a:spcBef>
                  <a:spcPts val="100"/>
                </a:spcBef>
              </a:pPr>
              <a:r>
                <a:rPr lang="en-IN" sz="1600" b="1" u="sng" spc="-5" dirty="0">
                  <a:solidFill>
                    <a:srgbClr val="00928F"/>
                  </a:solidFill>
                  <a:latin typeface="Calibri"/>
                  <a:cs typeface="Calibri"/>
                </a:rPr>
                <a:t>30KM</a:t>
              </a:r>
            </a:p>
          </p:txBody>
        </p:sp>
        <p:sp>
          <p:nvSpPr>
            <p:cNvPr id="47" name="TextBox 46">
              <a:extLst>
                <a:ext uri="{FF2B5EF4-FFF2-40B4-BE49-F238E27FC236}">
                  <a16:creationId xmlns:a16="http://schemas.microsoft.com/office/drawing/2014/main" id="{F2070BF5-DD84-C34A-6618-AD0308901F33}"/>
                </a:ext>
              </a:extLst>
            </p:cNvPr>
            <p:cNvSpPr txBox="1"/>
            <p:nvPr/>
          </p:nvSpPr>
          <p:spPr>
            <a:xfrm>
              <a:off x="281850" y="5847098"/>
              <a:ext cx="1518860" cy="430887"/>
            </a:xfrm>
            <a:prstGeom prst="rect">
              <a:avLst/>
            </a:prstGeom>
            <a:noFill/>
          </p:spPr>
          <p:txBody>
            <a:bodyPr wrap="square" rtlCol="0">
              <a:spAutoFit/>
            </a:bodyPr>
            <a:lstStyle/>
            <a:p>
              <a:r>
                <a:rPr lang="en-IN" sz="1100" dirty="0"/>
                <a:t>Average Radius b/w Hub and Villages </a:t>
              </a:r>
            </a:p>
          </p:txBody>
        </p:sp>
      </p:grpSp>
      <p:grpSp>
        <p:nvGrpSpPr>
          <p:cNvPr id="34" name="Group 33">
            <a:extLst>
              <a:ext uri="{FF2B5EF4-FFF2-40B4-BE49-F238E27FC236}">
                <a16:creationId xmlns:a16="http://schemas.microsoft.com/office/drawing/2014/main" id="{06F391C4-2508-767F-A456-9E27020E82ED}"/>
              </a:ext>
            </a:extLst>
          </p:cNvPr>
          <p:cNvGrpSpPr/>
          <p:nvPr/>
        </p:nvGrpSpPr>
        <p:grpSpPr>
          <a:xfrm>
            <a:off x="-171468" y="4360026"/>
            <a:ext cx="1835785" cy="520655"/>
            <a:chOff x="4060866" y="4665120"/>
            <a:chExt cx="1835785" cy="520655"/>
          </a:xfrm>
        </p:grpSpPr>
        <p:sp>
          <p:nvSpPr>
            <p:cNvPr id="671" name="object 23">
              <a:extLst>
                <a:ext uri="{FF2B5EF4-FFF2-40B4-BE49-F238E27FC236}">
                  <a16:creationId xmlns:a16="http://schemas.microsoft.com/office/drawing/2014/main" id="{34D6513F-FA50-C75E-97FC-C8B9E05343DA}"/>
                </a:ext>
              </a:extLst>
            </p:cNvPr>
            <p:cNvSpPr txBox="1"/>
            <p:nvPr/>
          </p:nvSpPr>
          <p:spPr>
            <a:xfrm>
              <a:off x="4060866" y="4665120"/>
              <a:ext cx="1835785" cy="259045"/>
            </a:xfrm>
            <a:prstGeom prst="rect">
              <a:avLst/>
            </a:prstGeom>
          </p:spPr>
          <p:txBody>
            <a:bodyPr vert="horz" wrap="square" lIns="0" tIns="12700" rIns="0" bIns="0" rtlCol="0">
              <a:spAutoFit/>
            </a:bodyPr>
            <a:lstStyle/>
            <a:p>
              <a:pPr marL="12700" marR="5080" algn="ctr">
                <a:lnSpc>
                  <a:spcPct val="100000"/>
                </a:lnSpc>
                <a:spcBef>
                  <a:spcPts val="100"/>
                </a:spcBef>
              </a:pPr>
              <a:r>
                <a:rPr lang="en-IN" sz="1600" b="1" u="sng" spc="-5" dirty="0">
                  <a:solidFill>
                    <a:srgbClr val="00928F"/>
                  </a:solidFill>
                  <a:latin typeface="Calibri"/>
                  <a:cs typeface="Calibri"/>
                </a:rPr>
                <a:t>2000 sq. ft </a:t>
              </a:r>
            </a:p>
          </p:txBody>
        </p:sp>
        <p:sp>
          <p:nvSpPr>
            <p:cNvPr id="30" name="TextBox 29">
              <a:extLst>
                <a:ext uri="{FF2B5EF4-FFF2-40B4-BE49-F238E27FC236}">
                  <a16:creationId xmlns:a16="http://schemas.microsoft.com/office/drawing/2014/main" id="{CA5E43E9-AFF2-03F8-4056-6BDF85DF7A11}"/>
                </a:ext>
              </a:extLst>
            </p:cNvPr>
            <p:cNvSpPr txBox="1"/>
            <p:nvPr/>
          </p:nvSpPr>
          <p:spPr>
            <a:xfrm>
              <a:off x="4489196" y="4924165"/>
              <a:ext cx="1232168" cy="261610"/>
            </a:xfrm>
            <a:prstGeom prst="rect">
              <a:avLst/>
            </a:prstGeom>
            <a:noFill/>
          </p:spPr>
          <p:txBody>
            <a:bodyPr wrap="square" rtlCol="0">
              <a:spAutoFit/>
            </a:bodyPr>
            <a:lstStyle/>
            <a:p>
              <a:r>
                <a:rPr lang="en-IN" sz="1100" dirty="0"/>
                <a:t>Area of Hub </a:t>
              </a:r>
            </a:p>
          </p:txBody>
        </p:sp>
      </p:grpSp>
      <p:pic>
        <p:nvPicPr>
          <p:cNvPr id="25" name="Picture 24">
            <a:extLst>
              <a:ext uri="{FF2B5EF4-FFF2-40B4-BE49-F238E27FC236}">
                <a16:creationId xmlns:a16="http://schemas.microsoft.com/office/drawing/2014/main" id="{0C38B47F-E22C-7A15-3FE3-85C111E2F40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11269" y="147637"/>
            <a:ext cx="3705360" cy="3705360"/>
          </a:xfrm>
          <a:prstGeom prst="rect">
            <a:avLst/>
          </a:prstGeom>
        </p:spPr>
      </p:pic>
      <p:sp>
        <p:nvSpPr>
          <p:cNvPr id="52" name="Rectangle 51">
            <a:extLst>
              <a:ext uri="{FF2B5EF4-FFF2-40B4-BE49-F238E27FC236}">
                <a16:creationId xmlns:a16="http://schemas.microsoft.com/office/drawing/2014/main" id="{ACCA70F3-9047-2170-140D-FA890D8F5B19}"/>
              </a:ext>
            </a:extLst>
          </p:cNvPr>
          <p:cNvSpPr/>
          <p:nvPr/>
        </p:nvSpPr>
        <p:spPr>
          <a:xfrm>
            <a:off x="8760582" y="3018100"/>
            <a:ext cx="3362575" cy="338934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54" name="TextBox 24">
            <a:extLst>
              <a:ext uri="{FF2B5EF4-FFF2-40B4-BE49-F238E27FC236}">
                <a16:creationId xmlns:a16="http://schemas.microsoft.com/office/drawing/2014/main" id="{D43E7E9E-97E8-12C3-FAEE-B19CE243CF61}"/>
              </a:ext>
            </a:extLst>
          </p:cNvPr>
          <p:cNvSpPr txBox="1"/>
          <p:nvPr/>
        </p:nvSpPr>
        <p:spPr>
          <a:xfrm>
            <a:off x="8730967" y="4120352"/>
            <a:ext cx="3429000" cy="212365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200" b="1" dirty="0"/>
              <a:t>Precise Location</a:t>
            </a:r>
            <a:r>
              <a:rPr lang="en-US" sz="1200" dirty="0"/>
              <a:t>: Provides unique 3-word addresses for exact 3m x 3m locations, unlike broad pin-code areas.</a:t>
            </a:r>
          </a:p>
          <a:p>
            <a:pPr marL="285750" indent="-285750">
              <a:buFont typeface="Arial" panose="020B0604020202020204" pitchFamily="34" charset="0"/>
              <a:buChar char="•"/>
            </a:pPr>
            <a:r>
              <a:rPr lang="en-US" sz="1200" b="1" dirty="0"/>
              <a:t>Multi-Lingual</a:t>
            </a:r>
            <a:r>
              <a:rPr lang="en-US" sz="1200" dirty="0"/>
              <a:t>: Offers addresses in multiple languages, enabling people to navigate and share locations in their preferred language, bridging linguistic gaps.</a:t>
            </a:r>
          </a:p>
          <a:p>
            <a:pPr marL="285750" indent="-285750">
              <a:buFont typeface="Arial" panose="020B0604020202020204" pitchFamily="34" charset="0"/>
              <a:buChar char="•"/>
            </a:pPr>
            <a:r>
              <a:rPr lang="en-US" sz="1200" b="1" dirty="0"/>
              <a:t>Efficient in Dense Areas</a:t>
            </a:r>
            <a:r>
              <a:rPr lang="en-US" sz="1200" dirty="0"/>
              <a:t>: Unlike pin codes which cover up to 179 sq. km and thousands of addresses, w3w offers unique locations for better navigation in crowded regions.</a:t>
            </a:r>
          </a:p>
        </p:txBody>
      </p:sp>
      <p:sp>
        <p:nvSpPr>
          <p:cNvPr id="55" name="TextBox 13">
            <a:extLst>
              <a:ext uri="{FF2B5EF4-FFF2-40B4-BE49-F238E27FC236}">
                <a16:creationId xmlns:a16="http://schemas.microsoft.com/office/drawing/2014/main" id="{981DF677-7827-FBEC-5050-4A95965924BA}"/>
              </a:ext>
            </a:extLst>
          </p:cNvPr>
          <p:cNvSpPr txBox="1"/>
          <p:nvPr/>
        </p:nvSpPr>
        <p:spPr>
          <a:xfrm>
            <a:off x="8803623" y="3270909"/>
            <a:ext cx="3301658" cy="600164"/>
          </a:xfrm>
          <a:prstGeom prst="rect">
            <a:avLst/>
          </a:prstGeom>
          <a:noFill/>
          <a:ln>
            <a:solidFill>
              <a:schemeClr val="accent5"/>
            </a:solidFill>
            <a:prstDash val="dash"/>
          </a:ln>
          <a:effectLst>
            <a:outerShdw blurRad="50800" dist="38100" dir="2700000" algn="tl" rotWithShape="0">
              <a:prstClr val="black">
                <a:alpha val="40000"/>
              </a:prstClr>
            </a:outerShd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Integration with what3words API </a:t>
            </a:r>
            <a:r>
              <a:rPr lang="en-IN" sz="1100" dirty="0"/>
              <a:t>to create a </a:t>
            </a:r>
            <a:r>
              <a:rPr lang="en-US" sz="1100" dirty="0"/>
              <a:t>consistent and robust addressing systems for rural and semi-urban areas of India.</a:t>
            </a:r>
            <a:endParaRPr lang="en-IN" sz="1100" dirty="0"/>
          </a:p>
        </p:txBody>
      </p:sp>
      <p:pic>
        <p:nvPicPr>
          <p:cNvPr id="62" name="Picture 61">
            <a:extLst>
              <a:ext uri="{FF2B5EF4-FFF2-40B4-BE49-F238E27FC236}">
                <a16:creationId xmlns:a16="http://schemas.microsoft.com/office/drawing/2014/main" id="{272B474C-54B9-969F-141D-42F3652F3C41}"/>
              </a:ext>
            </a:extLst>
          </p:cNvPr>
          <p:cNvPicPr>
            <a:picLocks noChangeAspect="1"/>
          </p:cNvPicPr>
          <p:nvPr/>
        </p:nvPicPr>
        <p:blipFill>
          <a:blip r:embed="rId7" cstate="print">
            <a:extLst>
              <a:ext uri="{28A0092B-C50C-407E-A947-70E740481C1C}">
                <a14:useLocalDpi xmlns:a14="http://schemas.microsoft.com/office/drawing/2010/main" val="0"/>
              </a:ext>
            </a:extLst>
          </a:blip>
          <a:srcRect t="46113" r="60782" b="43003"/>
          <a:stretch/>
        </p:blipFill>
        <p:spPr>
          <a:xfrm>
            <a:off x="9045305" y="1543576"/>
            <a:ext cx="1344821" cy="373245"/>
          </a:xfrm>
          <a:prstGeom prst="rect">
            <a:avLst/>
          </a:prstGeom>
        </p:spPr>
      </p:pic>
      <p:pic>
        <p:nvPicPr>
          <p:cNvPr id="63" name="Picture 62">
            <a:extLst>
              <a:ext uri="{FF2B5EF4-FFF2-40B4-BE49-F238E27FC236}">
                <a16:creationId xmlns:a16="http://schemas.microsoft.com/office/drawing/2014/main" id="{552ADC6E-34D4-8CB6-D3B4-CA64CC1ECEBE}"/>
              </a:ext>
            </a:extLst>
          </p:cNvPr>
          <p:cNvPicPr>
            <a:picLocks noChangeAspect="1"/>
          </p:cNvPicPr>
          <p:nvPr/>
        </p:nvPicPr>
        <p:blipFill>
          <a:blip r:embed="rId8" cstate="print">
            <a:extLst>
              <a:ext uri="{28A0092B-C50C-407E-A947-70E740481C1C}">
                <a14:useLocalDpi xmlns:a14="http://schemas.microsoft.com/office/drawing/2010/main" val="0"/>
              </a:ext>
            </a:extLst>
          </a:blip>
          <a:srcRect l="40545" t="46113" r="54680" b="43003"/>
          <a:stretch/>
        </p:blipFill>
        <p:spPr>
          <a:xfrm>
            <a:off x="9587143" y="1879111"/>
            <a:ext cx="261143" cy="595224"/>
          </a:xfrm>
          <a:prstGeom prst="rect">
            <a:avLst/>
          </a:prstGeom>
        </p:spPr>
      </p:pic>
      <p:pic>
        <p:nvPicPr>
          <p:cNvPr id="64" name="Picture 63">
            <a:extLst>
              <a:ext uri="{FF2B5EF4-FFF2-40B4-BE49-F238E27FC236}">
                <a16:creationId xmlns:a16="http://schemas.microsoft.com/office/drawing/2014/main" id="{DC119C2C-270F-A178-C9D8-B2E711784CC5}"/>
              </a:ext>
            </a:extLst>
          </p:cNvPr>
          <p:cNvPicPr>
            <a:picLocks noChangeAspect="1"/>
          </p:cNvPicPr>
          <p:nvPr/>
        </p:nvPicPr>
        <p:blipFill>
          <a:blip r:embed="rId7" cstate="print">
            <a:extLst>
              <a:ext uri="{28A0092B-C50C-407E-A947-70E740481C1C}">
                <a14:useLocalDpi xmlns:a14="http://schemas.microsoft.com/office/drawing/2010/main" val="0"/>
              </a:ext>
            </a:extLst>
          </a:blip>
          <a:srcRect l="52000" t="44278" r="5708" b="44838"/>
          <a:stretch/>
        </p:blipFill>
        <p:spPr>
          <a:xfrm>
            <a:off x="9099104" y="2369955"/>
            <a:ext cx="1450211" cy="373245"/>
          </a:xfrm>
          <a:prstGeom prst="rect">
            <a:avLst/>
          </a:prstGeom>
        </p:spPr>
      </p:pic>
      <p:sp>
        <p:nvSpPr>
          <p:cNvPr id="65" name="TextBox 64">
            <a:extLst>
              <a:ext uri="{FF2B5EF4-FFF2-40B4-BE49-F238E27FC236}">
                <a16:creationId xmlns:a16="http://schemas.microsoft.com/office/drawing/2014/main" id="{EEF86272-F99A-13CD-2268-10CBF4997310}"/>
              </a:ext>
            </a:extLst>
          </p:cNvPr>
          <p:cNvSpPr txBox="1"/>
          <p:nvPr/>
        </p:nvSpPr>
        <p:spPr>
          <a:xfrm>
            <a:off x="8805041" y="926912"/>
            <a:ext cx="1810561" cy="430887"/>
          </a:xfrm>
          <a:prstGeom prst="rect">
            <a:avLst/>
          </a:prstGeom>
          <a:noFill/>
          <a:ln>
            <a:solidFill>
              <a:schemeClr val="accent5"/>
            </a:solidFill>
            <a:prstDash val="dash"/>
          </a:ln>
        </p:spPr>
        <p:txBody>
          <a:bodyPr wrap="square" rtlCol="0">
            <a:spAutoFit/>
          </a:bodyPr>
          <a:lstStyle/>
          <a:p>
            <a:r>
              <a:rPr lang="en-IN" sz="1100" b="1" dirty="0"/>
              <a:t>Solving Inconsistent Addressing in Rural Areas</a:t>
            </a:r>
          </a:p>
        </p:txBody>
      </p:sp>
      <p:sp>
        <p:nvSpPr>
          <p:cNvPr id="60" name="TextBox 59">
            <a:extLst>
              <a:ext uri="{FF2B5EF4-FFF2-40B4-BE49-F238E27FC236}">
                <a16:creationId xmlns:a16="http://schemas.microsoft.com/office/drawing/2014/main" id="{56CA27FA-53AC-1297-28FF-A1F430DBBEEA}"/>
              </a:ext>
            </a:extLst>
          </p:cNvPr>
          <p:cNvSpPr txBox="1"/>
          <p:nvPr/>
        </p:nvSpPr>
        <p:spPr>
          <a:xfrm>
            <a:off x="237671" y="3889989"/>
            <a:ext cx="2598846" cy="307777"/>
          </a:xfrm>
          <a:prstGeom prst="rect">
            <a:avLst/>
          </a:prstGeom>
          <a:noFill/>
          <a:ln>
            <a:solidFill>
              <a:schemeClr val="tx1"/>
            </a:solidFill>
            <a:prstDash val="dash"/>
          </a:ln>
        </p:spPr>
        <p:txBody>
          <a:bodyPr wrap="square" rtlCol="0">
            <a:spAutoFit/>
          </a:bodyPr>
          <a:lstStyle/>
          <a:p>
            <a:pPr algn="ctr"/>
            <a:r>
              <a:rPr lang="en-IN" sz="1400" b="1" dirty="0"/>
              <a:t>Centralised Hub</a:t>
            </a:r>
          </a:p>
        </p:txBody>
      </p:sp>
      <p:sp>
        <p:nvSpPr>
          <p:cNvPr id="23" name="Rectangle 22">
            <a:extLst>
              <a:ext uri="{FF2B5EF4-FFF2-40B4-BE49-F238E27FC236}">
                <a16:creationId xmlns:a16="http://schemas.microsoft.com/office/drawing/2014/main" id="{13DAF87D-E0BE-0D5E-AAED-B8E0534B0AE1}"/>
              </a:ext>
            </a:extLst>
          </p:cNvPr>
          <p:cNvSpPr/>
          <p:nvPr/>
        </p:nvSpPr>
        <p:spPr>
          <a:xfrm>
            <a:off x="3672546" y="2940157"/>
            <a:ext cx="4942117" cy="1832346"/>
          </a:xfrm>
          <a:prstGeom prst="rect">
            <a:avLst/>
          </a:prstGeom>
          <a:solidFill>
            <a:srgbClr val="F2F2F2"/>
          </a:solidFill>
          <a:ln>
            <a:solidFill>
              <a:schemeClr val="accent5"/>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9" name="TextBox 68">
            <a:extLst>
              <a:ext uri="{FF2B5EF4-FFF2-40B4-BE49-F238E27FC236}">
                <a16:creationId xmlns:a16="http://schemas.microsoft.com/office/drawing/2014/main" id="{BA264338-1034-8B7F-E7ED-3D385A37EAF7}"/>
              </a:ext>
            </a:extLst>
          </p:cNvPr>
          <p:cNvSpPr txBox="1"/>
          <p:nvPr/>
        </p:nvSpPr>
        <p:spPr>
          <a:xfrm>
            <a:off x="5589769" y="2940767"/>
            <a:ext cx="1358287" cy="276999"/>
          </a:xfrm>
          <a:prstGeom prst="rect">
            <a:avLst/>
          </a:prstGeom>
          <a:solidFill>
            <a:schemeClr val="bg1">
              <a:lumMod val="85000"/>
            </a:schemeClr>
          </a:solidFill>
          <a:ln>
            <a:solidFill>
              <a:schemeClr val="tx1"/>
            </a:solidFill>
            <a:prstDash val="dash"/>
          </a:ln>
          <a:effectLst>
            <a:outerShdw blurRad="50800" dist="38100" dir="5400000" algn="t" rotWithShape="0">
              <a:prstClr val="black">
                <a:alpha val="40000"/>
              </a:prstClr>
            </a:outerShdw>
          </a:effectLst>
        </p:spPr>
        <p:txBody>
          <a:bodyPr wrap="square" rtlCol="0">
            <a:spAutoFit/>
          </a:bodyPr>
          <a:lstStyle/>
          <a:p>
            <a:r>
              <a:rPr lang="en-IN" sz="1200" b="1" dirty="0"/>
              <a:t>Reverse Logistics</a:t>
            </a:r>
          </a:p>
        </p:txBody>
      </p:sp>
      <p:sp>
        <p:nvSpPr>
          <p:cNvPr id="74" name="Rectangle 2">
            <a:extLst>
              <a:ext uri="{FF2B5EF4-FFF2-40B4-BE49-F238E27FC236}">
                <a16:creationId xmlns:a16="http://schemas.microsoft.com/office/drawing/2014/main" id="{C07F7FFB-0E10-75E4-212A-CE93DFDDF064}"/>
              </a:ext>
            </a:extLst>
          </p:cNvPr>
          <p:cNvSpPr>
            <a:spLocks noChangeArrowheads="1"/>
          </p:cNvSpPr>
          <p:nvPr/>
        </p:nvSpPr>
        <p:spPr bwMode="auto">
          <a:xfrm>
            <a:off x="4000637" y="3163187"/>
            <a:ext cx="20038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rPr>
              <a:t>Customers initiate the return.     Delivery personnel are dispatched to collect returned items. Returns are directed to the nearest hub.  </a:t>
            </a:r>
          </a:p>
        </p:txBody>
      </p:sp>
      <p:pic>
        <p:nvPicPr>
          <p:cNvPr id="76" name="Picture 75">
            <a:extLst>
              <a:ext uri="{FF2B5EF4-FFF2-40B4-BE49-F238E27FC236}">
                <a16:creationId xmlns:a16="http://schemas.microsoft.com/office/drawing/2014/main" id="{5417FA33-DBAE-DAC0-5F38-02FD16F7653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94638" y="3229451"/>
            <a:ext cx="183256" cy="183256"/>
          </a:xfrm>
          <a:prstGeom prst="rect">
            <a:avLst/>
          </a:prstGeom>
        </p:spPr>
      </p:pic>
      <p:sp>
        <p:nvSpPr>
          <p:cNvPr id="80" name="Rectangle 6">
            <a:extLst>
              <a:ext uri="{FF2B5EF4-FFF2-40B4-BE49-F238E27FC236}">
                <a16:creationId xmlns:a16="http://schemas.microsoft.com/office/drawing/2014/main" id="{C2FEA490-A6C9-383E-5639-A9C4002D65EA}"/>
              </a:ext>
            </a:extLst>
          </p:cNvPr>
          <p:cNvSpPr>
            <a:spLocks noChangeArrowheads="1"/>
          </p:cNvSpPr>
          <p:nvPr/>
        </p:nvSpPr>
        <p:spPr bwMode="auto">
          <a:xfrm>
            <a:off x="4052248" y="3893287"/>
            <a:ext cx="187599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rPr>
              <a:t>Returns are inspected at centralized hubs to determine their condition. Categories include restock-able, repairable, and unsalvageable.</a:t>
            </a:r>
          </a:p>
        </p:txBody>
      </p:sp>
      <p:pic>
        <p:nvPicPr>
          <p:cNvPr id="81" name="Picture 80">
            <a:extLst>
              <a:ext uri="{FF2B5EF4-FFF2-40B4-BE49-F238E27FC236}">
                <a16:creationId xmlns:a16="http://schemas.microsoft.com/office/drawing/2014/main" id="{8BB08BE0-8979-75B3-A89C-58B986AAC56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94638" y="3986440"/>
            <a:ext cx="192850" cy="192850"/>
          </a:xfrm>
          <a:prstGeom prst="rect">
            <a:avLst/>
          </a:prstGeom>
        </p:spPr>
      </p:pic>
      <p:sp>
        <p:nvSpPr>
          <p:cNvPr id="85" name="Rectangle 1">
            <a:extLst>
              <a:ext uri="{FF2B5EF4-FFF2-40B4-BE49-F238E27FC236}">
                <a16:creationId xmlns:a16="http://schemas.microsoft.com/office/drawing/2014/main" id="{E4A70659-28D3-2C07-2457-3D2989A6F57D}"/>
              </a:ext>
            </a:extLst>
          </p:cNvPr>
          <p:cNvSpPr>
            <a:spLocks noChangeArrowheads="1"/>
          </p:cNvSpPr>
          <p:nvPr/>
        </p:nvSpPr>
        <p:spPr bwMode="auto">
          <a:xfrm>
            <a:off x="6262076" y="3348501"/>
            <a:ext cx="2352587"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rPr>
              <a:t>Resalable</a:t>
            </a:r>
            <a:r>
              <a:rPr kumimoji="0" lang="en-US" altLang="en-US" sz="1100" b="0" i="0" u="none" strike="noStrike" cap="none" normalizeH="0" baseline="0" dirty="0">
                <a:ln>
                  <a:noFill/>
                </a:ln>
                <a:solidFill>
                  <a:schemeClr val="tx1"/>
                </a:solidFill>
                <a:effectLst/>
              </a:rPr>
              <a:t>: Returned to inventory for resale.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rPr>
              <a:t>Repairable</a:t>
            </a:r>
            <a:r>
              <a:rPr kumimoji="0" lang="en-US" altLang="en-US" sz="1100" b="0" i="0" u="none" strike="noStrike" cap="none" normalizeH="0" baseline="0" dirty="0">
                <a:ln>
                  <a:noFill/>
                </a:ln>
                <a:solidFill>
                  <a:schemeClr val="tx1"/>
                </a:solidFill>
                <a:effectLst/>
              </a:rPr>
              <a:t>: Sent to repair facilities or secondary sales channels.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rPr>
              <a:t>Recyclable/Disposable</a:t>
            </a:r>
            <a:r>
              <a:rPr kumimoji="0" lang="en-US" altLang="en-US" sz="1100" b="0" i="0" u="none" strike="noStrike" cap="none" normalizeH="0" baseline="0" dirty="0">
                <a:ln>
                  <a:noFill/>
                </a:ln>
                <a:solidFill>
                  <a:schemeClr val="tx1"/>
                </a:solidFill>
                <a:effectLst/>
              </a:rPr>
              <a:t>: Sent to recycling or waste management facilities. </a:t>
            </a:r>
          </a:p>
        </p:txBody>
      </p:sp>
      <p:pic>
        <p:nvPicPr>
          <p:cNvPr id="86" name="Picture 85">
            <a:extLst>
              <a:ext uri="{FF2B5EF4-FFF2-40B4-BE49-F238E27FC236}">
                <a16:creationId xmlns:a16="http://schemas.microsoft.com/office/drawing/2014/main" id="{4EAC39F3-590F-D6DD-C4CD-60B3DF9EDFA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88581" y="3415430"/>
            <a:ext cx="252516" cy="252516"/>
          </a:xfrm>
          <a:prstGeom prst="rect">
            <a:avLst/>
          </a:prstGeom>
        </p:spPr>
      </p:pic>
      <p:sp>
        <p:nvSpPr>
          <p:cNvPr id="89" name="TextBox 88">
            <a:extLst>
              <a:ext uri="{FF2B5EF4-FFF2-40B4-BE49-F238E27FC236}">
                <a16:creationId xmlns:a16="http://schemas.microsoft.com/office/drawing/2014/main" id="{AF0B2A8D-F16B-8ACD-EB5B-459061ABB7B9}"/>
              </a:ext>
            </a:extLst>
          </p:cNvPr>
          <p:cNvSpPr txBox="1"/>
          <p:nvPr/>
        </p:nvSpPr>
        <p:spPr>
          <a:xfrm>
            <a:off x="5575913" y="4876800"/>
            <a:ext cx="1358287" cy="276999"/>
          </a:xfrm>
          <a:prstGeom prst="rect">
            <a:avLst/>
          </a:prstGeom>
          <a:noFill/>
          <a:ln>
            <a:solidFill>
              <a:schemeClr val="tx1"/>
            </a:solidFill>
            <a:prstDash val="dash"/>
          </a:ln>
        </p:spPr>
        <p:txBody>
          <a:bodyPr wrap="square" rtlCol="0">
            <a:spAutoFit/>
          </a:bodyPr>
          <a:lstStyle/>
          <a:p>
            <a:r>
              <a:rPr lang="en-IN" sz="1200" b="1" dirty="0"/>
              <a:t>Pay on Delivery</a:t>
            </a:r>
          </a:p>
        </p:txBody>
      </p:sp>
      <p:cxnSp>
        <p:nvCxnSpPr>
          <p:cNvPr id="95" name="Straight Connector 94">
            <a:extLst>
              <a:ext uri="{FF2B5EF4-FFF2-40B4-BE49-F238E27FC236}">
                <a16:creationId xmlns:a16="http://schemas.microsoft.com/office/drawing/2014/main" id="{B97EA34E-DA95-7FAC-52A4-47470F6BC481}"/>
              </a:ext>
            </a:extLst>
          </p:cNvPr>
          <p:cNvCxnSpPr>
            <a:stCxn id="89" idx="1"/>
          </p:cNvCxnSpPr>
          <p:nvPr/>
        </p:nvCxnSpPr>
        <p:spPr>
          <a:xfrm>
            <a:off x="5575913" y="5015300"/>
            <a:ext cx="0" cy="129304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D80E3B8-8753-4B7B-13BD-F1BB3D978D42}"/>
              </a:ext>
            </a:extLst>
          </p:cNvPr>
          <p:cNvCxnSpPr>
            <a:cxnSpLocks/>
          </p:cNvCxnSpPr>
          <p:nvPr/>
        </p:nvCxnSpPr>
        <p:spPr>
          <a:xfrm>
            <a:off x="6934200" y="4955353"/>
            <a:ext cx="0" cy="135299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3" name="Rectangle 6">
            <a:extLst>
              <a:ext uri="{FF2B5EF4-FFF2-40B4-BE49-F238E27FC236}">
                <a16:creationId xmlns:a16="http://schemas.microsoft.com/office/drawing/2014/main" id="{7EF314BD-0C39-314B-6B66-9F2A55C0439B}"/>
              </a:ext>
            </a:extLst>
          </p:cNvPr>
          <p:cNvSpPr>
            <a:spLocks noChangeArrowheads="1"/>
          </p:cNvSpPr>
          <p:nvPr/>
        </p:nvSpPr>
        <p:spPr bwMode="auto">
          <a:xfrm>
            <a:off x="3724622" y="5176940"/>
            <a:ext cx="119992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1000" dirty="0"/>
              <a:t>Cash on Delivery (COD) and Pay on Delivery (POD) options are offered to build trust in India 2 and India 3 regions.</a:t>
            </a:r>
            <a:endParaRPr kumimoji="0" lang="en-US" altLang="en-US" sz="1000" i="0" u="none" strike="noStrike" cap="none" normalizeH="0" baseline="0" dirty="0">
              <a:ln>
                <a:noFill/>
              </a:ln>
              <a:solidFill>
                <a:schemeClr val="tx1"/>
              </a:solidFill>
              <a:effectLst/>
            </a:endParaRPr>
          </a:p>
        </p:txBody>
      </p:sp>
      <p:sp>
        <p:nvSpPr>
          <p:cNvPr id="106" name="Rectangle 6">
            <a:extLst>
              <a:ext uri="{FF2B5EF4-FFF2-40B4-BE49-F238E27FC236}">
                <a16:creationId xmlns:a16="http://schemas.microsoft.com/office/drawing/2014/main" id="{2F2B85C1-F1F1-E02C-5163-21B2AFDEADC2}"/>
              </a:ext>
            </a:extLst>
          </p:cNvPr>
          <p:cNvSpPr>
            <a:spLocks noChangeArrowheads="1"/>
          </p:cNvSpPr>
          <p:nvPr/>
        </p:nvSpPr>
        <p:spPr bwMode="auto">
          <a:xfrm>
            <a:off x="6970512" y="5206825"/>
            <a:ext cx="169457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1000" b="0" i="0" dirty="0">
                <a:effectLst/>
                <a:latin typeface="__fkGroteskNeue_598ab8"/>
              </a:rPr>
              <a:t>Customers may receive a </a:t>
            </a:r>
            <a:r>
              <a:rPr lang="en-US" sz="1000" b="1" i="0" dirty="0">
                <a:effectLst/>
                <a:latin typeface="__fkGroteskNeue_598ab8"/>
              </a:rPr>
              <a:t>bank transfer or Go Shop Credit points</a:t>
            </a:r>
            <a:r>
              <a:rPr lang="en-US" sz="1000" dirty="0">
                <a:latin typeface="__fkGroteskNeue_598ab8"/>
              </a:rPr>
              <a:t>.</a:t>
            </a:r>
            <a:endParaRPr kumimoji="0" lang="en-US" altLang="en-US" sz="1000" b="1" i="0" u="none" strike="noStrike" cap="none" normalizeH="0" baseline="0" dirty="0">
              <a:ln>
                <a:noFill/>
              </a:ln>
              <a:solidFill>
                <a:schemeClr val="tx1"/>
              </a:solidFill>
              <a:effectLst/>
            </a:endParaRPr>
          </a:p>
        </p:txBody>
      </p:sp>
      <p:sp>
        <p:nvSpPr>
          <p:cNvPr id="109" name="TextBox 108">
            <a:extLst>
              <a:ext uri="{FF2B5EF4-FFF2-40B4-BE49-F238E27FC236}">
                <a16:creationId xmlns:a16="http://schemas.microsoft.com/office/drawing/2014/main" id="{EF57AD26-6B04-8980-E32A-FA43C03EF479}"/>
              </a:ext>
            </a:extLst>
          </p:cNvPr>
          <p:cNvSpPr txBox="1"/>
          <p:nvPr/>
        </p:nvSpPr>
        <p:spPr>
          <a:xfrm>
            <a:off x="4318560" y="4880789"/>
            <a:ext cx="1358287" cy="276999"/>
          </a:xfrm>
          <a:prstGeom prst="rect">
            <a:avLst/>
          </a:prstGeom>
          <a:noFill/>
          <a:ln>
            <a:noFill/>
            <a:prstDash val="dash"/>
          </a:ln>
        </p:spPr>
        <p:txBody>
          <a:bodyPr wrap="square" rtlCol="0">
            <a:spAutoFit/>
          </a:bodyPr>
          <a:lstStyle/>
          <a:p>
            <a:r>
              <a:rPr lang="en-IN" sz="1200" b="1" dirty="0"/>
              <a:t>Order</a:t>
            </a:r>
          </a:p>
        </p:txBody>
      </p:sp>
      <p:sp>
        <p:nvSpPr>
          <p:cNvPr id="110" name="TextBox 109">
            <a:extLst>
              <a:ext uri="{FF2B5EF4-FFF2-40B4-BE49-F238E27FC236}">
                <a16:creationId xmlns:a16="http://schemas.microsoft.com/office/drawing/2014/main" id="{F4561931-0BA8-20CB-A06C-841A0072F865}"/>
              </a:ext>
            </a:extLst>
          </p:cNvPr>
          <p:cNvSpPr txBox="1"/>
          <p:nvPr/>
        </p:nvSpPr>
        <p:spPr>
          <a:xfrm>
            <a:off x="6833267" y="4874809"/>
            <a:ext cx="1358287" cy="276999"/>
          </a:xfrm>
          <a:prstGeom prst="rect">
            <a:avLst/>
          </a:prstGeom>
          <a:noFill/>
          <a:ln>
            <a:noFill/>
            <a:prstDash val="dash"/>
          </a:ln>
        </p:spPr>
        <p:txBody>
          <a:bodyPr wrap="square" rtlCol="0">
            <a:spAutoFit/>
          </a:bodyPr>
          <a:lstStyle/>
          <a:p>
            <a:pPr algn="r"/>
            <a:r>
              <a:rPr lang="en-IN" sz="1200" b="1" dirty="0"/>
              <a:t>Return</a:t>
            </a:r>
          </a:p>
        </p:txBody>
      </p:sp>
      <p:cxnSp>
        <p:nvCxnSpPr>
          <p:cNvPr id="111" name="Straight Connector 110">
            <a:extLst>
              <a:ext uri="{FF2B5EF4-FFF2-40B4-BE49-F238E27FC236}">
                <a16:creationId xmlns:a16="http://schemas.microsoft.com/office/drawing/2014/main" id="{7E0061A5-DE39-7EA1-F620-E4643F723239}"/>
              </a:ext>
            </a:extLst>
          </p:cNvPr>
          <p:cNvCxnSpPr>
            <a:cxnSpLocks/>
          </p:cNvCxnSpPr>
          <p:nvPr/>
        </p:nvCxnSpPr>
        <p:spPr>
          <a:xfrm flipH="1">
            <a:off x="3683798" y="5156652"/>
            <a:ext cx="495513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14" name="Rectangle 6">
            <a:extLst>
              <a:ext uri="{FF2B5EF4-FFF2-40B4-BE49-F238E27FC236}">
                <a16:creationId xmlns:a16="http://schemas.microsoft.com/office/drawing/2014/main" id="{02653BE4-72B9-C7C5-F40A-E53CA09A8758}"/>
              </a:ext>
            </a:extLst>
          </p:cNvPr>
          <p:cNvSpPr>
            <a:spLocks noChangeArrowheads="1"/>
          </p:cNvSpPr>
          <p:nvPr/>
        </p:nvSpPr>
        <p:spPr bwMode="auto">
          <a:xfrm>
            <a:off x="6961128" y="5896968"/>
            <a:ext cx="16945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rPr>
              <a:t>Timeline: </a:t>
            </a:r>
            <a:r>
              <a:rPr kumimoji="0" lang="en-US" altLang="en-US" sz="1000" i="0" u="none" strike="noStrike" cap="none" normalizeH="0" baseline="0" dirty="0">
                <a:ln>
                  <a:noFill/>
                </a:ln>
                <a:solidFill>
                  <a:schemeClr val="tx1"/>
                </a:solidFill>
                <a:effectLst/>
              </a:rPr>
              <a:t>Refund will take about 7 – 10 business da</a:t>
            </a:r>
            <a:r>
              <a:rPr lang="en-US" altLang="en-US" sz="1000" dirty="0"/>
              <a:t>ys </a:t>
            </a:r>
            <a:endParaRPr kumimoji="0" lang="en-US" altLang="en-US" sz="1000" b="1" i="0" u="none" strike="noStrike" cap="none" normalizeH="0" baseline="0" dirty="0">
              <a:ln>
                <a:noFill/>
              </a:ln>
              <a:solidFill>
                <a:schemeClr val="tx1"/>
              </a:solidFill>
              <a:effectLst/>
            </a:endParaRPr>
          </a:p>
        </p:txBody>
      </p:sp>
      <p:sp>
        <p:nvSpPr>
          <p:cNvPr id="115" name="Rectangle 6">
            <a:extLst>
              <a:ext uri="{FF2B5EF4-FFF2-40B4-BE49-F238E27FC236}">
                <a16:creationId xmlns:a16="http://schemas.microsoft.com/office/drawing/2014/main" id="{2B2BE20B-0723-1BDC-1E3B-5CE164A2835C}"/>
              </a:ext>
            </a:extLst>
          </p:cNvPr>
          <p:cNvSpPr>
            <a:spLocks noChangeArrowheads="1"/>
          </p:cNvSpPr>
          <p:nvPr/>
        </p:nvSpPr>
        <p:spPr bwMode="auto">
          <a:xfrm>
            <a:off x="5535616" y="5158632"/>
            <a:ext cx="140714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000" i="0" u="none" strike="noStrike" cap="none" normalizeH="0" baseline="0" dirty="0">
                <a:ln>
                  <a:noFill/>
                </a:ln>
                <a:solidFill>
                  <a:schemeClr val="tx1"/>
                </a:solidFill>
                <a:effectLst/>
              </a:rPr>
              <a:t>Delivery agents collect payments, which are then gathered at central hubs. Payments are transferred to sellers within 3–4 business days.</a:t>
            </a:r>
          </a:p>
        </p:txBody>
      </p:sp>
      <p:sp>
        <p:nvSpPr>
          <p:cNvPr id="19" name="Rectangle 18">
            <a:extLst>
              <a:ext uri="{FF2B5EF4-FFF2-40B4-BE49-F238E27FC236}">
                <a16:creationId xmlns:a16="http://schemas.microsoft.com/office/drawing/2014/main" id="{1E547983-C4DA-487C-0F6B-ECA97D4029A3}"/>
              </a:ext>
            </a:extLst>
          </p:cNvPr>
          <p:cNvSpPr/>
          <p:nvPr/>
        </p:nvSpPr>
        <p:spPr>
          <a:xfrm>
            <a:off x="6368801" y="2136959"/>
            <a:ext cx="1479799" cy="453841"/>
          </a:xfrm>
          <a:prstGeom prst="rect">
            <a:avLst/>
          </a:prstGeom>
          <a:solidFill>
            <a:schemeClr val="bg1">
              <a:lumMod val="85000"/>
            </a:schemeClr>
          </a:solidFill>
          <a:ln>
            <a:solidFill>
              <a:schemeClr val="accent1"/>
            </a:solidFill>
            <a:prstDash val="dash"/>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sz="1100" dirty="0"/>
              <a:t>Slashing Delivery Cost </a:t>
            </a:r>
            <a:r>
              <a:rPr lang="en-IN" sz="1100" b="1" dirty="0"/>
              <a:t>By 30%</a:t>
            </a:r>
          </a:p>
        </p:txBody>
      </p:sp>
      <p:sp>
        <p:nvSpPr>
          <p:cNvPr id="20" name="Rectangle 19">
            <a:extLst>
              <a:ext uri="{FF2B5EF4-FFF2-40B4-BE49-F238E27FC236}">
                <a16:creationId xmlns:a16="http://schemas.microsoft.com/office/drawing/2014/main" id="{CA135D27-D59A-5643-2CC6-5BA94B2041DA}"/>
              </a:ext>
            </a:extLst>
          </p:cNvPr>
          <p:cNvSpPr/>
          <p:nvPr/>
        </p:nvSpPr>
        <p:spPr>
          <a:xfrm>
            <a:off x="5725147" y="934147"/>
            <a:ext cx="2573581" cy="453841"/>
          </a:xfrm>
          <a:prstGeom prst="rect">
            <a:avLst/>
          </a:prstGeom>
          <a:solidFill>
            <a:schemeClr val="bg1">
              <a:lumMod val="85000"/>
            </a:schemeClr>
          </a:solidFill>
          <a:ln>
            <a:solidFill>
              <a:schemeClr val="accent1"/>
            </a:solidFill>
            <a:prstDash val="dash"/>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6" name="Picture 25">
            <a:extLst>
              <a:ext uri="{FF2B5EF4-FFF2-40B4-BE49-F238E27FC236}">
                <a16:creationId xmlns:a16="http://schemas.microsoft.com/office/drawing/2014/main" id="{94E55629-5291-16B0-B460-3FA33622D20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001000" y="2126585"/>
            <a:ext cx="388015" cy="388015"/>
          </a:xfrm>
          <a:prstGeom prst="rect">
            <a:avLst/>
          </a:prstGeom>
        </p:spPr>
      </p:pic>
      <p:sp>
        <p:nvSpPr>
          <p:cNvPr id="29" name="TextBox 28">
            <a:extLst>
              <a:ext uri="{FF2B5EF4-FFF2-40B4-BE49-F238E27FC236}">
                <a16:creationId xmlns:a16="http://schemas.microsoft.com/office/drawing/2014/main" id="{9965E4F7-7E5F-4693-034D-56E28395D721}"/>
              </a:ext>
            </a:extLst>
          </p:cNvPr>
          <p:cNvSpPr txBox="1"/>
          <p:nvPr/>
        </p:nvSpPr>
        <p:spPr>
          <a:xfrm>
            <a:off x="5639998" y="978504"/>
            <a:ext cx="2773067" cy="430887"/>
          </a:xfrm>
          <a:prstGeom prst="rect">
            <a:avLst/>
          </a:prstGeom>
          <a:noFill/>
        </p:spPr>
        <p:txBody>
          <a:bodyPr wrap="square" rtlCol="0">
            <a:spAutoFit/>
          </a:bodyPr>
          <a:lstStyle/>
          <a:p>
            <a:pPr algn="ctr"/>
            <a:r>
              <a:rPr lang="en-IN" sz="1100" dirty="0"/>
              <a:t>Each Hub is Equipped with </a:t>
            </a:r>
            <a:r>
              <a:rPr lang="en-IN" sz="1100" b="1" dirty="0"/>
              <a:t>5 Vans</a:t>
            </a:r>
            <a:r>
              <a:rPr lang="en-IN" sz="1100" dirty="0"/>
              <a:t>, ensuring seamless transit </a:t>
            </a:r>
            <a:r>
              <a:rPr lang="en-IN" sz="1100" b="1" dirty="0"/>
              <a:t>to hubs from railways</a:t>
            </a:r>
          </a:p>
        </p:txBody>
      </p:sp>
      <p:sp>
        <p:nvSpPr>
          <p:cNvPr id="68" name="Rectangle 67">
            <a:extLst>
              <a:ext uri="{FF2B5EF4-FFF2-40B4-BE49-F238E27FC236}">
                <a16:creationId xmlns:a16="http://schemas.microsoft.com/office/drawing/2014/main" id="{6C2E91A0-456D-2613-0929-097247EF0B32}"/>
              </a:ext>
            </a:extLst>
          </p:cNvPr>
          <p:cNvSpPr/>
          <p:nvPr/>
        </p:nvSpPr>
        <p:spPr>
          <a:xfrm>
            <a:off x="3962400" y="1523314"/>
            <a:ext cx="2573581" cy="453841"/>
          </a:xfrm>
          <a:prstGeom prst="rect">
            <a:avLst/>
          </a:prstGeom>
          <a:solidFill>
            <a:schemeClr val="bg1">
              <a:lumMod val="85000"/>
            </a:schemeClr>
          </a:solidFill>
          <a:ln>
            <a:solidFill>
              <a:schemeClr val="accent1"/>
            </a:solidFill>
            <a:prstDash val="dash"/>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73" name="Picture 72">
            <a:extLst>
              <a:ext uri="{FF2B5EF4-FFF2-40B4-BE49-F238E27FC236}">
                <a16:creationId xmlns:a16="http://schemas.microsoft.com/office/drawing/2014/main" id="{D25CF66C-94FD-50AC-7E60-8F879457FED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046892" y="900076"/>
            <a:ext cx="573682" cy="573682"/>
          </a:xfrm>
          <a:prstGeom prst="rect">
            <a:avLst/>
          </a:prstGeom>
        </p:spPr>
      </p:pic>
      <p:pic>
        <p:nvPicPr>
          <p:cNvPr id="75" name="Picture 74">
            <a:extLst>
              <a:ext uri="{FF2B5EF4-FFF2-40B4-BE49-F238E27FC236}">
                <a16:creationId xmlns:a16="http://schemas.microsoft.com/office/drawing/2014/main" id="{C5A8059A-9988-33BF-8365-AD2AA5C60217}"/>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688663" y="1523467"/>
            <a:ext cx="409909" cy="409909"/>
          </a:xfrm>
          <a:prstGeom prst="rect">
            <a:avLst/>
          </a:prstGeom>
        </p:spPr>
      </p:pic>
      <p:sp>
        <p:nvSpPr>
          <p:cNvPr id="17" name="TextBox 16">
            <a:extLst>
              <a:ext uri="{FF2B5EF4-FFF2-40B4-BE49-F238E27FC236}">
                <a16:creationId xmlns:a16="http://schemas.microsoft.com/office/drawing/2014/main" id="{A61FDFD8-9809-DCC5-B489-E13098B09123}"/>
              </a:ext>
            </a:extLst>
          </p:cNvPr>
          <p:cNvSpPr txBox="1"/>
          <p:nvPr/>
        </p:nvSpPr>
        <p:spPr>
          <a:xfrm>
            <a:off x="3868000" y="1523984"/>
            <a:ext cx="2773067" cy="430887"/>
          </a:xfrm>
          <a:prstGeom prst="rect">
            <a:avLst/>
          </a:prstGeom>
          <a:noFill/>
        </p:spPr>
        <p:txBody>
          <a:bodyPr wrap="square" rtlCol="0">
            <a:spAutoFit/>
          </a:bodyPr>
          <a:lstStyle/>
          <a:p>
            <a:pPr algn="ctr"/>
            <a:r>
              <a:rPr lang="en-US" sz="1100" b="1" dirty="0"/>
              <a:t>Powering last-mile delivery</a:t>
            </a:r>
            <a:r>
              <a:rPr lang="en-US" sz="1100" dirty="0"/>
              <a:t>: 10 bikes at every hub for swift, reliable reach."</a:t>
            </a:r>
            <a:endParaRPr lang="en-IN" sz="1100" dirty="0"/>
          </a:p>
        </p:txBody>
      </p:sp>
      <p:sp>
        <p:nvSpPr>
          <p:cNvPr id="27" name="TextBox 26">
            <a:extLst>
              <a:ext uri="{FF2B5EF4-FFF2-40B4-BE49-F238E27FC236}">
                <a16:creationId xmlns:a16="http://schemas.microsoft.com/office/drawing/2014/main" id="{AD12D144-5F6B-9EE1-FAB7-C99A54480FB3}"/>
              </a:ext>
            </a:extLst>
          </p:cNvPr>
          <p:cNvSpPr txBox="1"/>
          <p:nvPr/>
        </p:nvSpPr>
        <p:spPr>
          <a:xfrm>
            <a:off x="3657297" y="2131701"/>
            <a:ext cx="2773067" cy="430887"/>
          </a:xfrm>
          <a:prstGeom prst="rect">
            <a:avLst/>
          </a:prstGeom>
          <a:noFill/>
        </p:spPr>
        <p:txBody>
          <a:bodyPr wrap="square" rtlCol="0">
            <a:spAutoFit/>
          </a:bodyPr>
          <a:lstStyle/>
          <a:p>
            <a:pPr algn="ctr"/>
            <a:r>
              <a:rPr lang="en-US" sz="1100" b="1" dirty="0"/>
              <a:t>Special remark ;</a:t>
            </a:r>
            <a:r>
              <a:rPr lang="en-US" sz="1100" dirty="0"/>
              <a:t> 2 Vans reserved for Big Parcels for Last Mile Delivery</a:t>
            </a:r>
            <a:endParaRPr lang="en-IN" sz="1100" dirty="0"/>
          </a:p>
        </p:txBody>
      </p:sp>
      <p:sp>
        <p:nvSpPr>
          <p:cNvPr id="77" name="Rectangle 76">
            <a:extLst>
              <a:ext uri="{FF2B5EF4-FFF2-40B4-BE49-F238E27FC236}">
                <a16:creationId xmlns:a16="http://schemas.microsoft.com/office/drawing/2014/main" id="{9CD73A83-3510-1197-993A-FF2E2CDCC867}"/>
              </a:ext>
            </a:extLst>
          </p:cNvPr>
          <p:cNvSpPr/>
          <p:nvPr/>
        </p:nvSpPr>
        <p:spPr>
          <a:xfrm>
            <a:off x="3855015" y="2159273"/>
            <a:ext cx="2426771" cy="376561"/>
          </a:xfrm>
          <a:prstGeom prst="rect">
            <a:avLst/>
          </a:prstGeom>
          <a:noFill/>
          <a:ln>
            <a:solidFill>
              <a:schemeClr val="accent5"/>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TextBox 77">
            <a:extLst>
              <a:ext uri="{FF2B5EF4-FFF2-40B4-BE49-F238E27FC236}">
                <a16:creationId xmlns:a16="http://schemas.microsoft.com/office/drawing/2014/main" id="{2B8C2B38-D529-A814-3321-D94802EEF5E3}"/>
              </a:ext>
            </a:extLst>
          </p:cNvPr>
          <p:cNvSpPr txBox="1"/>
          <p:nvPr/>
        </p:nvSpPr>
        <p:spPr>
          <a:xfrm>
            <a:off x="3640559" y="903204"/>
            <a:ext cx="1338950" cy="523220"/>
          </a:xfrm>
          <a:prstGeom prst="rect">
            <a:avLst/>
          </a:prstGeom>
          <a:noFill/>
        </p:spPr>
        <p:txBody>
          <a:bodyPr wrap="square" rtlCol="0">
            <a:spAutoFit/>
          </a:bodyPr>
          <a:lstStyle/>
          <a:p>
            <a:pPr algn="ctr"/>
            <a:r>
              <a:rPr lang="en-IN" sz="1400" b="1" dirty="0">
                <a:solidFill>
                  <a:schemeClr val="tx2"/>
                </a:solidFill>
              </a:rPr>
              <a:t>Our Service Providers</a:t>
            </a:r>
          </a:p>
        </p:txBody>
      </p:sp>
      <p:pic>
        <p:nvPicPr>
          <p:cNvPr id="48" name="Picture 47">
            <a:extLst>
              <a:ext uri="{FF2B5EF4-FFF2-40B4-BE49-F238E27FC236}">
                <a16:creationId xmlns:a16="http://schemas.microsoft.com/office/drawing/2014/main" id="{27CEEB92-4926-F0AA-D76A-3FB277303129}"/>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924245" y="5246630"/>
            <a:ext cx="472095" cy="472095"/>
          </a:xfrm>
          <a:prstGeom prst="rect">
            <a:avLst/>
          </a:prstGeom>
        </p:spPr>
      </p:pic>
    </p:spTree>
    <p:extLst>
      <p:ext uri="{BB962C8B-B14F-4D97-AF65-F5344CB8AC3E}">
        <p14:creationId xmlns:p14="http://schemas.microsoft.com/office/powerpoint/2010/main" val="2664025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Arrow: Pentagon 66">
            <a:extLst>
              <a:ext uri="{FF2B5EF4-FFF2-40B4-BE49-F238E27FC236}">
                <a16:creationId xmlns:a16="http://schemas.microsoft.com/office/drawing/2014/main" id="{81F31E61-2FB0-5749-21D7-E2BE9EF8C7A1}"/>
              </a:ext>
            </a:extLst>
          </p:cNvPr>
          <p:cNvSpPr/>
          <p:nvPr/>
        </p:nvSpPr>
        <p:spPr>
          <a:xfrm rot="10800000">
            <a:off x="8383230" y="1242868"/>
            <a:ext cx="3678144" cy="875479"/>
          </a:xfrm>
          <a:prstGeom prst="homePlate">
            <a:avLst/>
          </a:prstGeom>
          <a:noFill/>
          <a:ln>
            <a:solidFill>
              <a:srgbClr val="0092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Rectangle: Single Corner Snipped 93">
            <a:extLst>
              <a:ext uri="{FF2B5EF4-FFF2-40B4-BE49-F238E27FC236}">
                <a16:creationId xmlns:a16="http://schemas.microsoft.com/office/drawing/2014/main" id="{35C2FE48-2960-9A2D-5162-1644F0193F68}"/>
              </a:ext>
            </a:extLst>
          </p:cNvPr>
          <p:cNvSpPr/>
          <p:nvPr/>
        </p:nvSpPr>
        <p:spPr>
          <a:xfrm>
            <a:off x="6948186" y="6487889"/>
            <a:ext cx="2892613" cy="348547"/>
          </a:xfrm>
          <a:prstGeom prst="snip1Rect">
            <a:avLst>
              <a:gd name="adj" fmla="val 38477"/>
            </a:avLst>
          </a:prstGeom>
          <a:solidFill>
            <a:srgbClr val="00928F"/>
          </a:solidFill>
        </p:spPr>
        <p:txBody>
          <a:bodyPr vert="horz" wrap="square" lIns="0" tIns="10795" rIns="0" bIns="0" rtlCol="0">
            <a:spAutoFit/>
          </a:bodyPr>
          <a:lstStyle/>
          <a:p>
            <a:pPr algn="ctr">
              <a:spcBef>
                <a:spcPts val="85"/>
              </a:spcBef>
            </a:pPr>
            <a:endParaRPr lang="en-IN" sz="1600" b="1" spc="-10">
              <a:solidFill>
                <a:srgbClr val="FFFFFF"/>
              </a:solidFill>
              <a:latin typeface="Calibri"/>
              <a:cs typeface="Calibri"/>
            </a:endParaRPr>
          </a:p>
        </p:txBody>
      </p:sp>
      <p:grpSp>
        <p:nvGrpSpPr>
          <p:cNvPr id="4" name="object 4"/>
          <p:cNvGrpSpPr/>
          <p:nvPr/>
        </p:nvGrpSpPr>
        <p:grpSpPr>
          <a:xfrm>
            <a:off x="0" y="0"/>
            <a:ext cx="12191999" cy="108585"/>
            <a:chOff x="0" y="0"/>
            <a:chExt cx="12191999" cy="108585"/>
          </a:xfrm>
        </p:grpSpPr>
        <p:sp>
          <p:nvSpPr>
            <p:cNvPr id="5" name="object 5"/>
            <p:cNvSpPr/>
            <p:nvPr/>
          </p:nvSpPr>
          <p:spPr>
            <a:xfrm>
              <a:off x="0" y="0"/>
              <a:ext cx="9928860" cy="108585"/>
            </a:xfrm>
            <a:custGeom>
              <a:avLst/>
              <a:gdLst/>
              <a:ahLst/>
              <a:cxnLst/>
              <a:rect l="l" t="t" r="r" b="b"/>
              <a:pathLst>
                <a:path w="9928860" h="108585">
                  <a:moveTo>
                    <a:pt x="9928859" y="108202"/>
                  </a:moveTo>
                  <a:lnTo>
                    <a:pt x="0" y="108202"/>
                  </a:lnTo>
                  <a:lnTo>
                    <a:pt x="0" y="0"/>
                  </a:lnTo>
                  <a:lnTo>
                    <a:pt x="9928859" y="0"/>
                  </a:lnTo>
                  <a:lnTo>
                    <a:pt x="9928859" y="108202"/>
                  </a:lnTo>
                  <a:close/>
                </a:path>
              </a:pathLst>
            </a:custGeom>
            <a:solidFill>
              <a:srgbClr val="00928F"/>
            </a:solidFill>
          </p:spPr>
          <p:txBody>
            <a:bodyPr wrap="square" lIns="0" tIns="0" rIns="0" bIns="0" rtlCol="0"/>
            <a:lstStyle/>
            <a:p>
              <a:endParaRPr/>
            </a:p>
          </p:txBody>
        </p:sp>
        <p:sp>
          <p:nvSpPr>
            <p:cNvPr id="6" name="object 6"/>
            <p:cNvSpPr/>
            <p:nvPr/>
          </p:nvSpPr>
          <p:spPr>
            <a:xfrm>
              <a:off x="9928859" y="0"/>
              <a:ext cx="2263140" cy="108585"/>
            </a:xfrm>
            <a:custGeom>
              <a:avLst/>
              <a:gdLst/>
              <a:ahLst/>
              <a:cxnLst/>
              <a:rect l="l" t="t" r="r" b="b"/>
              <a:pathLst>
                <a:path w="2263140" h="108585">
                  <a:moveTo>
                    <a:pt x="2263137" y="108202"/>
                  </a:moveTo>
                  <a:lnTo>
                    <a:pt x="0" y="108202"/>
                  </a:lnTo>
                  <a:lnTo>
                    <a:pt x="0" y="0"/>
                  </a:lnTo>
                  <a:lnTo>
                    <a:pt x="2263137" y="0"/>
                  </a:lnTo>
                  <a:lnTo>
                    <a:pt x="2263137" y="108202"/>
                  </a:lnTo>
                  <a:close/>
                </a:path>
              </a:pathLst>
            </a:custGeom>
            <a:solidFill>
              <a:srgbClr val="00EDE7"/>
            </a:solidFill>
          </p:spPr>
          <p:txBody>
            <a:bodyPr wrap="square" lIns="0" tIns="0" rIns="0" bIns="0" rtlCol="0"/>
            <a:lstStyle/>
            <a:p>
              <a:endParaRPr/>
            </a:p>
          </p:txBody>
        </p:sp>
      </p:grpSp>
      <p:sp>
        <p:nvSpPr>
          <p:cNvPr id="8" name="object 8"/>
          <p:cNvSpPr txBox="1">
            <a:spLocks noGrp="1"/>
          </p:cNvSpPr>
          <p:nvPr>
            <p:ph type="title"/>
          </p:nvPr>
        </p:nvSpPr>
        <p:spPr>
          <a:xfrm>
            <a:off x="213153" y="128130"/>
            <a:ext cx="8181340" cy="605550"/>
          </a:xfrm>
          <a:prstGeom prst="rect">
            <a:avLst/>
          </a:prstGeom>
        </p:spPr>
        <p:txBody>
          <a:bodyPr vert="horz" wrap="square" lIns="0" tIns="12700" rIns="0" bIns="0" rtlCol="0">
            <a:spAutoFit/>
          </a:bodyPr>
          <a:lstStyle/>
          <a:p>
            <a:pPr marL="16510">
              <a:lnSpc>
                <a:spcPts val="2390"/>
              </a:lnSpc>
              <a:spcBef>
                <a:spcPts val="100"/>
              </a:spcBef>
            </a:pPr>
            <a:r>
              <a:rPr lang="en-IN" b="1" i="0" dirty="0">
                <a:solidFill>
                  <a:srgbClr val="000000"/>
                </a:solidFill>
                <a:effectLst/>
              </a:rPr>
              <a:t>Timeline &amp; Risk Management</a:t>
            </a:r>
            <a:br>
              <a:rPr lang="en-IN" b="1" i="0" dirty="0">
                <a:solidFill>
                  <a:srgbClr val="000000"/>
                </a:solidFill>
                <a:effectLst/>
              </a:rPr>
            </a:br>
            <a:r>
              <a:rPr lang="en-US" sz="1400" b="0" i="0" dirty="0">
                <a:solidFill>
                  <a:srgbClr val="7F7F7F"/>
                </a:solidFill>
                <a:effectLst/>
              </a:rPr>
              <a:t>Phased implementation and risk resilience strategy for streamlined growth and operational continuity</a:t>
            </a:r>
            <a:endParaRPr lang="en-US" sz="1600" dirty="0">
              <a:latin typeface="Calibri"/>
              <a:cs typeface="Calibri"/>
            </a:endParaRPr>
          </a:p>
        </p:txBody>
      </p:sp>
      <p:sp>
        <p:nvSpPr>
          <p:cNvPr id="9" name="object 9"/>
          <p:cNvSpPr/>
          <p:nvPr/>
        </p:nvSpPr>
        <p:spPr>
          <a:xfrm flipV="1">
            <a:off x="-17759" y="721800"/>
            <a:ext cx="12207471" cy="57637"/>
          </a:xfrm>
          <a:custGeom>
            <a:avLst/>
            <a:gdLst/>
            <a:ahLst/>
            <a:cxnLst/>
            <a:rect l="l" t="t" r="r" b="b"/>
            <a:pathLst>
              <a:path w="11268075">
                <a:moveTo>
                  <a:pt x="0" y="0"/>
                </a:moveTo>
                <a:lnTo>
                  <a:pt x="11267947" y="0"/>
                </a:lnTo>
              </a:path>
            </a:pathLst>
          </a:custGeom>
          <a:ln w="19049">
            <a:solidFill>
              <a:srgbClr val="0C0C0C"/>
            </a:solidFill>
          </a:ln>
        </p:spPr>
        <p:txBody>
          <a:bodyPr wrap="square" lIns="0" tIns="0" rIns="0" bIns="0" rtlCol="0"/>
          <a:lstStyle/>
          <a:p>
            <a:endParaRPr/>
          </a:p>
        </p:txBody>
      </p:sp>
      <p:sp>
        <p:nvSpPr>
          <p:cNvPr id="17" name="object 17"/>
          <p:cNvSpPr txBox="1"/>
          <p:nvPr/>
        </p:nvSpPr>
        <p:spPr>
          <a:xfrm>
            <a:off x="1670768" y="1394355"/>
            <a:ext cx="5026025" cy="238760"/>
          </a:xfrm>
          <a:prstGeom prst="rect">
            <a:avLst/>
          </a:prstGeom>
        </p:spPr>
        <p:txBody>
          <a:bodyPr vert="horz" wrap="square" lIns="0" tIns="12700" rIns="0" bIns="0" rtlCol="0">
            <a:spAutoFit/>
          </a:bodyPr>
          <a:lstStyle/>
          <a:p>
            <a:pPr marL="12700">
              <a:lnSpc>
                <a:spcPct val="100000"/>
              </a:lnSpc>
              <a:spcBef>
                <a:spcPts val="100"/>
              </a:spcBef>
              <a:tabLst>
                <a:tab pos="4351020" algn="l"/>
              </a:tabLst>
            </a:pPr>
            <a:r>
              <a:rPr sz="1400" b="1" spc="-10" dirty="0">
                <a:solidFill>
                  <a:srgbClr val="FFFFFF"/>
                </a:solidFill>
                <a:latin typeface="Calibri"/>
                <a:cs typeface="Calibri"/>
              </a:rPr>
              <a:t>Recycle</a:t>
            </a:r>
            <a:r>
              <a:rPr sz="1400" b="1" spc="-5" dirty="0">
                <a:solidFill>
                  <a:srgbClr val="FFFFFF"/>
                </a:solidFill>
                <a:latin typeface="Calibri"/>
                <a:cs typeface="Calibri"/>
              </a:rPr>
              <a:t> with</a:t>
            </a:r>
            <a:r>
              <a:rPr sz="1400" b="1" dirty="0">
                <a:solidFill>
                  <a:srgbClr val="FFFFFF"/>
                </a:solidFill>
                <a:latin typeface="Calibri"/>
                <a:cs typeface="Calibri"/>
              </a:rPr>
              <a:t> </a:t>
            </a:r>
            <a:r>
              <a:rPr sz="1400" b="1" spc="-5" dirty="0">
                <a:solidFill>
                  <a:srgbClr val="FFFFFF"/>
                </a:solidFill>
                <a:latin typeface="Calibri"/>
                <a:cs typeface="Calibri"/>
              </a:rPr>
              <a:t>us	</a:t>
            </a:r>
            <a:r>
              <a:rPr sz="2100" b="1" spc="-7" baseline="1984" dirty="0">
                <a:solidFill>
                  <a:srgbClr val="FFFFFF"/>
                </a:solidFill>
                <a:latin typeface="Calibri"/>
                <a:cs typeface="Calibri"/>
              </a:rPr>
              <a:t>Sell</a:t>
            </a:r>
            <a:r>
              <a:rPr sz="2100" b="1" spc="-67" baseline="1984" dirty="0">
                <a:solidFill>
                  <a:srgbClr val="FFFFFF"/>
                </a:solidFill>
                <a:latin typeface="Calibri"/>
                <a:cs typeface="Calibri"/>
              </a:rPr>
              <a:t> </a:t>
            </a:r>
            <a:r>
              <a:rPr sz="2100" b="1" spc="-15" baseline="1984" dirty="0">
                <a:solidFill>
                  <a:srgbClr val="FFFFFF"/>
                </a:solidFill>
                <a:latin typeface="Calibri"/>
                <a:cs typeface="Calibri"/>
              </a:rPr>
              <a:t>to</a:t>
            </a:r>
            <a:r>
              <a:rPr sz="2100" b="1" spc="-60" baseline="1984" dirty="0">
                <a:solidFill>
                  <a:srgbClr val="FFFFFF"/>
                </a:solidFill>
                <a:latin typeface="Calibri"/>
                <a:cs typeface="Calibri"/>
              </a:rPr>
              <a:t> </a:t>
            </a:r>
            <a:r>
              <a:rPr sz="2100" b="1" spc="-7" baseline="1984" dirty="0">
                <a:solidFill>
                  <a:srgbClr val="FFFFFF"/>
                </a:solidFill>
                <a:latin typeface="Calibri"/>
                <a:cs typeface="Calibri"/>
              </a:rPr>
              <a:t>us</a:t>
            </a:r>
            <a:endParaRPr sz="2100" baseline="1984" dirty="0">
              <a:latin typeface="Calibri"/>
              <a:cs typeface="Calibri"/>
            </a:endParaRPr>
          </a:p>
        </p:txBody>
      </p:sp>
      <p:sp>
        <p:nvSpPr>
          <p:cNvPr id="49" name="object 49"/>
          <p:cNvSpPr txBox="1"/>
          <p:nvPr/>
        </p:nvSpPr>
        <p:spPr>
          <a:xfrm>
            <a:off x="523298" y="3349993"/>
            <a:ext cx="128905" cy="299720"/>
          </a:xfrm>
          <a:prstGeom prst="rect">
            <a:avLst/>
          </a:prstGeom>
        </p:spPr>
        <p:txBody>
          <a:bodyPr vert="horz" wrap="square" lIns="0" tIns="12700" rIns="0" bIns="0" rtlCol="0">
            <a:spAutoFit/>
          </a:bodyPr>
          <a:lstStyle/>
          <a:p>
            <a:pPr>
              <a:lnSpc>
                <a:spcPct val="100000"/>
              </a:lnSpc>
              <a:spcBef>
                <a:spcPts val="100"/>
              </a:spcBef>
            </a:pPr>
            <a:r>
              <a:rPr sz="1800" b="1" dirty="0">
                <a:solidFill>
                  <a:srgbClr val="FFFFFF"/>
                </a:solidFill>
                <a:latin typeface="Calibri"/>
                <a:cs typeface="Calibri"/>
              </a:rPr>
              <a:t>1</a:t>
            </a:r>
            <a:endParaRPr sz="1800">
              <a:latin typeface="Calibri"/>
              <a:cs typeface="Calibri"/>
            </a:endParaRPr>
          </a:p>
        </p:txBody>
      </p:sp>
      <p:sp>
        <p:nvSpPr>
          <p:cNvPr id="51" name="object 51"/>
          <p:cNvSpPr txBox="1"/>
          <p:nvPr/>
        </p:nvSpPr>
        <p:spPr>
          <a:xfrm>
            <a:off x="6696793" y="3583768"/>
            <a:ext cx="128905" cy="299720"/>
          </a:xfrm>
          <a:prstGeom prst="rect">
            <a:avLst/>
          </a:prstGeom>
        </p:spPr>
        <p:txBody>
          <a:bodyPr vert="horz" wrap="square" lIns="0" tIns="12700" rIns="0" bIns="0" rtlCol="0">
            <a:spAutoFit/>
          </a:bodyPr>
          <a:lstStyle/>
          <a:p>
            <a:pPr>
              <a:lnSpc>
                <a:spcPct val="100000"/>
              </a:lnSpc>
              <a:spcBef>
                <a:spcPts val="100"/>
              </a:spcBef>
            </a:pPr>
            <a:r>
              <a:rPr sz="1800" b="1" dirty="0">
                <a:solidFill>
                  <a:srgbClr val="FFFFFF"/>
                </a:solidFill>
                <a:latin typeface="Calibri"/>
                <a:cs typeface="Calibri"/>
              </a:rPr>
              <a:t>2</a:t>
            </a:r>
            <a:endParaRPr sz="1800" dirty="0">
              <a:latin typeface="Calibri"/>
              <a:cs typeface="Calibri"/>
            </a:endParaRPr>
          </a:p>
        </p:txBody>
      </p:sp>
      <p:sp>
        <p:nvSpPr>
          <p:cNvPr id="53" name="object 53"/>
          <p:cNvSpPr txBox="1"/>
          <p:nvPr/>
        </p:nvSpPr>
        <p:spPr>
          <a:xfrm>
            <a:off x="6187408" y="3349992"/>
            <a:ext cx="128905" cy="299720"/>
          </a:xfrm>
          <a:prstGeom prst="rect">
            <a:avLst/>
          </a:prstGeom>
        </p:spPr>
        <p:txBody>
          <a:bodyPr vert="horz" wrap="square" lIns="0" tIns="12700" rIns="0" bIns="0" rtlCol="0">
            <a:spAutoFit/>
          </a:bodyPr>
          <a:lstStyle/>
          <a:p>
            <a:pPr>
              <a:lnSpc>
                <a:spcPct val="100000"/>
              </a:lnSpc>
              <a:spcBef>
                <a:spcPts val="100"/>
              </a:spcBef>
            </a:pPr>
            <a:r>
              <a:rPr sz="1800" b="1" dirty="0">
                <a:solidFill>
                  <a:srgbClr val="FFFFFF"/>
                </a:solidFill>
                <a:latin typeface="Calibri"/>
                <a:cs typeface="Calibri"/>
              </a:rPr>
              <a:t>3</a:t>
            </a:r>
            <a:endParaRPr sz="1800">
              <a:latin typeface="Calibri"/>
              <a:cs typeface="Calibri"/>
            </a:endParaRPr>
          </a:p>
        </p:txBody>
      </p:sp>
      <p:sp>
        <p:nvSpPr>
          <p:cNvPr id="70" name="object 70"/>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r>
              <a:rPr dirty="0"/>
              <a:t>6</a:t>
            </a:r>
          </a:p>
        </p:txBody>
      </p:sp>
      <p:sp>
        <p:nvSpPr>
          <p:cNvPr id="71" name="object 71"/>
          <p:cNvSpPr txBox="1"/>
          <p:nvPr/>
        </p:nvSpPr>
        <p:spPr>
          <a:xfrm>
            <a:off x="977006" y="6558761"/>
            <a:ext cx="1076960" cy="228600"/>
          </a:xfrm>
          <a:prstGeom prst="rect">
            <a:avLst/>
          </a:prstGeom>
        </p:spPr>
        <p:txBody>
          <a:bodyPr vert="horz" wrap="square" lIns="0" tIns="0" rIns="0" bIns="0" rtlCol="0">
            <a:spAutoFit/>
          </a:bodyPr>
          <a:lstStyle/>
          <a:p>
            <a:pPr marL="12700">
              <a:lnSpc>
                <a:spcPts val="1620"/>
              </a:lnSpc>
            </a:pPr>
            <a:r>
              <a:rPr sz="1600" b="1" spc="-10" dirty="0">
                <a:solidFill>
                  <a:srgbClr val="FFFFFF"/>
                </a:solidFill>
                <a:latin typeface="Calibri"/>
                <a:cs typeface="Calibri"/>
              </a:rPr>
              <a:t>Introduction</a:t>
            </a:r>
            <a:endParaRPr sz="1600">
              <a:latin typeface="Calibri"/>
              <a:cs typeface="Calibri"/>
            </a:endParaRPr>
          </a:p>
        </p:txBody>
      </p:sp>
      <p:sp>
        <p:nvSpPr>
          <p:cNvPr id="90" name="object 132">
            <a:extLst>
              <a:ext uri="{FF2B5EF4-FFF2-40B4-BE49-F238E27FC236}">
                <a16:creationId xmlns:a16="http://schemas.microsoft.com/office/drawing/2014/main" id="{5C86DCA0-190D-EBD4-321F-86E4978F648C}"/>
              </a:ext>
            </a:extLst>
          </p:cNvPr>
          <p:cNvSpPr txBox="1"/>
          <p:nvPr/>
        </p:nvSpPr>
        <p:spPr>
          <a:xfrm>
            <a:off x="10516795" y="6570098"/>
            <a:ext cx="805180" cy="228600"/>
          </a:xfrm>
          <a:prstGeom prst="rect">
            <a:avLst/>
          </a:prstGeom>
        </p:spPr>
        <p:txBody>
          <a:bodyPr vert="horz" wrap="square" lIns="0" tIns="0" rIns="0" bIns="0" rtlCol="0">
            <a:spAutoFit/>
          </a:bodyPr>
          <a:lstStyle/>
          <a:p>
            <a:pPr marL="12700">
              <a:lnSpc>
                <a:spcPts val="1620"/>
              </a:lnSpc>
            </a:pPr>
            <a:r>
              <a:rPr sz="1600" spc="-5" dirty="0">
                <a:latin typeface="Calibri"/>
                <a:cs typeface="Calibri"/>
              </a:rPr>
              <a:t>Appendix</a:t>
            </a:r>
            <a:endParaRPr sz="1600">
              <a:latin typeface="Calibri"/>
              <a:cs typeface="Calibri"/>
            </a:endParaRPr>
          </a:p>
        </p:txBody>
      </p:sp>
      <p:sp>
        <p:nvSpPr>
          <p:cNvPr id="91" name="object 16">
            <a:extLst>
              <a:ext uri="{FF2B5EF4-FFF2-40B4-BE49-F238E27FC236}">
                <a16:creationId xmlns:a16="http://schemas.microsoft.com/office/drawing/2014/main" id="{C9E53504-9AAA-0AD5-C45B-C769E833ACA0}"/>
              </a:ext>
            </a:extLst>
          </p:cNvPr>
          <p:cNvSpPr txBox="1"/>
          <p:nvPr/>
        </p:nvSpPr>
        <p:spPr>
          <a:xfrm>
            <a:off x="7440754" y="6573794"/>
            <a:ext cx="2336164" cy="208006"/>
          </a:xfrm>
          <a:prstGeom prst="rect">
            <a:avLst/>
          </a:prstGeom>
        </p:spPr>
        <p:txBody>
          <a:bodyPr vert="horz" wrap="square" lIns="0" tIns="0" rIns="0" bIns="0" rtlCol="0">
            <a:spAutoFit/>
          </a:bodyPr>
          <a:lstStyle/>
          <a:p>
            <a:pPr marL="12700">
              <a:lnSpc>
                <a:spcPts val="1620"/>
              </a:lnSpc>
            </a:pPr>
            <a:r>
              <a:rPr lang="en-IN" sz="1600" spc="-15" dirty="0">
                <a:solidFill>
                  <a:schemeClr val="bg1"/>
                </a:solidFill>
                <a:latin typeface="Calibri"/>
                <a:cs typeface="Calibri"/>
              </a:rPr>
              <a:t>Timeline &amp; </a:t>
            </a:r>
            <a:r>
              <a:rPr lang="en-IN" sz="1600" spc="-10" dirty="0">
                <a:solidFill>
                  <a:schemeClr val="bg1"/>
                </a:solidFill>
                <a:latin typeface="Calibri"/>
                <a:cs typeface="Calibri"/>
              </a:rPr>
              <a:t>Risk Mitigation</a:t>
            </a:r>
            <a:endParaRPr sz="1600" dirty="0">
              <a:solidFill>
                <a:schemeClr val="bg1"/>
              </a:solidFill>
              <a:latin typeface="Calibri"/>
              <a:cs typeface="Calibri"/>
            </a:endParaRPr>
          </a:p>
        </p:txBody>
      </p:sp>
      <p:sp>
        <p:nvSpPr>
          <p:cNvPr id="92" name="Rectangle 91">
            <a:extLst>
              <a:ext uri="{FF2B5EF4-FFF2-40B4-BE49-F238E27FC236}">
                <a16:creationId xmlns:a16="http://schemas.microsoft.com/office/drawing/2014/main" id="{A5DA1815-2342-D5F2-12F8-23966B8AB1D2}"/>
              </a:ext>
            </a:extLst>
          </p:cNvPr>
          <p:cNvSpPr/>
          <p:nvPr/>
        </p:nvSpPr>
        <p:spPr>
          <a:xfrm>
            <a:off x="2454719" y="6433582"/>
            <a:ext cx="3938596" cy="3780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3" name="object 91">
            <a:extLst>
              <a:ext uri="{FF2B5EF4-FFF2-40B4-BE49-F238E27FC236}">
                <a16:creationId xmlns:a16="http://schemas.microsoft.com/office/drawing/2014/main" id="{F652BE66-B496-F130-7685-3C5EC7CC7AD3}"/>
              </a:ext>
            </a:extLst>
          </p:cNvPr>
          <p:cNvSpPr/>
          <p:nvPr/>
        </p:nvSpPr>
        <p:spPr>
          <a:xfrm>
            <a:off x="0" y="6467761"/>
            <a:ext cx="12171954" cy="45719"/>
          </a:xfrm>
          <a:custGeom>
            <a:avLst/>
            <a:gdLst/>
            <a:ahLst/>
            <a:cxnLst/>
            <a:rect l="l" t="t" r="r" b="b"/>
            <a:pathLst>
              <a:path w="11268075">
                <a:moveTo>
                  <a:pt x="0" y="0"/>
                </a:moveTo>
                <a:lnTo>
                  <a:pt x="11267947" y="0"/>
                </a:lnTo>
              </a:path>
            </a:pathLst>
          </a:custGeom>
          <a:ln w="19049">
            <a:solidFill>
              <a:srgbClr val="0C0C0C"/>
            </a:solidFill>
          </a:ln>
        </p:spPr>
        <p:txBody>
          <a:bodyPr wrap="square" lIns="0" tIns="0" rIns="0" bIns="0" rtlCol="0"/>
          <a:lstStyle/>
          <a:p>
            <a:endParaRPr/>
          </a:p>
        </p:txBody>
      </p:sp>
      <p:sp>
        <p:nvSpPr>
          <p:cNvPr id="95" name="object 16">
            <a:extLst>
              <a:ext uri="{FF2B5EF4-FFF2-40B4-BE49-F238E27FC236}">
                <a16:creationId xmlns:a16="http://schemas.microsoft.com/office/drawing/2014/main" id="{58235CC1-FA45-04B5-C8F8-1FF6F853E89D}"/>
              </a:ext>
            </a:extLst>
          </p:cNvPr>
          <p:cNvSpPr txBox="1"/>
          <p:nvPr/>
        </p:nvSpPr>
        <p:spPr>
          <a:xfrm>
            <a:off x="4121641" y="6573680"/>
            <a:ext cx="2336164" cy="208006"/>
          </a:xfrm>
          <a:prstGeom prst="rect">
            <a:avLst/>
          </a:prstGeom>
        </p:spPr>
        <p:txBody>
          <a:bodyPr vert="horz" wrap="square" lIns="0" tIns="0" rIns="0" bIns="0" rtlCol="0">
            <a:spAutoFit/>
          </a:bodyPr>
          <a:lstStyle/>
          <a:p>
            <a:pPr marL="12700">
              <a:lnSpc>
                <a:spcPts val="1620"/>
              </a:lnSpc>
            </a:pPr>
            <a:r>
              <a:rPr lang="en-IN" sz="1600" spc="-15" dirty="0">
                <a:latin typeface="Calibri"/>
                <a:cs typeface="Calibri"/>
              </a:rPr>
              <a:t>Expansion Strategy</a:t>
            </a:r>
            <a:endParaRPr sz="1600" dirty="0">
              <a:latin typeface="Calibri"/>
              <a:cs typeface="Calibri"/>
            </a:endParaRPr>
          </a:p>
        </p:txBody>
      </p:sp>
      <p:sp>
        <p:nvSpPr>
          <p:cNvPr id="97" name="object 16">
            <a:extLst>
              <a:ext uri="{FF2B5EF4-FFF2-40B4-BE49-F238E27FC236}">
                <a16:creationId xmlns:a16="http://schemas.microsoft.com/office/drawing/2014/main" id="{1B1A45FF-64E3-5FB2-4535-B041870354AC}"/>
              </a:ext>
            </a:extLst>
          </p:cNvPr>
          <p:cNvSpPr txBox="1"/>
          <p:nvPr/>
        </p:nvSpPr>
        <p:spPr>
          <a:xfrm>
            <a:off x="685800" y="6580395"/>
            <a:ext cx="2336164" cy="208006"/>
          </a:xfrm>
          <a:prstGeom prst="rect">
            <a:avLst/>
          </a:prstGeom>
        </p:spPr>
        <p:txBody>
          <a:bodyPr vert="horz" wrap="square" lIns="0" tIns="0" rIns="0" bIns="0" rtlCol="0">
            <a:spAutoFit/>
          </a:bodyPr>
          <a:lstStyle/>
          <a:p>
            <a:pPr marL="12700">
              <a:lnSpc>
                <a:spcPts val="1620"/>
              </a:lnSpc>
            </a:pPr>
            <a:r>
              <a:rPr lang="en-IN" sz="1600" spc="-15" dirty="0">
                <a:latin typeface="Calibri"/>
                <a:cs typeface="Calibri"/>
              </a:rPr>
              <a:t>Industry Analysis</a:t>
            </a:r>
            <a:endParaRPr sz="1600" dirty="0">
              <a:latin typeface="Calibri"/>
              <a:cs typeface="Calibri"/>
            </a:endParaRPr>
          </a:p>
        </p:txBody>
      </p:sp>
      <p:sp>
        <p:nvSpPr>
          <p:cNvPr id="2" name="object 94">
            <a:extLst>
              <a:ext uri="{FF2B5EF4-FFF2-40B4-BE49-F238E27FC236}">
                <a16:creationId xmlns:a16="http://schemas.microsoft.com/office/drawing/2014/main" id="{45F733E7-4C3E-23B1-B4B8-9BCA89951C3D}"/>
              </a:ext>
            </a:extLst>
          </p:cNvPr>
          <p:cNvSpPr txBox="1"/>
          <p:nvPr/>
        </p:nvSpPr>
        <p:spPr>
          <a:xfrm>
            <a:off x="381000" y="807828"/>
            <a:ext cx="6705600" cy="257122"/>
          </a:xfrm>
          <a:prstGeom prst="rect">
            <a:avLst/>
          </a:prstGeom>
          <a:solidFill>
            <a:srgbClr val="00928F"/>
          </a:solidFill>
        </p:spPr>
        <p:txBody>
          <a:bodyPr vert="horz" wrap="square" lIns="0" tIns="10795" rIns="0" bIns="0" rtlCol="0">
            <a:spAutoFit/>
          </a:bodyPr>
          <a:lstStyle/>
          <a:p>
            <a:pPr algn="ctr">
              <a:lnSpc>
                <a:spcPct val="100000"/>
              </a:lnSpc>
              <a:spcBef>
                <a:spcPts val="85"/>
              </a:spcBef>
            </a:pPr>
            <a:r>
              <a:rPr lang="en-US" sz="1600" b="1" spc="-10" dirty="0">
                <a:solidFill>
                  <a:srgbClr val="FFFFFF"/>
                </a:solidFill>
                <a:latin typeface="Calibri"/>
                <a:cs typeface="Calibri"/>
              </a:rPr>
              <a:t>TIMELINE</a:t>
            </a:r>
            <a:endParaRPr sz="1600" dirty="0">
              <a:latin typeface="Calibri"/>
              <a:cs typeface="Calibri"/>
            </a:endParaRPr>
          </a:p>
        </p:txBody>
      </p:sp>
      <p:sp>
        <p:nvSpPr>
          <p:cNvPr id="3" name="object 30">
            <a:extLst>
              <a:ext uri="{FF2B5EF4-FFF2-40B4-BE49-F238E27FC236}">
                <a16:creationId xmlns:a16="http://schemas.microsoft.com/office/drawing/2014/main" id="{F819EE73-E8B6-B05A-BFAD-5E5FB2010509}"/>
              </a:ext>
            </a:extLst>
          </p:cNvPr>
          <p:cNvSpPr txBox="1"/>
          <p:nvPr/>
        </p:nvSpPr>
        <p:spPr>
          <a:xfrm>
            <a:off x="7623985" y="807867"/>
            <a:ext cx="4355924" cy="266740"/>
          </a:xfrm>
          <a:prstGeom prst="rect">
            <a:avLst/>
          </a:prstGeom>
          <a:solidFill>
            <a:srgbClr val="00928F"/>
          </a:solidFill>
        </p:spPr>
        <p:txBody>
          <a:bodyPr vert="horz" wrap="square" lIns="0" tIns="20320" rIns="0" bIns="0" rtlCol="0">
            <a:spAutoFit/>
          </a:bodyPr>
          <a:lstStyle/>
          <a:p>
            <a:pPr algn="ctr">
              <a:lnSpc>
                <a:spcPct val="100000"/>
              </a:lnSpc>
              <a:spcBef>
                <a:spcPts val="160"/>
              </a:spcBef>
            </a:pPr>
            <a:r>
              <a:rPr lang="en-US" sz="1600" b="1" spc="-25" dirty="0">
                <a:solidFill>
                  <a:srgbClr val="FFFFFF"/>
                </a:solidFill>
                <a:latin typeface="Calibri"/>
                <a:cs typeface="Calibri"/>
              </a:rPr>
              <a:t>RISK MITIGATION</a:t>
            </a:r>
            <a:endParaRPr sz="1600" dirty="0">
              <a:latin typeface="Calibri"/>
              <a:cs typeface="Calibri"/>
            </a:endParaRPr>
          </a:p>
        </p:txBody>
      </p:sp>
      <p:sp>
        <p:nvSpPr>
          <p:cNvPr id="10" name="Rectangle 9">
            <a:extLst>
              <a:ext uri="{FF2B5EF4-FFF2-40B4-BE49-F238E27FC236}">
                <a16:creationId xmlns:a16="http://schemas.microsoft.com/office/drawing/2014/main" id="{9346DF94-496E-67A9-A18B-96EFF203EFFA}"/>
              </a:ext>
            </a:extLst>
          </p:cNvPr>
          <p:cNvSpPr/>
          <p:nvPr/>
        </p:nvSpPr>
        <p:spPr>
          <a:xfrm>
            <a:off x="381000" y="5181599"/>
            <a:ext cx="2133600" cy="120670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1CF64DDB-949F-02A2-2947-8E28B6A4E8D1}"/>
              </a:ext>
            </a:extLst>
          </p:cNvPr>
          <p:cNvSpPr/>
          <p:nvPr/>
        </p:nvSpPr>
        <p:spPr>
          <a:xfrm>
            <a:off x="2667000" y="5164987"/>
            <a:ext cx="2133600" cy="121689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66ABDB30-84AA-6C87-5C91-E3F41CC49739}"/>
              </a:ext>
            </a:extLst>
          </p:cNvPr>
          <p:cNvSpPr/>
          <p:nvPr/>
        </p:nvSpPr>
        <p:spPr>
          <a:xfrm>
            <a:off x="4964430" y="5181599"/>
            <a:ext cx="2133600" cy="1199009"/>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8CC5F2A4-14AB-FD48-520D-F4D8818A385E}"/>
              </a:ext>
            </a:extLst>
          </p:cNvPr>
          <p:cNvCxnSpPr>
            <a:cxnSpLocks/>
          </p:cNvCxnSpPr>
          <p:nvPr/>
        </p:nvCxnSpPr>
        <p:spPr>
          <a:xfrm>
            <a:off x="7434925" y="865151"/>
            <a:ext cx="20046" cy="551546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34C3AD1-251D-D2B6-5EF4-7A3737B638AB}"/>
              </a:ext>
            </a:extLst>
          </p:cNvPr>
          <p:cNvSpPr txBox="1"/>
          <p:nvPr/>
        </p:nvSpPr>
        <p:spPr>
          <a:xfrm>
            <a:off x="1099268" y="5164732"/>
            <a:ext cx="1142999" cy="261610"/>
          </a:xfrm>
          <a:prstGeom prst="rect">
            <a:avLst/>
          </a:prstGeom>
          <a:noFill/>
        </p:spPr>
        <p:txBody>
          <a:bodyPr wrap="square" rtlCol="0">
            <a:spAutoFit/>
          </a:bodyPr>
          <a:lstStyle/>
          <a:p>
            <a:r>
              <a:rPr lang="en-US" sz="1100" b="1" dirty="0"/>
              <a:t>PHASE 1:</a:t>
            </a:r>
            <a:endParaRPr lang="en-IN" sz="1100" b="1" dirty="0"/>
          </a:p>
        </p:txBody>
      </p:sp>
      <p:sp>
        <p:nvSpPr>
          <p:cNvPr id="18" name="TextBox 17">
            <a:extLst>
              <a:ext uri="{FF2B5EF4-FFF2-40B4-BE49-F238E27FC236}">
                <a16:creationId xmlns:a16="http://schemas.microsoft.com/office/drawing/2014/main" id="{21557837-123B-195B-DE4B-01F08F881519}"/>
              </a:ext>
            </a:extLst>
          </p:cNvPr>
          <p:cNvSpPr txBox="1"/>
          <p:nvPr/>
        </p:nvSpPr>
        <p:spPr>
          <a:xfrm>
            <a:off x="3452365" y="5155868"/>
            <a:ext cx="1142999" cy="261610"/>
          </a:xfrm>
          <a:prstGeom prst="rect">
            <a:avLst/>
          </a:prstGeom>
          <a:noFill/>
        </p:spPr>
        <p:txBody>
          <a:bodyPr wrap="square" rtlCol="0">
            <a:spAutoFit/>
          </a:bodyPr>
          <a:lstStyle/>
          <a:p>
            <a:r>
              <a:rPr lang="en-US" sz="1100" b="1" dirty="0"/>
              <a:t>PHASE 2:</a:t>
            </a:r>
            <a:endParaRPr lang="en-IN" sz="1100" b="1" dirty="0"/>
          </a:p>
        </p:txBody>
      </p:sp>
      <p:sp>
        <p:nvSpPr>
          <p:cNvPr id="19" name="TextBox 18">
            <a:extLst>
              <a:ext uri="{FF2B5EF4-FFF2-40B4-BE49-F238E27FC236}">
                <a16:creationId xmlns:a16="http://schemas.microsoft.com/office/drawing/2014/main" id="{7D6CFE92-BE4E-2B92-52F0-588E3D2EB5A7}"/>
              </a:ext>
            </a:extLst>
          </p:cNvPr>
          <p:cNvSpPr txBox="1"/>
          <p:nvPr/>
        </p:nvSpPr>
        <p:spPr>
          <a:xfrm>
            <a:off x="5618246" y="5147533"/>
            <a:ext cx="1142999" cy="261610"/>
          </a:xfrm>
          <a:prstGeom prst="rect">
            <a:avLst/>
          </a:prstGeom>
          <a:noFill/>
        </p:spPr>
        <p:txBody>
          <a:bodyPr wrap="square" rtlCol="0">
            <a:spAutoFit/>
          </a:bodyPr>
          <a:lstStyle/>
          <a:p>
            <a:r>
              <a:rPr lang="en-US" sz="1100" b="1" dirty="0"/>
              <a:t>PHASE 3:</a:t>
            </a:r>
            <a:endParaRPr lang="en-IN" sz="1100" b="1" dirty="0"/>
          </a:p>
        </p:txBody>
      </p:sp>
      <p:sp>
        <p:nvSpPr>
          <p:cNvPr id="20" name="TextBox 19">
            <a:extLst>
              <a:ext uri="{FF2B5EF4-FFF2-40B4-BE49-F238E27FC236}">
                <a16:creationId xmlns:a16="http://schemas.microsoft.com/office/drawing/2014/main" id="{5318E9E8-D9CE-83E6-AC33-29BA303434FE}"/>
              </a:ext>
            </a:extLst>
          </p:cNvPr>
          <p:cNvSpPr txBox="1"/>
          <p:nvPr/>
        </p:nvSpPr>
        <p:spPr>
          <a:xfrm>
            <a:off x="410879" y="5318947"/>
            <a:ext cx="2498666" cy="276999"/>
          </a:xfrm>
          <a:prstGeom prst="rect">
            <a:avLst/>
          </a:prstGeom>
          <a:noFill/>
        </p:spPr>
        <p:txBody>
          <a:bodyPr wrap="square" rtlCol="0">
            <a:spAutoFit/>
          </a:bodyPr>
          <a:lstStyle/>
          <a:p>
            <a:r>
              <a:rPr lang="en-IN" sz="1200" b="1" dirty="0"/>
              <a:t>Setup and Initial Infrastructure</a:t>
            </a:r>
          </a:p>
        </p:txBody>
      </p:sp>
      <p:sp>
        <p:nvSpPr>
          <p:cNvPr id="23" name="TextBox 22">
            <a:extLst>
              <a:ext uri="{FF2B5EF4-FFF2-40B4-BE49-F238E27FC236}">
                <a16:creationId xmlns:a16="http://schemas.microsoft.com/office/drawing/2014/main" id="{CE838835-2AEC-F0B0-F944-AA3E1722F251}"/>
              </a:ext>
            </a:extLst>
          </p:cNvPr>
          <p:cNvSpPr txBox="1"/>
          <p:nvPr/>
        </p:nvSpPr>
        <p:spPr>
          <a:xfrm>
            <a:off x="2800738" y="5320125"/>
            <a:ext cx="3156643" cy="276999"/>
          </a:xfrm>
          <a:prstGeom prst="rect">
            <a:avLst/>
          </a:prstGeom>
          <a:noFill/>
        </p:spPr>
        <p:txBody>
          <a:bodyPr wrap="square" rtlCol="0">
            <a:spAutoFit/>
          </a:bodyPr>
          <a:lstStyle/>
          <a:p>
            <a:r>
              <a:rPr lang="en-US" sz="1200" b="1" dirty="0"/>
              <a:t>Pilot Launch &amp; Integration</a:t>
            </a:r>
            <a:endParaRPr lang="en-IN" sz="1200" b="1" dirty="0"/>
          </a:p>
        </p:txBody>
      </p:sp>
      <p:sp>
        <p:nvSpPr>
          <p:cNvPr id="26" name="TextBox 25">
            <a:extLst>
              <a:ext uri="{FF2B5EF4-FFF2-40B4-BE49-F238E27FC236}">
                <a16:creationId xmlns:a16="http://schemas.microsoft.com/office/drawing/2014/main" id="{5D6D265A-2997-FF18-EFD8-C91C90AA0B8C}"/>
              </a:ext>
            </a:extLst>
          </p:cNvPr>
          <p:cNvSpPr txBox="1"/>
          <p:nvPr/>
        </p:nvSpPr>
        <p:spPr>
          <a:xfrm>
            <a:off x="5169666" y="5320247"/>
            <a:ext cx="3156643" cy="276999"/>
          </a:xfrm>
          <a:prstGeom prst="rect">
            <a:avLst/>
          </a:prstGeom>
          <a:noFill/>
        </p:spPr>
        <p:txBody>
          <a:bodyPr wrap="square" rtlCol="0">
            <a:spAutoFit/>
          </a:bodyPr>
          <a:lstStyle/>
          <a:p>
            <a:r>
              <a:rPr lang="en-IN" sz="1200" b="1" dirty="0"/>
              <a:t>Expansion and Full Launch</a:t>
            </a:r>
          </a:p>
        </p:txBody>
      </p:sp>
      <p:sp>
        <p:nvSpPr>
          <p:cNvPr id="27" name="TextBox 26">
            <a:extLst>
              <a:ext uri="{FF2B5EF4-FFF2-40B4-BE49-F238E27FC236}">
                <a16:creationId xmlns:a16="http://schemas.microsoft.com/office/drawing/2014/main" id="{A0E57D30-C75B-229E-81EA-A799FB41BE8C}"/>
              </a:ext>
            </a:extLst>
          </p:cNvPr>
          <p:cNvSpPr txBox="1"/>
          <p:nvPr/>
        </p:nvSpPr>
        <p:spPr>
          <a:xfrm>
            <a:off x="379216" y="5484334"/>
            <a:ext cx="2336164" cy="1015663"/>
          </a:xfrm>
          <a:prstGeom prst="rect">
            <a:avLst/>
          </a:prstGeom>
          <a:noFill/>
        </p:spPr>
        <p:txBody>
          <a:bodyPr wrap="square" rtlCol="0">
            <a:spAutoFit/>
          </a:bodyPr>
          <a:lstStyle/>
          <a:p>
            <a:pPr marL="171450" indent="-171450" rtl="0" fontAlgn="base">
              <a:buFont typeface="Arial" panose="020B0604020202020204" pitchFamily="34" charset="0"/>
              <a:buChar char="•"/>
            </a:pPr>
            <a:r>
              <a:rPr lang="en-US" sz="1000" b="1" i="0" u="none" strike="noStrike" dirty="0">
                <a:solidFill>
                  <a:srgbClr val="000000"/>
                </a:solidFill>
                <a:effectLst/>
                <a:latin typeface="Arial" panose="020B0604020202020204" pitchFamily="34" charset="0"/>
              </a:rPr>
              <a:t>Months 1-6</a:t>
            </a:r>
          </a:p>
          <a:p>
            <a:pPr marL="171450" indent="-171450" rtl="0" fontAlgn="base">
              <a:buFont typeface="Arial" panose="020B0604020202020204" pitchFamily="34" charset="0"/>
              <a:buChar char="•"/>
            </a:pPr>
            <a:r>
              <a:rPr lang="en-US" sz="1000" b="1" i="0" u="none" strike="noStrike" dirty="0">
                <a:solidFill>
                  <a:srgbClr val="000000"/>
                </a:solidFill>
                <a:effectLst/>
                <a:latin typeface="Arial" panose="020B0604020202020204" pitchFamily="34" charset="0"/>
              </a:rPr>
              <a:t>Construct Centralized Hubs</a:t>
            </a:r>
          </a:p>
          <a:p>
            <a:pPr marL="171450" indent="-171450" rtl="0" fontAlgn="base">
              <a:buFont typeface="Arial" panose="020B0604020202020204" pitchFamily="34" charset="0"/>
              <a:buChar char="•"/>
            </a:pPr>
            <a:r>
              <a:rPr lang="en-US" sz="1000" b="1" i="0" u="none" strike="noStrike" dirty="0">
                <a:solidFill>
                  <a:srgbClr val="000000"/>
                </a:solidFill>
                <a:effectLst/>
                <a:latin typeface="Arial" panose="020B0604020202020204" pitchFamily="34" charset="0"/>
              </a:rPr>
              <a:t>Secure Partnerships for Labor and Transport</a:t>
            </a:r>
          </a:p>
          <a:p>
            <a:pPr marL="171450" indent="-171450" rtl="0" fontAlgn="base">
              <a:buFont typeface="Arial" panose="020B0604020202020204" pitchFamily="34" charset="0"/>
              <a:buChar char="•"/>
            </a:pPr>
            <a:r>
              <a:rPr lang="en-US" sz="1000" b="1" i="0" u="none" strike="noStrike" dirty="0">
                <a:solidFill>
                  <a:srgbClr val="000000"/>
                </a:solidFill>
                <a:effectLst/>
                <a:latin typeface="Arial" panose="020B0604020202020204" pitchFamily="34" charset="0"/>
              </a:rPr>
              <a:t>Procure/Rent Vehicles</a:t>
            </a:r>
          </a:p>
          <a:p>
            <a:endParaRPr lang="en-IN" sz="1000" dirty="0"/>
          </a:p>
        </p:txBody>
      </p:sp>
      <p:sp>
        <p:nvSpPr>
          <p:cNvPr id="29" name="TextBox 28">
            <a:extLst>
              <a:ext uri="{FF2B5EF4-FFF2-40B4-BE49-F238E27FC236}">
                <a16:creationId xmlns:a16="http://schemas.microsoft.com/office/drawing/2014/main" id="{647621CE-1083-3FC2-D17A-E29CE769044C}"/>
              </a:ext>
            </a:extLst>
          </p:cNvPr>
          <p:cNvSpPr txBox="1"/>
          <p:nvPr/>
        </p:nvSpPr>
        <p:spPr>
          <a:xfrm>
            <a:off x="2667000" y="5515571"/>
            <a:ext cx="2133600" cy="861774"/>
          </a:xfrm>
          <a:prstGeom prst="rect">
            <a:avLst/>
          </a:prstGeom>
          <a:noFill/>
        </p:spPr>
        <p:txBody>
          <a:bodyPr wrap="square">
            <a:spAutoFit/>
          </a:bodyPr>
          <a:lstStyle/>
          <a:p>
            <a:pPr marL="171450" indent="-171450" rtl="0" fontAlgn="base">
              <a:buFont typeface="Arial" panose="020B0604020202020204" pitchFamily="34" charset="0"/>
              <a:buChar char="•"/>
            </a:pPr>
            <a:r>
              <a:rPr lang="en-US" sz="1000" b="1" i="0" u="none" strike="noStrike" dirty="0">
                <a:solidFill>
                  <a:srgbClr val="000000"/>
                </a:solidFill>
                <a:effectLst/>
                <a:latin typeface="Arial" panose="020B0604020202020204" pitchFamily="34" charset="0"/>
              </a:rPr>
              <a:t>Months </a:t>
            </a:r>
            <a:r>
              <a:rPr lang="en-US" sz="1000" b="1" dirty="0">
                <a:solidFill>
                  <a:srgbClr val="000000"/>
                </a:solidFill>
                <a:latin typeface="Arial" panose="020B0604020202020204" pitchFamily="34" charset="0"/>
              </a:rPr>
              <a:t>7</a:t>
            </a:r>
            <a:r>
              <a:rPr lang="en-US" sz="1000" b="1" i="0" u="none" strike="noStrike" dirty="0">
                <a:solidFill>
                  <a:srgbClr val="000000"/>
                </a:solidFill>
                <a:effectLst/>
                <a:latin typeface="Arial" panose="020B0604020202020204" pitchFamily="34" charset="0"/>
              </a:rPr>
              <a:t>-18</a:t>
            </a:r>
          </a:p>
          <a:p>
            <a:pPr marL="171450" indent="-171450" rtl="0" fontAlgn="base">
              <a:buFont typeface="Arial" panose="020B0604020202020204" pitchFamily="34" charset="0"/>
              <a:buChar char="•"/>
            </a:pPr>
            <a:r>
              <a:rPr lang="en-US" sz="1000" b="1" i="0" u="none" strike="noStrike" dirty="0">
                <a:solidFill>
                  <a:srgbClr val="000000"/>
                </a:solidFill>
                <a:effectLst/>
                <a:latin typeface="Arial" panose="020B0604020202020204" pitchFamily="34" charset="0"/>
              </a:rPr>
              <a:t>Pilot Test in Selected High- Demand Areas</a:t>
            </a:r>
          </a:p>
          <a:p>
            <a:pPr marL="171450" indent="-171450" rtl="0" fontAlgn="base">
              <a:buFont typeface="Arial" panose="020B0604020202020204" pitchFamily="34" charset="0"/>
              <a:buChar char="•"/>
            </a:pPr>
            <a:r>
              <a:rPr lang="en-US" sz="1000" b="1" i="0" u="none" strike="noStrike" dirty="0">
                <a:solidFill>
                  <a:srgbClr val="000000"/>
                </a:solidFill>
                <a:effectLst/>
                <a:latin typeface="Arial" panose="020B0604020202020204" pitchFamily="34" charset="0"/>
              </a:rPr>
              <a:t>Integrate Google Maps in App for Location Tracking</a:t>
            </a:r>
          </a:p>
        </p:txBody>
      </p:sp>
      <p:sp>
        <p:nvSpPr>
          <p:cNvPr id="31" name="TextBox 30">
            <a:extLst>
              <a:ext uri="{FF2B5EF4-FFF2-40B4-BE49-F238E27FC236}">
                <a16:creationId xmlns:a16="http://schemas.microsoft.com/office/drawing/2014/main" id="{D5A229BC-320D-7985-C33D-3E5114E53994}"/>
              </a:ext>
            </a:extLst>
          </p:cNvPr>
          <p:cNvSpPr txBox="1"/>
          <p:nvPr/>
        </p:nvSpPr>
        <p:spPr>
          <a:xfrm>
            <a:off x="4985048" y="5518839"/>
            <a:ext cx="2051575" cy="1015663"/>
          </a:xfrm>
          <a:prstGeom prst="rect">
            <a:avLst/>
          </a:prstGeom>
          <a:noFill/>
        </p:spPr>
        <p:txBody>
          <a:bodyPr wrap="square">
            <a:spAutoFit/>
          </a:bodyPr>
          <a:lstStyle/>
          <a:p>
            <a:pPr marL="171450" indent="-171450" rtl="0">
              <a:buFont typeface="Arial" panose="020B0604020202020204" pitchFamily="34" charset="0"/>
              <a:buChar char="•"/>
            </a:pPr>
            <a:r>
              <a:rPr lang="en-US" sz="1000" b="1" i="0" u="none" strike="noStrike" dirty="0">
                <a:solidFill>
                  <a:srgbClr val="000000"/>
                </a:solidFill>
                <a:effectLst/>
                <a:latin typeface="Arial" panose="020B0604020202020204" pitchFamily="34" charset="0"/>
              </a:rPr>
              <a:t>Months 19-24</a:t>
            </a:r>
            <a:endParaRPr lang="en-US" sz="1000" b="0" dirty="0">
              <a:effectLst/>
            </a:endParaRPr>
          </a:p>
          <a:p>
            <a:pPr marL="171450" indent="-171450" rtl="0">
              <a:buFont typeface="Arial" panose="020B0604020202020204" pitchFamily="34" charset="0"/>
              <a:buChar char="•"/>
            </a:pPr>
            <a:r>
              <a:rPr lang="en-US" sz="1000" b="1" i="0" u="none" strike="noStrike" dirty="0">
                <a:solidFill>
                  <a:srgbClr val="000000"/>
                </a:solidFill>
                <a:effectLst/>
                <a:latin typeface="Arial" panose="020B0604020202020204" pitchFamily="34" charset="0"/>
              </a:rPr>
              <a:t>Open Additional Warehouses</a:t>
            </a:r>
            <a:endParaRPr lang="en-US" sz="1000" b="0" dirty="0">
              <a:effectLst/>
            </a:endParaRPr>
          </a:p>
          <a:p>
            <a:pPr marL="171450" indent="-171450" rtl="0">
              <a:buFont typeface="Arial" panose="020B0604020202020204" pitchFamily="34" charset="0"/>
              <a:buChar char="•"/>
            </a:pPr>
            <a:r>
              <a:rPr lang="en-US" sz="1000" b="1" i="0" u="none" strike="noStrike" dirty="0">
                <a:solidFill>
                  <a:srgbClr val="000000"/>
                </a:solidFill>
                <a:effectLst/>
                <a:latin typeface="Arial" panose="020B0604020202020204" pitchFamily="34" charset="0"/>
              </a:rPr>
              <a:t>Scale Up Operations Across Other Region</a:t>
            </a:r>
            <a:br>
              <a:rPr lang="en-US" sz="1000" dirty="0"/>
            </a:br>
            <a:endParaRPr lang="en-US" sz="1000" b="1" i="0" u="none" strike="noStrike" dirty="0">
              <a:solidFill>
                <a:srgbClr val="000000"/>
              </a:solidFill>
              <a:effectLst/>
              <a:latin typeface="Arial" panose="020B0604020202020204" pitchFamily="34" charset="0"/>
            </a:endParaRPr>
          </a:p>
        </p:txBody>
      </p:sp>
      <p:graphicFrame>
        <p:nvGraphicFramePr>
          <p:cNvPr id="42" name="Chart 41">
            <a:extLst>
              <a:ext uri="{FF2B5EF4-FFF2-40B4-BE49-F238E27FC236}">
                <a16:creationId xmlns:a16="http://schemas.microsoft.com/office/drawing/2014/main" id="{CAA5F449-973D-0853-6A4D-AE1B1CA5ACF6}"/>
              </a:ext>
            </a:extLst>
          </p:cNvPr>
          <p:cNvGraphicFramePr/>
          <p:nvPr>
            <p:extLst>
              <p:ext uri="{D42A27DB-BD31-4B8C-83A1-F6EECF244321}">
                <p14:modId xmlns:p14="http://schemas.microsoft.com/office/powerpoint/2010/main" val="5998089"/>
              </p:ext>
            </p:extLst>
          </p:nvPr>
        </p:nvGraphicFramePr>
        <p:xfrm>
          <a:off x="45761" y="1451214"/>
          <a:ext cx="7374787" cy="3395134"/>
        </p:xfrm>
        <a:graphic>
          <a:graphicData uri="http://schemas.openxmlformats.org/drawingml/2006/chart">
            <c:chart xmlns:c="http://schemas.openxmlformats.org/drawingml/2006/chart" xmlns:r="http://schemas.openxmlformats.org/officeDocument/2006/relationships" r:id="rId3"/>
          </a:graphicData>
        </a:graphic>
      </p:graphicFrame>
      <p:sp>
        <p:nvSpPr>
          <p:cNvPr id="45" name="Arrow: Pentagon 44">
            <a:extLst>
              <a:ext uri="{FF2B5EF4-FFF2-40B4-BE49-F238E27FC236}">
                <a16:creationId xmlns:a16="http://schemas.microsoft.com/office/drawing/2014/main" id="{5B03FE52-52CF-5FB0-2687-9A24CBBF461B}"/>
              </a:ext>
            </a:extLst>
          </p:cNvPr>
          <p:cNvSpPr/>
          <p:nvPr/>
        </p:nvSpPr>
        <p:spPr>
          <a:xfrm>
            <a:off x="3200399" y="1394354"/>
            <a:ext cx="4065511" cy="254161"/>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4" name="Arrow: Chevron 53">
            <a:extLst>
              <a:ext uri="{FF2B5EF4-FFF2-40B4-BE49-F238E27FC236}">
                <a16:creationId xmlns:a16="http://schemas.microsoft.com/office/drawing/2014/main" id="{D85DC4FB-EF48-B236-90F7-E223FBDCBCAF}"/>
              </a:ext>
            </a:extLst>
          </p:cNvPr>
          <p:cNvSpPr/>
          <p:nvPr/>
        </p:nvSpPr>
        <p:spPr>
          <a:xfrm>
            <a:off x="4181081" y="1386850"/>
            <a:ext cx="242936" cy="253770"/>
          </a:xfrm>
          <a:prstGeom prst="chevron">
            <a:avLst>
              <a:gd name="adj" fmla="val 4764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5" name="Arrow: Chevron 54">
            <a:extLst>
              <a:ext uri="{FF2B5EF4-FFF2-40B4-BE49-F238E27FC236}">
                <a16:creationId xmlns:a16="http://schemas.microsoft.com/office/drawing/2014/main" id="{9CBD969D-9D99-9B7D-2B25-76A27E9D3D84}"/>
              </a:ext>
            </a:extLst>
          </p:cNvPr>
          <p:cNvSpPr/>
          <p:nvPr/>
        </p:nvSpPr>
        <p:spPr>
          <a:xfrm>
            <a:off x="6166441" y="1394549"/>
            <a:ext cx="242936" cy="253770"/>
          </a:xfrm>
          <a:prstGeom prst="chevron">
            <a:avLst>
              <a:gd name="adj" fmla="val 4764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6" name="TextBox 55">
            <a:extLst>
              <a:ext uri="{FF2B5EF4-FFF2-40B4-BE49-F238E27FC236}">
                <a16:creationId xmlns:a16="http://schemas.microsoft.com/office/drawing/2014/main" id="{37D3919A-3E19-731B-A547-955F9DA57F3A}"/>
              </a:ext>
            </a:extLst>
          </p:cNvPr>
          <p:cNvSpPr txBox="1"/>
          <p:nvPr/>
        </p:nvSpPr>
        <p:spPr>
          <a:xfrm>
            <a:off x="3324548" y="1375235"/>
            <a:ext cx="775594" cy="276999"/>
          </a:xfrm>
          <a:prstGeom prst="rect">
            <a:avLst/>
          </a:prstGeom>
          <a:noFill/>
        </p:spPr>
        <p:txBody>
          <a:bodyPr wrap="square" rtlCol="0">
            <a:spAutoFit/>
          </a:bodyPr>
          <a:lstStyle/>
          <a:p>
            <a:r>
              <a:rPr lang="en-US" sz="1200" b="1" i="1" dirty="0">
                <a:solidFill>
                  <a:schemeClr val="bg1"/>
                </a:solidFill>
              </a:rPr>
              <a:t>PHASE 1</a:t>
            </a:r>
            <a:endParaRPr lang="en-IN" sz="1200" b="1" i="1" dirty="0">
              <a:solidFill>
                <a:schemeClr val="bg1"/>
              </a:solidFill>
            </a:endParaRPr>
          </a:p>
        </p:txBody>
      </p:sp>
      <p:sp>
        <p:nvSpPr>
          <p:cNvPr id="57" name="TextBox 56">
            <a:extLst>
              <a:ext uri="{FF2B5EF4-FFF2-40B4-BE49-F238E27FC236}">
                <a16:creationId xmlns:a16="http://schemas.microsoft.com/office/drawing/2014/main" id="{C40DECF8-4F9E-0369-3C50-5C871EE990CD}"/>
              </a:ext>
            </a:extLst>
          </p:cNvPr>
          <p:cNvSpPr txBox="1"/>
          <p:nvPr/>
        </p:nvSpPr>
        <p:spPr>
          <a:xfrm>
            <a:off x="4841225" y="1379242"/>
            <a:ext cx="775594" cy="276999"/>
          </a:xfrm>
          <a:prstGeom prst="rect">
            <a:avLst/>
          </a:prstGeom>
          <a:noFill/>
        </p:spPr>
        <p:txBody>
          <a:bodyPr wrap="square" rtlCol="0">
            <a:spAutoFit/>
          </a:bodyPr>
          <a:lstStyle/>
          <a:p>
            <a:r>
              <a:rPr lang="en-US" sz="1200" b="1" i="1" dirty="0">
                <a:solidFill>
                  <a:schemeClr val="bg1"/>
                </a:solidFill>
              </a:rPr>
              <a:t>PHASE 2</a:t>
            </a:r>
            <a:endParaRPr lang="en-IN" sz="1200" b="1" i="1" dirty="0">
              <a:solidFill>
                <a:schemeClr val="bg1"/>
              </a:solidFill>
            </a:endParaRPr>
          </a:p>
        </p:txBody>
      </p:sp>
      <p:sp>
        <p:nvSpPr>
          <p:cNvPr id="58" name="TextBox 57">
            <a:extLst>
              <a:ext uri="{FF2B5EF4-FFF2-40B4-BE49-F238E27FC236}">
                <a16:creationId xmlns:a16="http://schemas.microsoft.com/office/drawing/2014/main" id="{96751A90-8444-68E9-CABF-D405AEF88971}"/>
              </a:ext>
            </a:extLst>
          </p:cNvPr>
          <p:cNvSpPr txBox="1"/>
          <p:nvPr/>
        </p:nvSpPr>
        <p:spPr>
          <a:xfrm>
            <a:off x="6404491" y="1379242"/>
            <a:ext cx="775594" cy="276999"/>
          </a:xfrm>
          <a:prstGeom prst="rect">
            <a:avLst/>
          </a:prstGeom>
          <a:noFill/>
        </p:spPr>
        <p:txBody>
          <a:bodyPr wrap="square" rtlCol="0">
            <a:spAutoFit/>
          </a:bodyPr>
          <a:lstStyle/>
          <a:p>
            <a:r>
              <a:rPr lang="en-US" sz="1200" b="1" i="1" dirty="0">
                <a:solidFill>
                  <a:schemeClr val="bg1"/>
                </a:solidFill>
              </a:rPr>
              <a:t>PHASE 3</a:t>
            </a:r>
            <a:endParaRPr lang="en-IN" sz="1200" b="1" i="1" dirty="0">
              <a:solidFill>
                <a:schemeClr val="bg1"/>
              </a:solidFill>
            </a:endParaRPr>
          </a:p>
        </p:txBody>
      </p:sp>
      <p:sp>
        <p:nvSpPr>
          <p:cNvPr id="61" name="Flowchart: Connector 60">
            <a:extLst>
              <a:ext uri="{FF2B5EF4-FFF2-40B4-BE49-F238E27FC236}">
                <a16:creationId xmlns:a16="http://schemas.microsoft.com/office/drawing/2014/main" id="{024B3CEE-D753-9D87-C9B6-C0B442F2F219}"/>
              </a:ext>
            </a:extLst>
          </p:cNvPr>
          <p:cNvSpPr/>
          <p:nvPr/>
        </p:nvSpPr>
        <p:spPr>
          <a:xfrm>
            <a:off x="7788782" y="1174215"/>
            <a:ext cx="898018" cy="883819"/>
          </a:xfrm>
          <a:prstGeom prst="flowChartConnector">
            <a:avLst/>
          </a:prstGeom>
          <a:solidFill>
            <a:srgbClr val="00928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Flowchart: Connector 61">
            <a:extLst>
              <a:ext uri="{FF2B5EF4-FFF2-40B4-BE49-F238E27FC236}">
                <a16:creationId xmlns:a16="http://schemas.microsoft.com/office/drawing/2014/main" id="{3D5A1415-8842-B2D9-7304-A78D10042917}"/>
              </a:ext>
            </a:extLst>
          </p:cNvPr>
          <p:cNvSpPr/>
          <p:nvPr/>
        </p:nvSpPr>
        <p:spPr>
          <a:xfrm>
            <a:off x="7806606" y="2181761"/>
            <a:ext cx="898018" cy="883819"/>
          </a:xfrm>
          <a:prstGeom prst="flowChartConnector">
            <a:avLst/>
          </a:prstGeom>
          <a:solidFill>
            <a:srgbClr val="00928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Flowchart: Connector 62">
            <a:extLst>
              <a:ext uri="{FF2B5EF4-FFF2-40B4-BE49-F238E27FC236}">
                <a16:creationId xmlns:a16="http://schemas.microsoft.com/office/drawing/2014/main" id="{6A7FF5A8-CE8B-C466-72D4-EFFD5AC5C058}"/>
              </a:ext>
            </a:extLst>
          </p:cNvPr>
          <p:cNvSpPr/>
          <p:nvPr/>
        </p:nvSpPr>
        <p:spPr>
          <a:xfrm>
            <a:off x="7826932" y="3177247"/>
            <a:ext cx="898018" cy="883819"/>
          </a:xfrm>
          <a:prstGeom prst="flowChartConnector">
            <a:avLst/>
          </a:prstGeom>
          <a:solidFill>
            <a:srgbClr val="00928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Flowchart: Connector 63">
            <a:extLst>
              <a:ext uri="{FF2B5EF4-FFF2-40B4-BE49-F238E27FC236}">
                <a16:creationId xmlns:a16="http://schemas.microsoft.com/office/drawing/2014/main" id="{B61CB0E7-C4BD-5889-2724-936D971F9E1C}"/>
              </a:ext>
            </a:extLst>
          </p:cNvPr>
          <p:cNvSpPr/>
          <p:nvPr/>
        </p:nvSpPr>
        <p:spPr>
          <a:xfrm>
            <a:off x="7847879" y="4208921"/>
            <a:ext cx="898018" cy="883819"/>
          </a:xfrm>
          <a:prstGeom prst="flowChartConnector">
            <a:avLst/>
          </a:prstGeom>
          <a:solidFill>
            <a:srgbClr val="00928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Flowchart: Connector 64">
            <a:extLst>
              <a:ext uri="{FF2B5EF4-FFF2-40B4-BE49-F238E27FC236}">
                <a16:creationId xmlns:a16="http://schemas.microsoft.com/office/drawing/2014/main" id="{A1684921-3316-9F65-4658-8FA7442CD72E}"/>
              </a:ext>
            </a:extLst>
          </p:cNvPr>
          <p:cNvSpPr/>
          <p:nvPr/>
        </p:nvSpPr>
        <p:spPr>
          <a:xfrm>
            <a:off x="7847879" y="5193499"/>
            <a:ext cx="898018" cy="883819"/>
          </a:xfrm>
          <a:prstGeom prst="flowChartConnector">
            <a:avLst/>
          </a:prstGeom>
          <a:solidFill>
            <a:srgbClr val="00928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Arrow: Pentagon 67">
            <a:extLst>
              <a:ext uri="{FF2B5EF4-FFF2-40B4-BE49-F238E27FC236}">
                <a16:creationId xmlns:a16="http://schemas.microsoft.com/office/drawing/2014/main" id="{AAC6866C-0E6D-A397-1E3E-E8896C76B9BD}"/>
              </a:ext>
            </a:extLst>
          </p:cNvPr>
          <p:cNvSpPr/>
          <p:nvPr/>
        </p:nvSpPr>
        <p:spPr>
          <a:xfrm rot="10800000">
            <a:off x="8404859" y="2273421"/>
            <a:ext cx="3641150" cy="858544"/>
          </a:xfrm>
          <a:prstGeom prst="homePlate">
            <a:avLst/>
          </a:prstGeom>
          <a:noFill/>
          <a:ln>
            <a:solidFill>
              <a:srgbClr val="0092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Arrow: Pentagon 68">
            <a:extLst>
              <a:ext uri="{FF2B5EF4-FFF2-40B4-BE49-F238E27FC236}">
                <a16:creationId xmlns:a16="http://schemas.microsoft.com/office/drawing/2014/main" id="{A1C7E7EE-6235-3143-3127-78817800FD2B}"/>
              </a:ext>
            </a:extLst>
          </p:cNvPr>
          <p:cNvSpPr/>
          <p:nvPr/>
        </p:nvSpPr>
        <p:spPr>
          <a:xfrm rot="10800000">
            <a:off x="8414943" y="3345208"/>
            <a:ext cx="3624655" cy="858543"/>
          </a:xfrm>
          <a:prstGeom prst="homePlate">
            <a:avLst/>
          </a:prstGeom>
          <a:noFill/>
          <a:ln>
            <a:solidFill>
              <a:srgbClr val="0092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Arrow: Pentagon 71">
            <a:extLst>
              <a:ext uri="{FF2B5EF4-FFF2-40B4-BE49-F238E27FC236}">
                <a16:creationId xmlns:a16="http://schemas.microsoft.com/office/drawing/2014/main" id="{6CA229A1-F4DD-69D9-BE6E-E9F9E4963024}"/>
              </a:ext>
            </a:extLst>
          </p:cNvPr>
          <p:cNvSpPr/>
          <p:nvPr/>
        </p:nvSpPr>
        <p:spPr>
          <a:xfrm rot="10800000">
            <a:off x="8414943" y="4356352"/>
            <a:ext cx="3624653" cy="883817"/>
          </a:xfrm>
          <a:prstGeom prst="homePlate">
            <a:avLst/>
          </a:prstGeom>
          <a:noFill/>
          <a:ln>
            <a:solidFill>
              <a:srgbClr val="0092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Arrow: Pentagon 72">
            <a:extLst>
              <a:ext uri="{FF2B5EF4-FFF2-40B4-BE49-F238E27FC236}">
                <a16:creationId xmlns:a16="http://schemas.microsoft.com/office/drawing/2014/main" id="{9AAAD323-579E-CC36-AC20-226DC03AFB6D}"/>
              </a:ext>
            </a:extLst>
          </p:cNvPr>
          <p:cNvSpPr/>
          <p:nvPr/>
        </p:nvSpPr>
        <p:spPr>
          <a:xfrm rot="10800000">
            <a:off x="8410499" y="5349217"/>
            <a:ext cx="3635510" cy="874379"/>
          </a:xfrm>
          <a:prstGeom prst="homePlate">
            <a:avLst/>
          </a:prstGeom>
          <a:noFill/>
          <a:ln>
            <a:solidFill>
              <a:srgbClr val="0092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TextBox 74">
            <a:extLst>
              <a:ext uri="{FF2B5EF4-FFF2-40B4-BE49-F238E27FC236}">
                <a16:creationId xmlns:a16="http://schemas.microsoft.com/office/drawing/2014/main" id="{A31A218C-835B-0278-3636-13BAD9D1320F}"/>
              </a:ext>
            </a:extLst>
          </p:cNvPr>
          <p:cNvSpPr txBox="1"/>
          <p:nvPr/>
        </p:nvSpPr>
        <p:spPr>
          <a:xfrm>
            <a:off x="8874559" y="1197588"/>
            <a:ext cx="2805597" cy="307777"/>
          </a:xfrm>
          <a:prstGeom prst="rect">
            <a:avLst/>
          </a:prstGeom>
          <a:noFill/>
        </p:spPr>
        <p:txBody>
          <a:bodyPr wrap="square">
            <a:spAutoFit/>
          </a:bodyPr>
          <a:lstStyle/>
          <a:p>
            <a:r>
              <a:rPr lang="en-IN" sz="1400" b="1" dirty="0"/>
              <a:t>Logistics and Transportation Delays</a:t>
            </a:r>
            <a:endParaRPr lang="en-IN" sz="1400" dirty="0"/>
          </a:p>
        </p:txBody>
      </p:sp>
      <p:sp>
        <p:nvSpPr>
          <p:cNvPr id="77" name="Rectangle 2">
            <a:extLst>
              <a:ext uri="{FF2B5EF4-FFF2-40B4-BE49-F238E27FC236}">
                <a16:creationId xmlns:a16="http://schemas.microsoft.com/office/drawing/2014/main" id="{F9617B1C-1F6A-B682-86FF-38E5F0C0BDF4}"/>
              </a:ext>
            </a:extLst>
          </p:cNvPr>
          <p:cNvSpPr>
            <a:spLocks noChangeArrowheads="1"/>
          </p:cNvSpPr>
          <p:nvPr/>
        </p:nvSpPr>
        <p:spPr bwMode="auto">
          <a:xfrm>
            <a:off x="8781276" y="1279095"/>
            <a:ext cx="336496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tabLst/>
            </a:pPr>
            <a:r>
              <a:rPr lang="en-IN" sz="1000" b="1" i="0" dirty="0">
                <a:solidFill>
                  <a:srgbClr val="1F1F1F"/>
                </a:solidFill>
                <a:effectLst/>
                <a:latin typeface="Google Sans"/>
              </a:rPr>
              <a:t> </a:t>
            </a:r>
            <a:r>
              <a:rPr kumimoji="0" lang="en-US" altLang="en-US" sz="1000" b="1" i="0" u="none" strike="noStrike" cap="none" normalizeH="0" baseline="0" dirty="0">
                <a:ln>
                  <a:noFill/>
                </a:ln>
                <a:solidFill>
                  <a:schemeClr val="tx1"/>
                </a:solidFill>
                <a:effectLst/>
                <a:latin typeface="Arial" panose="020B0604020202020204" pitchFamily="34" charset="0"/>
              </a:rPr>
              <a:t>Partner with reliable rail services that prioritize freight and</a:t>
            </a:r>
            <a:r>
              <a:rPr lang="en-IN" sz="1000" b="1" i="0" dirty="0">
                <a:solidFill>
                  <a:srgbClr val="1F1F1F"/>
                </a:solidFill>
                <a:effectLst/>
                <a:latin typeface="Google Sans"/>
              </a:rPr>
              <a:t> </a:t>
            </a:r>
            <a:r>
              <a:rPr lang="en-US" sz="1000" b="1" dirty="0">
                <a:latin typeface="Arial" panose="020B0604020202020204" pitchFamily="34" charset="0"/>
              </a:rPr>
              <a:t>e</a:t>
            </a:r>
            <a:r>
              <a:rPr kumimoji="0" lang="en-US" altLang="en-US" sz="1000" b="1" i="0" u="none" strike="noStrike" cap="none" normalizeH="0" baseline="0" dirty="0">
                <a:ln>
                  <a:noFill/>
                </a:ln>
                <a:solidFill>
                  <a:schemeClr val="tx1"/>
                </a:solidFill>
                <a:effectLst/>
                <a:latin typeface="Arial" panose="020B0604020202020204" pitchFamily="34" charset="0"/>
              </a:rPr>
              <a:t>stablish backup routes (e.g., using trucks) for critical  times when train services may not be available.</a:t>
            </a:r>
          </a:p>
        </p:txBody>
      </p:sp>
      <p:sp>
        <p:nvSpPr>
          <p:cNvPr id="78" name="TextBox 77">
            <a:extLst>
              <a:ext uri="{FF2B5EF4-FFF2-40B4-BE49-F238E27FC236}">
                <a16:creationId xmlns:a16="http://schemas.microsoft.com/office/drawing/2014/main" id="{666DE107-78D9-979A-B445-4091D068F780}"/>
              </a:ext>
            </a:extLst>
          </p:cNvPr>
          <p:cNvSpPr txBox="1"/>
          <p:nvPr/>
        </p:nvSpPr>
        <p:spPr>
          <a:xfrm>
            <a:off x="8884117" y="2221991"/>
            <a:ext cx="3057692" cy="307777"/>
          </a:xfrm>
          <a:prstGeom prst="rect">
            <a:avLst/>
          </a:prstGeom>
          <a:noFill/>
        </p:spPr>
        <p:txBody>
          <a:bodyPr wrap="square">
            <a:spAutoFit/>
          </a:bodyPr>
          <a:lstStyle/>
          <a:p>
            <a:r>
              <a:rPr lang="en-IN" sz="1400" b="1" dirty="0"/>
              <a:t>Infrastructure and Construction Delays</a:t>
            </a:r>
          </a:p>
        </p:txBody>
      </p:sp>
      <p:sp>
        <p:nvSpPr>
          <p:cNvPr id="79" name="Rectangle 2">
            <a:extLst>
              <a:ext uri="{FF2B5EF4-FFF2-40B4-BE49-F238E27FC236}">
                <a16:creationId xmlns:a16="http://schemas.microsoft.com/office/drawing/2014/main" id="{9D5524E9-5DB8-F674-A0A3-2F049AF0129D}"/>
              </a:ext>
            </a:extLst>
          </p:cNvPr>
          <p:cNvSpPr>
            <a:spLocks noChangeArrowheads="1"/>
          </p:cNvSpPr>
          <p:nvPr/>
        </p:nvSpPr>
        <p:spPr bwMode="auto">
          <a:xfrm>
            <a:off x="8753164" y="2448491"/>
            <a:ext cx="33491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sz="1000" b="1" dirty="0"/>
              <a:t>Partner with reputable contractors who have experience in similar projects and have contingency plans and preemptively stockpile materials and secure supply chains to avoid delays due to shortages.</a:t>
            </a:r>
            <a:endParaRPr kumimoji="0" lang="en-US" altLang="en-US" sz="1000" b="1" i="0" u="none" strike="noStrike" cap="none" normalizeH="0" baseline="0" dirty="0">
              <a:ln>
                <a:noFill/>
              </a:ln>
              <a:solidFill>
                <a:schemeClr val="tx1"/>
              </a:solidFill>
              <a:effectLst/>
              <a:latin typeface="Arial" panose="020B0604020202020204" pitchFamily="34" charset="0"/>
            </a:endParaRPr>
          </a:p>
        </p:txBody>
      </p:sp>
      <p:sp>
        <p:nvSpPr>
          <p:cNvPr id="85" name="TextBox 84">
            <a:extLst>
              <a:ext uri="{FF2B5EF4-FFF2-40B4-BE49-F238E27FC236}">
                <a16:creationId xmlns:a16="http://schemas.microsoft.com/office/drawing/2014/main" id="{297E3540-94E9-3D3F-56D1-538E64A617C4}"/>
              </a:ext>
            </a:extLst>
          </p:cNvPr>
          <p:cNvSpPr txBox="1"/>
          <p:nvPr/>
        </p:nvSpPr>
        <p:spPr>
          <a:xfrm>
            <a:off x="8914660" y="3311379"/>
            <a:ext cx="3575050" cy="307777"/>
          </a:xfrm>
          <a:prstGeom prst="rect">
            <a:avLst/>
          </a:prstGeom>
          <a:noFill/>
        </p:spPr>
        <p:txBody>
          <a:bodyPr wrap="square">
            <a:spAutoFit/>
          </a:bodyPr>
          <a:lstStyle/>
          <a:p>
            <a:r>
              <a:rPr lang="en-US" sz="1400" b="1" dirty="0"/>
              <a:t>Operational Risks with Local Partners</a:t>
            </a:r>
            <a:endParaRPr lang="en-IN" sz="1400" b="1" dirty="0"/>
          </a:p>
        </p:txBody>
      </p:sp>
      <p:sp>
        <p:nvSpPr>
          <p:cNvPr id="86" name="TextBox 85">
            <a:extLst>
              <a:ext uri="{FF2B5EF4-FFF2-40B4-BE49-F238E27FC236}">
                <a16:creationId xmlns:a16="http://schemas.microsoft.com/office/drawing/2014/main" id="{6773FD53-12C1-E341-F08E-9CBEE8048DE7}"/>
              </a:ext>
            </a:extLst>
          </p:cNvPr>
          <p:cNvSpPr txBox="1"/>
          <p:nvPr/>
        </p:nvSpPr>
        <p:spPr>
          <a:xfrm>
            <a:off x="8803766" y="4324671"/>
            <a:ext cx="3426057" cy="307777"/>
          </a:xfrm>
          <a:prstGeom prst="rect">
            <a:avLst/>
          </a:prstGeom>
          <a:noFill/>
        </p:spPr>
        <p:txBody>
          <a:bodyPr wrap="square">
            <a:spAutoFit/>
          </a:bodyPr>
          <a:lstStyle/>
          <a:p>
            <a:r>
              <a:rPr lang="en-IN" sz="1400" b="1" dirty="0"/>
              <a:t>Environmental and Weather-Related Risks</a:t>
            </a:r>
          </a:p>
        </p:txBody>
      </p:sp>
      <p:sp>
        <p:nvSpPr>
          <p:cNvPr id="87" name="TextBox 86">
            <a:extLst>
              <a:ext uri="{FF2B5EF4-FFF2-40B4-BE49-F238E27FC236}">
                <a16:creationId xmlns:a16="http://schemas.microsoft.com/office/drawing/2014/main" id="{A3ECA4FE-C937-E45C-C6C2-8BFE76009E2B}"/>
              </a:ext>
            </a:extLst>
          </p:cNvPr>
          <p:cNvSpPr txBox="1"/>
          <p:nvPr/>
        </p:nvSpPr>
        <p:spPr>
          <a:xfrm>
            <a:off x="9138805" y="5316534"/>
            <a:ext cx="3575050" cy="307777"/>
          </a:xfrm>
          <a:prstGeom prst="rect">
            <a:avLst/>
          </a:prstGeom>
          <a:noFill/>
        </p:spPr>
        <p:txBody>
          <a:bodyPr wrap="square">
            <a:spAutoFit/>
          </a:bodyPr>
          <a:lstStyle/>
          <a:p>
            <a:r>
              <a:rPr lang="en-IN" sz="1400" b="1" dirty="0"/>
              <a:t>Regulatory and Compliance Risks</a:t>
            </a:r>
            <a:endParaRPr lang="en-IN" sz="1400" dirty="0"/>
          </a:p>
        </p:txBody>
      </p:sp>
      <p:pic>
        <p:nvPicPr>
          <p:cNvPr id="89" name="Picture 88">
            <a:extLst>
              <a:ext uri="{FF2B5EF4-FFF2-40B4-BE49-F238E27FC236}">
                <a16:creationId xmlns:a16="http://schemas.microsoft.com/office/drawing/2014/main" id="{7825E39D-EBD7-348B-36E6-448F9BAA75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5532" y="1132226"/>
            <a:ext cx="931685" cy="931685"/>
          </a:xfrm>
          <a:prstGeom prst="rect">
            <a:avLst/>
          </a:prstGeom>
        </p:spPr>
      </p:pic>
      <p:pic>
        <p:nvPicPr>
          <p:cNvPr id="98" name="Picture 97">
            <a:extLst>
              <a:ext uri="{FF2B5EF4-FFF2-40B4-BE49-F238E27FC236}">
                <a16:creationId xmlns:a16="http://schemas.microsoft.com/office/drawing/2014/main" id="{7D91D9EC-DC6C-FF96-AF8C-2E32D147AB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47879" y="2229892"/>
            <a:ext cx="818875" cy="819232"/>
          </a:xfrm>
          <a:prstGeom prst="rect">
            <a:avLst/>
          </a:prstGeom>
        </p:spPr>
      </p:pic>
      <p:pic>
        <p:nvPicPr>
          <p:cNvPr id="100" name="Picture 99">
            <a:extLst>
              <a:ext uri="{FF2B5EF4-FFF2-40B4-BE49-F238E27FC236}">
                <a16:creationId xmlns:a16="http://schemas.microsoft.com/office/drawing/2014/main" id="{6A4A2A19-9411-4C01-2670-6712EF406AD7}"/>
              </a:ext>
            </a:extLst>
          </p:cNvPr>
          <p:cNvPicPr>
            <a:picLocks noChangeAspect="1"/>
          </p:cNvPicPr>
          <p:nvPr/>
        </p:nvPicPr>
        <p:blipFill>
          <a:blip r:embed="rId6" cstate="print">
            <a:extLst>
              <a:ext uri="{28A0092B-C50C-407E-A947-70E740481C1C}">
                <a14:useLocalDpi xmlns:a14="http://schemas.microsoft.com/office/drawing/2010/main" val="0"/>
              </a:ext>
            </a:extLst>
          </a:blip>
          <a:srcRect b="8250"/>
          <a:stretch/>
        </p:blipFill>
        <p:spPr>
          <a:xfrm rot="426720">
            <a:off x="7995344" y="3322027"/>
            <a:ext cx="661929" cy="607319"/>
          </a:xfrm>
          <a:prstGeom prst="rect">
            <a:avLst/>
          </a:prstGeom>
        </p:spPr>
      </p:pic>
      <p:pic>
        <p:nvPicPr>
          <p:cNvPr id="102" name="Picture 101">
            <a:extLst>
              <a:ext uri="{FF2B5EF4-FFF2-40B4-BE49-F238E27FC236}">
                <a16:creationId xmlns:a16="http://schemas.microsoft.com/office/drawing/2014/main" id="{C430D882-3C51-91B9-81FA-CF6EB827F28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23872" y="4302735"/>
            <a:ext cx="746032" cy="746032"/>
          </a:xfrm>
          <a:prstGeom prst="rect">
            <a:avLst/>
          </a:prstGeom>
        </p:spPr>
      </p:pic>
      <p:pic>
        <p:nvPicPr>
          <p:cNvPr id="104" name="Picture 103">
            <a:extLst>
              <a:ext uri="{FF2B5EF4-FFF2-40B4-BE49-F238E27FC236}">
                <a16:creationId xmlns:a16="http://schemas.microsoft.com/office/drawing/2014/main" id="{D9B58EB6-C8F5-8F76-972E-DC7C0941C1E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77691" y="5271851"/>
            <a:ext cx="697234" cy="697234"/>
          </a:xfrm>
          <a:prstGeom prst="rect">
            <a:avLst/>
          </a:prstGeom>
        </p:spPr>
      </p:pic>
      <p:sp>
        <p:nvSpPr>
          <p:cNvPr id="108" name="TextBox 107">
            <a:extLst>
              <a:ext uri="{FF2B5EF4-FFF2-40B4-BE49-F238E27FC236}">
                <a16:creationId xmlns:a16="http://schemas.microsoft.com/office/drawing/2014/main" id="{FF4B8B8E-13D8-A49D-084E-F49CC99DF5AD}"/>
              </a:ext>
            </a:extLst>
          </p:cNvPr>
          <p:cNvSpPr txBox="1"/>
          <p:nvPr/>
        </p:nvSpPr>
        <p:spPr>
          <a:xfrm>
            <a:off x="8882033" y="3537577"/>
            <a:ext cx="3116124" cy="707886"/>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lang="en-US" sz="1000" b="1" dirty="0"/>
              <a:t>Develop a strong agreement with partners to set clear expectations</a:t>
            </a:r>
            <a:r>
              <a:rPr lang="en-IN" sz="1000" b="1" i="0" dirty="0">
                <a:solidFill>
                  <a:srgbClr val="1F1F1F"/>
                </a:solidFill>
                <a:effectLst/>
                <a:latin typeface="Google Sans"/>
              </a:rPr>
              <a:t> </a:t>
            </a:r>
            <a:r>
              <a:rPr lang="en-IN" sz="1000" b="1" i="0" dirty="0">
                <a:solidFill>
                  <a:srgbClr val="1F1F1F"/>
                </a:solidFill>
                <a:effectLst/>
              </a:rPr>
              <a:t>and r</a:t>
            </a:r>
            <a:r>
              <a:rPr lang="en-US" sz="1000" b="1" dirty="0" err="1"/>
              <a:t>egular</a:t>
            </a:r>
            <a:r>
              <a:rPr lang="en-US" sz="1000" b="1" dirty="0"/>
              <a:t> training sessions and feedback mechanisms for local labor to ensure quality standards.</a:t>
            </a:r>
            <a:endParaRPr kumimoji="0" lang="en-US" altLang="en-US" sz="1000" b="1" i="0" u="none" strike="noStrike" cap="none" normalizeH="0" baseline="0" dirty="0">
              <a:ln>
                <a:noFill/>
              </a:ln>
              <a:solidFill>
                <a:schemeClr val="tx1"/>
              </a:solidFill>
              <a:effectLst/>
              <a:latin typeface="Arial" panose="020B0604020202020204" pitchFamily="34" charset="0"/>
            </a:endParaRPr>
          </a:p>
        </p:txBody>
      </p:sp>
      <p:sp>
        <p:nvSpPr>
          <p:cNvPr id="110" name="TextBox 109">
            <a:extLst>
              <a:ext uri="{FF2B5EF4-FFF2-40B4-BE49-F238E27FC236}">
                <a16:creationId xmlns:a16="http://schemas.microsoft.com/office/drawing/2014/main" id="{73354B16-4BBB-C73F-B4D7-3667B6F3A14E}"/>
              </a:ext>
            </a:extLst>
          </p:cNvPr>
          <p:cNvSpPr txBox="1"/>
          <p:nvPr/>
        </p:nvSpPr>
        <p:spPr>
          <a:xfrm>
            <a:off x="8767294" y="4542795"/>
            <a:ext cx="3378945" cy="707886"/>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lang="en-US" sz="1000" b="1" dirty="0"/>
              <a:t>Develop weather monitoring systems for predictive analysis to prepare for potential disruptions and ensure that warehouse and hub structures are designed to withstand extreme weather conditions common in the region.</a:t>
            </a:r>
            <a:endParaRPr kumimoji="0" lang="en-US" altLang="en-US" sz="1000" b="1" i="0" u="none" strike="noStrike" cap="none" normalizeH="0" baseline="0" dirty="0">
              <a:ln>
                <a:noFill/>
              </a:ln>
              <a:solidFill>
                <a:schemeClr val="tx1"/>
              </a:solidFill>
              <a:effectLst/>
              <a:latin typeface="Arial" panose="020B0604020202020204" pitchFamily="34" charset="0"/>
            </a:endParaRPr>
          </a:p>
        </p:txBody>
      </p:sp>
      <p:sp>
        <p:nvSpPr>
          <p:cNvPr id="112" name="TextBox 111">
            <a:extLst>
              <a:ext uri="{FF2B5EF4-FFF2-40B4-BE49-F238E27FC236}">
                <a16:creationId xmlns:a16="http://schemas.microsoft.com/office/drawing/2014/main" id="{5802CD6F-5849-D8AC-FAC0-D05C4A4E1B43}"/>
              </a:ext>
            </a:extLst>
          </p:cNvPr>
          <p:cNvSpPr txBox="1"/>
          <p:nvPr/>
        </p:nvSpPr>
        <p:spPr>
          <a:xfrm>
            <a:off x="8702408" y="5531164"/>
            <a:ext cx="3505064" cy="707886"/>
          </a:xfrm>
          <a:prstGeom prst="rect">
            <a:avLst/>
          </a:prstGeom>
          <a:noFill/>
        </p:spPr>
        <p:txBody>
          <a:bodyPr wrap="square">
            <a:spAutoFit/>
          </a:bodyPr>
          <a:lstStyle/>
          <a:p>
            <a:r>
              <a:rPr lang="en-US" sz="1000" b="1" dirty="0"/>
              <a:t>Stay updated on regulatory changes and involve legal experts for guidance on compliance and establish relationships with local regulatory bodies to gain timely insights and ensure smoother operations</a:t>
            </a:r>
            <a:endParaRPr lang="en-IN" sz="1000" b="1" dirty="0"/>
          </a:p>
        </p:txBody>
      </p:sp>
      <p:sp>
        <p:nvSpPr>
          <p:cNvPr id="7" name="object 94">
            <a:extLst>
              <a:ext uri="{FF2B5EF4-FFF2-40B4-BE49-F238E27FC236}">
                <a16:creationId xmlns:a16="http://schemas.microsoft.com/office/drawing/2014/main" id="{EF75BD6C-EB8D-44E0-B538-CF0BB9C8F407}"/>
              </a:ext>
            </a:extLst>
          </p:cNvPr>
          <p:cNvSpPr txBox="1"/>
          <p:nvPr/>
        </p:nvSpPr>
        <p:spPr>
          <a:xfrm>
            <a:off x="2242267" y="4856390"/>
            <a:ext cx="3268297" cy="257122"/>
          </a:xfrm>
          <a:prstGeom prst="rect">
            <a:avLst/>
          </a:prstGeom>
          <a:solidFill>
            <a:srgbClr val="00928F"/>
          </a:solidFill>
        </p:spPr>
        <p:txBody>
          <a:bodyPr vert="horz" wrap="square" lIns="0" tIns="10795" rIns="0" bIns="0" rtlCol="0">
            <a:spAutoFit/>
          </a:bodyPr>
          <a:lstStyle/>
          <a:p>
            <a:pPr algn="ctr">
              <a:lnSpc>
                <a:spcPct val="100000"/>
              </a:lnSpc>
              <a:spcBef>
                <a:spcPts val="85"/>
              </a:spcBef>
            </a:pPr>
            <a:r>
              <a:rPr lang="en-US" sz="1600" b="1" spc="-10" dirty="0">
                <a:solidFill>
                  <a:srgbClr val="FFFFFF"/>
                </a:solidFill>
                <a:latin typeface="Calibri"/>
                <a:cs typeface="Calibri"/>
              </a:rPr>
              <a:t>GO TO MARKET STRATEGY</a:t>
            </a:r>
            <a:endParaRPr sz="1600" dirty="0">
              <a:latin typeface="Calibri"/>
              <a:cs typeface="Calibri"/>
            </a:endParaRPr>
          </a:p>
        </p:txBody>
      </p:sp>
      <p:cxnSp>
        <p:nvCxnSpPr>
          <p:cNvPr id="13" name="Straight Connector 12">
            <a:extLst>
              <a:ext uri="{FF2B5EF4-FFF2-40B4-BE49-F238E27FC236}">
                <a16:creationId xmlns:a16="http://schemas.microsoft.com/office/drawing/2014/main" id="{A27F1269-A770-2B5A-4FA5-3DE9C0C2C395}"/>
              </a:ext>
            </a:extLst>
          </p:cNvPr>
          <p:cNvCxnSpPr>
            <a:cxnSpLocks/>
          </p:cNvCxnSpPr>
          <p:nvPr/>
        </p:nvCxnSpPr>
        <p:spPr>
          <a:xfrm>
            <a:off x="45761" y="4806494"/>
            <a:ext cx="7421839" cy="613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50" y="0"/>
            <a:ext cx="12198350" cy="6858000"/>
            <a:chOff x="-6350" y="0"/>
            <a:chExt cx="12198350" cy="6858000"/>
          </a:xfrm>
        </p:grpSpPr>
        <p:pic>
          <p:nvPicPr>
            <p:cNvPr id="3" name="object 3"/>
            <p:cNvPicPr/>
            <p:nvPr/>
          </p:nvPicPr>
          <p:blipFill>
            <a:blip r:embed="rId2" cstate="print"/>
            <a:stretch>
              <a:fillRect/>
            </a:stretch>
          </p:blipFill>
          <p:spPr>
            <a:xfrm>
              <a:off x="0" y="0"/>
              <a:ext cx="12191999" cy="6857999"/>
            </a:xfrm>
            <a:prstGeom prst="rect">
              <a:avLst/>
            </a:prstGeom>
          </p:spPr>
        </p:pic>
        <p:sp>
          <p:nvSpPr>
            <p:cNvPr id="4" name="object 4"/>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00928F">
                <a:alpha val="29803"/>
              </a:srgbClr>
            </a:solidFill>
          </p:spPr>
          <p:txBody>
            <a:bodyPr wrap="square" lIns="0" tIns="0" rIns="0" bIns="0" rtlCol="0"/>
            <a:lstStyle/>
            <a:p>
              <a:endParaRPr/>
            </a:p>
          </p:txBody>
        </p:sp>
        <p:sp>
          <p:nvSpPr>
            <p:cNvPr id="5" name="object 5"/>
            <p:cNvSpPr/>
            <p:nvPr/>
          </p:nvSpPr>
          <p:spPr>
            <a:xfrm>
              <a:off x="0" y="0"/>
              <a:ext cx="0" cy="6858000"/>
            </a:xfrm>
            <a:custGeom>
              <a:avLst/>
              <a:gdLst/>
              <a:ahLst/>
              <a:cxnLst/>
              <a:rect l="l" t="t" r="r" b="b"/>
              <a:pathLst>
                <a:path h="6858000">
                  <a:moveTo>
                    <a:pt x="0" y="6857999"/>
                  </a:moveTo>
                  <a:lnTo>
                    <a:pt x="0" y="0"/>
                  </a:lnTo>
                </a:path>
              </a:pathLst>
            </a:custGeom>
            <a:ln w="12699">
              <a:solidFill>
                <a:srgbClr val="1B3052"/>
              </a:solidFill>
            </a:ln>
          </p:spPr>
          <p:txBody>
            <a:bodyPr wrap="square" lIns="0" tIns="0" rIns="0" bIns="0" rtlCol="0"/>
            <a:lstStyle/>
            <a:p>
              <a:endParaRPr/>
            </a:p>
          </p:txBody>
        </p:sp>
        <p:sp>
          <p:nvSpPr>
            <p:cNvPr id="6" name="object 6"/>
            <p:cNvSpPr/>
            <p:nvPr/>
          </p:nvSpPr>
          <p:spPr>
            <a:xfrm>
              <a:off x="0" y="1981199"/>
              <a:ext cx="12192000" cy="2743200"/>
            </a:xfrm>
            <a:custGeom>
              <a:avLst/>
              <a:gdLst/>
              <a:ahLst/>
              <a:cxnLst/>
              <a:rect l="l" t="t" r="r" b="b"/>
              <a:pathLst>
                <a:path w="12192000" h="2743200">
                  <a:moveTo>
                    <a:pt x="12191999" y="2742731"/>
                  </a:moveTo>
                  <a:lnTo>
                    <a:pt x="12191999" y="0"/>
                  </a:lnTo>
                  <a:lnTo>
                    <a:pt x="0" y="0"/>
                  </a:lnTo>
                  <a:lnTo>
                    <a:pt x="0" y="2742731"/>
                  </a:lnTo>
                  <a:lnTo>
                    <a:pt x="12191999" y="2742731"/>
                  </a:lnTo>
                  <a:close/>
                </a:path>
              </a:pathLst>
            </a:custGeom>
            <a:solidFill>
              <a:srgbClr val="DDEAF6">
                <a:alpha val="74508"/>
              </a:srgbClr>
            </a:solidFill>
          </p:spPr>
          <p:txBody>
            <a:bodyPr wrap="square" lIns="0" tIns="0" rIns="0" bIns="0" rtlCol="0"/>
            <a:lstStyle/>
            <a:p>
              <a:endParaRPr/>
            </a:p>
          </p:txBody>
        </p:sp>
      </p:grpSp>
      <p:sp>
        <p:nvSpPr>
          <p:cNvPr id="7" name="object 7"/>
          <p:cNvSpPr txBox="1">
            <a:spLocks noGrp="1"/>
          </p:cNvSpPr>
          <p:nvPr>
            <p:ph type="title"/>
          </p:nvPr>
        </p:nvSpPr>
        <p:spPr>
          <a:xfrm>
            <a:off x="4476894" y="2793605"/>
            <a:ext cx="3269615" cy="939800"/>
          </a:xfrm>
          <a:prstGeom prst="rect">
            <a:avLst/>
          </a:prstGeom>
        </p:spPr>
        <p:txBody>
          <a:bodyPr vert="horz" wrap="square" lIns="0" tIns="12700" rIns="0" bIns="0" rtlCol="0">
            <a:spAutoFit/>
          </a:bodyPr>
          <a:lstStyle/>
          <a:p>
            <a:pPr marL="12700">
              <a:lnSpc>
                <a:spcPct val="100000"/>
              </a:lnSpc>
              <a:spcBef>
                <a:spcPts val="100"/>
              </a:spcBef>
            </a:pPr>
            <a:r>
              <a:rPr sz="6000" spc="-10" dirty="0"/>
              <a:t>APPENDIX</a:t>
            </a:r>
            <a:endParaRPr sz="6000"/>
          </a:p>
        </p:txBody>
      </p:sp>
      <p:pic>
        <p:nvPicPr>
          <p:cNvPr id="8" name="Picture 7">
            <a:extLst>
              <a:ext uri="{FF2B5EF4-FFF2-40B4-BE49-F238E27FC236}">
                <a16:creationId xmlns:a16="http://schemas.microsoft.com/office/drawing/2014/main" id="{15A83735-4192-4851-5B25-8EE199081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6581" y="-502508"/>
            <a:ext cx="1833410" cy="18334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57956-2EE6-6D08-F5DF-2DD917333557}"/>
            </a:ext>
          </a:extLst>
        </p:cNvPr>
        <p:cNvGrpSpPr/>
        <p:nvPr/>
      </p:nvGrpSpPr>
      <p:grpSpPr>
        <a:xfrm>
          <a:off x="0" y="0"/>
          <a:ext cx="0" cy="0"/>
          <a:chOff x="0" y="0"/>
          <a:chExt cx="0" cy="0"/>
        </a:xfrm>
      </p:grpSpPr>
      <p:pic>
        <p:nvPicPr>
          <p:cNvPr id="38" name="Picture 37">
            <a:extLst>
              <a:ext uri="{FF2B5EF4-FFF2-40B4-BE49-F238E27FC236}">
                <a16:creationId xmlns:a16="http://schemas.microsoft.com/office/drawing/2014/main" id="{2EDDE30E-C7BF-93A8-7BD9-5E745D8DAEC0}"/>
              </a:ext>
            </a:extLst>
          </p:cNvPr>
          <p:cNvPicPr>
            <a:picLocks noChangeAspect="1"/>
          </p:cNvPicPr>
          <p:nvPr/>
        </p:nvPicPr>
        <p:blipFill>
          <a:blip r:embed="rId2"/>
          <a:stretch>
            <a:fillRect/>
          </a:stretch>
        </p:blipFill>
        <p:spPr>
          <a:xfrm>
            <a:off x="3733800" y="2438400"/>
            <a:ext cx="4634215" cy="2501384"/>
          </a:xfrm>
          <a:prstGeom prst="rect">
            <a:avLst/>
          </a:prstGeom>
        </p:spPr>
      </p:pic>
      <p:grpSp>
        <p:nvGrpSpPr>
          <p:cNvPr id="2" name="object 2">
            <a:extLst>
              <a:ext uri="{FF2B5EF4-FFF2-40B4-BE49-F238E27FC236}">
                <a16:creationId xmlns:a16="http://schemas.microsoft.com/office/drawing/2014/main" id="{3CC4370A-79E4-45FD-F9B3-82CF4399C58C}"/>
              </a:ext>
            </a:extLst>
          </p:cNvPr>
          <p:cNvGrpSpPr/>
          <p:nvPr/>
        </p:nvGrpSpPr>
        <p:grpSpPr>
          <a:xfrm>
            <a:off x="0" y="0"/>
            <a:ext cx="12191999" cy="108585"/>
            <a:chOff x="0" y="0"/>
            <a:chExt cx="12191999" cy="108585"/>
          </a:xfrm>
        </p:grpSpPr>
        <p:sp>
          <p:nvSpPr>
            <p:cNvPr id="3" name="object 3">
              <a:extLst>
                <a:ext uri="{FF2B5EF4-FFF2-40B4-BE49-F238E27FC236}">
                  <a16:creationId xmlns:a16="http://schemas.microsoft.com/office/drawing/2014/main" id="{45F7C589-A964-4B24-B7C8-51C18590614E}"/>
                </a:ext>
              </a:extLst>
            </p:cNvPr>
            <p:cNvSpPr/>
            <p:nvPr/>
          </p:nvSpPr>
          <p:spPr>
            <a:xfrm>
              <a:off x="0" y="0"/>
              <a:ext cx="9928860" cy="108585"/>
            </a:xfrm>
            <a:custGeom>
              <a:avLst/>
              <a:gdLst/>
              <a:ahLst/>
              <a:cxnLst/>
              <a:rect l="l" t="t" r="r" b="b"/>
              <a:pathLst>
                <a:path w="9928860" h="108585">
                  <a:moveTo>
                    <a:pt x="9928859" y="108202"/>
                  </a:moveTo>
                  <a:lnTo>
                    <a:pt x="0" y="108202"/>
                  </a:lnTo>
                  <a:lnTo>
                    <a:pt x="0" y="0"/>
                  </a:lnTo>
                  <a:lnTo>
                    <a:pt x="9928859" y="0"/>
                  </a:lnTo>
                  <a:lnTo>
                    <a:pt x="9928859" y="108202"/>
                  </a:lnTo>
                  <a:close/>
                </a:path>
              </a:pathLst>
            </a:custGeom>
            <a:solidFill>
              <a:srgbClr val="00928F"/>
            </a:solidFill>
          </p:spPr>
          <p:txBody>
            <a:bodyPr wrap="square" lIns="0" tIns="0" rIns="0" bIns="0" rtlCol="0"/>
            <a:lstStyle/>
            <a:p>
              <a:endParaRPr/>
            </a:p>
          </p:txBody>
        </p:sp>
        <p:sp>
          <p:nvSpPr>
            <p:cNvPr id="4" name="object 4">
              <a:extLst>
                <a:ext uri="{FF2B5EF4-FFF2-40B4-BE49-F238E27FC236}">
                  <a16:creationId xmlns:a16="http://schemas.microsoft.com/office/drawing/2014/main" id="{AAAA936B-F73B-658C-7CF1-1E33FF98C160}"/>
                </a:ext>
              </a:extLst>
            </p:cNvPr>
            <p:cNvSpPr/>
            <p:nvPr/>
          </p:nvSpPr>
          <p:spPr>
            <a:xfrm>
              <a:off x="9928859" y="0"/>
              <a:ext cx="2263140" cy="108585"/>
            </a:xfrm>
            <a:custGeom>
              <a:avLst/>
              <a:gdLst/>
              <a:ahLst/>
              <a:cxnLst/>
              <a:rect l="l" t="t" r="r" b="b"/>
              <a:pathLst>
                <a:path w="2263140" h="108585">
                  <a:moveTo>
                    <a:pt x="2263137" y="108202"/>
                  </a:moveTo>
                  <a:lnTo>
                    <a:pt x="0" y="108202"/>
                  </a:lnTo>
                  <a:lnTo>
                    <a:pt x="0" y="0"/>
                  </a:lnTo>
                  <a:lnTo>
                    <a:pt x="2263137" y="0"/>
                  </a:lnTo>
                  <a:lnTo>
                    <a:pt x="2263137" y="108202"/>
                  </a:lnTo>
                  <a:close/>
                </a:path>
              </a:pathLst>
            </a:custGeom>
            <a:solidFill>
              <a:srgbClr val="00EDE7"/>
            </a:solidFill>
          </p:spPr>
          <p:txBody>
            <a:bodyPr wrap="square" lIns="0" tIns="0" rIns="0" bIns="0" rtlCol="0"/>
            <a:lstStyle/>
            <a:p>
              <a:endParaRPr/>
            </a:p>
          </p:txBody>
        </p:sp>
      </p:grpSp>
      <p:sp>
        <p:nvSpPr>
          <p:cNvPr id="6" name="object 6">
            <a:extLst>
              <a:ext uri="{FF2B5EF4-FFF2-40B4-BE49-F238E27FC236}">
                <a16:creationId xmlns:a16="http://schemas.microsoft.com/office/drawing/2014/main" id="{E8A9AEFF-1A5B-4E4F-3D1B-C049D4AB43B7}"/>
              </a:ext>
            </a:extLst>
          </p:cNvPr>
          <p:cNvSpPr txBox="1">
            <a:spLocks noGrp="1"/>
          </p:cNvSpPr>
          <p:nvPr>
            <p:ph type="title"/>
          </p:nvPr>
        </p:nvSpPr>
        <p:spPr>
          <a:xfrm>
            <a:off x="213153" y="128130"/>
            <a:ext cx="5932805" cy="572135"/>
          </a:xfrm>
          <a:prstGeom prst="rect">
            <a:avLst/>
          </a:prstGeom>
        </p:spPr>
        <p:txBody>
          <a:bodyPr vert="horz" wrap="square" lIns="0" tIns="12700" rIns="0" bIns="0" rtlCol="0">
            <a:spAutoFit/>
          </a:bodyPr>
          <a:lstStyle/>
          <a:p>
            <a:pPr marL="16510">
              <a:lnSpc>
                <a:spcPts val="2390"/>
              </a:lnSpc>
              <a:spcBef>
                <a:spcPts val="100"/>
              </a:spcBef>
            </a:pPr>
            <a:r>
              <a:rPr spc="-5" dirty="0"/>
              <a:t>APPENDIX</a:t>
            </a:r>
            <a:r>
              <a:rPr spc="-45" dirty="0"/>
              <a:t> </a:t>
            </a:r>
            <a:r>
              <a:rPr spc="-5" dirty="0"/>
              <a:t>(1/</a:t>
            </a:r>
            <a:r>
              <a:rPr lang="en-IN" spc="-5" dirty="0"/>
              <a:t>4</a:t>
            </a:r>
            <a:r>
              <a:rPr spc="-5" dirty="0"/>
              <a:t>)</a:t>
            </a:r>
          </a:p>
          <a:p>
            <a:pPr marL="12700">
              <a:lnSpc>
                <a:spcPts val="1910"/>
              </a:lnSpc>
            </a:pPr>
            <a:r>
              <a:rPr sz="1600" b="0" spc="-10" dirty="0">
                <a:solidFill>
                  <a:srgbClr val="7F7F7F"/>
                </a:solidFill>
                <a:latin typeface="Calibri"/>
                <a:cs typeface="Calibri"/>
              </a:rPr>
              <a:t>For </a:t>
            </a:r>
            <a:r>
              <a:rPr sz="1600" b="0" spc="-5" dirty="0">
                <a:solidFill>
                  <a:srgbClr val="7F7F7F"/>
                </a:solidFill>
                <a:latin typeface="Calibri"/>
                <a:cs typeface="Calibri"/>
              </a:rPr>
              <a:t>showcasing</a:t>
            </a:r>
            <a:r>
              <a:rPr lang="en-IN" sz="1600" b="0" spc="-5" dirty="0">
                <a:solidFill>
                  <a:srgbClr val="7F7F7F"/>
                </a:solidFill>
                <a:latin typeface="Calibri"/>
                <a:cs typeface="Calibri"/>
              </a:rPr>
              <a:t> Collaboration with Digital Freight Corridor</a:t>
            </a:r>
            <a:endParaRPr sz="1600" dirty="0">
              <a:latin typeface="Calibri"/>
              <a:cs typeface="Calibri"/>
            </a:endParaRPr>
          </a:p>
        </p:txBody>
      </p:sp>
      <p:sp>
        <p:nvSpPr>
          <p:cNvPr id="7" name="object 7">
            <a:extLst>
              <a:ext uri="{FF2B5EF4-FFF2-40B4-BE49-F238E27FC236}">
                <a16:creationId xmlns:a16="http://schemas.microsoft.com/office/drawing/2014/main" id="{DDB24834-9B6F-D7F6-3DC3-47F59FC160F1}"/>
              </a:ext>
            </a:extLst>
          </p:cNvPr>
          <p:cNvSpPr/>
          <p:nvPr/>
        </p:nvSpPr>
        <p:spPr>
          <a:xfrm>
            <a:off x="179070" y="778001"/>
            <a:ext cx="11268075" cy="0"/>
          </a:xfrm>
          <a:custGeom>
            <a:avLst/>
            <a:gdLst/>
            <a:ahLst/>
            <a:cxnLst/>
            <a:rect l="l" t="t" r="r" b="b"/>
            <a:pathLst>
              <a:path w="11268075">
                <a:moveTo>
                  <a:pt x="0" y="0"/>
                </a:moveTo>
                <a:lnTo>
                  <a:pt x="11267947" y="0"/>
                </a:lnTo>
              </a:path>
            </a:pathLst>
          </a:custGeom>
          <a:ln w="19049">
            <a:solidFill>
              <a:srgbClr val="0C0C0C"/>
            </a:solidFill>
          </a:ln>
        </p:spPr>
        <p:txBody>
          <a:bodyPr wrap="square" lIns="0" tIns="0" rIns="0" bIns="0" rtlCol="0"/>
          <a:lstStyle/>
          <a:p>
            <a:endParaRPr/>
          </a:p>
        </p:txBody>
      </p:sp>
      <p:sp>
        <p:nvSpPr>
          <p:cNvPr id="18" name="object 18">
            <a:extLst>
              <a:ext uri="{FF2B5EF4-FFF2-40B4-BE49-F238E27FC236}">
                <a16:creationId xmlns:a16="http://schemas.microsoft.com/office/drawing/2014/main" id="{C3ECD6D7-57AA-8176-B89A-35BBE6E08EF8}"/>
              </a:ext>
            </a:extLst>
          </p:cNvPr>
          <p:cNvSpPr txBox="1"/>
          <p:nvPr/>
        </p:nvSpPr>
        <p:spPr>
          <a:xfrm>
            <a:off x="10206228" y="6594603"/>
            <a:ext cx="829310" cy="228600"/>
          </a:xfrm>
          <a:prstGeom prst="rect">
            <a:avLst/>
          </a:prstGeom>
        </p:spPr>
        <p:txBody>
          <a:bodyPr vert="horz" wrap="square" lIns="0" tIns="0" rIns="0" bIns="0" rtlCol="0">
            <a:spAutoFit/>
          </a:bodyPr>
          <a:lstStyle/>
          <a:p>
            <a:pPr marL="12700">
              <a:lnSpc>
                <a:spcPts val="1620"/>
              </a:lnSpc>
            </a:pPr>
            <a:r>
              <a:rPr sz="1600" b="1" spc="-5" dirty="0">
                <a:solidFill>
                  <a:srgbClr val="FFFFFF"/>
                </a:solidFill>
                <a:latin typeface="Calibri"/>
                <a:cs typeface="Calibri"/>
              </a:rPr>
              <a:t>Appendix</a:t>
            </a:r>
            <a:endParaRPr sz="1600">
              <a:latin typeface="Calibri"/>
              <a:cs typeface="Calibri"/>
            </a:endParaRPr>
          </a:p>
        </p:txBody>
      </p:sp>
      <p:sp>
        <p:nvSpPr>
          <p:cNvPr id="20" name="object 12">
            <a:extLst>
              <a:ext uri="{FF2B5EF4-FFF2-40B4-BE49-F238E27FC236}">
                <a16:creationId xmlns:a16="http://schemas.microsoft.com/office/drawing/2014/main" id="{D2045E1E-1301-68D8-64EF-3497C1A5C50A}"/>
              </a:ext>
            </a:extLst>
          </p:cNvPr>
          <p:cNvSpPr txBox="1"/>
          <p:nvPr/>
        </p:nvSpPr>
        <p:spPr>
          <a:xfrm>
            <a:off x="578267" y="6604900"/>
            <a:ext cx="1549494" cy="208006"/>
          </a:xfrm>
          <a:prstGeom prst="rect">
            <a:avLst/>
          </a:prstGeom>
        </p:spPr>
        <p:txBody>
          <a:bodyPr vert="horz" wrap="square" lIns="0" tIns="0" rIns="0" bIns="0" rtlCol="0">
            <a:spAutoFit/>
          </a:bodyPr>
          <a:lstStyle/>
          <a:p>
            <a:pPr marL="12700">
              <a:lnSpc>
                <a:spcPts val="1620"/>
              </a:lnSpc>
            </a:pPr>
            <a:r>
              <a:rPr sz="1600" spc="-10" dirty="0">
                <a:latin typeface="Calibri"/>
                <a:cs typeface="Calibri"/>
              </a:rPr>
              <a:t>In</a:t>
            </a:r>
            <a:r>
              <a:rPr lang="en-IN" sz="1600" spc="-10" dirty="0" err="1">
                <a:latin typeface="Calibri"/>
                <a:cs typeface="Calibri"/>
              </a:rPr>
              <a:t>dustry</a:t>
            </a:r>
            <a:r>
              <a:rPr lang="en-IN" sz="1600" spc="-10" dirty="0">
                <a:latin typeface="Calibri"/>
                <a:cs typeface="Calibri"/>
              </a:rPr>
              <a:t> Analysis</a:t>
            </a:r>
            <a:endParaRPr sz="1600" dirty="0">
              <a:latin typeface="Calibri"/>
              <a:cs typeface="Calibri"/>
            </a:endParaRPr>
          </a:p>
        </p:txBody>
      </p:sp>
      <p:sp>
        <p:nvSpPr>
          <p:cNvPr id="22" name="object 16">
            <a:extLst>
              <a:ext uri="{FF2B5EF4-FFF2-40B4-BE49-F238E27FC236}">
                <a16:creationId xmlns:a16="http://schemas.microsoft.com/office/drawing/2014/main" id="{B770A7A1-E84A-924F-3B42-344FA5C47D72}"/>
              </a:ext>
            </a:extLst>
          </p:cNvPr>
          <p:cNvSpPr txBox="1"/>
          <p:nvPr/>
        </p:nvSpPr>
        <p:spPr>
          <a:xfrm>
            <a:off x="7440754" y="6573794"/>
            <a:ext cx="2336164" cy="208006"/>
          </a:xfrm>
          <a:prstGeom prst="rect">
            <a:avLst/>
          </a:prstGeom>
        </p:spPr>
        <p:txBody>
          <a:bodyPr vert="horz" wrap="square" lIns="0" tIns="0" rIns="0" bIns="0" rtlCol="0">
            <a:spAutoFit/>
          </a:bodyPr>
          <a:lstStyle/>
          <a:p>
            <a:pPr marL="12700">
              <a:lnSpc>
                <a:spcPts val="1620"/>
              </a:lnSpc>
            </a:pPr>
            <a:endParaRPr sz="1600" dirty="0">
              <a:latin typeface="Calibri"/>
              <a:cs typeface="Calibri"/>
            </a:endParaRPr>
          </a:p>
        </p:txBody>
      </p:sp>
      <p:sp>
        <p:nvSpPr>
          <p:cNvPr id="25" name="object 91">
            <a:extLst>
              <a:ext uri="{FF2B5EF4-FFF2-40B4-BE49-F238E27FC236}">
                <a16:creationId xmlns:a16="http://schemas.microsoft.com/office/drawing/2014/main" id="{2D75EE55-C966-752A-BC57-123819E3009D}"/>
              </a:ext>
            </a:extLst>
          </p:cNvPr>
          <p:cNvSpPr/>
          <p:nvPr/>
        </p:nvSpPr>
        <p:spPr>
          <a:xfrm>
            <a:off x="0" y="6467761"/>
            <a:ext cx="12171954" cy="45719"/>
          </a:xfrm>
          <a:custGeom>
            <a:avLst/>
            <a:gdLst/>
            <a:ahLst/>
            <a:cxnLst/>
            <a:rect l="l" t="t" r="r" b="b"/>
            <a:pathLst>
              <a:path w="11268075">
                <a:moveTo>
                  <a:pt x="0" y="0"/>
                </a:moveTo>
                <a:lnTo>
                  <a:pt x="11267947" y="0"/>
                </a:lnTo>
              </a:path>
            </a:pathLst>
          </a:custGeom>
          <a:ln w="19049">
            <a:solidFill>
              <a:srgbClr val="0C0C0C"/>
            </a:solidFill>
          </a:ln>
        </p:spPr>
        <p:txBody>
          <a:bodyPr wrap="square" lIns="0" tIns="0" rIns="0" bIns="0" rtlCol="0"/>
          <a:lstStyle/>
          <a:p>
            <a:endParaRPr/>
          </a:p>
        </p:txBody>
      </p:sp>
      <p:sp>
        <p:nvSpPr>
          <p:cNvPr id="28" name="object 14">
            <a:extLst>
              <a:ext uri="{FF2B5EF4-FFF2-40B4-BE49-F238E27FC236}">
                <a16:creationId xmlns:a16="http://schemas.microsoft.com/office/drawing/2014/main" id="{C887B59C-49A9-0F2E-1A4C-6D7EE6615E0C}"/>
              </a:ext>
            </a:extLst>
          </p:cNvPr>
          <p:cNvSpPr txBox="1"/>
          <p:nvPr/>
        </p:nvSpPr>
        <p:spPr>
          <a:xfrm>
            <a:off x="3483500" y="6604900"/>
            <a:ext cx="2724150" cy="208006"/>
          </a:xfrm>
          <a:prstGeom prst="rect">
            <a:avLst/>
          </a:prstGeom>
        </p:spPr>
        <p:txBody>
          <a:bodyPr vert="horz" wrap="square" lIns="0" tIns="0" rIns="0" bIns="0" rtlCol="0">
            <a:spAutoFit/>
          </a:bodyPr>
          <a:lstStyle/>
          <a:p>
            <a:pPr marL="12700">
              <a:lnSpc>
                <a:spcPts val="1620"/>
              </a:lnSpc>
            </a:pPr>
            <a:r>
              <a:rPr lang="en-IN" sz="1600" spc="-5" dirty="0">
                <a:latin typeface="Calibri"/>
                <a:cs typeface="Calibri"/>
              </a:rPr>
              <a:t>Expansion Strategy</a:t>
            </a:r>
            <a:endParaRPr sz="1600" dirty="0">
              <a:latin typeface="Calibri"/>
              <a:cs typeface="Calibri"/>
            </a:endParaRPr>
          </a:p>
        </p:txBody>
      </p:sp>
      <p:sp>
        <p:nvSpPr>
          <p:cNvPr id="29" name="object 16">
            <a:extLst>
              <a:ext uri="{FF2B5EF4-FFF2-40B4-BE49-F238E27FC236}">
                <a16:creationId xmlns:a16="http://schemas.microsoft.com/office/drawing/2014/main" id="{453679A6-0045-F3E2-4D50-AAD68E2A0C59}"/>
              </a:ext>
            </a:extLst>
          </p:cNvPr>
          <p:cNvSpPr txBox="1"/>
          <p:nvPr/>
        </p:nvSpPr>
        <p:spPr>
          <a:xfrm>
            <a:off x="6555026" y="6604900"/>
            <a:ext cx="2336164" cy="208006"/>
          </a:xfrm>
          <a:prstGeom prst="rect">
            <a:avLst/>
          </a:prstGeom>
        </p:spPr>
        <p:txBody>
          <a:bodyPr vert="horz" wrap="square" lIns="0" tIns="0" rIns="0" bIns="0" rtlCol="0">
            <a:spAutoFit/>
          </a:bodyPr>
          <a:lstStyle/>
          <a:p>
            <a:pPr marL="12700">
              <a:lnSpc>
                <a:spcPts val="1620"/>
              </a:lnSpc>
            </a:pPr>
            <a:r>
              <a:rPr lang="en-IN" sz="1600" spc="-15" dirty="0">
                <a:latin typeface="Calibri"/>
                <a:cs typeface="Calibri"/>
              </a:rPr>
              <a:t>Timeline &amp; </a:t>
            </a:r>
            <a:r>
              <a:rPr lang="en-IN" sz="1600" spc="-10" dirty="0">
                <a:latin typeface="Calibri"/>
                <a:cs typeface="Calibri"/>
              </a:rPr>
              <a:t>Risk Mitigation</a:t>
            </a:r>
            <a:endParaRPr sz="1600" dirty="0">
              <a:latin typeface="Calibri"/>
              <a:cs typeface="Calibri"/>
            </a:endParaRPr>
          </a:p>
        </p:txBody>
      </p:sp>
      <p:sp>
        <p:nvSpPr>
          <p:cNvPr id="30" name="Rectangle: Single Corner Snipped 29">
            <a:extLst>
              <a:ext uri="{FF2B5EF4-FFF2-40B4-BE49-F238E27FC236}">
                <a16:creationId xmlns:a16="http://schemas.microsoft.com/office/drawing/2014/main" id="{C926E171-BB65-E712-785D-7B1C3B57292B}"/>
              </a:ext>
            </a:extLst>
          </p:cNvPr>
          <p:cNvSpPr/>
          <p:nvPr/>
        </p:nvSpPr>
        <p:spPr>
          <a:xfrm>
            <a:off x="9279341" y="6474656"/>
            <a:ext cx="2892613" cy="348547"/>
          </a:xfrm>
          <a:prstGeom prst="snip1Rect">
            <a:avLst>
              <a:gd name="adj" fmla="val 38477"/>
            </a:avLst>
          </a:prstGeom>
          <a:solidFill>
            <a:srgbClr val="00928F"/>
          </a:solidFill>
        </p:spPr>
        <p:txBody>
          <a:bodyPr vert="horz" wrap="square" lIns="0" tIns="10795" rIns="0" bIns="0" rtlCol="0">
            <a:spAutoFit/>
          </a:bodyPr>
          <a:lstStyle/>
          <a:p>
            <a:pPr algn="ctr">
              <a:spcBef>
                <a:spcPts val="85"/>
              </a:spcBef>
            </a:pPr>
            <a:endParaRPr lang="en-IN" sz="1600" b="1" spc="-10">
              <a:solidFill>
                <a:srgbClr val="FFFFFF"/>
              </a:solidFill>
              <a:latin typeface="Calibri"/>
              <a:cs typeface="Calibri"/>
            </a:endParaRPr>
          </a:p>
        </p:txBody>
      </p:sp>
      <p:sp>
        <p:nvSpPr>
          <p:cNvPr id="31" name="object 16">
            <a:extLst>
              <a:ext uri="{FF2B5EF4-FFF2-40B4-BE49-F238E27FC236}">
                <a16:creationId xmlns:a16="http://schemas.microsoft.com/office/drawing/2014/main" id="{6160ED19-5928-5F48-7A9C-94078B10821A}"/>
              </a:ext>
            </a:extLst>
          </p:cNvPr>
          <p:cNvSpPr txBox="1"/>
          <p:nvPr/>
        </p:nvSpPr>
        <p:spPr>
          <a:xfrm>
            <a:off x="10124294" y="6557481"/>
            <a:ext cx="2336164" cy="208006"/>
          </a:xfrm>
          <a:prstGeom prst="rect">
            <a:avLst/>
          </a:prstGeom>
        </p:spPr>
        <p:txBody>
          <a:bodyPr vert="horz" wrap="square" lIns="0" tIns="0" rIns="0" bIns="0" rtlCol="0">
            <a:spAutoFit/>
          </a:bodyPr>
          <a:lstStyle/>
          <a:p>
            <a:pPr marL="12700">
              <a:lnSpc>
                <a:spcPts val="1620"/>
              </a:lnSpc>
            </a:pPr>
            <a:r>
              <a:rPr lang="en-IN" sz="1600" dirty="0">
                <a:solidFill>
                  <a:schemeClr val="bg1"/>
                </a:solidFill>
                <a:latin typeface="Calibri"/>
                <a:cs typeface="Calibri"/>
              </a:rPr>
              <a:t>Appendix</a:t>
            </a:r>
            <a:endParaRPr sz="1600" dirty="0">
              <a:solidFill>
                <a:schemeClr val="bg1"/>
              </a:solidFill>
              <a:latin typeface="Calibri"/>
              <a:cs typeface="Calibri"/>
            </a:endParaRPr>
          </a:p>
        </p:txBody>
      </p:sp>
      <p:pic>
        <p:nvPicPr>
          <p:cNvPr id="32" name="Picture 31">
            <a:extLst>
              <a:ext uri="{FF2B5EF4-FFF2-40B4-BE49-F238E27FC236}">
                <a16:creationId xmlns:a16="http://schemas.microsoft.com/office/drawing/2014/main" id="{50FE902F-6F4A-6643-C0C1-D7C1FA4BCB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6581" y="-502508"/>
            <a:ext cx="1833410" cy="1833410"/>
          </a:xfrm>
          <a:prstGeom prst="rect">
            <a:avLst/>
          </a:prstGeom>
        </p:spPr>
      </p:pic>
      <p:grpSp>
        <p:nvGrpSpPr>
          <p:cNvPr id="15" name="Group 14">
            <a:extLst>
              <a:ext uri="{FF2B5EF4-FFF2-40B4-BE49-F238E27FC236}">
                <a16:creationId xmlns:a16="http://schemas.microsoft.com/office/drawing/2014/main" id="{9EABA982-6AE8-F2D2-458D-EC2C041DE414}"/>
              </a:ext>
            </a:extLst>
          </p:cNvPr>
          <p:cNvGrpSpPr/>
          <p:nvPr/>
        </p:nvGrpSpPr>
        <p:grpSpPr>
          <a:xfrm>
            <a:off x="179070" y="961570"/>
            <a:ext cx="6233746" cy="1684117"/>
            <a:chOff x="179070" y="961570"/>
            <a:chExt cx="6233746" cy="1684117"/>
          </a:xfrm>
        </p:grpSpPr>
        <p:sp>
          <p:nvSpPr>
            <p:cNvPr id="8" name="TextBox 7">
              <a:extLst>
                <a:ext uri="{FF2B5EF4-FFF2-40B4-BE49-F238E27FC236}">
                  <a16:creationId xmlns:a16="http://schemas.microsoft.com/office/drawing/2014/main" id="{356990E9-D9FB-D603-A229-FD496D993682}"/>
                </a:ext>
              </a:extLst>
            </p:cNvPr>
            <p:cNvSpPr txBox="1"/>
            <p:nvPr/>
          </p:nvSpPr>
          <p:spPr>
            <a:xfrm>
              <a:off x="179070" y="961570"/>
              <a:ext cx="6233746" cy="369332"/>
            </a:xfrm>
            <a:prstGeom prst="rect">
              <a:avLst/>
            </a:prstGeom>
            <a:noFill/>
          </p:spPr>
          <p:txBody>
            <a:bodyPr wrap="square">
              <a:spAutoFit/>
            </a:bodyPr>
            <a:lstStyle/>
            <a:p>
              <a:r>
                <a:rPr lang="en-IN" b="1" dirty="0"/>
                <a:t>Speed Comparison</a:t>
              </a:r>
            </a:p>
          </p:txBody>
        </p:sp>
        <p:sp>
          <p:nvSpPr>
            <p:cNvPr id="9" name="TextBox 8">
              <a:extLst>
                <a:ext uri="{FF2B5EF4-FFF2-40B4-BE49-F238E27FC236}">
                  <a16:creationId xmlns:a16="http://schemas.microsoft.com/office/drawing/2014/main" id="{2AB50208-D552-DA6E-003C-DB650D76A48F}"/>
                </a:ext>
              </a:extLst>
            </p:cNvPr>
            <p:cNvSpPr txBox="1"/>
            <p:nvPr/>
          </p:nvSpPr>
          <p:spPr>
            <a:xfrm>
              <a:off x="179070" y="1476136"/>
              <a:ext cx="4392930" cy="1169551"/>
            </a:xfrm>
            <a:prstGeom prst="rect">
              <a:avLst/>
            </a:prstGeom>
            <a:noFill/>
          </p:spPr>
          <p:txBody>
            <a:bodyPr wrap="square" numCol="1" rtlCol="0">
              <a:spAutoFit/>
            </a:bodyPr>
            <a:lstStyle/>
            <a:p>
              <a:pPr algn="just"/>
              <a:r>
                <a:rPr lang="en-US" sz="1000" b="0" i="0" dirty="0">
                  <a:solidFill>
                    <a:srgbClr val="000000"/>
                  </a:solidFill>
                  <a:effectLst/>
                </a:rPr>
                <a:t>The 1,337-km Eastern Dedicated Freight Corridor (EDFC) is set to enhance the operational efficiency of freight trains by enabling them to achieve top speeds of 60-70 kmph. This marks a significant improvement compared to the current operational speeds, which typically range from 25-30 kmph. Although the corridor has been designed with the capability to support a maximum speed of 100 kmph for freight trains, achieving this goal may face challenges given the current operational context.</a:t>
              </a:r>
              <a:endParaRPr lang="en-IN" sz="1000" dirty="0"/>
            </a:p>
          </p:txBody>
        </p:sp>
      </p:grpSp>
      <p:pic>
        <p:nvPicPr>
          <p:cNvPr id="12" name="Picture 11">
            <a:extLst>
              <a:ext uri="{FF2B5EF4-FFF2-40B4-BE49-F238E27FC236}">
                <a16:creationId xmlns:a16="http://schemas.microsoft.com/office/drawing/2014/main" id="{AC6A655B-73CC-91A2-689D-DF99F3347C6E}"/>
              </a:ext>
            </a:extLst>
          </p:cNvPr>
          <p:cNvPicPr>
            <a:picLocks noChangeAspect="1"/>
          </p:cNvPicPr>
          <p:nvPr/>
        </p:nvPicPr>
        <p:blipFill>
          <a:blip r:embed="rId4"/>
          <a:srcRect r="14328" b="30252"/>
          <a:stretch/>
        </p:blipFill>
        <p:spPr>
          <a:xfrm>
            <a:off x="0" y="4919878"/>
            <a:ext cx="8115300" cy="1546726"/>
          </a:xfrm>
          <a:prstGeom prst="rect">
            <a:avLst/>
          </a:prstGeom>
        </p:spPr>
      </p:pic>
      <p:pic>
        <p:nvPicPr>
          <p:cNvPr id="14" name="Picture 13">
            <a:extLst>
              <a:ext uri="{FF2B5EF4-FFF2-40B4-BE49-F238E27FC236}">
                <a16:creationId xmlns:a16="http://schemas.microsoft.com/office/drawing/2014/main" id="{7F9961BE-8DBB-754B-BC7A-9A96DE23F95E}"/>
              </a:ext>
            </a:extLst>
          </p:cNvPr>
          <p:cNvPicPr>
            <a:picLocks noChangeAspect="1"/>
          </p:cNvPicPr>
          <p:nvPr/>
        </p:nvPicPr>
        <p:blipFill>
          <a:blip r:embed="rId5"/>
          <a:srcRect r="19270"/>
          <a:stretch/>
        </p:blipFill>
        <p:spPr>
          <a:xfrm>
            <a:off x="-304800" y="4161407"/>
            <a:ext cx="4343400" cy="784928"/>
          </a:xfrm>
          <a:prstGeom prst="rect">
            <a:avLst/>
          </a:prstGeom>
        </p:spPr>
      </p:pic>
      <p:grpSp>
        <p:nvGrpSpPr>
          <p:cNvPr id="16" name="Group 15">
            <a:extLst>
              <a:ext uri="{FF2B5EF4-FFF2-40B4-BE49-F238E27FC236}">
                <a16:creationId xmlns:a16="http://schemas.microsoft.com/office/drawing/2014/main" id="{487A0385-F716-25FF-8FA6-5E9B21031E8A}"/>
              </a:ext>
            </a:extLst>
          </p:cNvPr>
          <p:cNvGrpSpPr/>
          <p:nvPr/>
        </p:nvGrpSpPr>
        <p:grpSpPr>
          <a:xfrm>
            <a:off x="4510454" y="970346"/>
            <a:ext cx="6233746" cy="1530229"/>
            <a:chOff x="179070" y="961570"/>
            <a:chExt cx="6233746" cy="1530229"/>
          </a:xfrm>
        </p:grpSpPr>
        <p:sp>
          <p:nvSpPr>
            <p:cNvPr id="17" name="TextBox 16">
              <a:extLst>
                <a:ext uri="{FF2B5EF4-FFF2-40B4-BE49-F238E27FC236}">
                  <a16:creationId xmlns:a16="http://schemas.microsoft.com/office/drawing/2014/main" id="{1723E182-3237-3D87-5E00-FC6FA82E6E2B}"/>
                </a:ext>
              </a:extLst>
            </p:cNvPr>
            <p:cNvSpPr txBox="1"/>
            <p:nvPr/>
          </p:nvSpPr>
          <p:spPr>
            <a:xfrm>
              <a:off x="179070" y="961570"/>
              <a:ext cx="6233746" cy="646331"/>
            </a:xfrm>
            <a:prstGeom prst="rect">
              <a:avLst/>
            </a:prstGeom>
            <a:noFill/>
          </p:spPr>
          <p:txBody>
            <a:bodyPr wrap="square">
              <a:spAutoFit/>
            </a:bodyPr>
            <a:lstStyle/>
            <a:p>
              <a:r>
                <a:rPr lang="en-IN" b="1" dirty="0"/>
                <a:t>Traditional Rail Services:</a:t>
              </a:r>
            </a:p>
            <a:p>
              <a:endParaRPr lang="en-IN" b="1" dirty="0"/>
            </a:p>
          </p:txBody>
        </p:sp>
        <p:sp>
          <p:nvSpPr>
            <p:cNvPr id="19" name="TextBox 18">
              <a:extLst>
                <a:ext uri="{FF2B5EF4-FFF2-40B4-BE49-F238E27FC236}">
                  <a16:creationId xmlns:a16="http://schemas.microsoft.com/office/drawing/2014/main" id="{A15C2451-32F3-C8E9-9740-9580030F166B}"/>
                </a:ext>
              </a:extLst>
            </p:cNvPr>
            <p:cNvSpPr txBox="1"/>
            <p:nvPr/>
          </p:nvSpPr>
          <p:spPr>
            <a:xfrm>
              <a:off x="240616" y="1476136"/>
              <a:ext cx="3033346" cy="1015663"/>
            </a:xfrm>
            <a:prstGeom prst="rect">
              <a:avLst/>
            </a:prstGeom>
            <a:noFill/>
          </p:spPr>
          <p:txBody>
            <a:bodyPr wrap="square" numCol="1" rtlCol="0">
              <a:spAutoFit/>
            </a:bodyPr>
            <a:lstStyle/>
            <a:p>
              <a:pPr algn="just"/>
              <a:r>
                <a:rPr lang="en-US" sz="1000" b="0" i="0" dirty="0">
                  <a:solidFill>
                    <a:srgbClr val="000000"/>
                  </a:solidFill>
                  <a:effectLst/>
                </a:rPr>
                <a:t>In contrast, traditional freight trains typically operate at much lower speeds, averaging around 25 to 30 km/h. This slower pace has been a significant factor in the shift of freight transport from rail to road over the years, as consumers increasingly demand faster delivery times.</a:t>
              </a:r>
              <a:endParaRPr lang="en-IN" sz="1000" dirty="0"/>
            </a:p>
          </p:txBody>
        </p:sp>
      </p:grpSp>
      <p:grpSp>
        <p:nvGrpSpPr>
          <p:cNvPr id="21" name="Group 20">
            <a:extLst>
              <a:ext uri="{FF2B5EF4-FFF2-40B4-BE49-F238E27FC236}">
                <a16:creationId xmlns:a16="http://schemas.microsoft.com/office/drawing/2014/main" id="{B4F008CF-9257-9089-EACD-BACF394068A7}"/>
              </a:ext>
            </a:extLst>
          </p:cNvPr>
          <p:cNvGrpSpPr/>
          <p:nvPr/>
        </p:nvGrpSpPr>
        <p:grpSpPr>
          <a:xfrm>
            <a:off x="7519708" y="961022"/>
            <a:ext cx="6233746" cy="1414126"/>
            <a:chOff x="-1143060" y="943470"/>
            <a:chExt cx="6233746" cy="1414126"/>
          </a:xfrm>
        </p:grpSpPr>
        <p:sp>
          <p:nvSpPr>
            <p:cNvPr id="23" name="TextBox 22">
              <a:extLst>
                <a:ext uri="{FF2B5EF4-FFF2-40B4-BE49-F238E27FC236}">
                  <a16:creationId xmlns:a16="http://schemas.microsoft.com/office/drawing/2014/main" id="{450B9249-1E4D-4717-AABE-DB17EAB0177A}"/>
                </a:ext>
              </a:extLst>
            </p:cNvPr>
            <p:cNvSpPr txBox="1"/>
            <p:nvPr/>
          </p:nvSpPr>
          <p:spPr>
            <a:xfrm>
              <a:off x="-1143060" y="943470"/>
              <a:ext cx="6233746" cy="369332"/>
            </a:xfrm>
            <a:prstGeom prst="rect">
              <a:avLst/>
            </a:prstGeom>
            <a:noFill/>
          </p:spPr>
          <p:txBody>
            <a:bodyPr wrap="square">
              <a:spAutoFit/>
            </a:bodyPr>
            <a:lstStyle/>
            <a:p>
              <a:r>
                <a:rPr lang="en-IN" b="1" dirty="0">
                  <a:effectLst/>
                </a:rPr>
                <a:t>Operational Efficiency:</a:t>
              </a:r>
              <a:endParaRPr lang="en-IN" b="1" dirty="0"/>
            </a:p>
          </p:txBody>
        </p:sp>
        <p:sp>
          <p:nvSpPr>
            <p:cNvPr id="24" name="TextBox 23">
              <a:extLst>
                <a:ext uri="{FF2B5EF4-FFF2-40B4-BE49-F238E27FC236}">
                  <a16:creationId xmlns:a16="http://schemas.microsoft.com/office/drawing/2014/main" id="{D1AF2228-D356-7233-C70E-2957FB0CD17B}"/>
                </a:ext>
              </a:extLst>
            </p:cNvPr>
            <p:cNvSpPr txBox="1"/>
            <p:nvPr/>
          </p:nvSpPr>
          <p:spPr>
            <a:xfrm>
              <a:off x="-1082315" y="1495822"/>
              <a:ext cx="4392930" cy="861774"/>
            </a:xfrm>
            <a:prstGeom prst="rect">
              <a:avLst/>
            </a:prstGeom>
            <a:noFill/>
          </p:spPr>
          <p:txBody>
            <a:bodyPr wrap="square" numCol="1" rtlCol="0">
              <a:spAutoFit/>
            </a:bodyPr>
            <a:lstStyle/>
            <a:p>
              <a:pPr algn="just"/>
              <a:r>
                <a:rPr lang="en-US" sz="1000" dirty="0"/>
                <a:t>DFCs allow for faster transit times, with freight trains operating at speeds of </a:t>
              </a:r>
              <a:r>
                <a:rPr lang="en-US" sz="1000" b="1" dirty="0">
                  <a:effectLst/>
                </a:rPr>
                <a:t>50-70 km/h</a:t>
              </a:r>
              <a:r>
                <a:rPr lang="en-US" sz="1000" dirty="0"/>
                <a:t>, compared to an average of </a:t>
              </a:r>
              <a:r>
                <a:rPr lang="en-US" sz="1000" b="1" dirty="0">
                  <a:effectLst/>
                </a:rPr>
                <a:t>25 km/h</a:t>
              </a:r>
              <a:r>
                <a:rPr lang="en-US" sz="1000" dirty="0"/>
                <a:t> on conventional rail lines. This increase in speed translates into quicker deliveries, which is essential for e-commerce operations that prioritize timely service .For instance, the transit time between ports and major markets like Delhi NCR has been reduced by nearly half</a:t>
              </a:r>
              <a:endParaRPr lang="en-IN" sz="1000" dirty="0"/>
            </a:p>
          </p:txBody>
        </p:sp>
      </p:grpSp>
      <p:sp>
        <p:nvSpPr>
          <p:cNvPr id="40" name="TextBox 39">
            <a:extLst>
              <a:ext uri="{FF2B5EF4-FFF2-40B4-BE49-F238E27FC236}">
                <a16:creationId xmlns:a16="http://schemas.microsoft.com/office/drawing/2014/main" id="{8F47EB0C-28A8-406C-0FDE-761781EA9B4C}"/>
              </a:ext>
            </a:extLst>
          </p:cNvPr>
          <p:cNvSpPr txBox="1"/>
          <p:nvPr/>
        </p:nvSpPr>
        <p:spPr>
          <a:xfrm>
            <a:off x="201430" y="2699056"/>
            <a:ext cx="3825447" cy="1292662"/>
          </a:xfrm>
          <a:prstGeom prst="rect">
            <a:avLst/>
          </a:prstGeom>
          <a:noFill/>
        </p:spPr>
        <p:txBody>
          <a:bodyPr wrap="square">
            <a:spAutoFit/>
          </a:bodyPr>
          <a:lstStyle/>
          <a:p>
            <a:r>
              <a:rPr lang="en-US" b="1" dirty="0">
                <a:effectLst/>
              </a:rPr>
              <a:t>Enhanced Supply Chain Efficiency</a:t>
            </a:r>
            <a:r>
              <a:rPr lang="en-US" dirty="0"/>
              <a:t>: </a:t>
            </a:r>
          </a:p>
          <a:p>
            <a:endParaRPr lang="en-US" sz="1000" dirty="0"/>
          </a:p>
          <a:p>
            <a:r>
              <a:rPr lang="en-US" sz="1000" dirty="0"/>
              <a:t>By utilizing DFCs, e-commerce firms can streamline their supply chains, reducing inventory costs due to faster transportation times. For example, the transit time from coal fields in Eastern India to power stations has decreased from </a:t>
            </a:r>
            <a:r>
              <a:rPr lang="en-US" sz="1000" b="1" dirty="0">
                <a:effectLst/>
              </a:rPr>
              <a:t>35 hours to 20 hours</a:t>
            </a:r>
            <a:r>
              <a:rPr lang="en-US" sz="1000" dirty="0"/>
              <a:t>, leading to a 20-30% reduction in inventory costs for power plants. </a:t>
            </a:r>
            <a:endParaRPr lang="en-IN" sz="1000" dirty="0"/>
          </a:p>
        </p:txBody>
      </p:sp>
      <p:sp>
        <p:nvSpPr>
          <p:cNvPr id="42" name="TextBox 41">
            <a:extLst>
              <a:ext uri="{FF2B5EF4-FFF2-40B4-BE49-F238E27FC236}">
                <a16:creationId xmlns:a16="http://schemas.microsoft.com/office/drawing/2014/main" id="{308ECC9E-62E2-B942-2F7F-AEFA52BD1FBC}"/>
              </a:ext>
            </a:extLst>
          </p:cNvPr>
          <p:cNvSpPr txBox="1"/>
          <p:nvPr/>
        </p:nvSpPr>
        <p:spPr>
          <a:xfrm>
            <a:off x="8565810" y="2499823"/>
            <a:ext cx="3825447" cy="400110"/>
          </a:xfrm>
          <a:prstGeom prst="rect">
            <a:avLst/>
          </a:prstGeom>
          <a:noFill/>
        </p:spPr>
        <p:txBody>
          <a:bodyPr wrap="square">
            <a:spAutoFit/>
          </a:bodyPr>
          <a:lstStyle/>
          <a:p>
            <a:r>
              <a:rPr lang="en-IN" sz="1000" b="1" i="1" dirty="0"/>
              <a:t>1. </a:t>
            </a:r>
            <a:r>
              <a:rPr lang="en-IN" sz="1000" i="1" dirty="0">
                <a:solidFill>
                  <a:schemeClr val="bg1">
                    <a:lumMod val="65000"/>
                  </a:schemeClr>
                </a:solidFill>
                <a:hlinkClick r:id="rId6"/>
              </a:rPr>
              <a:t>https://indianexpress.com/article/explained/explained-economics/impact-of-indias-dedicated-freight-corridors-9651261/</a:t>
            </a:r>
            <a:endParaRPr lang="en-IN" sz="1000" i="1" dirty="0">
              <a:solidFill>
                <a:schemeClr val="bg1">
                  <a:lumMod val="65000"/>
                </a:schemeClr>
              </a:solidFill>
            </a:endParaRPr>
          </a:p>
        </p:txBody>
      </p:sp>
      <p:sp>
        <p:nvSpPr>
          <p:cNvPr id="43" name="TextBox 42">
            <a:extLst>
              <a:ext uri="{FF2B5EF4-FFF2-40B4-BE49-F238E27FC236}">
                <a16:creationId xmlns:a16="http://schemas.microsoft.com/office/drawing/2014/main" id="{98808A19-1F6F-C371-1B5E-CAA902E47472}"/>
              </a:ext>
            </a:extLst>
          </p:cNvPr>
          <p:cNvSpPr txBox="1"/>
          <p:nvPr/>
        </p:nvSpPr>
        <p:spPr>
          <a:xfrm>
            <a:off x="8565811" y="2809546"/>
            <a:ext cx="3825447" cy="400110"/>
          </a:xfrm>
          <a:prstGeom prst="rect">
            <a:avLst/>
          </a:prstGeom>
          <a:noFill/>
        </p:spPr>
        <p:txBody>
          <a:bodyPr wrap="square">
            <a:spAutoFit/>
          </a:bodyPr>
          <a:lstStyle/>
          <a:p>
            <a:r>
              <a:rPr lang="en-IN" sz="1000" b="1" i="1" dirty="0"/>
              <a:t>2.</a:t>
            </a:r>
            <a:r>
              <a:rPr lang="en-IN" sz="1000" i="1" dirty="0">
                <a:solidFill>
                  <a:schemeClr val="bg1">
                    <a:lumMod val="65000"/>
                  </a:schemeClr>
                </a:solidFill>
              </a:rPr>
              <a:t> </a:t>
            </a:r>
            <a:r>
              <a:rPr lang="en-IN" sz="1000" i="1" dirty="0">
                <a:solidFill>
                  <a:schemeClr val="bg1">
                    <a:lumMod val="65000"/>
                  </a:schemeClr>
                </a:solidFill>
                <a:hlinkClick r:id="rId7"/>
              </a:rPr>
              <a:t>https://www.amjaincollege.edu.in/transforming-the-indian-economy-the-impact-of-dedicated-freight-corridor-on-indian-railways/</a:t>
            </a:r>
            <a:endParaRPr lang="en-IN" sz="1000" i="1" dirty="0">
              <a:solidFill>
                <a:schemeClr val="bg1">
                  <a:lumMod val="65000"/>
                </a:schemeClr>
              </a:solidFill>
            </a:endParaRPr>
          </a:p>
        </p:txBody>
      </p:sp>
      <p:sp>
        <p:nvSpPr>
          <p:cNvPr id="44" name="TextBox 43">
            <a:extLst>
              <a:ext uri="{FF2B5EF4-FFF2-40B4-BE49-F238E27FC236}">
                <a16:creationId xmlns:a16="http://schemas.microsoft.com/office/drawing/2014/main" id="{BFEDD3AE-E251-F9B6-DBE4-1C51DDD289BB}"/>
              </a:ext>
            </a:extLst>
          </p:cNvPr>
          <p:cNvSpPr txBox="1"/>
          <p:nvPr/>
        </p:nvSpPr>
        <p:spPr>
          <a:xfrm>
            <a:off x="8565812" y="3118895"/>
            <a:ext cx="3825447" cy="400110"/>
          </a:xfrm>
          <a:prstGeom prst="rect">
            <a:avLst/>
          </a:prstGeom>
          <a:noFill/>
        </p:spPr>
        <p:txBody>
          <a:bodyPr wrap="square">
            <a:spAutoFit/>
          </a:bodyPr>
          <a:lstStyle/>
          <a:p>
            <a:r>
              <a:rPr lang="en-IN" sz="1000" b="1" i="1" dirty="0"/>
              <a:t>3. </a:t>
            </a:r>
            <a:r>
              <a:rPr lang="en-IN" sz="1000" i="1" dirty="0">
                <a:solidFill>
                  <a:schemeClr val="bg1">
                    <a:lumMod val="65000"/>
                  </a:schemeClr>
                </a:solidFill>
                <a:hlinkClick r:id="rId8"/>
              </a:rPr>
              <a:t>https://www.logisticsinsider.in/speed-of-freight-trains-over-the-years/</a:t>
            </a:r>
            <a:endParaRPr lang="en-IN" sz="1000" i="1" dirty="0">
              <a:solidFill>
                <a:schemeClr val="bg1">
                  <a:lumMod val="65000"/>
                </a:schemeClr>
              </a:solidFill>
            </a:endParaRPr>
          </a:p>
        </p:txBody>
      </p:sp>
      <p:sp>
        <p:nvSpPr>
          <p:cNvPr id="45" name="TextBox 44">
            <a:extLst>
              <a:ext uri="{FF2B5EF4-FFF2-40B4-BE49-F238E27FC236}">
                <a16:creationId xmlns:a16="http://schemas.microsoft.com/office/drawing/2014/main" id="{79B30152-37F1-CB5E-AB20-4711570FCDB2}"/>
              </a:ext>
            </a:extLst>
          </p:cNvPr>
          <p:cNvSpPr txBox="1"/>
          <p:nvPr/>
        </p:nvSpPr>
        <p:spPr>
          <a:xfrm>
            <a:off x="8539433" y="3417895"/>
            <a:ext cx="3825447" cy="246221"/>
          </a:xfrm>
          <a:prstGeom prst="rect">
            <a:avLst/>
          </a:prstGeom>
          <a:noFill/>
        </p:spPr>
        <p:txBody>
          <a:bodyPr wrap="square">
            <a:spAutoFit/>
          </a:bodyPr>
          <a:lstStyle/>
          <a:p>
            <a:r>
              <a:rPr lang="en-IN" sz="1000" b="1" i="1" dirty="0"/>
              <a:t>4. </a:t>
            </a:r>
            <a:r>
              <a:rPr lang="en-IN" sz="1000" i="1" dirty="0">
                <a:solidFill>
                  <a:schemeClr val="bg1">
                    <a:lumMod val="65000"/>
                  </a:schemeClr>
                </a:solidFill>
                <a:hlinkClick r:id="rId9"/>
              </a:rPr>
              <a:t>https://dfccil.com/Home/DynemicPages?MenuId=3</a:t>
            </a:r>
            <a:endParaRPr lang="en-IN" sz="1000" i="1" dirty="0">
              <a:solidFill>
                <a:schemeClr val="bg1">
                  <a:lumMod val="65000"/>
                </a:schemeClr>
              </a:solidFill>
            </a:endParaRPr>
          </a:p>
        </p:txBody>
      </p:sp>
      <p:sp>
        <p:nvSpPr>
          <p:cNvPr id="47" name="TextBox 46">
            <a:extLst>
              <a:ext uri="{FF2B5EF4-FFF2-40B4-BE49-F238E27FC236}">
                <a16:creationId xmlns:a16="http://schemas.microsoft.com/office/drawing/2014/main" id="{031C0621-EE07-DCFC-703F-0134A215D0E7}"/>
              </a:ext>
            </a:extLst>
          </p:cNvPr>
          <p:cNvSpPr txBox="1"/>
          <p:nvPr/>
        </p:nvSpPr>
        <p:spPr>
          <a:xfrm>
            <a:off x="8601878" y="4046375"/>
            <a:ext cx="3825447" cy="400110"/>
          </a:xfrm>
          <a:prstGeom prst="rect">
            <a:avLst/>
          </a:prstGeom>
          <a:noFill/>
        </p:spPr>
        <p:txBody>
          <a:bodyPr wrap="square">
            <a:spAutoFit/>
          </a:bodyPr>
          <a:lstStyle/>
          <a:p>
            <a:r>
              <a:rPr lang="en-IN" sz="1000" i="1" dirty="0">
                <a:solidFill>
                  <a:schemeClr val="bg1">
                    <a:lumMod val="65000"/>
                  </a:schemeClr>
                </a:solidFill>
                <a:hlinkClick r:id="rId10"/>
              </a:rPr>
              <a:t>https://indianrailways.gov.in/Railways%20report%20-%208%20Jan%202016.pdf</a:t>
            </a:r>
            <a:endParaRPr lang="en-IN" sz="1000" i="1" dirty="0">
              <a:solidFill>
                <a:schemeClr val="bg1">
                  <a:lumMod val="65000"/>
                </a:schemeClr>
              </a:solidFill>
            </a:endParaRPr>
          </a:p>
        </p:txBody>
      </p:sp>
      <p:sp>
        <p:nvSpPr>
          <p:cNvPr id="48" name="TextBox 47">
            <a:extLst>
              <a:ext uri="{FF2B5EF4-FFF2-40B4-BE49-F238E27FC236}">
                <a16:creationId xmlns:a16="http://schemas.microsoft.com/office/drawing/2014/main" id="{14803071-1A90-E4B1-349A-E174D02749C7}"/>
              </a:ext>
            </a:extLst>
          </p:cNvPr>
          <p:cNvSpPr txBox="1"/>
          <p:nvPr/>
        </p:nvSpPr>
        <p:spPr>
          <a:xfrm>
            <a:off x="8606020" y="4355535"/>
            <a:ext cx="3825447" cy="400110"/>
          </a:xfrm>
          <a:prstGeom prst="rect">
            <a:avLst/>
          </a:prstGeom>
          <a:noFill/>
        </p:spPr>
        <p:txBody>
          <a:bodyPr wrap="square">
            <a:spAutoFit/>
          </a:bodyPr>
          <a:lstStyle/>
          <a:p>
            <a:r>
              <a:rPr lang="en-IN" sz="1000" i="1" dirty="0">
                <a:solidFill>
                  <a:schemeClr val="bg1">
                    <a:lumMod val="65000"/>
                  </a:schemeClr>
                </a:solidFill>
                <a:hlinkClick r:id="rId11"/>
              </a:rPr>
              <a:t>https://www.itln.in/railway/dedicated-freight-corridors-transforming-indias-logistics-backbone-1352140</a:t>
            </a:r>
            <a:endParaRPr lang="en-IN" sz="1000" i="1" dirty="0">
              <a:solidFill>
                <a:schemeClr val="bg1">
                  <a:lumMod val="65000"/>
                </a:schemeClr>
              </a:solidFill>
            </a:endParaRPr>
          </a:p>
        </p:txBody>
      </p:sp>
      <p:sp>
        <p:nvSpPr>
          <p:cNvPr id="49" name="TextBox 48">
            <a:extLst>
              <a:ext uri="{FF2B5EF4-FFF2-40B4-BE49-F238E27FC236}">
                <a16:creationId xmlns:a16="http://schemas.microsoft.com/office/drawing/2014/main" id="{1967ABEA-193A-476A-C7D1-6225AC6773A9}"/>
              </a:ext>
            </a:extLst>
          </p:cNvPr>
          <p:cNvSpPr txBox="1"/>
          <p:nvPr/>
        </p:nvSpPr>
        <p:spPr>
          <a:xfrm>
            <a:off x="8610162" y="4664695"/>
            <a:ext cx="3825447" cy="400110"/>
          </a:xfrm>
          <a:prstGeom prst="rect">
            <a:avLst/>
          </a:prstGeom>
          <a:noFill/>
        </p:spPr>
        <p:txBody>
          <a:bodyPr wrap="square">
            <a:spAutoFit/>
          </a:bodyPr>
          <a:lstStyle/>
          <a:p>
            <a:r>
              <a:rPr lang="en-IN" sz="1000" i="1" dirty="0">
                <a:solidFill>
                  <a:schemeClr val="bg1">
                    <a:lumMod val="65000"/>
                  </a:schemeClr>
                </a:solidFill>
                <a:hlinkClick r:id="rId12"/>
              </a:rPr>
              <a:t>https://dfccil.com/images/uploads/img/DFC-Press-Release_DFC-achieves-avg-speed-of-99.38-kmph-on-EDFC_30.05.2021_SV17.pdf</a:t>
            </a:r>
            <a:endParaRPr lang="en-IN" sz="1000" i="1" dirty="0">
              <a:solidFill>
                <a:schemeClr val="bg1">
                  <a:lumMod val="65000"/>
                </a:schemeClr>
              </a:solidFill>
            </a:endParaRPr>
          </a:p>
        </p:txBody>
      </p:sp>
      <p:sp>
        <p:nvSpPr>
          <p:cNvPr id="50" name="TextBox 49">
            <a:extLst>
              <a:ext uri="{FF2B5EF4-FFF2-40B4-BE49-F238E27FC236}">
                <a16:creationId xmlns:a16="http://schemas.microsoft.com/office/drawing/2014/main" id="{A3AE0C0F-1F7A-A3FD-F282-7286BD3280A2}"/>
              </a:ext>
            </a:extLst>
          </p:cNvPr>
          <p:cNvSpPr txBox="1"/>
          <p:nvPr/>
        </p:nvSpPr>
        <p:spPr>
          <a:xfrm>
            <a:off x="8614304" y="4973855"/>
            <a:ext cx="3825447" cy="553998"/>
          </a:xfrm>
          <a:prstGeom prst="rect">
            <a:avLst/>
          </a:prstGeom>
          <a:noFill/>
        </p:spPr>
        <p:txBody>
          <a:bodyPr wrap="square">
            <a:spAutoFit/>
          </a:bodyPr>
          <a:lstStyle/>
          <a:p>
            <a:r>
              <a:rPr lang="en-IN" sz="1000" i="1" dirty="0">
                <a:solidFill>
                  <a:schemeClr val="bg1">
                    <a:lumMod val="65000"/>
                  </a:schemeClr>
                </a:solidFill>
                <a:hlinkClick r:id="rId13"/>
              </a:rPr>
              <a:t>http://www.financialexpress.com/economy/indian-railways-roro-service-hits-infrastructure-hurdle-needs-structural-change-to-work-effectively/613896/</a:t>
            </a:r>
            <a:endParaRPr lang="en-IN" sz="1000" i="1" dirty="0">
              <a:solidFill>
                <a:schemeClr val="bg1">
                  <a:lumMod val="65000"/>
                </a:schemeClr>
              </a:solidFill>
            </a:endParaRPr>
          </a:p>
        </p:txBody>
      </p:sp>
      <p:sp>
        <p:nvSpPr>
          <p:cNvPr id="51" name="TextBox 50">
            <a:extLst>
              <a:ext uri="{FF2B5EF4-FFF2-40B4-BE49-F238E27FC236}">
                <a16:creationId xmlns:a16="http://schemas.microsoft.com/office/drawing/2014/main" id="{3658CC2E-D9EF-E9CF-07A5-BDDD2D0ADB5B}"/>
              </a:ext>
            </a:extLst>
          </p:cNvPr>
          <p:cNvSpPr txBox="1"/>
          <p:nvPr/>
        </p:nvSpPr>
        <p:spPr>
          <a:xfrm>
            <a:off x="8610161" y="5456508"/>
            <a:ext cx="3825447" cy="400110"/>
          </a:xfrm>
          <a:prstGeom prst="rect">
            <a:avLst/>
          </a:prstGeom>
          <a:noFill/>
        </p:spPr>
        <p:txBody>
          <a:bodyPr wrap="square">
            <a:spAutoFit/>
          </a:bodyPr>
          <a:lstStyle/>
          <a:p>
            <a:r>
              <a:rPr lang="en-IN" sz="1000" i="1" dirty="0">
                <a:solidFill>
                  <a:schemeClr val="bg1">
                    <a:lumMod val="65000"/>
                  </a:schemeClr>
                </a:solidFill>
                <a:hlinkClick r:id="rId6"/>
              </a:rPr>
              <a:t>https://indianexpress.com/article/explained/explained-economics/impact-of-indias-dedicated-freight-corridors-9651261/</a:t>
            </a:r>
            <a:endParaRPr lang="en-IN" sz="1000" i="1" dirty="0">
              <a:solidFill>
                <a:schemeClr val="bg1">
                  <a:lumMod val="65000"/>
                </a:schemeClr>
              </a:solidFill>
            </a:endParaRPr>
          </a:p>
        </p:txBody>
      </p:sp>
      <p:sp>
        <p:nvSpPr>
          <p:cNvPr id="54" name="TextBox 53">
            <a:extLst>
              <a:ext uri="{FF2B5EF4-FFF2-40B4-BE49-F238E27FC236}">
                <a16:creationId xmlns:a16="http://schemas.microsoft.com/office/drawing/2014/main" id="{59705212-BE36-55AF-ECD5-5B4A089FE036}"/>
              </a:ext>
            </a:extLst>
          </p:cNvPr>
          <p:cNvSpPr txBox="1"/>
          <p:nvPr/>
        </p:nvSpPr>
        <p:spPr>
          <a:xfrm>
            <a:off x="8574602" y="5776927"/>
            <a:ext cx="3825447" cy="707886"/>
          </a:xfrm>
          <a:prstGeom prst="rect">
            <a:avLst/>
          </a:prstGeom>
          <a:noFill/>
        </p:spPr>
        <p:txBody>
          <a:bodyPr wrap="square">
            <a:spAutoFit/>
          </a:bodyPr>
          <a:lstStyle/>
          <a:p>
            <a:r>
              <a:rPr lang="en-IN" sz="1000" i="1" dirty="0">
                <a:solidFill>
                  <a:schemeClr val="bg1">
                    <a:lumMod val="65000"/>
                  </a:schemeClr>
                </a:solidFill>
                <a:hlinkClick r:id="rId14"/>
              </a:rPr>
              <a:t>https://www.financialexpress.com/business/railways-indian-railways-advances-freight-transportation-with-completion-of-eastern-dedicated-freight-corridor-and-ongoing-progress-on-western-corridor-3391026/</a:t>
            </a:r>
            <a:endParaRPr lang="en-IN" sz="1000" i="1" dirty="0">
              <a:solidFill>
                <a:schemeClr val="bg1">
                  <a:lumMod val="65000"/>
                </a:schemeClr>
              </a:solidFill>
            </a:endParaRPr>
          </a:p>
        </p:txBody>
      </p:sp>
    </p:spTree>
    <p:extLst>
      <p:ext uri="{BB962C8B-B14F-4D97-AF65-F5344CB8AC3E}">
        <p14:creationId xmlns:p14="http://schemas.microsoft.com/office/powerpoint/2010/main" val="1839001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16441-1A7C-C89E-DDF4-13F4E6F0B22D}"/>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93290900-F818-9377-01EC-6992A806E4EC}"/>
              </a:ext>
            </a:extLst>
          </p:cNvPr>
          <p:cNvGrpSpPr/>
          <p:nvPr/>
        </p:nvGrpSpPr>
        <p:grpSpPr>
          <a:xfrm>
            <a:off x="0" y="0"/>
            <a:ext cx="12191999" cy="108585"/>
            <a:chOff x="0" y="0"/>
            <a:chExt cx="12191999" cy="108585"/>
          </a:xfrm>
        </p:grpSpPr>
        <p:sp>
          <p:nvSpPr>
            <p:cNvPr id="3" name="object 3">
              <a:extLst>
                <a:ext uri="{FF2B5EF4-FFF2-40B4-BE49-F238E27FC236}">
                  <a16:creationId xmlns:a16="http://schemas.microsoft.com/office/drawing/2014/main" id="{F61EF8D5-4040-95A8-443F-E2A7EB69B408}"/>
                </a:ext>
              </a:extLst>
            </p:cNvPr>
            <p:cNvSpPr/>
            <p:nvPr/>
          </p:nvSpPr>
          <p:spPr>
            <a:xfrm>
              <a:off x="0" y="0"/>
              <a:ext cx="9928860" cy="108585"/>
            </a:xfrm>
            <a:custGeom>
              <a:avLst/>
              <a:gdLst/>
              <a:ahLst/>
              <a:cxnLst/>
              <a:rect l="l" t="t" r="r" b="b"/>
              <a:pathLst>
                <a:path w="9928860" h="108585">
                  <a:moveTo>
                    <a:pt x="9928859" y="108202"/>
                  </a:moveTo>
                  <a:lnTo>
                    <a:pt x="0" y="108202"/>
                  </a:lnTo>
                  <a:lnTo>
                    <a:pt x="0" y="0"/>
                  </a:lnTo>
                  <a:lnTo>
                    <a:pt x="9928859" y="0"/>
                  </a:lnTo>
                  <a:lnTo>
                    <a:pt x="9928859" y="108202"/>
                  </a:lnTo>
                  <a:close/>
                </a:path>
              </a:pathLst>
            </a:custGeom>
            <a:solidFill>
              <a:srgbClr val="00928F"/>
            </a:solidFill>
          </p:spPr>
          <p:txBody>
            <a:bodyPr wrap="square" lIns="0" tIns="0" rIns="0" bIns="0" rtlCol="0"/>
            <a:lstStyle/>
            <a:p>
              <a:endParaRPr/>
            </a:p>
          </p:txBody>
        </p:sp>
        <p:sp>
          <p:nvSpPr>
            <p:cNvPr id="4" name="object 4">
              <a:extLst>
                <a:ext uri="{FF2B5EF4-FFF2-40B4-BE49-F238E27FC236}">
                  <a16:creationId xmlns:a16="http://schemas.microsoft.com/office/drawing/2014/main" id="{2CC52C7F-0123-E879-C432-2E2365AA0C4B}"/>
                </a:ext>
              </a:extLst>
            </p:cNvPr>
            <p:cNvSpPr/>
            <p:nvPr/>
          </p:nvSpPr>
          <p:spPr>
            <a:xfrm>
              <a:off x="9928859" y="0"/>
              <a:ext cx="2263140" cy="108585"/>
            </a:xfrm>
            <a:custGeom>
              <a:avLst/>
              <a:gdLst/>
              <a:ahLst/>
              <a:cxnLst/>
              <a:rect l="l" t="t" r="r" b="b"/>
              <a:pathLst>
                <a:path w="2263140" h="108585">
                  <a:moveTo>
                    <a:pt x="2263137" y="108202"/>
                  </a:moveTo>
                  <a:lnTo>
                    <a:pt x="0" y="108202"/>
                  </a:lnTo>
                  <a:lnTo>
                    <a:pt x="0" y="0"/>
                  </a:lnTo>
                  <a:lnTo>
                    <a:pt x="2263137" y="0"/>
                  </a:lnTo>
                  <a:lnTo>
                    <a:pt x="2263137" y="108202"/>
                  </a:lnTo>
                  <a:close/>
                </a:path>
              </a:pathLst>
            </a:custGeom>
            <a:solidFill>
              <a:srgbClr val="00EDE7"/>
            </a:solidFill>
          </p:spPr>
          <p:txBody>
            <a:bodyPr wrap="square" lIns="0" tIns="0" rIns="0" bIns="0" rtlCol="0"/>
            <a:lstStyle/>
            <a:p>
              <a:endParaRPr/>
            </a:p>
          </p:txBody>
        </p:sp>
      </p:grpSp>
      <p:sp>
        <p:nvSpPr>
          <p:cNvPr id="6" name="object 6">
            <a:extLst>
              <a:ext uri="{FF2B5EF4-FFF2-40B4-BE49-F238E27FC236}">
                <a16:creationId xmlns:a16="http://schemas.microsoft.com/office/drawing/2014/main" id="{9BEB46E2-6DA0-939B-D78B-3EC47CD4A381}"/>
              </a:ext>
            </a:extLst>
          </p:cNvPr>
          <p:cNvSpPr txBox="1">
            <a:spLocks noGrp="1"/>
          </p:cNvSpPr>
          <p:nvPr>
            <p:ph type="title"/>
          </p:nvPr>
        </p:nvSpPr>
        <p:spPr>
          <a:xfrm>
            <a:off x="213153" y="128130"/>
            <a:ext cx="5932805" cy="572135"/>
          </a:xfrm>
          <a:prstGeom prst="rect">
            <a:avLst/>
          </a:prstGeom>
        </p:spPr>
        <p:txBody>
          <a:bodyPr vert="horz" wrap="square" lIns="0" tIns="12700" rIns="0" bIns="0" rtlCol="0">
            <a:spAutoFit/>
          </a:bodyPr>
          <a:lstStyle/>
          <a:p>
            <a:pPr marL="16510">
              <a:lnSpc>
                <a:spcPts val="2390"/>
              </a:lnSpc>
              <a:spcBef>
                <a:spcPts val="100"/>
              </a:spcBef>
            </a:pPr>
            <a:r>
              <a:rPr spc="-5" dirty="0"/>
              <a:t>APPENDIX</a:t>
            </a:r>
            <a:r>
              <a:rPr spc="-45" dirty="0"/>
              <a:t> </a:t>
            </a:r>
            <a:r>
              <a:rPr spc="-5" dirty="0"/>
              <a:t>(</a:t>
            </a:r>
            <a:r>
              <a:rPr lang="en-IN" spc="-5" dirty="0"/>
              <a:t>2/4</a:t>
            </a:r>
            <a:r>
              <a:rPr spc="-5" dirty="0"/>
              <a:t>)</a:t>
            </a:r>
          </a:p>
          <a:p>
            <a:pPr marL="12700">
              <a:lnSpc>
                <a:spcPts val="1910"/>
              </a:lnSpc>
            </a:pPr>
            <a:r>
              <a:rPr sz="1600" b="0" spc="-10" dirty="0">
                <a:solidFill>
                  <a:srgbClr val="7F7F7F"/>
                </a:solidFill>
                <a:latin typeface="Calibri"/>
                <a:cs typeface="Calibri"/>
              </a:rPr>
              <a:t>For </a:t>
            </a:r>
            <a:r>
              <a:rPr sz="1600" b="0" spc="-5" dirty="0">
                <a:solidFill>
                  <a:srgbClr val="7F7F7F"/>
                </a:solidFill>
                <a:latin typeface="Calibri"/>
                <a:cs typeface="Calibri"/>
              </a:rPr>
              <a:t>showcasing</a:t>
            </a:r>
            <a:r>
              <a:rPr lang="en-IN" sz="1600" b="0" spc="-5" dirty="0">
                <a:solidFill>
                  <a:srgbClr val="7F7F7F"/>
                </a:solidFill>
                <a:latin typeface="Calibri"/>
                <a:cs typeface="Calibri"/>
              </a:rPr>
              <a:t> Average cost of construction of Warehouse</a:t>
            </a:r>
            <a:endParaRPr sz="1600" dirty="0">
              <a:latin typeface="Calibri"/>
              <a:cs typeface="Calibri"/>
            </a:endParaRPr>
          </a:p>
        </p:txBody>
      </p:sp>
      <p:sp>
        <p:nvSpPr>
          <p:cNvPr id="7" name="object 7">
            <a:extLst>
              <a:ext uri="{FF2B5EF4-FFF2-40B4-BE49-F238E27FC236}">
                <a16:creationId xmlns:a16="http://schemas.microsoft.com/office/drawing/2014/main" id="{9997BD38-B3CC-A0CF-4BC0-0395E496582B}"/>
              </a:ext>
            </a:extLst>
          </p:cNvPr>
          <p:cNvSpPr/>
          <p:nvPr/>
        </p:nvSpPr>
        <p:spPr>
          <a:xfrm>
            <a:off x="179070" y="778001"/>
            <a:ext cx="11268075" cy="0"/>
          </a:xfrm>
          <a:custGeom>
            <a:avLst/>
            <a:gdLst/>
            <a:ahLst/>
            <a:cxnLst/>
            <a:rect l="l" t="t" r="r" b="b"/>
            <a:pathLst>
              <a:path w="11268075">
                <a:moveTo>
                  <a:pt x="0" y="0"/>
                </a:moveTo>
                <a:lnTo>
                  <a:pt x="11267947" y="0"/>
                </a:lnTo>
              </a:path>
            </a:pathLst>
          </a:custGeom>
          <a:ln w="19049">
            <a:solidFill>
              <a:srgbClr val="0C0C0C"/>
            </a:solidFill>
          </a:ln>
        </p:spPr>
        <p:txBody>
          <a:bodyPr wrap="square" lIns="0" tIns="0" rIns="0" bIns="0" rtlCol="0"/>
          <a:lstStyle/>
          <a:p>
            <a:endParaRPr/>
          </a:p>
        </p:txBody>
      </p:sp>
      <p:sp>
        <p:nvSpPr>
          <p:cNvPr id="18" name="object 18">
            <a:extLst>
              <a:ext uri="{FF2B5EF4-FFF2-40B4-BE49-F238E27FC236}">
                <a16:creationId xmlns:a16="http://schemas.microsoft.com/office/drawing/2014/main" id="{D4DEF651-11B7-BDA4-D7D4-0EBD24B501D8}"/>
              </a:ext>
            </a:extLst>
          </p:cNvPr>
          <p:cNvSpPr txBox="1"/>
          <p:nvPr/>
        </p:nvSpPr>
        <p:spPr>
          <a:xfrm>
            <a:off x="10206228" y="6594603"/>
            <a:ext cx="829310" cy="228600"/>
          </a:xfrm>
          <a:prstGeom prst="rect">
            <a:avLst/>
          </a:prstGeom>
        </p:spPr>
        <p:txBody>
          <a:bodyPr vert="horz" wrap="square" lIns="0" tIns="0" rIns="0" bIns="0" rtlCol="0">
            <a:spAutoFit/>
          </a:bodyPr>
          <a:lstStyle/>
          <a:p>
            <a:pPr marL="12700">
              <a:lnSpc>
                <a:spcPts val="1620"/>
              </a:lnSpc>
            </a:pPr>
            <a:r>
              <a:rPr sz="1600" b="1" spc="-5" dirty="0">
                <a:solidFill>
                  <a:srgbClr val="FFFFFF"/>
                </a:solidFill>
                <a:latin typeface="Calibri"/>
                <a:cs typeface="Calibri"/>
              </a:rPr>
              <a:t>Appendix</a:t>
            </a:r>
            <a:endParaRPr sz="1600">
              <a:latin typeface="Calibri"/>
              <a:cs typeface="Calibri"/>
            </a:endParaRPr>
          </a:p>
        </p:txBody>
      </p:sp>
      <p:sp>
        <p:nvSpPr>
          <p:cNvPr id="20" name="object 12">
            <a:extLst>
              <a:ext uri="{FF2B5EF4-FFF2-40B4-BE49-F238E27FC236}">
                <a16:creationId xmlns:a16="http://schemas.microsoft.com/office/drawing/2014/main" id="{0EE753CA-059F-C0F4-65FB-D485B32D6300}"/>
              </a:ext>
            </a:extLst>
          </p:cNvPr>
          <p:cNvSpPr txBox="1"/>
          <p:nvPr/>
        </p:nvSpPr>
        <p:spPr>
          <a:xfrm>
            <a:off x="578267" y="6604900"/>
            <a:ext cx="1549494" cy="208006"/>
          </a:xfrm>
          <a:prstGeom prst="rect">
            <a:avLst/>
          </a:prstGeom>
        </p:spPr>
        <p:txBody>
          <a:bodyPr vert="horz" wrap="square" lIns="0" tIns="0" rIns="0" bIns="0" rtlCol="0">
            <a:spAutoFit/>
          </a:bodyPr>
          <a:lstStyle/>
          <a:p>
            <a:pPr marL="12700">
              <a:lnSpc>
                <a:spcPts val="1620"/>
              </a:lnSpc>
            </a:pPr>
            <a:r>
              <a:rPr sz="1600" spc="-10" dirty="0">
                <a:latin typeface="Calibri"/>
                <a:cs typeface="Calibri"/>
              </a:rPr>
              <a:t>In</a:t>
            </a:r>
            <a:r>
              <a:rPr lang="en-IN" sz="1600" spc="-10" dirty="0" err="1">
                <a:latin typeface="Calibri"/>
                <a:cs typeface="Calibri"/>
              </a:rPr>
              <a:t>dustry</a:t>
            </a:r>
            <a:r>
              <a:rPr lang="en-IN" sz="1600" spc="-10" dirty="0">
                <a:latin typeface="Calibri"/>
                <a:cs typeface="Calibri"/>
              </a:rPr>
              <a:t> Analysis</a:t>
            </a:r>
            <a:endParaRPr sz="1600" dirty="0">
              <a:latin typeface="Calibri"/>
              <a:cs typeface="Calibri"/>
            </a:endParaRPr>
          </a:p>
        </p:txBody>
      </p:sp>
      <p:sp>
        <p:nvSpPr>
          <p:cNvPr id="22" name="object 16">
            <a:extLst>
              <a:ext uri="{FF2B5EF4-FFF2-40B4-BE49-F238E27FC236}">
                <a16:creationId xmlns:a16="http://schemas.microsoft.com/office/drawing/2014/main" id="{3767CFB7-BD21-BFA9-7B3E-5E3EC4970F84}"/>
              </a:ext>
            </a:extLst>
          </p:cNvPr>
          <p:cNvSpPr txBox="1"/>
          <p:nvPr/>
        </p:nvSpPr>
        <p:spPr>
          <a:xfrm>
            <a:off x="7440754" y="6573794"/>
            <a:ext cx="2336164" cy="208006"/>
          </a:xfrm>
          <a:prstGeom prst="rect">
            <a:avLst/>
          </a:prstGeom>
        </p:spPr>
        <p:txBody>
          <a:bodyPr vert="horz" wrap="square" lIns="0" tIns="0" rIns="0" bIns="0" rtlCol="0">
            <a:spAutoFit/>
          </a:bodyPr>
          <a:lstStyle/>
          <a:p>
            <a:pPr marL="12700">
              <a:lnSpc>
                <a:spcPts val="1620"/>
              </a:lnSpc>
            </a:pPr>
            <a:endParaRPr sz="1600" dirty="0">
              <a:latin typeface="Calibri"/>
              <a:cs typeface="Calibri"/>
            </a:endParaRPr>
          </a:p>
        </p:txBody>
      </p:sp>
      <p:sp>
        <p:nvSpPr>
          <p:cNvPr id="25" name="object 91">
            <a:extLst>
              <a:ext uri="{FF2B5EF4-FFF2-40B4-BE49-F238E27FC236}">
                <a16:creationId xmlns:a16="http://schemas.microsoft.com/office/drawing/2014/main" id="{1DF4C995-8BC1-0FF2-723A-CA81DCF58960}"/>
              </a:ext>
            </a:extLst>
          </p:cNvPr>
          <p:cNvSpPr/>
          <p:nvPr/>
        </p:nvSpPr>
        <p:spPr>
          <a:xfrm>
            <a:off x="0" y="6467761"/>
            <a:ext cx="12171954" cy="45719"/>
          </a:xfrm>
          <a:custGeom>
            <a:avLst/>
            <a:gdLst/>
            <a:ahLst/>
            <a:cxnLst/>
            <a:rect l="l" t="t" r="r" b="b"/>
            <a:pathLst>
              <a:path w="11268075">
                <a:moveTo>
                  <a:pt x="0" y="0"/>
                </a:moveTo>
                <a:lnTo>
                  <a:pt x="11267947" y="0"/>
                </a:lnTo>
              </a:path>
            </a:pathLst>
          </a:custGeom>
          <a:ln w="19049">
            <a:solidFill>
              <a:srgbClr val="0C0C0C"/>
            </a:solidFill>
          </a:ln>
        </p:spPr>
        <p:txBody>
          <a:bodyPr wrap="square" lIns="0" tIns="0" rIns="0" bIns="0" rtlCol="0"/>
          <a:lstStyle/>
          <a:p>
            <a:endParaRPr/>
          </a:p>
        </p:txBody>
      </p:sp>
      <p:sp>
        <p:nvSpPr>
          <p:cNvPr id="28" name="object 14">
            <a:extLst>
              <a:ext uri="{FF2B5EF4-FFF2-40B4-BE49-F238E27FC236}">
                <a16:creationId xmlns:a16="http://schemas.microsoft.com/office/drawing/2014/main" id="{33C11092-2842-1FB0-1097-8ACC6D3FE695}"/>
              </a:ext>
            </a:extLst>
          </p:cNvPr>
          <p:cNvSpPr txBox="1"/>
          <p:nvPr/>
        </p:nvSpPr>
        <p:spPr>
          <a:xfrm>
            <a:off x="3483500" y="6604900"/>
            <a:ext cx="2724150" cy="208006"/>
          </a:xfrm>
          <a:prstGeom prst="rect">
            <a:avLst/>
          </a:prstGeom>
        </p:spPr>
        <p:txBody>
          <a:bodyPr vert="horz" wrap="square" lIns="0" tIns="0" rIns="0" bIns="0" rtlCol="0">
            <a:spAutoFit/>
          </a:bodyPr>
          <a:lstStyle/>
          <a:p>
            <a:pPr marL="12700">
              <a:lnSpc>
                <a:spcPts val="1620"/>
              </a:lnSpc>
            </a:pPr>
            <a:r>
              <a:rPr lang="en-IN" sz="1600" spc="-5" dirty="0">
                <a:latin typeface="Calibri"/>
                <a:cs typeface="Calibri"/>
              </a:rPr>
              <a:t>Expansion Strategy</a:t>
            </a:r>
            <a:endParaRPr sz="1600" dirty="0">
              <a:latin typeface="Calibri"/>
              <a:cs typeface="Calibri"/>
            </a:endParaRPr>
          </a:p>
        </p:txBody>
      </p:sp>
      <p:sp>
        <p:nvSpPr>
          <p:cNvPr id="29" name="object 16">
            <a:extLst>
              <a:ext uri="{FF2B5EF4-FFF2-40B4-BE49-F238E27FC236}">
                <a16:creationId xmlns:a16="http://schemas.microsoft.com/office/drawing/2014/main" id="{5D736635-7FC2-6110-93D5-4DCFEA88E46E}"/>
              </a:ext>
            </a:extLst>
          </p:cNvPr>
          <p:cNvSpPr txBox="1"/>
          <p:nvPr/>
        </p:nvSpPr>
        <p:spPr>
          <a:xfrm>
            <a:off x="6555026" y="6604900"/>
            <a:ext cx="2336164" cy="208006"/>
          </a:xfrm>
          <a:prstGeom prst="rect">
            <a:avLst/>
          </a:prstGeom>
        </p:spPr>
        <p:txBody>
          <a:bodyPr vert="horz" wrap="square" lIns="0" tIns="0" rIns="0" bIns="0" rtlCol="0">
            <a:spAutoFit/>
          </a:bodyPr>
          <a:lstStyle/>
          <a:p>
            <a:pPr marL="12700">
              <a:lnSpc>
                <a:spcPts val="1620"/>
              </a:lnSpc>
            </a:pPr>
            <a:r>
              <a:rPr lang="en-IN" sz="1600" spc="-15" dirty="0">
                <a:latin typeface="Calibri"/>
                <a:cs typeface="Calibri"/>
              </a:rPr>
              <a:t>Timeline &amp; </a:t>
            </a:r>
            <a:r>
              <a:rPr lang="en-IN" sz="1600" spc="-10" dirty="0">
                <a:latin typeface="Calibri"/>
                <a:cs typeface="Calibri"/>
              </a:rPr>
              <a:t>Risk Mitigation</a:t>
            </a:r>
            <a:endParaRPr sz="1600" dirty="0">
              <a:latin typeface="Calibri"/>
              <a:cs typeface="Calibri"/>
            </a:endParaRPr>
          </a:p>
        </p:txBody>
      </p:sp>
      <p:sp>
        <p:nvSpPr>
          <p:cNvPr id="30" name="Rectangle: Single Corner Snipped 29">
            <a:extLst>
              <a:ext uri="{FF2B5EF4-FFF2-40B4-BE49-F238E27FC236}">
                <a16:creationId xmlns:a16="http://schemas.microsoft.com/office/drawing/2014/main" id="{30A65932-29BB-4A63-3B70-79202EA5D26C}"/>
              </a:ext>
            </a:extLst>
          </p:cNvPr>
          <p:cNvSpPr/>
          <p:nvPr/>
        </p:nvSpPr>
        <p:spPr>
          <a:xfrm>
            <a:off x="9279341" y="6474656"/>
            <a:ext cx="2892613" cy="348547"/>
          </a:xfrm>
          <a:prstGeom prst="snip1Rect">
            <a:avLst>
              <a:gd name="adj" fmla="val 38477"/>
            </a:avLst>
          </a:prstGeom>
          <a:solidFill>
            <a:srgbClr val="00928F"/>
          </a:solidFill>
        </p:spPr>
        <p:txBody>
          <a:bodyPr vert="horz" wrap="square" lIns="0" tIns="10795" rIns="0" bIns="0" rtlCol="0">
            <a:spAutoFit/>
          </a:bodyPr>
          <a:lstStyle/>
          <a:p>
            <a:pPr algn="ctr">
              <a:spcBef>
                <a:spcPts val="85"/>
              </a:spcBef>
            </a:pPr>
            <a:endParaRPr lang="en-IN" sz="1600" b="1" spc="-10">
              <a:solidFill>
                <a:srgbClr val="FFFFFF"/>
              </a:solidFill>
              <a:latin typeface="Calibri"/>
              <a:cs typeface="Calibri"/>
            </a:endParaRPr>
          </a:p>
        </p:txBody>
      </p:sp>
      <p:sp>
        <p:nvSpPr>
          <p:cNvPr id="31" name="object 16">
            <a:extLst>
              <a:ext uri="{FF2B5EF4-FFF2-40B4-BE49-F238E27FC236}">
                <a16:creationId xmlns:a16="http://schemas.microsoft.com/office/drawing/2014/main" id="{80E94B90-6987-D76B-5582-D18137D5AE39}"/>
              </a:ext>
            </a:extLst>
          </p:cNvPr>
          <p:cNvSpPr txBox="1"/>
          <p:nvPr/>
        </p:nvSpPr>
        <p:spPr>
          <a:xfrm>
            <a:off x="10124294" y="6557481"/>
            <a:ext cx="2336164" cy="208006"/>
          </a:xfrm>
          <a:prstGeom prst="rect">
            <a:avLst/>
          </a:prstGeom>
        </p:spPr>
        <p:txBody>
          <a:bodyPr vert="horz" wrap="square" lIns="0" tIns="0" rIns="0" bIns="0" rtlCol="0">
            <a:spAutoFit/>
          </a:bodyPr>
          <a:lstStyle/>
          <a:p>
            <a:pPr marL="12700">
              <a:lnSpc>
                <a:spcPts val="1620"/>
              </a:lnSpc>
            </a:pPr>
            <a:r>
              <a:rPr lang="en-IN" sz="1600" dirty="0">
                <a:solidFill>
                  <a:schemeClr val="bg1"/>
                </a:solidFill>
                <a:latin typeface="Calibri"/>
                <a:cs typeface="Calibri"/>
              </a:rPr>
              <a:t>Appendix</a:t>
            </a:r>
            <a:endParaRPr sz="1600" dirty="0">
              <a:solidFill>
                <a:schemeClr val="bg1"/>
              </a:solidFill>
              <a:latin typeface="Calibri"/>
              <a:cs typeface="Calibri"/>
            </a:endParaRPr>
          </a:p>
        </p:txBody>
      </p:sp>
      <p:pic>
        <p:nvPicPr>
          <p:cNvPr id="8" name="Picture 7">
            <a:extLst>
              <a:ext uri="{FF2B5EF4-FFF2-40B4-BE49-F238E27FC236}">
                <a16:creationId xmlns:a16="http://schemas.microsoft.com/office/drawing/2014/main" id="{728F92DD-330E-72DF-1485-1BB41B58BE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1800" y="-502508"/>
            <a:ext cx="1833410" cy="1833410"/>
          </a:xfrm>
          <a:prstGeom prst="rect">
            <a:avLst/>
          </a:prstGeom>
        </p:spPr>
      </p:pic>
      <p:pic>
        <p:nvPicPr>
          <p:cNvPr id="9" name="Picture 8">
            <a:extLst>
              <a:ext uri="{FF2B5EF4-FFF2-40B4-BE49-F238E27FC236}">
                <a16:creationId xmlns:a16="http://schemas.microsoft.com/office/drawing/2014/main" id="{2F40BA06-E21E-1229-3C9C-6B36E0181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288513"/>
            <a:ext cx="8151346" cy="5118934"/>
          </a:xfrm>
          <a:prstGeom prst="rect">
            <a:avLst/>
          </a:prstGeom>
        </p:spPr>
      </p:pic>
      <p:sp>
        <p:nvSpPr>
          <p:cNvPr id="10" name="TextBox 9">
            <a:extLst>
              <a:ext uri="{FF2B5EF4-FFF2-40B4-BE49-F238E27FC236}">
                <a16:creationId xmlns:a16="http://schemas.microsoft.com/office/drawing/2014/main" id="{C9C125C5-B1F7-CF2B-7699-5BF6C494676A}"/>
              </a:ext>
            </a:extLst>
          </p:cNvPr>
          <p:cNvSpPr txBox="1"/>
          <p:nvPr/>
        </p:nvSpPr>
        <p:spPr>
          <a:xfrm>
            <a:off x="3200400" y="826094"/>
            <a:ext cx="5654994" cy="400110"/>
          </a:xfrm>
          <a:prstGeom prst="rect">
            <a:avLst/>
          </a:prstGeom>
          <a:noFill/>
        </p:spPr>
        <p:txBody>
          <a:bodyPr wrap="square" rtlCol="0">
            <a:spAutoFit/>
          </a:bodyPr>
          <a:lstStyle/>
          <a:p>
            <a:r>
              <a:rPr lang="en-IN" sz="2000" dirty="0">
                <a:solidFill>
                  <a:schemeClr val="accent5"/>
                </a:solidFill>
              </a:rPr>
              <a:t>Average Cost Of Construction Of Warehouse/Hub</a:t>
            </a:r>
          </a:p>
        </p:txBody>
      </p:sp>
    </p:spTree>
    <p:extLst>
      <p:ext uri="{BB962C8B-B14F-4D97-AF65-F5344CB8AC3E}">
        <p14:creationId xmlns:p14="http://schemas.microsoft.com/office/powerpoint/2010/main" val="1266905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62EFD-8140-8108-1532-12862739C8F0}"/>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3CDCEFE9-C1C9-1AF3-07E1-FF86B04AB0C0}"/>
              </a:ext>
            </a:extLst>
          </p:cNvPr>
          <p:cNvGrpSpPr/>
          <p:nvPr/>
        </p:nvGrpSpPr>
        <p:grpSpPr>
          <a:xfrm>
            <a:off x="0" y="0"/>
            <a:ext cx="12191999" cy="108585"/>
            <a:chOff x="0" y="0"/>
            <a:chExt cx="12191999" cy="108585"/>
          </a:xfrm>
        </p:grpSpPr>
        <p:sp>
          <p:nvSpPr>
            <p:cNvPr id="3" name="object 3">
              <a:extLst>
                <a:ext uri="{FF2B5EF4-FFF2-40B4-BE49-F238E27FC236}">
                  <a16:creationId xmlns:a16="http://schemas.microsoft.com/office/drawing/2014/main" id="{51F16706-806F-1053-8C23-7EEFEB2D2E2D}"/>
                </a:ext>
              </a:extLst>
            </p:cNvPr>
            <p:cNvSpPr/>
            <p:nvPr/>
          </p:nvSpPr>
          <p:spPr>
            <a:xfrm>
              <a:off x="0" y="0"/>
              <a:ext cx="9928860" cy="108585"/>
            </a:xfrm>
            <a:custGeom>
              <a:avLst/>
              <a:gdLst/>
              <a:ahLst/>
              <a:cxnLst/>
              <a:rect l="l" t="t" r="r" b="b"/>
              <a:pathLst>
                <a:path w="9928860" h="108585">
                  <a:moveTo>
                    <a:pt x="9928859" y="108202"/>
                  </a:moveTo>
                  <a:lnTo>
                    <a:pt x="0" y="108202"/>
                  </a:lnTo>
                  <a:lnTo>
                    <a:pt x="0" y="0"/>
                  </a:lnTo>
                  <a:lnTo>
                    <a:pt x="9928859" y="0"/>
                  </a:lnTo>
                  <a:lnTo>
                    <a:pt x="9928859" y="108202"/>
                  </a:lnTo>
                  <a:close/>
                </a:path>
              </a:pathLst>
            </a:custGeom>
            <a:solidFill>
              <a:srgbClr val="00928F"/>
            </a:solidFill>
          </p:spPr>
          <p:txBody>
            <a:bodyPr wrap="square" lIns="0" tIns="0" rIns="0" bIns="0" rtlCol="0"/>
            <a:lstStyle/>
            <a:p>
              <a:endParaRPr/>
            </a:p>
          </p:txBody>
        </p:sp>
        <p:sp>
          <p:nvSpPr>
            <p:cNvPr id="4" name="object 4">
              <a:extLst>
                <a:ext uri="{FF2B5EF4-FFF2-40B4-BE49-F238E27FC236}">
                  <a16:creationId xmlns:a16="http://schemas.microsoft.com/office/drawing/2014/main" id="{D20DEACE-D626-05B9-E04E-50C323D6311E}"/>
                </a:ext>
              </a:extLst>
            </p:cNvPr>
            <p:cNvSpPr/>
            <p:nvPr/>
          </p:nvSpPr>
          <p:spPr>
            <a:xfrm>
              <a:off x="9928859" y="0"/>
              <a:ext cx="2263140" cy="108585"/>
            </a:xfrm>
            <a:custGeom>
              <a:avLst/>
              <a:gdLst/>
              <a:ahLst/>
              <a:cxnLst/>
              <a:rect l="l" t="t" r="r" b="b"/>
              <a:pathLst>
                <a:path w="2263140" h="108585">
                  <a:moveTo>
                    <a:pt x="2263137" y="108202"/>
                  </a:moveTo>
                  <a:lnTo>
                    <a:pt x="0" y="108202"/>
                  </a:lnTo>
                  <a:lnTo>
                    <a:pt x="0" y="0"/>
                  </a:lnTo>
                  <a:lnTo>
                    <a:pt x="2263137" y="0"/>
                  </a:lnTo>
                  <a:lnTo>
                    <a:pt x="2263137" y="108202"/>
                  </a:lnTo>
                  <a:close/>
                </a:path>
              </a:pathLst>
            </a:custGeom>
            <a:solidFill>
              <a:srgbClr val="00EDE7"/>
            </a:solidFill>
          </p:spPr>
          <p:txBody>
            <a:bodyPr wrap="square" lIns="0" tIns="0" rIns="0" bIns="0" rtlCol="0"/>
            <a:lstStyle/>
            <a:p>
              <a:endParaRPr/>
            </a:p>
          </p:txBody>
        </p:sp>
      </p:grpSp>
      <p:sp>
        <p:nvSpPr>
          <p:cNvPr id="6" name="object 6">
            <a:extLst>
              <a:ext uri="{FF2B5EF4-FFF2-40B4-BE49-F238E27FC236}">
                <a16:creationId xmlns:a16="http://schemas.microsoft.com/office/drawing/2014/main" id="{D199E9BB-F8FA-87CD-D79B-7F780E95DF2B}"/>
              </a:ext>
            </a:extLst>
          </p:cNvPr>
          <p:cNvSpPr txBox="1">
            <a:spLocks noGrp="1"/>
          </p:cNvSpPr>
          <p:nvPr>
            <p:ph type="title"/>
          </p:nvPr>
        </p:nvSpPr>
        <p:spPr>
          <a:xfrm>
            <a:off x="213153" y="128130"/>
            <a:ext cx="5932805" cy="572135"/>
          </a:xfrm>
          <a:prstGeom prst="rect">
            <a:avLst/>
          </a:prstGeom>
        </p:spPr>
        <p:txBody>
          <a:bodyPr vert="horz" wrap="square" lIns="0" tIns="12700" rIns="0" bIns="0" rtlCol="0">
            <a:spAutoFit/>
          </a:bodyPr>
          <a:lstStyle/>
          <a:p>
            <a:pPr marL="16510">
              <a:lnSpc>
                <a:spcPts val="2390"/>
              </a:lnSpc>
              <a:spcBef>
                <a:spcPts val="100"/>
              </a:spcBef>
            </a:pPr>
            <a:r>
              <a:rPr spc="-5" dirty="0"/>
              <a:t>APPENDIX</a:t>
            </a:r>
            <a:r>
              <a:rPr spc="-45" dirty="0"/>
              <a:t> </a:t>
            </a:r>
            <a:r>
              <a:rPr spc="-5" dirty="0"/>
              <a:t>(</a:t>
            </a:r>
            <a:r>
              <a:rPr lang="en-IN" spc="-5" dirty="0"/>
              <a:t>3/4</a:t>
            </a:r>
            <a:r>
              <a:rPr spc="-5" dirty="0"/>
              <a:t>)</a:t>
            </a:r>
          </a:p>
          <a:p>
            <a:pPr marL="12700">
              <a:lnSpc>
                <a:spcPts val="1910"/>
              </a:lnSpc>
            </a:pPr>
            <a:r>
              <a:rPr sz="1600" b="0" spc="-10" dirty="0">
                <a:solidFill>
                  <a:srgbClr val="7F7F7F"/>
                </a:solidFill>
                <a:latin typeface="Calibri"/>
                <a:cs typeface="Calibri"/>
              </a:rPr>
              <a:t>For </a:t>
            </a:r>
            <a:r>
              <a:rPr sz="1600" b="0" spc="-5" dirty="0">
                <a:solidFill>
                  <a:srgbClr val="7F7F7F"/>
                </a:solidFill>
                <a:latin typeface="Calibri"/>
                <a:cs typeface="Calibri"/>
              </a:rPr>
              <a:t>showcasing</a:t>
            </a:r>
            <a:r>
              <a:rPr lang="en-IN" sz="1600" b="0" spc="-5" dirty="0">
                <a:solidFill>
                  <a:srgbClr val="7F7F7F"/>
                </a:solidFill>
                <a:latin typeface="Calibri"/>
                <a:cs typeface="Calibri"/>
              </a:rPr>
              <a:t> Delivery Cost Per Parcel</a:t>
            </a:r>
            <a:endParaRPr sz="1600" dirty="0">
              <a:latin typeface="Calibri"/>
              <a:cs typeface="Calibri"/>
            </a:endParaRPr>
          </a:p>
        </p:txBody>
      </p:sp>
      <p:sp>
        <p:nvSpPr>
          <p:cNvPr id="7" name="object 7">
            <a:extLst>
              <a:ext uri="{FF2B5EF4-FFF2-40B4-BE49-F238E27FC236}">
                <a16:creationId xmlns:a16="http://schemas.microsoft.com/office/drawing/2014/main" id="{24331206-5DB1-B09B-F83A-BEE1271DAC5F}"/>
              </a:ext>
            </a:extLst>
          </p:cNvPr>
          <p:cNvSpPr/>
          <p:nvPr/>
        </p:nvSpPr>
        <p:spPr>
          <a:xfrm>
            <a:off x="179070" y="778001"/>
            <a:ext cx="11268075" cy="0"/>
          </a:xfrm>
          <a:custGeom>
            <a:avLst/>
            <a:gdLst/>
            <a:ahLst/>
            <a:cxnLst/>
            <a:rect l="l" t="t" r="r" b="b"/>
            <a:pathLst>
              <a:path w="11268075">
                <a:moveTo>
                  <a:pt x="0" y="0"/>
                </a:moveTo>
                <a:lnTo>
                  <a:pt x="11267947" y="0"/>
                </a:lnTo>
              </a:path>
            </a:pathLst>
          </a:custGeom>
          <a:ln w="19049">
            <a:solidFill>
              <a:srgbClr val="0C0C0C"/>
            </a:solidFill>
          </a:ln>
        </p:spPr>
        <p:txBody>
          <a:bodyPr wrap="square" lIns="0" tIns="0" rIns="0" bIns="0" rtlCol="0"/>
          <a:lstStyle/>
          <a:p>
            <a:endParaRPr/>
          </a:p>
        </p:txBody>
      </p:sp>
      <p:sp>
        <p:nvSpPr>
          <p:cNvPr id="18" name="object 18">
            <a:extLst>
              <a:ext uri="{FF2B5EF4-FFF2-40B4-BE49-F238E27FC236}">
                <a16:creationId xmlns:a16="http://schemas.microsoft.com/office/drawing/2014/main" id="{095F4173-7132-3699-995A-8C9806C105BD}"/>
              </a:ext>
            </a:extLst>
          </p:cNvPr>
          <p:cNvSpPr txBox="1"/>
          <p:nvPr/>
        </p:nvSpPr>
        <p:spPr>
          <a:xfrm>
            <a:off x="10206228" y="6594603"/>
            <a:ext cx="829310" cy="228600"/>
          </a:xfrm>
          <a:prstGeom prst="rect">
            <a:avLst/>
          </a:prstGeom>
        </p:spPr>
        <p:txBody>
          <a:bodyPr vert="horz" wrap="square" lIns="0" tIns="0" rIns="0" bIns="0" rtlCol="0">
            <a:spAutoFit/>
          </a:bodyPr>
          <a:lstStyle/>
          <a:p>
            <a:pPr marL="12700">
              <a:lnSpc>
                <a:spcPts val="1620"/>
              </a:lnSpc>
            </a:pPr>
            <a:r>
              <a:rPr sz="1600" b="1" spc="-5" dirty="0">
                <a:solidFill>
                  <a:srgbClr val="FFFFFF"/>
                </a:solidFill>
                <a:latin typeface="Calibri"/>
                <a:cs typeface="Calibri"/>
              </a:rPr>
              <a:t>Appendix</a:t>
            </a:r>
            <a:endParaRPr sz="1600">
              <a:latin typeface="Calibri"/>
              <a:cs typeface="Calibri"/>
            </a:endParaRPr>
          </a:p>
        </p:txBody>
      </p:sp>
      <p:sp>
        <p:nvSpPr>
          <p:cNvPr id="20" name="object 12">
            <a:extLst>
              <a:ext uri="{FF2B5EF4-FFF2-40B4-BE49-F238E27FC236}">
                <a16:creationId xmlns:a16="http://schemas.microsoft.com/office/drawing/2014/main" id="{8C05E1F3-0A84-9256-E3D4-067E9F187357}"/>
              </a:ext>
            </a:extLst>
          </p:cNvPr>
          <p:cNvSpPr txBox="1"/>
          <p:nvPr/>
        </p:nvSpPr>
        <p:spPr>
          <a:xfrm>
            <a:off x="578267" y="6604900"/>
            <a:ext cx="1549494" cy="208006"/>
          </a:xfrm>
          <a:prstGeom prst="rect">
            <a:avLst/>
          </a:prstGeom>
        </p:spPr>
        <p:txBody>
          <a:bodyPr vert="horz" wrap="square" lIns="0" tIns="0" rIns="0" bIns="0" rtlCol="0">
            <a:spAutoFit/>
          </a:bodyPr>
          <a:lstStyle/>
          <a:p>
            <a:pPr marL="12700">
              <a:lnSpc>
                <a:spcPts val="1620"/>
              </a:lnSpc>
            </a:pPr>
            <a:r>
              <a:rPr sz="1600" spc="-10" dirty="0">
                <a:latin typeface="Calibri"/>
                <a:cs typeface="Calibri"/>
              </a:rPr>
              <a:t>In</a:t>
            </a:r>
            <a:r>
              <a:rPr lang="en-IN" sz="1600" spc="-10" dirty="0" err="1">
                <a:latin typeface="Calibri"/>
                <a:cs typeface="Calibri"/>
              </a:rPr>
              <a:t>dustry</a:t>
            </a:r>
            <a:r>
              <a:rPr lang="en-IN" sz="1600" spc="-10" dirty="0">
                <a:latin typeface="Calibri"/>
                <a:cs typeface="Calibri"/>
              </a:rPr>
              <a:t> Analysis</a:t>
            </a:r>
            <a:endParaRPr sz="1600" dirty="0">
              <a:latin typeface="Calibri"/>
              <a:cs typeface="Calibri"/>
            </a:endParaRPr>
          </a:p>
        </p:txBody>
      </p:sp>
      <p:sp>
        <p:nvSpPr>
          <p:cNvPr id="22" name="object 16">
            <a:extLst>
              <a:ext uri="{FF2B5EF4-FFF2-40B4-BE49-F238E27FC236}">
                <a16:creationId xmlns:a16="http://schemas.microsoft.com/office/drawing/2014/main" id="{68D8C5E0-CEF0-95F2-45DC-1D735397210E}"/>
              </a:ext>
            </a:extLst>
          </p:cNvPr>
          <p:cNvSpPr txBox="1"/>
          <p:nvPr/>
        </p:nvSpPr>
        <p:spPr>
          <a:xfrm>
            <a:off x="7440754" y="6573794"/>
            <a:ext cx="2336164" cy="208006"/>
          </a:xfrm>
          <a:prstGeom prst="rect">
            <a:avLst/>
          </a:prstGeom>
        </p:spPr>
        <p:txBody>
          <a:bodyPr vert="horz" wrap="square" lIns="0" tIns="0" rIns="0" bIns="0" rtlCol="0">
            <a:spAutoFit/>
          </a:bodyPr>
          <a:lstStyle/>
          <a:p>
            <a:pPr marL="12700">
              <a:lnSpc>
                <a:spcPts val="1620"/>
              </a:lnSpc>
            </a:pPr>
            <a:endParaRPr sz="1600" dirty="0">
              <a:latin typeface="Calibri"/>
              <a:cs typeface="Calibri"/>
            </a:endParaRPr>
          </a:p>
        </p:txBody>
      </p:sp>
      <p:sp>
        <p:nvSpPr>
          <p:cNvPr id="25" name="object 91">
            <a:extLst>
              <a:ext uri="{FF2B5EF4-FFF2-40B4-BE49-F238E27FC236}">
                <a16:creationId xmlns:a16="http://schemas.microsoft.com/office/drawing/2014/main" id="{B3FF6524-FC5D-B8CA-9169-378F74C3789F}"/>
              </a:ext>
            </a:extLst>
          </p:cNvPr>
          <p:cNvSpPr/>
          <p:nvPr/>
        </p:nvSpPr>
        <p:spPr>
          <a:xfrm>
            <a:off x="0" y="6467761"/>
            <a:ext cx="12171954" cy="45719"/>
          </a:xfrm>
          <a:custGeom>
            <a:avLst/>
            <a:gdLst/>
            <a:ahLst/>
            <a:cxnLst/>
            <a:rect l="l" t="t" r="r" b="b"/>
            <a:pathLst>
              <a:path w="11268075">
                <a:moveTo>
                  <a:pt x="0" y="0"/>
                </a:moveTo>
                <a:lnTo>
                  <a:pt x="11267947" y="0"/>
                </a:lnTo>
              </a:path>
            </a:pathLst>
          </a:custGeom>
          <a:ln w="19049">
            <a:solidFill>
              <a:srgbClr val="0C0C0C"/>
            </a:solidFill>
          </a:ln>
        </p:spPr>
        <p:txBody>
          <a:bodyPr wrap="square" lIns="0" tIns="0" rIns="0" bIns="0" rtlCol="0"/>
          <a:lstStyle/>
          <a:p>
            <a:endParaRPr/>
          </a:p>
        </p:txBody>
      </p:sp>
      <p:sp>
        <p:nvSpPr>
          <p:cNvPr id="28" name="object 14">
            <a:extLst>
              <a:ext uri="{FF2B5EF4-FFF2-40B4-BE49-F238E27FC236}">
                <a16:creationId xmlns:a16="http://schemas.microsoft.com/office/drawing/2014/main" id="{5D6061DD-2270-16CF-026C-A8660A07B2DF}"/>
              </a:ext>
            </a:extLst>
          </p:cNvPr>
          <p:cNvSpPr txBox="1"/>
          <p:nvPr/>
        </p:nvSpPr>
        <p:spPr>
          <a:xfrm>
            <a:off x="3483500" y="6604900"/>
            <a:ext cx="2724150" cy="208006"/>
          </a:xfrm>
          <a:prstGeom prst="rect">
            <a:avLst/>
          </a:prstGeom>
        </p:spPr>
        <p:txBody>
          <a:bodyPr vert="horz" wrap="square" lIns="0" tIns="0" rIns="0" bIns="0" rtlCol="0">
            <a:spAutoFit/>
          </a:bodyPr>
          <a:lstStyle/>
          <a:p>
            <a:pPr marL="12700">
              <a:lnSpc>
                <a:spcPts val="1620"/>
              </a:lnSpc>
            </a:pPr>
            <a:r>
              <a:rPr lang="en-IN" sz="1600" spc="-5" dirty="0">
                <a:latin typeface="Calibri"/>
                <a:cs typeface="Calibri"/>
              </a:rPr>
              <a:t>Expansion Strategy</a:t>
            </a:r>
            <a:endParaRPr sz="1600" dirty="0">
              <a:latin typeface="Calibri"/>
              <a:cs typeface="Calibri"/>
            </a:endParaRPr>
          </a:p>
        </p:txBody>
      </p:sp>
      <p:sp>
        <p:nvSpPr>
          <p:cNvPr id="29" name="object 16">
            <a:extLst>
              <a:ext uri="{FF2B5EF4-FFF2-40B4-BE49-F238E27FC236}">
                <a16:creationId xmlns:a16="http://schemas.microsoft.com/office/drawing/2014/main" id="{3B22D050-A021-BE7B-62EC-3FDDC39B8103}"/>
              </a:ext>
            </a:extLst>
          </p:cNvPr>
          <p:cNvSpPr txBox="1"/>
          <p:nvPr/>
        </p:nvSpPr>
        <p:spPr>
          <a:xfrm>
            <a:off x="6555026" y="6604900"/>
            <a:ext cx="2336164" cy="208006"/>
          </a:xfrm>
          <a:prstGeom prst="rect">
            <a:avLst/>
          </a:prstGeom>
        </p:spPr>
        <p:txBody>
          <a:bodyPr vert="horz" wrap="square" lIns="0" tIns="0" rIns="0" bIns="0" rtlCol="0">
            <a:spAutoFit/>
          </a:bodyPr>
          <a:lstStyle/>
          <a:p>
            <a:pPr marL="12700">
              <a:lnSpc>
                <a:spcPts val="1620"/>
              </a:lnSpc>
            </a:pPr>
            <a:r>
              <a:rPr lang="en-IN" sz="1600" spc="-15" dirty="0">
                <a:latin typeface="Calibri"/>
                <a:cs typeface="Calibri"/>
              </a:rPr>
              <a:t>Timeline &amp; </a:t>
            </a:r>
            <a:r>
              <a:rPr lang="en-IN" sz="1600" spc="-10" dirty="0">
                <a:latin typeface="Calibri"/>
                <a:cs typeface="Calibri"/>
              </a:rPr>
              <a:t>Risk Mitigation</a:t>
            </a:r>
            <a:endParaRPr sz="1600" dirty="0">
              <a:latin typeface="Calibri"/>
              <a:cs typeface="Calibri"/>
            </a:endParaRPr>
          </a:p>
        </p:txBody>
      </p:sp>
      <p:sp>
        <p:nvSpPr>
          <p:cNvPr id="30" name="Rectangle: Single Corner Snipped 29">
            <a:extLst>
              <a:ext uri="{FF2B5EF4-FFF2-40B4-BE49-F238E27FC236}">
                <a16:creationId xmlns:a16="http://schemas.microsoft.com/office/drawing/2014/main" id="{D2FF7A7D-DD22-FFD2-E7B0-F982283E82D5}"/>
              </a:ext>
            </a:extLst>
          </p:cNvPr>
          <p:cNvSpPr/>
          <p:nvPr/>
        </p:nvSpPr>
        <p:spPr>
          <a:xfrm>
            <a:off x="9279341" y="6474656"/>
            <a:ext cx="2892613" cy="348547"/>
          </a:xfrm>
          <a:prstGeom prst="snip1Rect">
            <a:avLst>
              <a:gd name="adj" fmla="val 38477"/>
            </a:avLst>
          </a:prstGeom>
          <a:solidFill>
            <a:srgbClr val="00928F"/>
          </a:solidFill>
        </p:spPr>
        <p:txBody>
          <a:bodyPr vert="horz" wrap="square" lIns="0" tIns="10795" rIns="0" bIns="0" rtlCol="0">
            <a:spAutoFit/>
          </a:bodyPr>
          <a:lstStyle/>
          <a:p>
            <a:pPr algn="ctr">
              <a:spcBef>
                <a:spcPts val="85"/>
              </a:spcBef>
            </a:pPr>
            <a:endParaRPr lang="en-IN" sz="1600" b="1" spc="-10">
              <a:solidFill>
                <a:srgbClr val="FFFFFF"/>
              </a:solidFill>
              <a:latin typeface="Calibri"/>
              <a:cs typeface="Calibri"/>
            </a:endParaRPr>
          </a:p>
        </p:txBody>
      </p:sp>
      <p:sp>
        <p:nvSpPr>
          <p:cNvPr id="31" name="object 16">
            <a:extLst>
              <a:ext uri="{FF2B5EF4-FFF2-40B4-BE49-F238E27FC236}">
                <a16:creationId xmlns:a16="http://schemas.microsoft.com/office/drawing/2014/main" id="{76F25B67-D333-8D0C-607B-E8913AD74D65}"/>
              </a:ext>
            </a:extLst>
          </p:cNvPr>
          <p:cNvSpPr txBox="1"/>
          <p:nvPr/>
        </p:nvSpPr>
        <p:spPr>
          <a:xfrm>
            <a:off x="10124294" y="6557481"/>
            <a:ext cx="2336164" cy="208006"/>
          </a:xfrm>
          <a:prstGeom prst="rect">
            <a:avLst/>
          </a:prstGeom>
        </p:spPr>
        <p:txBody>
          <a:bodyPr vert="horz" wrap="square" lIns="0" tIns="0" rIns="0" bIns="0" rtlCol="0">
            <a:spAutoFit/>
          </a:bodyPr>
          <a:lstStyle/>
          <a:p>
            <a:pPr marL="12700">
              <a:lnSpc>
                <a:spcPts val="1620"/>
              </a:lnSpc>
            </a:pPr>
            <a:r>
              <a:rPr lang="en-IN" sz="1600" dirty="0">
                <a:solidFill>
                  <a:schemeClr val="bg1"/>
                </a:solidFill>
                <a:latin typeface="Calibri"/>
                <a:cs typeface="Calibri"/>
              </a:rPr>
              <a:t>Appendix</a:t>
            </a:r>
            <a:endParaRPr sz="1600" dirty="0">
              <a:solidFill>
                <a:schemeClr val="bg1"/>
              </a:solidFill>
              <a:latin typeface="Calibri"/>
              <a:cs typeface="Calibri"/>
            </a:endParaRPr>
          </a:p>
        </p:txBody>
      </p:sp>
      <p:pic>
        <p:nvPicPr>
          <p:cNvPr id="8" name="Picture 7">
            <a:extLst>
              <a:ext uri="{FF2B5EF4-FFF2-40B4-BE49-F238E27FC236}">
                <a16:creationId xmlns:a16="http://schemas.microsoft.com/office/drawing/2014/main" id="{554A51F5-15DE-3C4A-BCB3-7D83E55151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6581" y="-502508"/>
            <a:ext cx="1833410" cy="1833410"/>
          </a:xfrm>
          <a:prstGeom prst="rect">
            <a:avLst/>
          </a:prstGeom>
        </p:spPr>
      </p:pic>
      <p:pic>
        <p:nvPicPr>
          <p:cNvPr id="11" name="Picture 10">
            <a:extLst>
              <a:ext uri="{FF2B5EF4-FFF2-40B4-BE49-F238E27FC236}">
                <a16:creationId xmlns:a16="http://schemas.microsoft.com/office/drawing/2014/main" id="{752999FA-324C-223F-C9D1-B1DE73999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5427" y="1391216"/>
            <a:ext cx="8944445" cy="4879074"/>
          </a:xfrm>
          <a:prstGeom prst="rect">
            <a:avLst/>
          </a:prstGeom>
        </p:spPr>
      </p:pic>
      <p:sp>
        <p:nvSpPr>
          <p:cNvPr id="12" name="TextBox 11">
            <a:extLst>
              <a:ext uri="{FF2B5EF4-FFF2-40B4-BE49-F238E27FC236}">
                <a16:creationId xmlns:a16="http://schemas.microsoft.com/office/drawing/2014/main" id="{FBEEADF5-A7C9-9F61-3A3A-04C9E3FF9B78}"/>
              </a:ext>
            </a:extLst>
          </p:cNvPr>
          <p:cNvSpPr txBox="1"/>
          <p:nvPr/>
        </p:nvSpPr>
        <p:spPr>
          <a:xfrm>
            <a:off x="4478740" y="989792"/>
            <a:ext cx="4800601" cy="338554"/>
          </a:xfrm>
          <a:prstGeom prst="rect">
            <a:avLst/>
          </a:prstGeom>
          <a:noFill/>
        </p:spPr>
        <p:txBody>
          <a:bodyPr wrap="square" rtlCol="0">
            <a:spAutoFit/>
          </a:bodyPr>
          <a:lstStyle/>
          <a:p>
            <a:r>
              <a:rPr lang="en-IN" sz="1600" dirty="0">
                <a:solidFill>
                  <a:schemeClr val="accent5"/>
                </a:solidFill>
              </a:rPr>
              <a:t>Average Delivery Cost Per Parcel</a:t>
            </a:r>
          </a:p>
        </p:txBody>
      </p:sp>
    </p:spTree>
    <p:extLst>
      <p:ext uri="{BB962C8B-B14F-4D97-AF65-F5344CB8AC3E}">
        <p14:creationId xmlns:p14="http://schemas.microsoft.com/office/powerpoint/2010/main" val="35303231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Lst>
</file>

<file path=ppt/tags/tag10.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EE4P_STYLE_NAME" val="Box"/>
  <p:tag name="EE4P_SMART_ELEMENT" val="PercentBar"/>
  <p:tag name="EE4P_SMART_ELEMENT_XML" val="&lt;smartelement id=&quot;PercentBar&quot; label=&quot;0&quot; auto=&quot;0&quot; color=&quot;9&quot;&gt;&lt;position width=&quot;120&quot; height=&quot;12&quot; alignment=&quot;2&quot; /&gt;&lt;elements&gt;&lt;element name=&quot;background&quot;&gt;&lt;fill visible=&quot;1&quot; foreColor=&quot;#ffffff&quot; /&gt;&lt;line visible=&quot;0&quot; /&gt;&lt;reflection visible=&quot;0&quot; /&gt;&lt;shadow visible=&quot;0&quot; /&gt;&lt;font color=&quot;!&quot; /&gt;&lt;/element&gt;&lt;element name=&quot;foreground&quot;&gt;&lt;fill visible=&quot;0&quot; /&gt;&lt;line visible=&quot;1&quot; foreColor=&quot;&quot; weight=&quot;0.75&quot; /&gt;&lt;reflection visible=&quot;0&quot; /&gt;&lt;shadow visible=&quot;0&quot; /&gt;&lt;/element&gt;&lt;element name=&quot;bar&quot;&gt;&lt;fill visible=&quot;1&quot; foreColor=&quot;&quot; /&gt;&lt;line visible=&quot;0&quot; /&gt;&lt;reflection visible=&quot;0&quot; /&gt;&lt;shadow visible=&quot;0&quot; /&gt;&lt;font color=&quot;#ffffff&quot; /&gt;&lt;/element&gt;&lt;/elements&gt;&lt;colors&gt;&lt;color theme=&quot;5&quot; name=&quot;Accent 1&quot; default=&quot;1&quot; /&gt;&lt;color theme=&quot;6&quot; name=&quot;Accent 2&quot; /&gt;&lt;color theme=&quot;7&quot; name=&quot;Accent 3&quot; /&gt;&lt;color theme=&quot;8&quot; name=&quot;Accent 4&quot; /&gt;&lt;color theme=&quot;9&quot; name=&quot;Accent 5&quot; /&gt;&lt;color theme=&quot;10&quot; name=&quot;Accent 6&quot; /&gt;&lt;color rgb=&quot;#000000&quot; name=&quot;Black&quot; /&gt;&lt;/colors&gt;&lt;/smartelement&gt;"/>
</p:tagLst>
</file>

<file path=ppt/tags/tag2.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EE4P_STYLE_NAME" val="Box"/>
  <p:tag name="EE4P_SMART_ELEMENT" val="PercentBar"/>
  <p:tag name="EE4P_SMART_ELEMENT_XML" val="&lt;smartelement id=&quot;PercentBar&quot; label=&quot;0&quot; auto=&quot;0&quot; color=&quot;9&quot;&gt;&lt;position width=&quot;120&quot; height=&quot;12&quot; alignment=&quot;2&quot; /&gt;&lt;elements&gt;&lt;element name=&quot;background&quot;&gt;&lt;fill visible=&quot;1&quot; foreColor=&quot;#ffffff&quot; /&gt;&lt;line visible=&quot;0&quot; /&gt;&lt;reflection visible=&quot;0&quot; /&gt;&lt;shadow visible=&quot;0&quot; /&gt;&lt;font color=&quot;!&quot; /&gt;&lt;/element&gt;&lt;element name=&quot;foreground&quot;&gt;&lt;fill visible=&quot;0&quot; /&gt;&lt;line visible=&quot;1&quot; foreColor=&quot;&quot; weight=&quot;0.75&quot; /&gt;&lt;reflection visible=&quot;0&quot; /&gt;&lt;shadow visible=&quot;0&quot; /&gt;&lt;/element&gt;&lt;element name=&quot;bar&quot;&gt;&lt;fill visible=&quot;1&quot; foreColor=&quot;&quot; /&gt;&lt;line visible=&quot;0&quot; /&gt;&lt;reflection visible=&quot;0&quot; /&gt;&lt;shadow visible=&quot;0&quot; /&gt;&lt;font color=&quot;#ffffff&quot; /&gt;&lt;/element&gt;&lt;/elements&gt;&lt;colors&gt;&lt;color theme=&quot;5&quot; name=&quot;Accent 1&quot; default=&quot;1&quot; /&gt;&lt;color theme=&quot;6&quot; name=&quot;Accent 2&quot; /&gt;&lt;color theme=&quot;7&quot; name=&quot;Accent 3&quot; /&gt;&lt;color theme=&quot;8&quot; name=&quot;Accent 4&quot; /&gt;&lt;color theme=&quot;9&quot; name=&quot;Accent 5&quot; /&gt;&lt;color theme=&quot;10&quot; name=&quot;Accent 6&quot; /&gt;&lt;color rgb=&quot;#000000&quot; name=&quot;Black&quot; /&gt;&lt;/colors&gt;&lt;/smartelement&gt;"/>
</p:tagLst>
</file>

<file path=ppt/tags/tag3.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EE4P_STYLE_NAME" val="Box"/>
  <p:tag name="EE4P_SMART_ELEMENT" val="PercentBar"/>
  <p:tag name="EE4P_SMART_ELEMENT_XML" val="&lt;smartelement id=&quot;PercentBar&quot; label=&quot;0&quot; auto=&quot;0&quot; color=&quot;9&quot;&gt;&lt;position width=&quot;120&quot; height=&quot;12&quot; alignment=&quot;2&quot; /&gt;&lt;elements&gt;&lt;element name=&quot;background&quot;&gt;&lt;fill visible=&quot;1&quot; foreColor=&quot;#ffffff&quot; /&gt;&lt;line visible=&quot;0&quot; /&gt;&lt;reflection visible=&quot;0&quot; /&gt;&lt;shadow visible=&quot;0&quot; /&gt;&lt;font color=&quot;!&quot; /&gt;&lt;/element&gt;&lt;element name=&quot;foreground&quot;&gt;&lt;fill visible=&quot;0&quot; /&gt;&lt;line visible=&quot;1&quot; foreColor=&quot;&quot; weight=&quot;0.75&quot; /&gt;&lt;reflection visible=&quot;0&quot; /&gt;&lt;shadow visible=&quot;0&quot; /&gt;&lt;/element&gt;&lt;element name=&quot;bar&quot;&gt;&lt;fill visible=&quot;1&quot; foreColor=&quot;&quot; /&gt;&lt;line visible=&quot;0&quot; /&gt;&lt;reflection visible=&quot;0&quot; /&gt;&lt;shadow visible=&quot;0&quot; /&gt;&lt;font color=&quot;#ffffff&quot; /&gt;&lt;/element&gt;&lt;/elements&gt;&lt;colors&gt;&lt;color theme=&quot;5&quot; name=&quot;Accent 1&quot; default=&quot;1&quot; /&gt;&lt;color theme=&quot;6&quot; name=&quot;Accent 2&quot; /&gt;&lt;color theme=&quot;7&quot; name=&quot;Accent 3&quot; /&gt;&lt;color theme=&quot;8&quot; name=&quot;Accent 4&quot; /&gt;&lt;color theme=&quot;9&quot; name=&quot;Accent 5&quot; /&gt;&lt;color theme=&quot;10&quot; name=&quot;Accent 6&quot; /&gt;&lt;color rgb=&quot;#000000&quot; name=&quot;Black&quot; /&gt;&lt;/colors&gt;&lt;/smartelement&gt;"/>
</p:tagLst>
</file>

<file path=ppt/tags/tag4.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EE4P_STYLE_NAME" val="Box"/>
  <p:tag name="EE4P_SMART_ELEMENT" val="PercentBar"/>
  <p:tag name="EE4P_SMART_ELEMENT_XML" val="&lt;smartelement id=&quot;PercentBar&quot; label=&quot;0&quot; auto=&quot;0&quot; color=&quot;9&quot;&gt;&lt;position width=&quot;120&quot; height=&quot;12&quot; alignment=&quot;2&quot; /&gt;&lt;elements&gt;&lt;element name=&quot;background&quot;&gt;&lt;fill visible=&quot;1&quot; foreColor=&quot;#ffffff&quot; /&gt;&lt;line visible=&quot;0&quot; /&gt;&lt;reflection visible=&quot;0&quot; /&gt;&lt;shadow visible=&quot;0&quot; /&gt;&lt;font color=&quot;!&quot; /&gt;&lt;/element&gt;&lt;element name=&quot;foreground&quot;&gt;&lt;fill visible=&quot;0&quot; /&gt;&lt;line visible=&quot;1&quot; foreColor=&quot;&quot; weight=&quot;0.75&quot; /&gt;&lt;reflection visible=&quot;0&quot; /&gt;&lt;shadow visible=&quot;0&quot; /&gt;&lt;/element&gt;&lt;element name=&quot;bar&quot;&gt;&lt;fill visible=&quot;1&quot; foreColor=&quot;&quot; /&gt;&lt;line visible=&quot;0&quot; /&gt;&lt;reflection visible=&quot;0&quot; /&gt;&lt;shadow visible=&quot;0&quot; /&gt;&lt;font color=&quot;#ffffff&quot; /&gt;&lt;/element&gt;&lt;/elements&gt;&lt;colors&gt;&lt;color theme=&quot;5&quot; name=&quot;Accent 1&quot; default=&quot;1&quot; /&gt;&lt;color theme=&quot;6&quot; name=&quot;Accent 2&quot; /&gt;&lt;color theme=&quot;7&quot; name=&quot;Accent 3&quot; /&gt;&lt;color theme=&quot;8&quot; name=&quot;Accent 4&quot; /&gt;&lt;color theme=&quot;9&quot; name=&quot;Accent 5&quot; /&gt;&lt;color theme=&quot;10&quot; name=&quot;Accent 6&quot; /&gt;&lt;color rgb=&quot;#000000&quot; name=&quot;Black&quot; /&gt;&lt;/colors&gt;&lt;/smartelement&gt;"/>
</p:tagLst>
</file>

<file path=ppt/tags/tag5.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EE4P_STYLE_NAME" val="Box"/>
  <p:tag name="EE4P_SMART_ELEMENT" val="PercentBar"/>
  <p:tag name="EE4P_SMART_ELEMENT_XML" val="&lt;smartelement id=&quot;PercentBar&quot; label=&quot;0&quot; auto=&quot;0&quot; color=&quot;9&quot;&gt;&lt;position width=&quot;120&quot; height=&quot;12&quot; alignment=&quot;2&quot; /&gt;&lt;elements&gt;&lt;element name=&quot;background&quot;&gt;&lt;fill visible=&quot;1&quot; foreColor=&quot;#ffffff&quot; /&gt;&lt;line visible=&quot;0&quot; /&gt;&lt;reflection visible=&quot;0&quot; /&gt;&lt;shadow visible=&quot;0&quot; /&gt;&lt;font color=&quot;!&quot; /&gt;&lt;/element&gt;&lt;element name=&quot;foreground&quot;&gt;&lt;fill visible=&quot;0&quot; /&gt;&lt;line visible=&quot;1&quot; foreColor=&quot;&quot; weight=&quot;0.75&quot; /&gt;&lt;reflection visible=&quot;0&quot; /&gt;&lt;shadow visible=&quot;0&quot; /&gt;&lt;/element&gt;&lt;element name=&quot;bar&quot;&gt;&lt;fill visible=&quot;1&quot; foreColor=&quot;&quot; /&gt;&lt;line visible=&quot;0&quot; /&gt;&lt;reflection visible=&quot;0&quot; /&gt;&lt;shadow visible=&quot;0&quot; /&gt;&lt;font color=&quot;#ffffff&quot; /&gt;&lt;/element&gt;&lt;/elements&gt;&lt;colors&gt;&lt;color theme=&quot;5&quot; name=&quot;Accent 1&quot; default=&quot;1&quot; /&gt;&lt;color theme=&quot;6&quot; name=&quot;Accent 2&quot; /&gt;&lt;color theme=&quot;7&quot; name=&quot;Accent 3&quot; /&gt;&lt;color theme=&quot;8&quot; name=&quot;Accent 4&quot; /&gt;&lt;color theme=&quot;9&quot; name=&quot;Accent 5&quot; /&gt;&lt;color theme=&quot;10&quot; name=&quot;Accent 6&quot; /&gt;&lt;color rgb=&quot;#000000&quot; name=&quot;Black&quot; /&gt;&lt;/colors&gt;&lt;/smartelement&gt;"/>
</p:tagLst>
</file>

<file path=ppt/tags/tag6.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EE4P_STYLE_NAME" val="Box"/>
  <p:tag name="EE4P_SMART_ELEMENT" val="PercentBar"/>
  <p:tag name="EE4P_SMART_ELEMENT_XML" val="&lt;smartelement id=&quot;PercentBar&quot; label=&quot;0&quot; auto=&quot;0&quot; color=&quot;9&quot;&gt;&lt;position width=&quot;120&quot; height=&quot;12&quot; alignment=&quot;2&quot; /&gt;&lt;elements&gt;&lt;element name=&quot;background&quot;&gt;&lt;fill visible=&quot;1&quot; foreColor=&quot;#ffffff&quot; /&gt;&lt;line visible=&quot;0&quot; /&gt;&lt;reflection visible=&quot;0&quot; /&gt;&lt;shadow visible=&quot;0&quot; /&gt;&lt;font color=&quot;!&quot; /&gt;&lt;/element&gt;&lt;element name=&quot;foreground&quot;&gt;&lt;fill visible=&quot;0&quot; /&gt;&lt;line visible=&quot;1&quot; foreColor=&quot;&quot; weight=&quot;0.75&quot; /&gt;&lt;reflection visible=&quot;0&quot; /&gt;&lt;shadow visible=&quot;0&quot; /&gt;&lt;/element&gt;&lt;element name=&quot;bar&quot;&gt;&lt;fill visible=&quot;1&quot; foreColor=&quot;&quot; /&gt;&lt;line visible=&quot;0&quot; /&gt;&lt;reflection visible=&quot;0&quot; /&gt;&lt;shadow visible=&quot;0&quot; /&gt;&lt;font color=&quot;#ffffff&quot; /&gt;&lt;/element&gt;&lt;/elements&gt;&lt;colors&gt;&lt;color theme=&quot;5&quot; name=&quot;Accent 1&quot; default=&quot;1&quot; /&gt;&lt;color theme=&quot;6&quot; name=&quot;Accent 2&quot; /&gt;&lt;color theme=&quot;7&quot; name=&quot;Accent 3&quot; /&gt;&lt;color theme=&quot;8&quot; name=&quot;Accent 4&quot; /&gt;&lt;color theme=&quot;9&quot; name=&quot;Accent 5&quot; /&gt;&lt;color theme=&quot;10&quot; name=&quot;Accent 6&quot; /&gt;&lt;color rgb=&quot;#000000&quot; name=&quot;Black&quot; /&gt;&lt;/colors&gt;&lt;/smartelement&gt;"/>
</p:tagLst>
</file>

<file path=ppt/tags/tag7.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EE4P_STYLE_NAME" val="Box"/>
  <p:tag name="EE4P_SMART_ELEMENT" val="PercentBar"/>
  <p:tag name="EE4P_SMART_ELEMENT_XML" val="&lt;smartelement id=&quot;PercentBar&quot; label=&quot;0&quot; auto=&quot;0&quot; color=&quot;9&quot;&gt;&lt;position width=&quot;120&quot; height=&quot;12&quot; alignment=&quot;2&quot; /&gt;&lt;elements&gt;&lt;element name=&quot;background&quot;&gt;&lt;fill visible=&quot;1&quot; foreColor=&quot;#ffffff&quot; /&gt;&lt;line visible=&quot;0&quot; /&gt;&lt;reflection visible=&quot;0&quot; /&gt;&lt;shadow visible=&quot;0&quot; /&gt;&lt;font color=&quot;!&quot; /&gt;&lt;/element&gt;&lt;element name=&quot;foreground&quot;&gt;&lt;fill visible=&quot;0&quot; /&gt;&lt;line visible=&quot;1&quot; foreColor=&quot;&quot; weight=&quot;0.75&quot; /&gt;&lt;reflection visible=&quot;0&quot; /&gt;&lt;shadow visible=&quot;0&quot; /&gt;&lt;/element&gt;&lt;element name=&quot;bar&quot;&gt;&lt;fill visible=&quot;1&quot; foreColor=&quot;&quot; /&gt;&lt;line visible=&quot;0&quot; /&gt;&lt;reflection visible=&quot;0&quot; /&gt;&lt;shadow visible=&quot;0&quot; /&gt;&lt;font color=&quot;#ffffff&quot; /&gt;&lt;/element&gt;&lt;/elements&gt;&lt;colors&gt;&lt;color theme=&quot;5&quot; name=&quot;Accent 1&quot; default=&quot;1&quot; /&gt;&lt;color theme=&quot;6&quot; name=&quot;Accent 2&quot; /&gt;&lt;color theme=&quot;7&quot; name=&quot;Accent 3&quot; /&gt;&lt;color theme=&quot;8&quot; name=&quot;Accent 4&quot; /&gt;&lt;color theme=&quot;9&quot; name=&quot;Accent 5&quot; /&gt;&lt;color theme=&quot;10&quot; name=&quot;Accent 6&quot; /&gt;&lt;color rgb=&quot;#000000&quot; name=&quot;Black&quot; /&gt;&lt;/colors&gt;&lt;/smartelement&gt;"/>
</p:tagLst>
</file>

<file path=ppt/tags/tag8.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EE4P_STYLE_NAME" val="Box"/>
  <p:tag name="EE4P_SMART_ELEMENT" val="PercentBar"/>
  <p:tag name="EE4P_SMART_ELEMENT_XML" val="&lt;smartelement id=&quot;PercentBar&quot; label=&quot;0&quot; auto=&quot;0&quot; color=&quot;9&quot;&gt;&lt;position width=&quot;120&quot; height=&quot;12&quot; alignment=&quot;2&quot; /&gt;&lt;elements&gt;&lt;element name=&quot;background&quot;&gt;&lt;fill visible=&quot;1&quot; foreColor=&quot;#ffffff&quot; /&gt;&lt;line visible=&quot;0&quot; /&gt;&lt;reflection visible=&quot;0&quot; /&gt;&lt;shadow visible=&quot;0&quot; /&gt;&lt;font color=&quot;!&quot; /&gt;&lt;/element&gt;&lt;element name=&quot;foreground&quot;&gt;&lt;fill visible=&quot;0&quot; /&gt;&lt;line visible=&quot;1&quot; foreColor=&quot;&quot; weight=&quot;0.75&quot; /&gt;&lt;reflection visible=&quot;0&quot; /&gt;&lt;shadow visible=&quot;0&quot; /&gt;&lt;/element&gt;&lt;element name=&quot;bar&quot;&gt;&lt;fill visible=&quot;1&quot; foreColor=&quot;&quot; /&gt;&lt;line visible=&quot;0&quot; /&gt;&lt;reflection visible=&quot;0&quot; /&gt;&lt;shadow visible=&quot;0&quot; /&gt;&lt;font color=&quot;#ffffff&quot; /&gt;&lt;/element&gt;&lt;/elements&gt;&lt;colors&gt;&lt;color theme=&quot;5&quot; name=&quot;Accent 1&quot; default=&quot;1&quot; /&gt;&lt;color theme=&quot;6&quot; name=&quot;Accent 2&quot; /&gt;&lt;color theme=&quot;7&quot; name=&quot;Accent 3&quot; /&gt;&lt;color theme=&quot;8&quot; name=&quot;Accent 4&quot; /&gt;&lt;color theme=&quot;9&quot; name=&quot;Accent 5&quot; /&gt;&lt;color theme=&quot;10&quot; name=&quot;Accent 6&quot; /&gt;&lt;color rgb=&quot;#000000&quot; name=&quot;Black&quot; /&gt;&lt;/colors&gt;&lt;/smartelement&gt;"/>
</p:tagLst>
</file>

<file path=ppt/tags/tag9.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EE4P_STYLE_NAME" val="Box"/>
  <p:tag name="EE4P_SMART_ELEMENT" val="PercentBar"/>
  <p:tag name="EE4P_SMART_ELEMENT_XML" val="&lt;smartelement id=&quot;PercentBar&quot; label=&quot;0&quot; auto=&quot;0&quot; color=&quot;9&quot;&gt;&lt;position width=&quot;120&quot; height=&quot;12&quot; alignment=&quot;2&quot; /&gt;&lt;elements&gt;&lt;element name=&quot;background&quot;&gt;&lt;fill visible=&quot;1&quot; foreColor=&quot;#ffffff&quot; /&gt;&lt;line visible=&quot;0&quot; /&gt;&lt;reflection visible=&quot;0&quot; /&gt;&lt;shadow visible=&quot;0&quot; /&gt;&lt;font color=&quot;!&quot; /&gt;&lt;/element&gt;&lt;element name=&quot;foreground&quot;&gt;&lt;fill visible=&quot;0&quot; /&gt;&lt;line visible=&quot;1&quot; foreColor=&quot;&quot; weight=&quot;0.75&quot; /&gt;&lt;reflection visible=&quot;0&quot; /&gt;&lt;shadow visible=&quot;0&quot; /&gt;&lt;/element&gt;&lt;element name=&quot;bar&quot;&gt;&lt;fill visible=&quot;1&quot; foreColor=&quot;&quot; /&gt;&lt;line visible=&quot;0&quot; /&gt;&lt;reflection visible=&quot;0&quot; /&gt;&lt;shadow visible=&quot;0&quot; /&gt;&lt;font color=&quot;#ffffff&quot; /&gt;&lt;/element&gt;&lt;/elements&gt;&lt;colors&gt;&lt;color theme=&quot;5&quot; name=&quot;Accent 1&quot; default=&quot;1&quot; /&gt;&lt;color theme=&quot;6&quot; name=&quot;Accent 2&quot; /&gt;&lt;color theme=&quot;7&quot; name=&quot;Accent 3&quot; /&gt;&lt;color theme=&quot;8&quot; name=&quot;Accent 4&quot; /&gt;&lt;color theme=&quot;9&quot; name=&quot;Accent 5&quot; /&gt;&lt;color theme=&quot;10&quot; name=&quot;Accent 6&quot; /&gt;&lt;color rgb=&quot;#000000&quot; name=&quot;Black&quot; /&gt;&lt;/colors&gt;&lt;/smartelement&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2540</TotalTime>
  <Words>1869</Words>
  <Application>Microsoft Office PowerPoint</Application>
  <PresentationFormat>Widescreen</PresentationFormat>
  <Paragraphs>270</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__fkGroteskNeue_598ab8</vt:lpstr>
      <vt:lpstr>Arial</vt:lpstr>
      <vt:lpstr>Calibri</vt:lpstr>
      <vt:lpstr>Google Sans</vt:lpstr>
      <vt:lpstr>Italics</vt:lpstr>
      <vt:lpstr>var(--font-fk-grotesk)</vt:lpstr>
      <vt:lpstr>Office Theme</vt:lpstr>
      <vt:lpstr>AQUILA : SEASON 4 – AN OPERATIONS CASE COMPETITION</vt:lpstr>
      <vt:lpstr>INDUSTRY ANALYSIS AND TARGET AUDIENCE</vt:lpstr>
      <vt:lpstr>EXPANSION STRATEGY Bridging The Gap: A Strategic Blueprint For E-Commerce Expansion</vt:lpstr>
      <vt:lpstr>EXPANSION STRATEGY Powering Rural E-Commerce with COD Accessibility</vt:lpstr>
      <vt:lpstr>Timeline &amp; Risk Management Phased implementation and risk resilience strategy for streamlined growth and operational continuity</vt:lpstr>
      <vt:lpstr>APPENDIX</vt:lpstr>
      <vt:lpstr>APPENDIX (1/4) For showcasing Collaboration with Digital Freight Corridor</vt:lpstr>
      <vt:lpstr>APPENDIX (2/4) For showcasing Average cost of construction of Warehouse</vt:lpstr>
      <vt:lpstr>APPENDIX (3/4) For showcasing Delivery Cost Per Parcel</vt:lpstr>
      <vt:lpstr>APPENDIX (4/4) For showcasing the sources (links, articles and research papers) we referred to</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IIMB main ppt</dc:title>
  <dc:creator>Aaditya Koli</dc:creator>
  <cp:lastModifiedBy>Aaditya Koli</cp:lastModifiedBy>
  <cp:revision>7</cp:revision>
  <dcterms:created xsi:type="dcterms:W3CDTF">2024-11-13T05:41:57Z</dcterms:created>
  <dcterms:modified xsi:type="dcterms:W3CDTF">2024-11-15T18:26:55Z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