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44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12966" y="1431036"/>
            <a:ext cx="5743575" cy="4547235"/>
          </a:xfrm>
          <a:custGeom>
            <a:avLst/>
            <a:gdLst/>
            <a:ahLst/>
            <a:cxnLst/>
            <a:rect l="l" t="t" r="r" b="b"/>
            <a:pathLst>
              <a:path w="5743575" h="4547235">
                <a:moveTo>
                  <a:pt x="0" y="4546981"/>
                </a:moveTo>
                <a:lnTo>
                  <a:pt x="5743067" y="4546981"/>
                </a:lnTo>
                <a:lnTo>
                  <a:pt x="5743067" y="0"/>
                </a:lnTo>
                <a:lnTo>
                  <a:pt x="0" y="0"/>
                </a:lnTo>
                <a:lnTo>
                  <a:pt x="0" y="4546981"/>
                </a:lnTo>
                <a:close/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-2127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60">
                <a:moveTo>
                  <a:pt x="12192000" y="0"/>
                </a:moveTo>
                <a:lnTo>
                  <a:pt x="0" y="0"/>
                </a:lnTo>
                <a:lnTo>
                  <a:pt x="0" y="98901"/>
                </a:lnTo>
                <a:lnTo>
                  <a:pt x="12192000" y="989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76" y="755650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637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033"/>
            <a:ext cx="12192000" cy="6840220"/>
          </a:xfrm>
          <a:custGeom>
            <a:avLst/>
            <a:gdLst/>
            <a:ahLst/>
            <a:cxnLst/>
            <a:rect l="l" t="t" r="r" b="b"/>
            <a:pathLst>
              <a:path w="12192000" h="6840220">
                <a:moveTo>
                  <a:pt x="12192000" y="0"/>
                </a:moveTo>
                <a:lnTo>
                  <a:pt x="0" y="0"/>
                </a:lnTo>
                <a:lnTo>
                  <a:pt x="0" y="6839966"/>
                </a:lnTo>
                <a:lnTo>
                  <a:pt x="12192000" y="683996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033"/>
            <a:ext cx="12192000" cy="6840220"/>
          </a:xfrm>
          <a:custGeom>
            <a:avLst/>
            <a:gdLst/>
            <a:ahLst/>
            <a:cxnLst/>
            <a:rect l="l" t="t" r="r" b="b"/>
            <a:pathLst>
              <a:path w="12192000" h="6840220">
                <a:moveTo>
                  <a:pt x="0" y="6839966"/>
                </a:moveTo>
                <a:lnTo>
                  <a:pt x="12192000" y="6839966"/>
                </a:lnTo>
                <a:lnTo>
                  <a:pt x="12192000" y="0"/>
                </a:lnTo>
                <a:lnTo>
                  <a:pt x="0" y="0"/>
                </a:lnTo>
                <a:lnTo>
                  <a:pt x="0" y="6839966"/>
                </a:lnTo>
                <a:close/>
              </a:path>
            </a:pathLst>
          </a:custGeom>
          <a:ln w="12700">
            <a:solidFill>
              <a:srgbClr val="000E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0" y="373888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155" y="103123"/>
            <a:ext cx="8430260" cy="61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0852" y="1278255"/>
            <a:ext cx="9215996" cy="2017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scm.org/ascm-insights/a-forward-thinking-approach-to-backorders/" TargetMode="External"/><Relationship Id="rId13" Type="http://schemas.openxmlformats.org/officeDocument/2006/relationships/hyperlink" Target="https://www.pival.com/reduce-inventory-waste-supply-chain/" TargetMode="External"/><Relationship Id="rId3" Type="http://schemas.openxmlformats.org/officeDocument/2006/relationships/image" Target="../media/image17.jpg"/><Relationship Id="rId7" Type="http://schemas.openxmlformats.org/officeDocument/2006/relationships/hyperlink" Target="https://www.slimstock.com/blog/how-to-solve-wastage-problems/" TargetMode="External"/><Relationship Id="rId12" Type="http://schemas.openxmlformats.org/officeDocument/2006/relationships/hyperlink" Target="https://www.dhl.com/discover/en-global/logistics-advice/sustainability-and-green-logistics/reduce-wastage-along-your-supply-chai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gisticsbureau.com/7-mini-case-studies-successful-supply-chain-cost-reduction-and-management/" TargetMode="External"/><Relationship Id="rId11" Type="http://schemas.openxmlformats.org/officeDocument/2006/relationships/hyperlink" Target="https://www.mckinsey.com/industries/retail/our-insights/beating-the-shrink-on-grocery-shelves" TargetMode="External"/><Relationship Id="rId5" Type="http://schemas.openxmlformats.org/officeDocument/2006/relationships/hyperlink" Target="https://www.bloomberg.com/news/newsletters/2022-11-10/supply-chain-latest-inventory-waste-totals-163-billion-a-year" TargetMode="External"/><Relationship Id="rId10" Type="http://schemas.openxmlformats.org/officeDocument/2006/relationships/hyperlink" Target="https://www.bcg.com/publications/2014/supply-chain-management-retail-demand-forecasting-the-key-to-better-supply-chain-performance" TargetMode="External"/><Relationship Id="rId4" Type="http://schemas.openxmlformats.org/officeDocument/2006/relationships/hyperlink" Target="https://www.netstock.com/blog/the-ultimate-list-of-inventory-management-statistics/" TargetMode="External"/><Relationship Id="rId9" Type="http://schemas.openxmlformats.org/officeDocument/2006/relationships/hyperlink" Target="https://www.supplychainbrain.com/articles/36071-overproduction-waste-account-for-163-billion-in-annual-inventory-loss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8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23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g"/><Relationship Id="rId22" Type="http://schemas.openxmlformats.org/officeDocument/2006/relationships/hyperlink" Target="https://www.whatpackaging.co.in/features/indias-biodegradable-packaging-industry-to-see-a-71-cagr-58104" TargetMode="External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image" Target="../media/image17.jpg"/><Relationship Id="rId21" Type="http://schemas.openxmlformats.org/officeDocument/2006/relationships/image" Target="../media/image4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13.png"/><Relationship Id="rId16" Type="http://schemas.openxmlformats.org/officeDocument/2006/relationships/image" Target="../media/image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17.jpg"/><Relationship Id="rId21" Type="http://schemas.openxmlformats.org/officeDocument/2006/relationships/image" Target="../media/image6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7.png"/><Relationship Id="rId5" Type="http://schemas.openxmlformats.org/officeDocument/2006/relationships/image" Target="../media/image49.png"/><Relationship Id="rId15" Type="http://schemas.openxmlformats.org/officeDocument/2006/relationships/image" Target="../media/image33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4.png"/><Relationship Id="rId19" Type="http://schemas.openxmlformats.org/officeDocument/2006/relationships/image" Target="../media/image62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17.jpg"/><Relationship Id="rId21" Type="http://schemas.openxmlformats.org/officeDocument/2006/relationships/image" Target="../media/image10.png"/><Relationship Id="rId7" Type="http://schemas.openxmlformats.org/officeDocument/2006/relationships/image" Target="../media/image75.jp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13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jp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jp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7.jpg"/><Relationship Id="rId7" Type="http://schemas.openxmlformats.org/officeDocument/2006/relationships/image" Target="../media/image9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jp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-10022"/>
            <a:ext cx="12230100" cy="6878320"/>
            <a:chOff x="-19050" y="-10022"/>
            <a:chExt cx="12230100" cy="6878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9027"/>
              <a:ext cx="12192000" cy="6840220"/>
            </a:xfrm>
            <a:custGeom>
              <a:avLst/>
              <a:gdLst/>
              <a:ahLst/>
              <a:cxnLst/>
              <a:rect l="l" t="t" r="r" b="b"/>
              <a:pathLst>
                <a:path w="12192000" h="6840220">
                  <a:moveTo>
                    <a:pt x="12192000" y="0"/>
                  </a:moveTo>
                  <a:lnTo>
                    <a:pt x="0" y="0"/>
                  </a:lnTo>
                  <a:lnTo>
                    <a:pt x="0" y="6839966"/>
                  </a:lnTo>
                  <a:lnTo>
                    <a:pt x="12192000" y="683996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4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027"/>
              <a:ext cx="12192000" cy="6840220"/>
            </a:xfrm>
            <a:custGeom>
              <a:avLst/>
              <a:gdLst/>
              <a:ahLst/>
              <a:cxnLst/>
              <a:rect l="l" t="t" r="r" b="b"/>
              <a:pathLst>
                <a:path w="12192000" h="6840220">
                  <a:moveTo>
                    <a:pt x="12192000" y="0"/>
                  </a:moveTo>
                  <a:lnTo>
                    <a:pt x="0" y="0"/>
                  </a:lnTo>
                  <a:lnTo>
                    <a:pt x="0" y="6839966"/>
                  </a:lnTo>
                  <a:lnTo>
                    <a:pt x="12192000" y="6839966"/>
                  </a:lnTo>
                </a:path>
              </a:pathLst>
            </a:custGeom>
            <a:ln w="3810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636219"/>
            <a:ext cx="5205730" cy="115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AZKEN</a:t>
            </a:r>
            <a:r>
              <a:rPr sz="3800" b="0" i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3800" b="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Franklin Gothic Medium"/>
              </a:rPr>
              <a:t>OPERAATIO’2025</a:t>
            </a:r>
            <a:endParaRPr sz="3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600" b="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START-</a:t>
            </a:r>
            <a:r>
              <a:rPr sz="3600" b="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OP-SPHERE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6379" y="4691113"/>
            <a:ext cx="7920355" cy="1080135"/>
          </a:xfrm>
          <a:prstGeom prst="rect">
            <a:avLst/>
          </a:prstGeom>
          <a:solidFill>
            <a:srgbClr val="6CA945"/>
          </a:solidFill>
          <a:ln w="19050">
            <a:solidFill>
              <a:srgbClr val="79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3135"/>
              </a:lnSpc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8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STRATEGY_CREATORS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DHANRAJ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SONI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VIDIT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GARG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KRISH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GUPTA</a:t>
            </a:r>
            <a:endParaRPr sz="1800">
              <a:latin typeface="Calibri"/>
              <a:cs typeface="Calibri"/>
            </a:endParaRPr>
          </a:p>
          <a:p>
            <a:pPr marL="13335" algn="ctr">
              <a:lnSpc>
                <a:spcPct val="100000"/>
              </a:lnSpc>
              <a:spcBef>
                <a:spcPts val="2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SHAHEED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SUKHDEV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STUDIES,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UNIVERRSITY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DELHI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6379" y="0"/>
            <a:ext cx="9894570" cy="5915025"/>
            <a:chOff x="2016379" y="0"/>
            <a:chExt cx="9894570" cy="5915025"/>
          </a:xfrm>
        </p:grpSpPr>
        <p:sp>
          <p:nvSpPr>
            <p:cNvPr id="9" name="object 9"/>
            <p:cNvSpPr/>
            <p:nvPr/>
          </p:nvSpPr>
          <p:spPr>
            <a:xfrm>
              <a:off x="2016379" y="5806849"/>
              <a:ext cx="7920355" cy="108585"/>
            </a:xfrm>
            <a:custGeom>
              <a:avLst/>
              <a:gdLst/>
              <a:ahLst/>
              <a:cxnLst/>
              <a:rect l="l" t="t" r="r" b="b"/>
              <a:pathLst>
                <a:path w="7920355" h="108585">
                  <a:moveTo>
                    <a:pt x="7919974" y="0"/>
                  </a:moveTo>
                  <a:lnTo>
                    <a:pt x="0" y="0"/>
                  </a:lnTo>
                  <a:lnTo>
                    <a:pt x="0" y="107998"/>
                  </a:lnTo>
                  <a:lnTo>
                    <a:pt x="7919974" y="107998"/>
                  </a:lnTo>
                  <a:lnTo>
                    <a:pt x="7919974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4551" y="244554"/>
              <a:ext cx="705893" cy="5387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7832" y="0"/>
              <a:ext cx="1905000" cy="140906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251710" y="3985971"/>
            <a:ext cx="752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FFFFFF"/>
                </a:solidFill>
                <a:latin typeface="Calibri"/>
                <a:cs typeface="Calibri"/>
              </a:rPr>
              <a:t>Optimizing</a:t>
            </a:r>
            <a:r>
              <a:rPr sz="3200" b="1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r>
              <a:rPr sz="3200" b="1" i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Calibri"/>
                <a:cs typeface="Calibri"/>
              </a:rPr>
              <a:t>Planning</a:t>
            </a:r>
            <a:r>
              <a:rPr sz="3200" b="1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2127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60">
                <a:moveTo>
                  <a:pt x="12192000" y="0"/>
                </a:moveTo>
                <a:lnTo>
                  <a:pt x="0" y="0"/>
                </a:lnTo>
                <a:lnTo>
                  <a:pt x="0" y="98901"/>
                </a:lnTo>
                <a:lnTo>
                  <a:pt x="12192000" y="989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6" y="755650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637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/>
              <a:t>APPENDIX</a:t>
            </a:r>
            <a:r>
              <a:rPr spc="-25" dirty="0"/>
              <a:t> </a:t>
            </a:r>
            <a:r>
              <a:rPr spc="-10" dirty="0"/>
              <a:t>(3/4)</a:t>
            </a:r>
          </a:p>
          <a:p>
            <a:pPr marL="12700">
              <a:lnSpc>
                <a:spcPts val="1889"/>
              </a:lnSpc>
            </a:pPr>
            <a:r>
              <a:rPr sz="1600" b="0" i="1" dirty="0">
                <a:latin typeface="Calibri Light"/>
                <a:cs typeface="Calibri Light"/>
              </a:rPr>
              <a:t>Calculations</a:t>
            </a:r>
            <a:r>
              <a:rPr sz="1600" b="0" i="1" spc="-3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for</a:t>
            </a:r>
            <a:r>
              <a:rPr sz="1600" b="0" i="1" spc="-7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the</a:t>
            </a:r>
            <a:r>
              <a:rPr sz="1600" b="0" i="1" spc="-55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Solutions</a:t>
            </a:r>
            <a:r>
              <a:rPr sz="1600" b="0" i="1" spc="-40" dirty="0">
                <a:latin typeface="Calibri Light"/>
                <a:cs typeface="Calibri Light"/>
              </a:rPr>
              <a:t> </a:t>
            </a:r>
            <a:r>
              <a:rPr sz="1600" b="0" i="1" spc="-10" dirty="0">
                <a:latin typeface="Calibri Light"/>
                <a:cs typeface="Calibri Light"/>
              </a:rPr>
              <a:t>provided</a:t>
            </a:r>
            <a:endParaRPr sz="16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821159" y="6373901"/>
            <a:ext cx="377825" cy="490855"/>
            <a:chOff x="11821159" y="6373901"/>
            <a:chExt cx="377825" cy="490855"/>
          </a:xfrm>
        </p:grpSpPr>
        <p:sp>
          <p:nvSpPr>
            <p:cNvPr id="7" name="object 7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364553" y="0"/>
                  </a:moveTo>
                  <a:lnTo>
                    <a:pt x="0" y="0"/>
                  </a:lnTo>
                  <a:lnTo>
                    <a:pt x="0" y="477748"/>
                  </a:lnTo>
                  <a:lnTo>
                    <a:pt x="364553" y="477748"/>
                  </a:lnTo>
                  <a:lnTo>
                    <a:pt x="36455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0" y="477748"/>
                  </a:moveTo>
                  <a:lnTo>
                    <a:pt x="364553" y="477748"/>
                  </a:lnTo>
                  <a:lnTo>
                    <a:pt x="364553" y="0"/>
                  </a:lnTo>
                  <a:lnTo>
                    <a:pt x="0" y="0"/>
                  </a:lnTo>
                  <a:lnTo>
                    <a:pt x="0" y="47774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59590" y="64554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6747" y="6430431"/>
            <a:ext cx="1931670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20725" marR="333375" indent="-3784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RISK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MITIGATION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67161" y="6439367"/>
            <a:ext cx="1151255" cy="360680"/>
          </a:xfrm>
          <a:prstGeom prst="rect">
            <a:avLst/>
          </a:prstGeom>
          <a:solidFill>
            <a:srgbClr val="B9E08F"/>
          </a:solidFill>
          <a:ln w="3175">
            <a:solidFill>
              <a:srgbClr val="92D05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35"/>
              </a:spcBef>
            </a:pPr>
            <a:r>
              <a:rPr sz="1200" b="1" spc="-10" dirty="0">
                <a:latin typeface="Calibri"/>
                <a:cs typeface="Calibri"/>
              </a:rPr>
              <a:t>APPENDIX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908" y="6412246"/>
            <a:ext cx="2125980" cy="391795"/>
          </a:xfrm>
          <a:prstGeom prst="rect">
            <a:avLst/>
          </a:prstGeom>
          <a:ln w="3175">
            <a:solidFill>
              <a:srgbClr val="B9E0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62635" marR="314960" indent="-441959">
              <a:lnSpc>
                <a:spcPct val="1000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INDUSTRY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COMPANY </a:t>
            </a:r>
            <a:r>
              <a:rPr sz="1200" b="1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3955" y="389726"/>
            <a:ext cx="771963" cy="2513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0688" y="196697"/>
            <a:ext cx="675149" cy="521106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8952" y="1278255"/>
          <a:ext cx="6762750" cy="192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Concern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Solution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Justification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4963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Proof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Case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Study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565">
                <a:tc>
                  <a:txBody>
                    <a:bodyPr/>
                    <a:lstStyle/>
                    <a:p>
                      <a:pPr marL="10795" marR="4445" indent="-254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"AI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forecasting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might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inaccurate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SMEs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since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don’t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order consistently."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596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tracks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just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historical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sales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also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signals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(Google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trends,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regulatory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news,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seasonal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factors).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8415" marR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Amazon’s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SME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supply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chain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AI-based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demand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tracking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serve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3M+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businesses worldwide.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"Won’t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JIT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stock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shortages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SMEs?"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4064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No, because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Phitons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pre-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allocates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high-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frequency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SME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past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trends.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Tesla’s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supplier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waste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while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ensuring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availability.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84733" y="979119"/>
            <a:ext cx="4231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Feasibility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 Why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AI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JIT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SMEs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Practical?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582030" y="4116704"/>
          <a:ext cx="6328410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Concern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Solution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Justification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Real-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World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Example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55">
                <a:tc>
                  <a:txBody>
                    <a:bodyPr/>
                    <a:lstStyle/>
                    <a:p>
                      <a:pPr marL="154305" marR="14668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"Will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 separate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trial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inventory</a:t>
                      </a:r>
                      <a:r>
                        <a:rPr sz="1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create inefficiencies?"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715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No,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because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it’s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5-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7%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total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dynamically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adjusted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based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demand.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30175" marR="121920" indent="15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Tesla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dedicated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inventory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new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market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testing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mass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production.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marL="66040" marR="59055" indent="571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"Will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SMEs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actually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buy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discounted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trial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stock?"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30480" indent="5461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Yes,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because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SMEs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prefer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lower-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cost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raw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materials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often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look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deals.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45085" indent="-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Amazon’s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warehouse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repurposes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unsold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buyers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discount.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181610" marR="16510" indent="-1574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"Is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costly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implement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system?"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3492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No,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because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AI-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driven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discounting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rotation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pays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 itself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3-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4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months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savings.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54610" indent="-2057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McKinsey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reports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AI-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driven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inventory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rotation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reduces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waste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15-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20%.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584316" y="3798570"/>
            <a:ext cx="501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Feasibility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Supporting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Evidence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TRIAL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ORDERS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9095" y="6430848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6415" marR="417195" indent="-10223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SUPPLIER DASHBOARDS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1314" y="6410289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3234" marR="287655" indent="-1879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SAFE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FRAMEWORK</a:t>
            </a:r>
            <a:r>
              <a:rPr sz="1200" b="1" spc="-50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SEGMENTATON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2127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60">
                <a:moveTo>
                  <a:pt x="12192000" y="0"/>
                </a:moveTo>
                <a:lnTo>
                  <a:pt x="0" y="0"/>
                </a:lnTo>
                <a:lnTo>
                  <a:pt x="0" y="98901"/>
                </a:lnTo>
                <a:lnTo>
                  <a:pt x="12192000" y="989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0111" y="196697"/>
            <a:ext cx="12216765" cy="589915"/>
            <a:chOff x="-10111" y="196697"/>
            <a:chExt cx="12216765" cy="589915"/>
          </a:xfrm>
        </p:grpSpPr>
        <p:sp>
          <p:nvSpPr>
            <p:cNvPr id="5" name="object 5"/>
            <p:cNvSpPr/>
            <p:nvPr/>
          </p:nvSpPr>
          <p:spPr>
            <a:xfrm>
              <a:off x="4176" y="755650"/>
              <a:ext cx="12188190" cy="17145"/>
            </a:xfrm>
            <a:custGeom>
              <a:avLst/>
              <a:gdLst/>
              <a:ahLst/>
              <a:cxnLst/>
              <a:rect l="l" t="t" r="r" b="b"/>
              <a:pathLst>
                <a:path w="12188190" h="17145">
                  <a:moveTo>
                    <a:pt x="0" y="0"/>
                  </a:moveTo>
                  <a:lnTo>
                    <a:pt x="12187823" y="16637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0688" y="196697"/>
              <a:ext cx="675149" cy="52110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155" y="112903"/>
            <a:ext cx="2021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APPENDIX</a:t>
            </a:r>
            <a:r>
              <a:rPr spc="-25" dirty="0"/>
              <a:t> </a:t>
            </a:r>
            <a:r>
              <a:rPr spc="-10" dirty="0"/>
              <a:t>(4/4)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821159" y="6373901"/>
            <a:ext cx="377825" cy="490855"/>
            <a:chOff x="11821159" y="6373901"/>
            <a:chExt cx="377825" cy="490855"/>
          </a:xfrm>
        </p:grpSpPr>
        <p:sp>
          <p:nvSpPr>
            <p:cNvPr id="9" name="object 9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364553" y="0"/>
                  </a:moveTo>
                  <a:lnTo>
                    <a:pt x="0" y="0"/>
                  </a:lnTo>
                  <a:lnTo>
                    <a:pt x="0" y="477748"/>
                  </a:lnTo>
                  <a:lnTo>
                    <a:pt x="364553" y="477748"/>
                  </a:lnTo>
                  <a:lnTo>
                    <a:pt x="36455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0" y="477748"/>
                  </a:moveTo>
                  <a:lnTo>
                    <a:pt x="364553" y="477748"/>
                  </a:lnTo>
                  <a:lnTo>
                    <a:pt x="364553" y="0"/>
                  </a:lnTo>
                  <a:lnTo>
                    <a:pt x="0" y="0"/>
                  </a:lnTo>
                  <a:lnTo>
                    <a:pt x="0" y="47774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959590" y="64554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16747" y="6430431"/>
            <a:ext cx="1931670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20725" marR="333375" indent="-3784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RISK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MITIGATION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67161" y="6439367"/>
            <a:ext cx="1151255" cy="360680"/>
          </a:xfrm>
          <a:prstGeom prst="rect">
            <a:avLst/>
          </a:prstGeom>
          <a:solidFill>
            <a:srgbClr val="B9E08F"/>
          </a:solidFill>
          <a:ln w="3175">
            <a:solidFill>
              <a:srgbClr val="92D05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35"/>
              </a:spcBef>
            </a:pPr>
            <a:r>
              <a:rPr sz="1200" b="1" spc="-10" dirty="0">
                <a:latin typeface="Calibri"/>
                <a:cs typeface="Calibri"/>
              </a:rPr>
              <a:t>APPENDIX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908" y="6412246"/>
            <a:ext cx="2125980" cy="391795"/>
          </a:xfrm>
          <a:prstGeom prst="rect">
            <a:avLst/>
          </a:prstGeom>
          <a:ln w="3175">
            <a:solidFill>
              <a:srgbClr val="B9E0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62635" marR="314960" indent="-441959">
              <a:lnSpc>
                <a:spcPct val="1000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INDUSTRY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COMPANY </a:t>
            </a:r>
            <a:r>
              <a:rPr sz="1200" b="1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3955" y="389726"/>
            <a:ext cx="771963" cy="25132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4155" y="471678"/>
            <a:ext cx="7484745" cy="73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 Light"/>
                <a:cs typeface="Calibri Light"/>
              </a:rPr>
              <a:t>Calculations</a:t>
            </a:r>
            <a:r>
              <a:rPr sz="1600" i="1" spc="-30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for</a:t>
            </a:r>
            <a:r>
              <a:rPr sz="1600" i="1" spc="-70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the</a:t>
            </a:r>
            <a:r>
              <a:rPr sz="1600" i="1" spc="-55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Solutions</a:t>
            </a:r>
            <a:r>
              <a:rPr sz="1600" i="1" spc="-40" dirty="0">
                <a:latin typeface="Calibri Light"/>
                <a:cs typeface="Calibri Light"/>
              </a:rPr>
              <a:t> </a:t>
            </a:r>
            <a:r>
              <a:rPr sz="1600" i="1" spc="-10" dirty="0">
                <a:latin typeface="Calibri Light"/>
                <a:cs typeface="Calibri Light"/>
              </a:rPr>
              <a:t>provided</a:t>
            </a:r>
            <a:endParaRPr sz="1600">
              <a:latin typeface="Calibri Light"/>
              <a:cs typeface="Calibri Light"/>
            </a:endParaRPr>
          </a:p>
          <a:p>
            <a:pPr marL="2586990">
              <a:lnSpc>
                <a:spcPct val="100000"/>
              </a:lnSpc>
              <a:spcBef>
                <a:spcPts val="1540"/>
              </a:spcBef>
            </a:pPr>
            <a:r>
              <a:rPr sz="1800" b="1" dirty="0">
                <a:latin typeface="Calibri"/>
                <a:cs typeface="Calibri"/>
              </a:rPr>
              <a:t>Feasibility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Supporting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Evidence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FOR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ENTERPRISES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43758" y="1314196"/>
          <a:ext cx="6981190" cy="1981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Concern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Solution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Justification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918844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Real-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World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Example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5100" marR="69850" indent="-8890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"Will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reserving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buffer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stock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holding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costs?"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781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No,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because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buffer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dynamically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adjusted every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quarter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demand.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 marR="70485" indent="13525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Amazon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ensures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20%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inventory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buffer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key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enterprise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while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maintaining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JIT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supply.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"Will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quarterly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contracts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restrict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supplier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flexibility?"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7150" indent="-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No,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because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predicts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demand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shifts,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allowing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Phitons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phase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out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contracts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smoothly.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Unilever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raw material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stockouts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FMCG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manufacturing.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71780" marR="12700" indent="-2533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"What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happens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enterprises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cancel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bulk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orders?"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314960" marR="18415" indent="-2870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immediately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redirects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excess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stock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SMEs,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preventing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losses.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662940" marR="76835" indent="-577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Tesla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repurposes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unsold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parts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vehicle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avoid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overstocking.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20446" y="3172705"/>
            <a:ext cx="5393055" cy="7302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b="1" spc="-10" dirty="0">
                <a:latin typeface="Calibri"/>
                <a:cs typeface="Calibri"/>
              </a:rPr>
              <a:t>Sources…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https://www.netstock.com/blog/the-ultimate-list-of-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inventory-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management-statistics/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446" y="4060697"/>
            <a:ext cx="5393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https://www.netstock.com/blog/the-ultimate-list-of-inventory-management-statistics/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446" y="4426457"/>
            <a:ext cx="567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https://www.bloomberg.com/news/newsletters/2022-11-10/supply-chain-latest-inventory-</a:t>
            </a:r>
            <a:r>
              <a:rPr sz="12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waste-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totals-163-billion-a-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year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446" y="4975097"/>
            <a:ext cx="5201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https://www.logisticsbureau.com/7-mini-case-studies-successful-supply-chain-cost-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reduction-and-management/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446" y="5523991"/>
            <a:ext cx="418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https://www.slimstock.com/blog/how-to-solve-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wastage-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problems/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446" y="5889752"/>
            <a:ext cx="5118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https://www.ascm.org/ascm-insights/a-forward-thinking-approach-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to-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backorders/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9095" y="6430848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6415" marR="417195" indent="-10223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SUPPLIER DASHBOARDS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01314" y="6410289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3234" marR="287655" indent="-1879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SAFE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FRAMEWORK</a:t>
            </a:r>
            <a:r>
              <a:rPr sz="1200" b="1" spc="-50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SEGMENTATON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16471" y="3694252"/>
            <a:ext cx="566610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https://www.supplychainbrain.com/articles/36071-overproduction-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waste-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account-for-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163-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billion-in-annual-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inventory-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losses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6471" y="4243578"/>
            <a:ext cx="5231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https://www.bcg.com/publications/2014/supply-chain-management-retail-demand-</a:t>
            </a:r>
            <a:r>
              <a:rPr sz="12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forecasting-the-</a:t>
            </a:r>
            <a:r>
              <a:rPr sz="1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key-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to-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better-supply-chain-performance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16471" y="4792217"/>
            <a:ext cx="552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https://www.mckinsey.com/industries/retail/our-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insights/beating-the-shrink-on-grocery-</a:t>
            </a:r>
            <a:r>
              <a:rPr sz="12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1"/>
              </a:rPr>
              <a:t>shelves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16471" y="5340553"/>
            <a:ext cx="5152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2"/>
              </a:rPr>
              <a:t>https://www.dhl.com/discover/en-global/logistics-advice/sustainability-and-green-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2"/>
              </a:rPr>
              <a:t>logistics/reduce-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2"/>
              </a:rPr>
              <a:t>wastage-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2"/>
              </a:rPr>
              <a:t>along-your-supply-chain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16471" y="5889752"/>
            <a:ext cx="3868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3"/>
              </a:rPr>
              <a:t>https://www.pival.com/reduce-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3"/>
              </a:rPr>
              <a:t>inventory-waste-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3"/>
              </a:rPr>
              <a:t>supply-chain/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291" y="2929508"/>
            <a:ext cx="2814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5" dirty="0">
                <a:solidFill>
                  <a:srgbClr val="FFFFFF"/>
                </a:solidFill>
                <a:latin typeface="Calibri Light"/>
                <a:cs typeface="Calibri Light"/>
              </a:rPr>
              <a:t>THANK</a:t>
            </a:r>
            <a:r>
              <a:rPr sz="4400" b="0" spc="-2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FFFFFF"/>
                </a:solidFill>
                <a:latin typeface="Calibri Light"/>
                <a:cs typeface="Calibri Light"/>
              </a:rPr>
              <a:t>YOU!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7768" y="2373883"/>
            <a:ext cx="2822575" cy="1631950"/>
          </a:xfrm>
          <a:custGeom>
            <a:avLst/>
            <a:gdLst/>
            <a:ahLst/>
            <a:cxnLst/>
            <a:rect l="l" t="t" r="r" b="b"/>
            <a:pathLst>
              <a:path w="2822575" h="1631950">
                <a:moveTo>
                  <a:pt x="2822194" y="0"/>
                </a:moveTo>
                <a:lnTo>
                  <a:pt x="0" y="0"/>
                </a:lnTo>
                <a:lnTo>
                  <a:pt x="0" y="1631950"/>
                </a:lnTo>
                <a:lnTo>
                  <a:pt x="2822194" y="1631950"/>
                </a:lnTo>
                <a:lnTo>
                  <a:pt x="28221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09157" y="1188465"/>
            <a:ext cx="543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0" algn="just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pioneers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compostable,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92D050"/>
                </a:solidFill>
                <a:latin typeface="Calibri"/>
                <a:cs typeface="Calibri"/>
              </a:rPr>
              <a:t>plastic-</a:t>
            </a:r>
            <a:r>
              <a:rPr sz="1200" i="1" dirty="0">
                <a:solidFill>
                  <a:srgbClr val="92D050"/>
                </a:solidFill>
                <a:latin typeface="Calibri"/>
                <a:cs typeface="Calibri"/>
              </a:rPr>
              <a:t>free</a:t>
            </a:r>
            <a:r>
              <a:rPr sz="1200" i="1" spc="-2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92D050"/>
                </a:solidFill>
                <a:latin typeface="Calibri"/>
                <a:cs typeface="Calibri"/>
              </a:rPr>
              <a:t>packaging,</a:t>
            </a:r>
            <a:r>
              <a:rPr sz="1200" i="1" spc="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92D050"/>
                </a:solidFill>
                <a:latin typeface="Calibri"/>
                <a:cs typeface="Calibri"/>
              </a:rPr>
              <a:t>offering</a:t>
            </a:r>
            <a:r>
              <a:rPr sz="1200" i="1" spc="-10" dirty="0">
                <a:solidFill>
                  <a:srgbClr val="92D050"/>
                </a:solidFill>
                <a:latin typeface="Calibri"/>
                <a:cs typeface="Calibri"/>
              </a:rPr>
              <a:t> eco-</a:t>
            </a:r>
            <a:r>
              <a:rPr sz="1200" i="1" dirty="0">
                <a:solidFill>
                  <a:srgbClr val="92D050"/>
                </a:solidFill>
                <a:latin typeface="Calibri"/>
                <a:cs typeface="Calibri"/>
              </a:rPr>
              <a:t>friendly bags,</a:t>
            </a:r>
            <a:r>
              <a:rPr sz="1200" i="1" spc="-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92D050"/>
                </a:solidFill>
                <a:latin typeface="Calibri"/>
                <a:cs typeface="Calibri"/>
              </a:rPr>
              <a:t>films, </a:t>
            </a:r>
            <a:r>
              <a:rPr sz="1200" i="1" dirty="0">
                <a:solidFill>
                  <a:srgbClr val="92D050"/>
                </a:solidFill>
                <a:latin typeface="Calibri"/>
                <a:cs typeface="Calibri"/>
              </a:rPr>
              <a:t>and</a:t>
            </a:r>
            <a:r>
              <a:rPr sz="1200" i="1" spc="-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92D050"/>
                </a:solidFill>
                <a:latin typeface="Calibri"/>
                <a:cs typeface="Calibri"/>
              </a:rPr>
              <a:t>bio-</a:t>
            </a:r>
            <a:r>
              <a:rPr sz="1200" i="1" dirty="0">
                <a:solidFill>
                  <a:srgbClr val="92D050"/>
                </a:solidFill>
                <a:latin typeface="Calibri"/>
                <a:cs typeface="Calibri"/>
              </a:rPr>
              <a:t>based</a:t>
            </a:r>
            <a:r>
              <a:rPr sz="1200" i="1" spc="-1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92D050"/>
                </a:solidFill>
                <a:latin typeface="Calibri"/>
                <a:cs typeface="Calibri"/>
              </a:rPr>
              <a:t>additives</a:t>
            </a:r>
            <a:r>
              <a:rPr sz="1200" i="1" spc="-3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align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EPR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regulations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bans,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driving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greener future.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0111" y="741362"/>
            <a:ext cx="12216765" cy="6064250"/>
            <a:chOff x="-10111" y="741362"/>
            <a:chExt cx="12216765" cy="6064250"/>
          </a:xfrm>
        </p:grpSpPr>
        <p:sp>
          <p:nvSpPr>
            <p:cNvPr id="5" name="object 5"/>
            <p:cNvSpPr/>
            <p:nvPr/>
          </p:nvSpPr>
          <p:spPr>
            <a:xfrm>
              <a:off x="6877304" y="5007686"/>
              <a:ext cx="2452370" cy="1299845"/>
            </a:xfrm>
            <a:custGeom>
              <a:avLst/>
              <a:gdLst/>
              <a:ahLst/>
              <a:cxnLst/>
              <a:rect l="l" t="t" r="r" b="b"/>
              <a:pathLst>
                <a:path w="2452370" h="1299845">
                  <a:moveTo>
                    <a:pt x="2442324" y="0"/>
                  </a:moveTo>
                  <a:lnTo>
                    <a:pt x="0" y="0"/>
                  </a:lnTo>
                  <a:lnTo>
                    <a:pt x="0" y="434644"/>
                  </a:lnTo>
                  <a:lnTo>
                    <a:pt x="2442324" y="434644"/>
                  </a:lnTo>
                  <a:lnTo>
                    <a:pt x="2442324" y="0"/>
                  </a:lnTo>
                  <a:close/>
                </a:path>
                <a:path w="2452370" h="1299845">
                  <a:moveTo>
                    <a:pt x="2452357" y="845693"/>
                  </a:moveTo>
                  <a:lnTo>
                    <a:pt x="5080" y="845693"/>
                  </a:lnTo>
                  <a:lnTo>
                    <a:pt x="5080" y="1299273"/>
                  </a:lnTo>
                  <a:lnTo>
                    <a:pt x="2452357" y="1299273"/>
                  </a:lnTo>
                  <a:lnTo>
                    <a:pt x="2452357" y="84569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4352" y="4734128"/>
              <a:ext cx="3212465" cy="730885"/>
            </a:xfrm>
            <a:custGeom>
              <a:avLst/>
              <a:gdLst/>
              <a:ahLst/>
              <a:cxnLst/>
              <a:rect l="l" t="t" r="r" b="b"/>
              <a:pathLst>
                <a:path w="3212465" h="730885">
                  <a:moveTo>
                    <a:pt x="0" y="730300"/>
                  </a:moveTo>
                  <a:lnTo>
                    <a:pt x="3212338" y="730300"/>
                  </a:lnTo>
                  <a:lnTo>
                    <a:pt x="3212338" y="0"/>
                  </a:lnTo>
                  <a:lnTo>
                    <a:pt x="0" y="0"/>
                  </a:lnTo>
                  <a:lnTo>
                    <a:pt x="0" y="730300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6" y="755650"/>
              <a:ext cx="12188190" cy="5616575"/>
            </a:xfrm>
            <a:custGeom>
              <a:avLst/>
              <a:gdLst/>
              <a:ahLst/>
              <a:cxnLst/>
              <a:rect l="l" t="t" r="r" b="b"/>
              <a:pathLst>
                <a:path w="12188190" h="5616575">
                  <a:moveTo>
                    <a:pt x="0" y="0"/>
                  </a:moveTo>
                  <a:lnTo>
                    <a:pt x="12187823" y="16637"/>
                  </a:lnTo>
                </a:path>
                <a:path w="12188190" h="5616575">
                  <a:moveTo>
                    <a:pt x="0" y="5599544"/>
                  </a:moveTo>
                  <a:lnTo>
                    <a:pt x="12187823" y="5616244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908" y="6412246"/>
              <a:ext cx="2125980" cy="391795"/>
            </a:xfrm>
            <a:custGeom>
              <a:avLst/>
              <a:gdLst/>
              <a:ahLst/>
              <a:cxnLst/>
              <a:rect l="l" t="t" r="r" b="b"/>
              <a:pathLst>
                <a:path w="2125980" h="391795">
                  <a:moveTo>
                    <a:pt x="0" y="391325"/>
                  </a:moveTo>
                  <a:lnTo>
                    <a:pt x="2125599" y="391325"/>
                  </a:lnTo>
                  <a:lnTo>
                    <a:pt x="2125599" y="0"/>
                  </a:lnTo>
                  <a:lnTo>
                    <a:pt x="0" y="0"/>
                  </a:lnTo>
                  <a:lnTo>
                    <a:pt x="0" y="391325"/>
                  </a:lnTo>
                  <a:close/>
                </a:path>
              </a:pathLst>
            </a:custGeom>
            <a:ln w="3175">
              <a:solidFill>
                <a:srgbClr val="B9E0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59095" y="6430848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6415" marR="417195" indent="-10223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SUPPLIER DASHBOARDS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6747" y="6430431"/>
            <a:ext cx="1931670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20725" marR="333375" indent="-3784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RISK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MITIGATION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67161" y="6439367"/>
            <a:ext cx="1151255" cy="36068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35"/>
              </a:spcBef>
            </a:pPr>
            <a:r>
              <a:rPr sz="1200" b="1" spc="-10" dirty="0">
                <a:latin typeface="Calibri"/>
                <a:cs typeface="Calibri"/>
              </a:rPr>
              <a:t>APPENDIX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320" y="6410659"/>
            <a:ext cx="2129155" cy="394970"/>
          </a:xfrm>
          <a:prstGeom prst="rect">
            <a:avLst/>
          </a:prstGeom>
          <a:solidFill>
            <a:srgbClr val="B9E08F"/>
          </a:solidFill>
        </p:spPr>
        <p:txBody>
          <a:bodyPr vert="horz" wrap="square" lIns="0" tIns="6350" rIns="0" bIns="0" rtlCol="0">
            <a:spAutoFit/>
          </a:bodyPr>
          <a:lstStyle/>
          <a:p>
            <a:pPr marL="763905" marR="316865" indent="-441959">
              <a:lnSpc>
                <a:spcPct val="100000"/>
              </a:lnSpc>
              <a:spcBef>
                <a:spcPts val="50"/>
              </a:spcBef>
            </a:pPr>
            <a:r>
              <a:rPr sz="1200" b="1" spc="-10" dirty="0">
                <a:latin typeface="Calibri"/>
                <a:cs typeface="Calibri"/>
              </a:rPr>
              <a:t>INDUSTRY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COMPANY </a:t>
            </a:r>
            <a:r>
              <a:rPr sz="1200" b="1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1314" y="6410289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3234" marR="287655" indent="-1879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SAFE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FRAMEWORK</a:t>
            </a:r>
            <a:r>
              <a:rPr sz="1200" b="1" spc="-50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SEGMENTATON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-2127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60">
                <a:moveTo>
                  <a:pt x="12192000" y="0"/>
                </a:moveTo>
                <a:lnTo>
                  <a:pt x="0" y="0"/>
                </a:lnTo>
                <a:lnTo>
                  <a:pt x="0" y="98901"/>
                </a:lnTo>
                <a:lnTo>
                  <a:pt x="12192000" y="989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4155" y="446278"/>
            <a:ext cx="5760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 Light"/>
                <a:cs typeface="Calibri Light"/>
              </a:rPr>
              <a:t>Mapping</a:t>
            </a:r>
            <a:r>
              <a:rPr sz="1600" i="1" spc="-40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the</a:t>
            </a:r>
            <a:r>
              <a:rPr sz="1600" i="1" spc="-60" dirty="0">
                <a:latin typeface="Calibri Light"/>
                <a:cs typeface="Calibri Light"/>
              </a:rPr>
              <a:t> </a:t>
            </a:r>
            <a:r>
              <a:rPr sz="1600" i="1" spc="-10" dirty="0">
                <a:latin typeface="Calibri Light"/>
                <a:cs typeface="Calibri Light"/>
              </a:rPr>
              <a:t>Market:</a:t>
            </a:r>
            <a:r>
              <a:rPr sz="1600" i="1" spc="-65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Unveiling</a:t>
            </a:r>
            <a:r>
              <a:rPr sz="1600" i="1" spc="-45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Industry</a:t>
            </a:r>
            <a:r>
              <a:rPr sz="1600" i="1" spc="-40" dirty="0">
                <a:latin typeface="Calibri Light"/>
                <a:cs typeface="Calibri Light"/>
              </a:rPr>
              <a:t> </a:t>
            </a:r>
            <a:r>
              <a:rPr sz="1600" i="1" spc="-10" dirty="0">
                <a:latin typeface="Calibri Light"/>
                <a:cs typeface="Calibri Light"/>
              </a:rPr>
              <a:t>Trends</a:t>
            </a:r>
            <a:r>
              <a:rPr sz="1600" i="1" spc="-50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&amp;</a:t>
            </a:r>
            <a:r>
              <a:rPr sz="1600" i="1" spc="-60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Company</a:t>
            </a:r>
            <a:r>
              <a:rPr sz="1600" i="1" spc="-30" dirty="0">
                <a:latin typeface="Calibri Light"/>
                <a:cs typeface="Calibri Light"/>
              </a:rPr>
              <a:t> </a:t>
            </a:r>
            <a:r>
              <a:rPr sz="1600" i="1" spc="-10" dirty="0">
                <a:latin typeface="Calibri Light"/>
                <a:cs typeface="Calibri Light"/>
              </a:rPr>
              <a:t>Positioning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4155" y="112903"/>
            <a:ext cx="4246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INDUSTRY</a:t>
            </a:r>
            <a:r>
              <a:rPr spc="-8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25" dirty="0"/>
              <a:t>COMPANY</a:t>
            </a:r>
            <a:r>
              <a:rPr spc="-50" dirty="0"/>
              <a:t> </a:t>
            </a:r>
            <a:r>
              <a:rPr spc="-10" dirty="0"/>
              <a:t>ANALYSIS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11821159" y="6373901"/>
            <a:ext cx="377825" cy="490855"/>
            <a:chOff x="11821159" y="6373901"/>
            <a:chExt cx="377825" cy="490855"/>
          </a:xfrm>
        </p:grpSpPr>
        <p:sp>
          <p:nvSpPr>
            <p:cNvPr id="18" name="object 18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364553" y="0"/>
                  </a:moveTo>
                  <a:lnTo>
                    <a:pt x="0" y="0"/>
                  </a:lnTo>
                  <a:lnTo>
                    <a:pt x="0" y="477748"/>
                  </a:lnTo>
                  <a:lnTo>
                    <a:pt x="364553" y="477748"/>
                  </a:lnTo>
                  <a:lnTo>
                    <a:pt x="36455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0" y="477748"/>
                  </a:moveTo>
                  <a:lnTo>
                    <a:pt x="364553" y="477748"/>
                  </a:lnTo>
                  <a:lnTo>
                    <a:pt x="364553" y="0"/>
                  </a:lnTo>
                  <a:lnTo>
                    <a:pt x="0" y="0"/>
                  </a:lnTo>
                  <a:lnTo>
                    <a:pt x="0" y="47774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959590" y="64554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848" y="824661"/>
            <a:ext cx="5982335" cy="273050"/>
            <a:chOff x="69848" y="824661"/>
            <a:chExt cx="5982335" cy="273050"/>
          </a:xfrm>
        </p:grpSpPr>
        <p:sp>
          <p:nvSpPr>
            <p:cNvPr id="22" name="object 22"/>
            <p:cNvSpPr/>
            <p:nvPr/>
          </p:nvSpPr>
          <p:spPr>
            <a:xfrm>
              <a:off x="76198" y="831011"/>
              <a:ext cx="5969635" cy="260350"/>
            </a:xfrm>
            <a:custGeom>
              <a:avLst/>
              <a:gdLst/>
              <a:ahLst/>
              <a:cxnLst/>
              <a:rect l="l" t="t" r="r" b="b"/>
              <a:pathLst>
                <a:path w="5969635" h="260350">
                  <a:moveTo>
                    <a:pt x="5969508" y="0"/>
                  </a:moveTo>
                  <a:lnTo>
                    <a:pt x="0" y="0"/>
                  </a:lnTo>
                  <a:lnTo>
                    <a:pt x="0" y="259918"/>
                  </a:lnTo>
                  <a:lnTo>
                    <a:pt x="5969508" y="259918"/>
                  </a:lnTo>
                  <a:lnTo>
                    <a:pt x="596950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198" y="831011"/>
              <a:ext cx="5969635" cy="260350"/>
            </a:xfrm>
            <a:custGeom>
              <a:avLst/>
              <a:gdLst/>
              <a:ahLst/>
              <a:cxnLst/>
              <a:rect l="l" t="t" r="r" b="b"/>
              <a:pathLst>
                <a:path w="5969635" h="260350">
                  <a:moveTo>
                    <a:pt x="0" y="259918"/>
                  </a:moveTo>
                  <a:lnTo>
                    <a:pt x="5969508" y="259918"/>
                  </a:lnTo>
                  <a:lnTo>
                    <a:pt x="5969508" y="0"/>
                  </a:lnTo>
                  <a:lnTo>
                    <a:pt x="0" y="0"/>
                  </a:lnTo>
                  <a:lnTo>
                    <a:pt x="0" y="259918"/>
                  </a:lnTo>
                  <a:close/>
                </a:path>
              </a:pathLst>
            </a:custGeom>
            <a:ln w="12699">
              <a:solidFill>
                <a:srgbClr val="E1EF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97354" y="813892"/>
            <a:ext cx="1727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INDUSTRY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3933" y="790955"/>
            <a:ext cx="5681345" cy="5596255"/>
            <a:chOff x="433933" y="790955"/>
            <a:chExt cx="5681345" cy="5596255"/>
          </a:xfrm>
        </p:grpSpPr>
        <p:sp>
          <p:nvSpPr>
            <p:cNvPr id="26" name="object 26"/>
            <p:cNvSpPr/>
            <p:nvPr/>
          </p:nvSpPr>
          <p:spPr>
            <a:xfrm>
              <a:off x="6108700" y="797305"/>
              <a:ext cx="0" cy="5583555"/>
            </a:xfrm>
            <a:custGeom>
              <a:avLst/>
              <a:gdLst/>
              <a:ahLst/>
              <a:cxnLst/>
              <a:rect l="l" t="t" r="r" b="b"/>
              <a:pathLst>
                <a:path h="5583555">
                  <a:moveTo>
                    <a:pt x="0" y="0"/>
                  </a:moveTo>
                  <a:lnTo>
                    <a:pt x="0" y="5582945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2081" y="1874494"/>
              <a:ext cx="1390650" cy="789305"/>
            </a:xfrm>
            <a:custGeom>
              <a:avLst/>
              <a:gdLst/>
              <a:ahLst/>
              <a:cxnLst/>
              <a:rect l="l" t="t" r="r" b="b"/>
              <a:pathLst>
                <a:path w="1390650" h="789305">
                  <a:moveTo>
                    <a:pt x="331863" y="285267"/>
                  </a:moveTo>
                  <a:lnTo>
                    <a:pt x="0" y="285267"/>
                  </a:lnTo>
                  <a:lnTo>
                    <a:pt x="0" y="788695"/>
                  </a:lnTo>
                  <a:lnTo>
                    <a:pt x="331863" y="788695"/>
                  </a:lnTo>
                  <a:lnTo>
                    <a:pt x="331863" y="285267"/>
                  </a:lnTo>
                  <a:close/>
                </a:path>
                <a:path w="1390650" h="789305">
                  <a:moveTo>
                    <a:pt x="1390459" y="0"/>
                  </a:moveTo>
                  <a:lnTo>
                    <a:pt x="1058595" y="0"/>
                  </a:lnTo>
                  <a:lnTo>
                    <a:pt x="1058595" y="788695"/>
                  </a:lnTo>
                  <a:lnTo>
                    <a:pt x="1390459" y="788695"/>
                  </a:lnTo>
                  <a:lnTo>
                    <a:pt x="139045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8696" y="2663189"/>
              <a:ext cx="2117725" cy="0"/>
            </a:xfrm>
            <a:custGeom>
              <a:avLst/>
              <a:gdLst/>
              <a:ahLst/>
              <a:cxnLst/>
              <a:rect l="l" t="t" r="r" b="b"/>
              <a:pathLst>
                <a:path w="2117725">
                  <a:moveTo>
                    <a:pt x="0" y="0"/>
                  </a:moveTo>
                  <a:lnTo>
                    <a:pt x="211730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14109" y="826731"/>
            <a:ext cx="5906770" cy="269875"/>
          </a:xfrm>
          <a:prstGeom prst="rect">
            <a:avLst/>
          </a:prstGeom>
          <a:solidFill>
            <a:srgbClr val="E1EFD9"/>
          </a:solidFill>
          <a:ln w="3175">
            <a:solidFill>
              <a:srgbClr val="E1EF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COMPANY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8113" y="1902916"/>
            <a:ext cx="219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404040"/>
                </a:solidFill>
                <a:latin typeface="Calibri"/>
                <a:cs typeface="Calibri"/>
              </a:rPr>
              <a:t>3.1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16938" y="1658873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404040"/>
                </a:solidFill>
                <a:latin typeface="Calibri"/>
                <a:cs typeface="Calibri"/>
              </a:rPr>
              <a:t>5.4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860" y="1414017"/>
            <a:ext cx="180975" cy="13366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25"/>
              </a:spcBef>
            </a:pP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625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625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-1175" y="1096136"/>
            <a:ext cx="11331575" cy="5274310"/>
            <a:chOff x="-1175" y="1096136"/>
            <a:chExt cx="11331575" cy="5274310"/>
          </a:xfrm>
        </p:grpSpPr>
        <p:sp>
          <p:nvSpPr>
            <p:cNvPr id="34" name="object 34"/>
            <p:cNvSpPr/>
            <p:nvPr/>
          </p:nvSpPr>
          <p:spPr>
            <a:xfrm>
              <a:off x="1087145" y="1768347"/>
              <a:ext cx="795020" cy="246379"/>
            </a:xfrm>
            <a:custGeom>
              <a:avLst/>
              <a:gdLst/>
              <a:ahLst/>
              <a:cxnLst/>
              <a:rect l="l" t="t" r="r" b="b"/>
              <a:pathLst>
                <a:path w="795019" h="246380">
                  <a:moveTo>
                    <a:pt x="720901" y="33571"/>
                  </a:moveTo>
                  <a:lnTo>
                    <a:pt x="0" y="240156"/>
                  </a:lnTo>
                  <a:lnTo>
                    <a:pt x="1752" y="246252"/>
                  </a:lnTo>
                  <a:lnTo>
                    <a:pt x="722647" y="39676"/>
                  </a:lnTo>
                  <a:lnTo>
                    <a:pt x="720901" y="33571"/>
                  </a:lnTo>
                  <a:close/>
                </a:path>
                <a:path w="795019" h="246380">
                  <a:moveTo>
                    <a:pt x="779241" y="30099"/>
                  </a:moveTo>
                  <a:lnTo>
                    <a:pt x="733018" y="30099"/>
                  </a:lnTo>
                  <a:lnTo>
                    <a:pt x="734796" y="36194"/>
                  </a:lnTo>
                  <a:lnTo>
                    <a:pt x="722647" y="39676"/>
                  </a:lnTo>
                  <a:lnTo>
                    <a:pt x="732256" y="73278"/>
                  </a:lnTo>
                  <a:lnTo>
                    <a:pt x="779241" y="30099"/>
                  </a:lnTo>
                  <a:close/>
                </a:path>
                <a:path w="795019" h="246380">
                  <a:moveTo>
                    <a:pt x="733018" y="30099"/>
                  </a:moveTo>
                  <a:lnTo>
                    <a:pt x="720901" y="33571"/>
                  </a:lnTo>
                  <a:lnTo>
                    <a:pt x="722647" y="39676"/>
                  </a:lnTo>
                  <a:lnTo>
                    <a:pt x="734796" y="36194"/>
                  </a:lnTo>
                  <a:lnTo>
                    <a:pt x="733018" y="30099"/>
                  </a:lnTo>
                  <a:close/>
                </a:path>
                <a:path w="795019" h="246380">
                  <a:moveTo>
                    <a:pt x="711301" y="0"/>
                  </a:moveTo>
                  <a:lnTo>
                    <a:pt x="720901" y="33571"/>
                  </a:lnTo>
                  <a:lnTo>
                    <a:pt x="733018" y="30099"/>
                  </a:lnTo>
                  <a:lnTo>
                    <a:pt x="779241" y="30099"/>
                  </a:lnTo>
                  <a:lnTo>
                    <a:pt x="794994" y="15621"/>
                  </a:lnTo>
                  <a:lnTo>
                    <a:pt x="711301" y="0"/>
                  </a:lnTo>
                  <a:close/>
                </a:path>
              </a:pathLst>
            </a:custGeom>
            <a:solidFill>
              <a:srgbClr val="B9E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115" y="3001746"/>
              <a:ext cx="2634615" cy="556895"/>
            </a:xfrm>
            <a:custGeom>
              <a:avLst/>
              <a:gdLst/>
              <a:ahLst/>
              <a:cxnLst/>
              <a:rect l="l" t="t" r="r" b="b"/>
              <a:pathLst>
                <a:path w="2634615" h="556895">
                  <a:moveTo>
                    <a:pt x="2634615" y="0"/>
                  </a:moveTo>
                  <a:lnTo>
                    <a:pt x="0" y="0"/>
                  </a:lnTo>
                  <a:lnTo>
                    <a:pt x="0" y="556666"/>
                  </a:lnTo>
                  <a:lnTo>
                    <a:pt x="2634615" y="556666"/>
                  </a:lnTo>
                  <a:lnTo>
                    <a:pt x="26346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115" y="3001746"/>
              <a:ext cx="2634615" cy="556895"/>
            </a:xfrm>
            <a:custGeom>
              <a:avLst/>
              <a:gdLst/>
              <a:ahLst/>
              <a:cxnLst/>
              <a:rect l="l" t="t" r="r" b="b"/>
              <a:pathLst>
                <a:path w="2634615" h="556895">
                  <a:moveTo>
                    <a:pt x="0" y="556666"/>
                  </a:moveTo>
                  <a:lnTo>
                    <a:pt x="2634615" y="556666"/>
                  </a:lnTo>
                  <a:lnTo>
                    <a:pt x="2634615" y="0"/>
                  </a:lnTo>
                  <a:lnTo>
                    <a:pt x="0" y="0"/>
                  </a:lnTo>
                  <a:lnTo>
                    <a:pt x="0" y="556666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45" y="3627234"/>
              <a:ext cx="2634615" cy="556895"/>
            </a:xfrm>
            <a:custGeom>
              <a:avLst/>
              <a:gdLst/>
              <a:ahLst/>
              <a:cxnLst/>
              <a:rect l="l" t="t" r="r" b="b"/>
              <a:pathLst>
                <a:path w="2634615" h="556895">
                  <a:moveTo>
                    <a:pt x="2634615" y="0"/>
                  </a:moveTo>
                  <a:lnTo>
                    <a:pt x="0" y="0"/>
                  </a:lnTo>
                  <a:lnTo>
                    <a:pt x="0" y="556653"/>
                  </a:lnTo>
                  <a:lnTo>
                    <a:pt x="2634615" y="556653"/>
                  </a:lnTo>
                  <a:lnTo>
                    <a:pt x="26346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45" y="3627234"/>
              <a:ext cx="2634615" cy="556895"/>
            </a:xfrm>
            <a:custGeom>
              <a:avLst/>
              <a:gdLst/>
              <a:ahLst/>
              <a:cxnLst/>
              <a:rect l="l" t="t" r="r" b="b"/>
              <a:pathLst>
                <a:path w="2634615" h="556895">
                  <a:moveTo>
                    <a:pt x="0" y="556653"/>
                  </a:moveTo>
                  <a:lnTo>
                    <a:pt x="2634615" y="556653"/>
                  </a:lnTo>
                  <a:lnTo>
                    <a:pt x="2634615" y="0"/>
                  </a:lnTo>
                  <a:lnTo>
                    <a:pt x="0" y="0"/>
                  </a:lnTo>
                  <a:lnTo>
                    <a:pt x="0" y="556653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41" y="3036366"/>
              <a:ext cx="409422" cy="4585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79" y="3668445"/>
              <a:ext cx="343941" cy="3206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174" y="4418838"/>
              <a:ext cx="2724785" cy="0"/>
            </a:xfrm>
            <a:custGeom>
              <a:avLst/>
              <a:gdLst/>
              <a:ahLst/>
              <a:cxnLst/>
              <a:rect l="l" t="t" r="r" b="b"/>
              <a:pathLst>
                <a:path w="2724785">
                  <a:moveTo>
                    <a:pt x="0" y="0"/>
                  </a:moveTo>
                  <a:lnTo>
                    <a:pt x="2724436" y="0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73994" y="4648834"/>
              <a:ext cx="956310" cy="1204595"/>
            </a:xfrm>
            <a:custGeom>
              <a:avLst/>
              <a:gdLst/>
              <a:ahLst/>
              <a:cxnLst/>
              <a:rect l="l" t="t" r="r" b="b"/>
              <a:pathLst>
                <a:path w="956309" h="1204595">
                  <a:moveTo>
                    <a:pt x="353822" y="0"/>
                  </a:moveTo>
                  <a:lnTo>
                    <a:pt x="353822" y="150621"/>
                  </a:lnTo>
                  <a:lnTo>
                    <a:pt x="401237" y="153111"/>
                  </a:lnTo>
                  <a:lnTo>
                    <a:pt x="447863" y="160504"/>
                  </a:lnTo>
                  <a:lnTo>
                    <a:pt x="493331" y="172688"/>
                  </a:lnTo>
                  <a:lnTo>
                    <a:pt x="537275" y="189549"/>
                  </a:lnTo>
                  <a:lnTo>
                    <a:pt x="579329" y="210976"/>
                  </a:lnTo>
                  <a:lnTo>
                    <a:pt x="619125" y="236854"/>
                  </a:lnTo>
                  <a:lnTo>
                    <a:pt x="657380" y="267912"/>
                  </a:lnTo>
                  <a:lnTo>
                    <a:pt x="691386" y="302205"/>
                  </a:lnTo>
                  <a:lnTo>
                    <a:pt x="721081" y="339350"/>
                  </a:lnTo>
                  <a:lnTo>
                    <a:pt x="746405" y="378960"/>
                  </a:lnTo>
                  <a:lnTo>
                    <a:pt x="767296" y="420652"/>
                  </a:lnTo>
                  <a:lnTo>
                    <a:pt x="783694" y="464040"/>
                  </a:lnTo>
                  <a:lnTo>
                    <a:pt x="795539" y="508741"/>
                  </a:lnTo>
                  <a:lnTo>
                    <a:pt x="802769" y="554368"/>
                  </a:lnTo>
                  <a:lnTo>
                    <a:pt x="805324" y="600539"/>
                  </a:lnTo>
                  <a:lnTo>
                    <a:pt x="803143" y="646867"/>
                  </a:lnTo>
                  <a:lnTo>
                    <a:pt x="796165" y="692968"/>
                  </a:lnTo>
                  <a:lnTo>
                    <a:pt x="784330" y="738458"/>
                  </a:lnTo>
                  <a:lnTo>
                    <a:pt x="767577" y="782951"/>
                  </a:lnTo>
                  <a:lnTo>
                    <a:pt x="745845" y="826063"/>
                  </a:lnTo>
                  <a:lnTo>
                    <a:pt x="719074" y="867409"/>
                  </a:lnTo>
                  <a:lnTo>
                    <a:pt x="688016" y="905665"/>
                  </a:lnTo>
                  <a:lnTo>
                    <a:pt x="653722" y="939672"/>
                  </a:lnTo>
                  <a:lnTo>
                    <a:pt x="616577" y="969367"/>
                  </a:lnTo>
                  <a:lnTo>
                    <a:pt x="576966" y="994692"/>
                  </a:lnTo>
                  <a:lnTo>
                    <a:pt x="535272" y="1015584"/>
                  </a:lnTo>
                  <a:lnTo>
                    <a:pt x="491880" y="1031983"/>
                  </a:lnTo>
                  <a:lnTo>
                    <a:pt x="447174" y="1043828"/>
                  </a:lnTo>
                  <a:lnTo>
                    <a:pt x="401540" y="1051059"/>
                  </a:lnTo>
                  <a:lnTo>
                    <a:pt x="355362" y="1053614"/>
                  </a:lnTo>
                  <a:lnTo>
                    <a:pt x="309023" y="1051433"/>
                  </a:lnTo>
                  <a:lnTo>
                    <a:pt x="262910" y="1044456"/>
                  </a:lnTo>
                  <a:lnTo>
                    <a:pt x="217405" y="1032620"/>
                  </a:lnTo>
                  <a:lnTo>
                    <a:pt x="172894" y="1015866"/>
                  </a:lnTo>
                  <a:lnTo>
                    <a:pt x="129762" y="994132"/>
                  </a:lnTo>
                  <a:lnTo>
                    <a:pt x="88391" y="967358"/>
                  </a:lnTo>
                  <a:lnTo>
                    <a:pt x="0" y="1089113"/>
                  </a:lnTo>
                  <a:lnTo>
                    <a:pt x="39487" y="1115509"/>
                  </a:lnTo>
                  <a:lnTo>
                    <a:pt x="80752" y="1138605"/>
                  </a:lnTo>
                  <a:lnTo>
                    <a:pt x="123582" y="1158335"/>
                  </a:lnTo>
                  <a:lnTo>
                    <a:pt x="167767" y="1174629"/>
                  </a:lnTo>
                  <a:lnTo>
                    <a:pt x="213094" y="1187420"/>
                  </a:lnTo>
                  <a:lnTo>
                    <a:pt x="259353" y="1196641"/>
                  </a:lnTo>
                  <a:lnTo>
                    <a:pt x="306333" y="1202223"/>
                  </a:lnTo>
                  <a:lnTo>
                    <a:pt x="353822" y="1204099"/>
                  </a:lnTo>
                  <a:lnTo>
                    <a:pt x="400869" y="1202288"/>
                  </a:lnTo>
                  <a:lnTo>
                    <a:pt x="446925" y="1196944"/>
                  </a:lnTo>
                  <a:lnTo>
                    <a:pt x="491857" y="1188201"/>
                  </a:lnTo>
                  <a:lnTo>
                    <a:pt x="535530" y="1176192"/>
                  </a:lnTo>
                  <a:lnTo>
                    <a:pt x="577811" y="1161052"/>
                  </a:lnTo>
                  <a:lnTo>
                    <a:pt x="618567" y="1142915"/>
                  </a:lnTo>
                  <a:lnTo>
                    <a:pt x="657662" y="1121913"/>
                  </a:lnTo>
                  <a:lnTo>
                    <a:pt x="694964" y="1098181"/>
                  </a:lnTo>
                  <a:lnTo>
                    <a:pt x="730338" y="1071853"/>
                  </a:lnTo>
                  <a:lnTo>
                    <a:pt x="763652" y="1043062"/>
                  </a:lnTo>
                  <a:lnTo>
                    <a:pt x="794770" y="1011943"/>
                  </a:lnTo>
                  <a:lnTo>
                    <a:pt x="823560" y="978628"/>
                  </a:lnTo>
                  <a:lnTo>
                    <a:pt x="849887" y="943253"/>
                  </a:lnTo>
                  <a:lnTo>
                    <a:pt x="873618" y="905950"/>
                  </a:lnTo>
                  <a:lnTo>
                    <a:pt x="894619" y="866854"/>
                  </a:lnTo>
                  <a:lnTo>
                    <a:pt x="912756" y="826098"/>
                  </a:lnTo>
                  <a:lnTo>
                    <a:pt x="927896" y="783816"/>
                  </a:lnTo>
                  <a:lnTo>
                    <a:pt x="939904" y="740143"/>
                  </a:lnTo>
                  <a:lnTo>
                    <a:pt x="948647" y="695210"/>
                  </a:lnTo>
                  <a:lnTo>
                    <a:pt x="953991" y="649154"/>
                  </a:lnTo>
                  <a:lnTo>
                    <a:pt x="955801" y="602106"/>
                  </a:lnTo>
                  <a:lnTo>
                    <a:pt x="953991" y="555058"/>
                  </a:lnTo>
                  <a:lnTo>
                    <a:pt x="948647" y="509000"/>
                  </a:lnTo>
                  <a:lnTo>
                    <a:pt x="939904" y="464064"/>
                  </a:lnTo>
                  <a:lnTo>
                    <a:pt x="927896" y="420386"/>
                  </a:lnTo>
                  <a:lnTo>
                    <a:pt x="912756" y="378099"/>
                  </a:lnTo>
                  <a:lnTo>
                    <a:pt x="894619" y="337336"/>
                  </a:lnTo>
                  <a:lnTo>
                    <a:pt x="873618" y="298233"/>
                  </a:lnTo>
                  <a:lnTo>
                    <a:pt x="849887" y="260923"/>
                  </a:lnTo>
                  <a:lnTo>
                    <a:pt x="823560" y="225540"/>
                  </a:lnTo>
                  <a:lnTo>
                    <a:pt x="794770" y="192217"/>
                  </a:lnTo>
                  <a:lnTo>
                    <a:pt x="763652" y="161090"/>
                  </a:lnTo>
                  <a:lnTo>
                    <a:pt x="730338" y="132291"/>
                  </a:lnTo>
                  <a:lnTo>
                    <a:pt x="694964" y="105955"/>
                  </a:lnTo>
                  <a:lnTo>
                    <a:pt x="657662" y="82216"/>
                  </a:lnTo>
                  <a:lnTo>
                    <a:pt x="618567" y="61207"/>
                  </a:lnTo>
                  <a:lnTo>
                    <a:pt x="577811" y="43063"/>
                  </a:lnTo>
                  <a:lnTo>
                    <a:pt x="535530" y="27917"/>
                  </a:lnTo>
                  <a:lnTo>
                    <a:pt x="491857" y="15904"/>
                  </a:lnTo>
                  <a:lnTo>
                    <a:pt x="446925" y="7158"/>
                  </a:lnTo>
                  <a:lnTo>
                    <a:pt x="400869" y="1811"/>
                  </a:lnTo>
                  <a:lnTo>
                    <a:pt x="35382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94245" y="4606163"/>
              <a:ext cx="601980" cy="1089025"/>
            </a:xfrm>
            <a:custGeom>
              <a:avLst/>
              <a:gdLst/>
              <a:ahLst/>
              <a:cxnLst/>
              <a:rect l="l" t="t" r="r" b="b"/>
              <a:pathLst>
                <a:path w="601979" h="1089025">
                  <a:moveTo>
                    <a:pt x="601871" y="0"/>
                  </a:moveTo>
                  <a:lnTo>
                    <a:pt x="553953" y="1904"/>
                  </a:lnTo>
                  <a:lnTo>
                    <a:pt x="506721" y="7551"/>
                  </a:lnTo>
                  <a:lnTo>
                    <a:pt x="460370" y="16843"/>
                  </a:lnTo>
                  <a:lnTo>
                    <a:pt x="415092" y="29680"/>
                  </a:lnTo>
                  <a:lnTo>
                    <a:pt x="371083" y="45964"/>
                  </a:lnTo>
                  <a:lnTo>
                    <a:pt x="328536" y="65595"/>
                  </a:lnTo>
                  <a:lnTo>
                    <a:pt x="287645" y="88476"/>
                  </a:lnTo>
                  <a:lnTo>
                    <a:pt x="248604" y="114506"/>
                  </a:lnTo>
                  <a:lnTo>
                    <a:pt x="211608" y="143589"/>
                  </a:lnTo>
                  <a:lnTo>
                    <a:pt x="176851" y="175624"/>
                  </a:lnTo>
                  <a:lnTo>
                    <a:pt x="144525" y="210513"/>
                  </a:lnTo>
                  <a:lnTo>
                    <a:pt x="114826" y="248157"/>
                  </a:lnTo>
                  <a:lnTo>
                    <a:pt x="88635" y="287284"/>
                  </a:lnTo>
                  <a:lnTo>
                    <a:pt x="65886" y="327685"/>
                  </a:lnTo>
                  <a:lnTo>
                    <a:pt x="46548" y="369174"/>
                  </a:lnTo>
                  <a:lnTo>
                    <a:pt x="30593" y="411565"/>
                  </a:lnTo>
                  <a:lnTo>
                    <a:pt x="17990" y="454670"/>
                  </a:lnTo>
                  <a:lnTo>
                    <a:pt x="8710" y="498302"/>
                  </a:lnTo>
                  <a:lnTo>
                    <a:pt x="2723" y="542274"/>
                  </a:lnTo>
                  <a:lnTo>
                    <a:pt x="0" y="586401"/>
                  </a:lnTo>
                  <a:lnTo>
                    <a:pt x="510" y="630494"/>
                  </a:lnTo>
                  <a:lnTo>
                    <a:pt x="4224" y="674367"/>
                  </a:lnTo>
                  <a:lnTo>
                    <a:pt x="11112" y="717833"/>
                  </a:lnTo>
                  <a:lnTo>
                    <a:pt x="21146" y="760706"/>
                  </a:lnTo>
                  <a:lnTo>
                    <a:pt x="34294" y="802797"/>
                  </a:lnTo>
                  <a:lnTo>
                    <a:pt x="50527" y="843921"/>
                  </a:lnTo>
                  <a:lnTo>
                    <a:pt x="69815" y="883891"/>
                  </a:lnTo>
                  <a:lnTo>
                    <a:pt x="92130" y="922519"/>
                  </a:lnTo>
                  <a:lnTo>
                    <a:pt x="117440" y="959619"/>
                  </a:lnTo>
                  <a:lnTo>
                    <a:pt x="145717" y="995004"/>
                  </a:lnTo>
                  <a:lnTo>
                    <a:pt x="176931" y="1028487"/>
                  </a:lnTo>
                  <a:lnTo>
                    <a:pt x="211052" y="1059881"/>
                  </a:lnTo>
                  <a:lnTo>
                    <a:pt x="248049" y="1088999"/>
                  </a:lnTo>
                  <a:lnTo>
                    <a:pt x="336441" y="967232"/>
                  </a:lnTo>
                  <a:lnTo>
                    <a:pt x="299255" y="937087"/>
                  </a:lnTo>
                  <a:lnTo>
                    <a:pt x="265789" y="903525"/>
                  </a:lnTo>
                  <a:lnTo>
                    <a:pt x="236220" y="866892"/>
                  </a:lnTo>
                  <a:lnTo>
                    <a:pt x="210720" y="827534"/>
                  </a:lnTo>
                  <a:lnTo>
                    <a:pt x="189465" y="785797"/>
                  </a:lnTo>
                  <a:lnTo>
                    <a:pt x="172630" y="742028"/>
                  </a:lnTo>
                  <a:lnTo>
                    <a:pt x="160389" y="696571"/>
                  </a:lnTo>
                  <a:lnTo>
                    <a:pt x="152916" y="649773"/>
                  </a:lnTo>
                  <a:lnTo>
                    <a:pt x="150386" y="601980"/>
                  </a:lnTo>
                  <a:lnTo>
                    <a:pt x="153035" y="552771"/>
                  </a:lnTo>
                  <a:lnTo>
                    <a:pt x="160796" y="505101"/>
                  </a:lnTo>
                  <a:lnTo>
                    <a:pt x="173396" y="459245"/>
                  </a:lnTo>
                  <a:lnTo>
                    <a:pt x="190559" y="415476"/>
                  </a:lnTo>
                  <a:lnTo>
                    <a:pt x="212010" y="374071"/>
                  </a:lnTo>
                  <a:lnTo>
                    <a:pt x="237474" y="335304"/>
                  </a:lnTo>
                  <a:lnTo>
                    <a:pt x="266676" y="299450"/>
                  </a:lnTo>
                  <a:lnTo>
                    <a:pt x="299342" y="266784"/>
                  </a:lnTo>
                  <a:lnTo>
                    <a:pt x="335196" y="237582"/>
                  </a:lnTo>
                  <a:lnTo>
                    <a:pt x="373963" y="212118"/>
                  </a:lnTo>
                  <a:lnTo>
                    <a:pt x="415368" y="190667"/>
                  </a:lnTo>
                  <a:lnTo>
                    <a:pt x="459137" y="173504"/>
                  </a:lnTo>
                  <a:lnTo>
                    <a:pt x="504993" y="160904"/>
                  </a:lnTo>
                  <a:lnTo>
                    <a:pt x="552663" y="153143"/>
                  </a:lnTo>
                  <a:lnTo>
                    <a:pt x="601871" y="150494"/>
                  </a:lnTo>
                  <a:lnTo>
                    <a:pt x="60187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994245" y="4606163"/>
              <a:ext cx="601980" cy="1089025"/>
            </a:xfrm>
            <a:custGeom>
              <a:avLst/>
              <a:gdLst/>
              <a:ahLst/>
              <a:cxnLst/>
              <a:rect l="l" t="t" r="r" b="b"/>
              <a:pathLst>
                <a:path w="601979" h="1089025">
                  <a:moveTo>
                    <a:pt x="248049" y="1088999"/>
                  </a:moveTo>
                  <a:lnTo>
                    <a:pt x="211052" y="1059881"/>
                  </a:lnTo>
                  <a:lnTo>
                    <a:pt x="176931" y="1028487"/>
                  </a:lnTo>
                  <a:lnTo>
                    <a:pt x="145717" y="995004"/>
                  </a:lnTo>
                  <a:lnTo>
                    <a:pt x="117440" y="959619"/>
                  </a:lnTo>
                  <a:lnTo>
                    <a:pt x="92130" y="922519"/>
                  </a:lnTo>
                  <a:lnTo>
                    <a:pt x="69815" y="883891"/>
                  </a:lnTo>
                  <a:lnTo>
                    <a:pt x="50527" y="843921"/>
                  </a:lnTo>
                  <a:lnTo>
                    <a:pt x="34294" y="802797"/>
                  </a:lnTo>
                  <a:lnTo>
                    <a:pt x="21146" y="760706"/>
                  </a:lnTo>
                  <a:lnTo>
                    <a:pt x="11112" y="717833"/>
                  </a:lnTo>
                  <a:lnTo>
                    <a:pt x="4224" y="674367"/>
                  </a:lnTo>
                  <a:lnTo>
                    <a:pt x="510" y="630494"/>
                  </a:lnTo>
                  <a:lnTo>
                    <a:pt x="0" y="586401"/>
                  </a:lnTo>
                  <a:lnTo>
                    <a:pt x="2723" y="542274"/>
                  </a:lnTo>
                  <a:lnTo>
                    <a:pt x="8710" y="498302"/>
                  </a:lnTo>
                  <a:lnTo>
                    <a:pt x="17990" y="454670"/>
                  </a:lnTo>
                  <a:lnTo>
                    <a:pt x="30593" y="411565"/>
                  </a:lnTo>
                  <a:lnTo>
                    <a:pt x="46548" y="369174"/>
                  </a:lnTo>
                  <a:lnTo>
                    <a:pt x="65886" y="327685"/>
                  </a:lnTo>
                  <a:lnTo>
                    <a:pt x="88635" y="287284"/>
                  </a:lnTo>
                  <a:lnTo>
                    <a:pt x="114826" y="248157"/>
                  </a:lnTo>
                  <a:lnTo>
                    <a:pt x="144525" y="210513"/>
                  </a:lnTo>
                  <a:lnTo>
                    <a:pt x="176851" y="175624"/>
                  </a:lnTo>
                  <a:lnTo>
                    <a:pt x="211608" y="143589"/>
                  </a:lnTo>
                  <a:lnTo>
                    <a:pt x="248604" y="114506"/>
                  </a:lnTo>
                  <a:lnTo>
                    <a:pt x="287645" y="88476"/>
                  </a:lnTo>
                  <a:lnTo>
                    <a:pt x="328536" y="65595"/>
                  </a:lnTo>
                  <a:lnTo>
                    <a:pt x="371083" y="45964"/>
                  </a:lnTo>
                  <a:lnTo>
                    <a:pt x="415092" y="29680"/>
                  </a:lnTo>
                  <a:lnTo>
                    <a:pt x="460370" y="16843"/>
                  </a:lnTo>
                  <a:lnTo>
                    <a:pt x="506721" y="7551"/>
                  </a:lnTo>
                  <a:lnTo>
                    <a:pt x="553953" y="1904"/>
                  </a:lnTo>
                  <a:lnTo>
                    <a:pt x="601871" y="0"/>
                  </a:lnTo>
                  <a:lnTo>
                    <a:pt x="601871" y="150494"/>
                  </a:lnTo>
                  <a:lnTo>
                    <a:pt x="552663" y="153143"/>
                  </a:lnTo>
                  <a:lnTo>
                    <a:pt x="504993" y="160904"/>
                  </a:lnTo>
                  <a:lnTo>
                    <a:pt x="459137" y="173504"/>
                  </a:lnTo>
                  <a:lnTo>
                    <a:pt x="415368" y="190667"/>
                  </a:lnTo>
                  <a:lnTo>
                    <a:pt x="373963" y="212118"/>
                  </a:lnTo>
                  <a:lnTo>
                    <a:pt x="335196" y="237582"/>
                  </a:lnTo>
                  <a:lnTo>
                    <a:pt x="299342" y="266784"/>
                  </a:lnTo>
                  <a:lnTo>
                    <a:pt x="266676" y="299450"/>
                  </a:lnTo>
                  <a:lnTo>
                    <a:pt x="237474" y="335304"/>
                  </a:lnTo>
                  <a:lnTo>
                    <a:pt x="212010" y="374071"/>
                  </a:lnTo>
                  <a:lnTo>
                    <a:pt x="190559" y="415476"/>
                  </a:lnTo>
                  <a:lnTo>
                    <a:pt x="173396" y="459245"/>
                  </a:lnTo>
                  <a:lnTo>
                    <a:pt x="160796" y="505101"/>
                  </a:lnTo>
                  <a:lnTo>
                    <a:pt x="153035" y="552771"/>
                  </a:lnTo>
                  <a:lnTo>
                    <a:pt x="150386" y="601980"/>
                  </a:lnTo>
                  <a:lnTo>
                    <a:pt x="152916" y="649773"/>
                  </a:lnTo>
                  <a:lnTo>
                    <a:pt x="160389" y="696571"/>
                  </a:lnTo>
                  <a:lnTo>
                    <a:pt x="172630" y="742028"/>
                  </a:lnTo>
                  <a:lnTo>
                    <a:pt x="189465" y="785797"/>
                  </a:lnTo>
                  <a:lnTo>
                    <a:pt x="210720" y="827534"/>
                  </a:lnTo>
                  <a:lnTo>
                    <a:pt x="236220" y="866892"/>
                  </a:lnTo>
                  <a:lnTo>
                    <a:pt x="265789" y="903525"/>
                  </a:lnTo>
                  <a:lnTo>
                    <a:pt x="299255" y="937087"/>
                  </a:lnTo>
                  <a:lnTo>
                    <a:pt x="336441" y="967232"/>
                  </a:lnTo>
                  <a:lnTo>
                    <a:pt x="248049" y="108899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780521" y="5703684"/>
              <a:ext cx="227965" cy="297815"/>
            </a:xfrm>
            <a:custGeom>
              <a:avLst/>
              <a:gdLst/>
              <a:ahLst/>
              <a:cxnLst/>
              <a:rect l="l" t="t" r="r" b="b"/>
              <a:pathLst>
                <a:path w="227965" h="297814">
                  <a:moveTo>
                    <a:pt x="151510" y="220992"/>
                  </a:moveTo>
                  <a:lnTo>
                    <a:pt x="151510" y="297192"/>
                  </a:lnTo>
                  <a:lnTo>
                    <a:pt x="221360" y="262267"/>
                  </a:lnTo>
                  <a:lnTo>
                    <a:pt x="164210" y="262267"/>
                  </a:lnTo>
                  <a:lnTo>
                    <a:pt x="164210" y="255917"/>
                  </a:lnTo>
                  <a:lnTo>
                    <a:pt x="221360" y="255917"/>
                  </a:lnTo>
                  <a:lnTo>
                    <a:pt x="151510" y="220992"/>
                  </a:lnTo>
                  <a:close/>
                </a:path>
                <a:path w="227965" h="297814">
                  <a:moveTo>
                    <a:pt x="6350" y="0"/>
                  </a:moveTo>
                  <a:lnTo>
                    <a:pt x="0" y="0"/>
                  </a:lnTo>
                  <a:lnTo>
                    <a:pt x="0" y="262267"/>
                  </a:lnTo>
                  <a:lnTo>
                    <a:pt x="151510" y="262267"/>
                  </a:lnTo>
                  <a:lnTo>
                    <a:pt x="151510" y="259092"/>
                  </a:lnTo>
                  <a:lnTo>
                    <a:pt x="6350" y="259092"/>
                  </a:lnTo>
                  <a:lnTo>
                    <a:pt x="3175" y="255917"/>
                  </a:lnTo>
                  <a:lnTo>
                    <a:pt x="6350" y="255917"/>
                  </a:lnTo>
                  <a:lnTo>
                    <a:pt x="6350" y="0"/>
                  </a:lnTo>
                  <a:close/>
                </a:path>
                <a:path w="227965" h="297814">
                  <a:moveTo>
                    <a:pt x="221360" y="255917"/>
                  </a:moveTo>
                  <a:lnTo>
                    <a:pt x="164210" y="255917"/>
                  </a:lnTo>
                  <a:lnTo>
                    <a:pt x="164210" y="262267"/>
                  </a:lnTo>
                  <a:lnTo>
                    <a:pt x="221360" y="262267"/>
                  </a:lnTo>
                  <a:lnTo>
                    <a:pt x="227710" y="259092"/>
                  </a:lnTo>
                  <a:lnTo>
                    <a:pt x="221360" y="255917"/>
                  </a:lnTo>
                  <a:close/>
                </a:path>
                <a:path w="227965" h="297814">
                  <a:moveTo>
                    <a:pt x="6350" y="255917"/>
                  </a:moveTo>
                  <a:lnTo>
                    <a:pt x="3175" y="255917"/>
                  </a:lnTo>
                  <a:lnTo>
                    <a:pt x="6350" y="259092"/>
                  </a:lnTo>
                  <a:lnTo>
                    <a:pt x="6350" y="255917"/>
                  </a:lnTo>
                  <a:close/>
                </a:path>
                <a:path w="227965" h="297814">
                  <a:moveTo>
                    <a:pt x="151510" y="255917"/>
                  </a:moveTo>
                  <a:lnTo>
                    <a:pt x="6350" y="255917"/>
                  </a:lnTo>
                  <a:lnTo>
                    <a:pt x="6350" y="259092"/>
                  </a:lnTo>
                  <a:lnTo>
                    <a:pt x="151510" y="259092"/>
                  </a:lnTo>
                  <a:lnTo>
                    <a:pt x="151510" y="25591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72028" y="1102486"/>
              <a:ext cx="27305" cy="5261610"/>
            </a:xfrm>
            <a:custGeom>
              <a:avLst/>
              <a:gdLst/>
              <a:ahLst/>
              <a:cxnLst/>
              <a:rect l="l" t="t" r="r" b="b"/>
              <a:pathLst>
                <a:path w="27305" h="5261610">
                  <a:moveTo>
                    <a:pt x="26796" y="0"/>
                  </a:moveTo>
                  <a:lnTo>
                    <a:pt x="0" y="5261051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3841" y="1190739"/>
            <a:ext cx="2629535" cy="252095"/>
          </a:xfrm>
          <a:prstGeom prst="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824230">
              <a:lnSpc>
                <a:spcPct val="100000"/>
              </a:lnSpc>
              <a:spcBef>
                <a:spcPts val="6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42322" y="4198873"/>
            <a:ext cx="2680335" cy="237490"/>
          </a:xfrm>
          <a:prstGeom prst="rect">
            <a:avLst/>
          </a:prstGeom>
          <a:solidFill>
            <a:srgbClr val="92D050"/>
          </a:solidFill>
          <a:ln w="12700">
            <a:solidFill>
              <a:srgbClr val="DAE2F3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397233" y="5252720"/>
            <a:ext cx="721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Essel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Propack </a:t>
            </a:r>
            <a:r>
              <a:rPr sz="1000" spc="-20" dirty="0">
                <a:latin typeface="Calibri"/>
                <a:cs typeface="Calibri"/>
              </a:rPr>
              <a:t>Ltd</a:t>
            </a:r>
            <a:r>
              <a:rPr sz="1000" b="1" spc="-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69802" y="4483353"/>
            <a:ext cx="704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Uflex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Limited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631044" y="4691253"/>
            <a:ext cx="1990725" cy="975994"/>
            <a:chOff x="9631044" y="4691253"/>
            <a:chExt cx="1990725" cy="975994"/>
          </a:xfrm>
        </p:grpSpPr>
        <p:sp>
          <p:nvSpPr>
            <p:cNvPr id="52" name="object 52"/>
            <p:cNvSpPr/>
            <p:nvPr/>
          </p:nvSpPr>
          <p:spPr>
            <a:xfrm>
              <a:off x="9631045" y="4691253"/>
              <a:ext cx="711200" cy="975994"/>
            </a:xfrm>
            <a:custGeom>
              <a:avLst/>
              <a:gdLst/>
              <a:ahLst/>
              <a:cxnLst/>
              <a:rect l="l" t="t" r="r" b="b"/>
              <a:pathLst>
                <a:path w="711200" h="975995">
                  <a:moveTo>
                    <a:pt x="497078" y="842518"/>
                  </a:moveTo>
                  <a:lnTo>
                    <a:pt x="34925" y="842518"/>
                  </a:lnTo>
                  <a:lnTo>
                    <a:pt x="34709" y="898829"/>
                  </a:lnTo>
                  <a:lnTo>
                    <a:pt x="34709" y="899655"/>
                  </a:lnTo>
                  <a:lnTo>
                    <a:pt x="0" y="898829"/>
                  </a:lnTo>
                  <a:lnTo>
                    <a:pt x="36322" y="975906"/>
                  </a:lnTo>
                  <a:lnTo>
                    <a:pt x="69938" y="912444"/>
                  </a:lnTo>
                  <a:lnTo>
                    <a:pt x="76200" y="900633"/>
                  </a:lnTo>
                  <a:lnTo>
                    <a:pt x="41059" y="899807"/>
                  </a:lnTo>
                  <a:lnTo>
                    <a:pt x="41262" y="848868"/>
                  </a:lnTo>
                  <a:lnTo>
                    <a:pt x="497078" y="848868"/>
                  </a:lnTo>
                  <a:lnTo>
                    <a:pt x="497078" y="845820"/>
                  </a:lnTo>
                  <a:lnTo>
                    <a:pt x="497078" y="842518"/>
                  </a:lnTo>
                  <a:close/>
                </a:path>
                <a:path w="711200" h="975995">
                  <a:moveTo>
                    <a:pt x="711073" y="0"/>
                  </a:moveTo>
                  <a:lnTo>
                    <a:pt x="479806" y="0"/>
                  </a:lnTo>
                  <a:lnTo>
                    <a:pt x="479806" y="106172"/>
                  </a:lnTo>
                  <a:lnTo>
                    <a:pt x="247269" y="106172"/>
                  </a:lnTo>
                  <a:lnTo>
                    <a:pt x="247269" y="71247"/>
                  </a:lnTo>
                  <a:lnTo>
                    <a:pt x="171069" y="109347"/>
                  </a:lnTo>
                  <a:lnTo>
                    <a:pt x="247269" y="147447"/>
                  </a:lnTo>
                  <a:lnTo>
                    <a:pt x="247269" y="112522"/>
                  </a:lnTo>
                  <a:lnTo>
                    <a:pt x="486156" y="112522"/>
                  </a:lnTo>
                  <a:lnTo>
                    <a:pt x="486156" y="109347"/>
                  </a:lnTo>
                  <a:lnTo>
                    <a:pt x="486156" y="106172"/>
                  </a:lnTo>
                  <a:lnTo>
                    <a:pt x="486156" y="6350"/>
                  </a:lnTo>
                  <a:lnTo>
                    <a:pt x="711073" y="6350"/>
                  </a:lnTo>
                  <a:lnTo>
                    <a:pt x="711073" y="3175"/>
                  </a:lnTo>
                  <a:lnTo>
                    <a:pt x="71107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208384" y="5046472"/>
              <a:ext cx="413384" cy="230504"/>
            </a:xfrm>
            <a:custGeom>
              <a:avLst/>
              <a:gdLst/>
              <a:ahLst/>
              <a:cxnLst/>
              <a:rect l="l" t="t" r="r" b="b"/>
              <a:pathLst>
                <a:path w="413384" h="230504">
                  <a:moveTo>
                    <a:pt x="337058" y="153415"/>
                  </a:moveTo>
                  <a:lnTo>
                    <a:pt x="374396" y="229996"/>
                  </a:lnTo>
                  <a:lnTo>
                    <a:pt x="406943" y="166496"/>
                  </a:lnTo>
                  <a:lnTo>
                    <a:pt x="371856" y="166496"/>
                  </a:lnTo>
                  <a:lnTo>
                    <a:pt x="371865" y="153827"/>
                  </a:lnTo>
                  <a:lnTo>
                    <a:pt x="378215" y="153827"/>
                  </a:lnTo>
                  <a:lnTo>
                    <a:pt x="337058" y="153415"/>
                  </a:lnTo>
                  <a:close/>
                </a:path>
                <a:path w="413384" h="230504">
                  <a:moveTo>
                    <a:pt x="371983" y="3175"/>
                  </a:moveTo>
                  <a:lnTo>
                    <a:pt x="371856" y="166496"/>
                  </a:lnTo>
                  <a:lnTo>
                    <a:pt x="378206" y="166496"/>
                  </a:lnTo>
                  <a:lnTo>
                    <a:pt x="378328" y="6350"/>
                  </a:lnTo>
                  <a:lnTo>
                    <a:pt x="375158" y="6350"/>
                  </a:lnTo>
                  <a:lnTo>
                    <a:pt x="371983" y="3175"/>
                  </a:lnTo>
                  <a:close/>
                </a:path>
                <a:path w="413384" h="230504">
                  <a:moveTo>
                    <a:pt x="378215" y="153827"/>
                  </a:moveTo>
                  <a:lnTo>
                    <a:pt x="378206" y="166496"/>
                  </a:lnTo>
                  <a:lnTo>
                    <a:pt x="406943" y="166496"/>
                  </a:lnTo>
                  <a:lnTo>
                    <a:pt x="413258" y="154177"/>
                  </a:lnTo>
                  <a:lnTo>
                    <a:pt x="378215" y="153827"/>
                  </a:lnTo>
                  <a:close/>
                </a:path>
                <a:path w="413384" h="230504">
                  <a:moveTo>
                    <a:pt x="378333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371980" y="6350"/>
                  </a:lnTo>
                  <a:lnTo>
                    <a:pt x="371983" y="3175"/>
                  </a:lnTo>
                  <a:lnTo>
                    <a:pt x="378330" y="3175"/>
                  </a:lnTo>
                  <a:lnTo>
                    <a:pt x="378333" y="0"/>
                  </a:lnTo>
                  <a:close/>
                </a:path>
                <a:path w="413384" h="230504">
                  <a:moveTo>
                    <a:pt x="378330" y="3175"/>
                  </a:moveTo>
                  <a:lnTo>
                    <a:pt x="371983" y="3175"/>
                  </a:lnTo>
                  <a:lnTo>
                    <a:pt x="375158" y="6350"/>
                  </a:lnTo>
                  <a:lnTo>
                    <a:pt x="378328" y="6350"/>
                  </a:lnTo>
                  <a:lnTo>
                    <a:pt x="378330" y="3175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088369" y="5866282"/>
            <a:ext cx="1038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TCPL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Packaging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Ltd.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462261" y="4520946"/>
            <a:ext cx="5638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Jindal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Poly </a:t>
            </a:r>
            <a:r>
              <a:rPr sz="1000" spc="-10" dirty="0">
                <a:latin typeface="Calibri"/>
                <a:cs typeface="Calibri"/>
              </a:rPr>
              <a:t>Films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807970" y="1531061"/>
            <a:ext cx="9390380" cy="4728845"/>
            <a:chOff x="2807970" y="1531061"/>
            <a:chExt cx="9390380" cy="4728845"/>
          </a:xfrm>
        </p:grpSpPr>
        <p:sp>
          <p:nvSpPr>
            <p:cNvPr id="57" name="object 57"/>
            <p:cNvSpPr/>
            <p:nvPr/>
          </p:nvSpPr>
          <p:spPr>
            <a:xfrm>
              <a:off x="10830940" y="4542027"/>
              <a:ext cx="459105" cy="220979"/>
            </a:xfrm>
            <a:custGeom>
              <a:avLst/>
              <a:gdLst/>
              <a:ahLst/>
              <a:cxnLst/>
              <a:rect l="l" t="t" r="r" b="b"/>
              <a:pathLst>
                <a:path w="459104" h="220979">
                  <a:moveTo>
                    <a:pt x="226186" y="214630"/>
                  </a:moveTo>
                  <a:lnTo>
                    <a:pt x="0" y="214630"/>
                  </a:lnTo>
                  <a:lnTo>
                    <a:pt x="0" y="220980"/>
                  </a:lnTo>
                  <a:lnTo>
                    <a:pt x="232536" y="220980"/>
                  </a:lnTo>
                  <a:lnTo>
                    <a:pt x="232536" y="217805"/>
                  </a:lnTo>
                  <a:lnTo>
                    <a:pt x="226186" y="217805"/>
                  </a:lnTo>
                  <a:lnTo>
                    <a:pt x="226186" y="214630"/>
                  </a:lnTo>
                  <a:close/>
                </a:path>
                <a:path w="459104" h="220979">
                  <a:moveTo>
                    <a:pt x="382524" y="34925"/>
                  </a:moveTo>
                  <a:lnTo>
                    <a:pt x="226186" y="34925"/>
                  </a:lnTo>
                  <a:lnTo>
                    <a:pt x="226186" y="217805"/>
                  </a:lnTo>
                  <a:lnTo>
                    <a:pt x="229361" y="214630"/>
                  </a:lnTo>
                  <a:lnTo>
                    <a:pt x="232536" y="214630"/>
                  </a:lnTo>
                  <a:lnTo>
                    <a:pt x="232536" y="41275"/>
                  </a:lnTo>
                  <a:lnTo>
                    <a:pt x="229361" y="41275"/>
                  </a:lnTo>
                  <a:lnTo>
                    <a:pt x="232536" y="38100"/>
                  </a:lnTo>
                  <a:lnTo>
                    <a:pt x="382524" y="38100"/>
                  </a:lnTo>
                  <a:lnTo>
                    <a:pt x="382524" y="34925"/>
                  </a:lnTo>
                  <a:close/>
                </a:path>
                <a:path w="459104" h="220979">
                  <a:moveTo>
                    <a:pt x="232536" y="214630"/>
                  </a:moveTo>
                  <a:lnTo>
                    <a:pt x="229361" y="214630"/>
                  </a:lnTo>
                  <a:lnTo>
                    <a:pt x="226186" y="217805"/>
                  </a:lnTo>
                  <a:lnTo>
                    <a:pt x="232536" y="217805"/>
                  </a:lnTo>
                  <a:lnTo>
                    <a:pt x="232536" y="214630"/>
                  </a:lnTo>
                  <a:close/>
                </a:path>
                <a:path w="459104" h="220979">
                  <a:moveTo>
                    <a:pt x="382524" y="0"/>
                  </a:moveTo>
                  <a:lnTo>
                    <a:pt x="382524" y="76200"/>
                  </a:lnTo>
                  <a:lnTo>
                    <a:pt x="452374" y="41275"/>
                  </a:lnTo>
                  <a:lnTo>
                    <a:pt x="395224" y="41275"/>
                  </a:lnTo>
                  <a:lnTo>
                    <a:pt x="395224" y="34925"/>
                  </a:lnTo>
                  <a:lnTo>
                    <a:pt x="452374" y="34925"/>
                  </a:lnTo>
                  <a:lnTo>
                    <a:pt x="382524" y="0"/>
                  </a:lnTo>
                  <a:close/>
                </a:path>
                <a:path w="459104" h="220979">
                  <a:moveTo>
                    <a:pt x="232536" y="38100"/>
                  </a:moveTo>
                  <a:lnTo>
                    <a:pt x="229361" y="41275"/>
                  </a:lnTo>
                  <a:lnTo>
                    <a:pt x="232536" y="41275"/>
                  </a:lnTo>
                  <a:lnTo>
                    <a:pt x="232536" y="38100"/>
                  </a:lnTo>
                  <a:close/>
                </a:path>
                <a:path w="459104" h="220979">
                  <a:moveTo>
                    <a:pt x="382524" y="38100"/>
                  </a:moveTo>
                  <a:lnTo>
                    <a:pt x="232536" y="38100"/>
                  </a:lnTo>
                  <a:lnTo>
                    <a:pt x="232536" y="41275"/>
                  </a:lnTo>
                  <a:lnTo>
                    <a:pt x="382524" y="41275"/>
                  </a:lnTo>
                  <a:lnTo>
                    <a:pt x="382524" y="38100"/>
                  </a:lnTo>
                  <a:close/>
                </a:path>
                <a:path w="459104" h="220979">
                  <a:moveTo>
                    <a:pt x="452374" y="34925"/>
                  </a:moveTo>
                  <a:lnTo>
                    <a:pt x="395224" y="34925"/>
                  </a:lnTo>
                  <a:lnTo>
                    <a:pt x="395224" y="41275"/>
                  </a:lnTo>
                  <a:lnTo>
                    <a:pt x="452374" y="41275"/>
                  </a:lnTo>
                  <a:lnTo>
                    <a:pt x="458724" y="38100"/>
                  </a:lnTo>
                  <a:lnTo>
                    <a:pt x="452374" y="34925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24353" y="3108020"/>
              <a:ext cx="11430" cy="730885"/>
            </a:xfrm>
            <a:custGeom>
              <a:avLst/>
              <a:gdLst/>
              <a:ahLst/>
              <a:cxnLst/>
              <a:rect l="l" t="t" r="r" b="b"/>
              <a:pathLst>
                <a:path w="11430" h="730885">
                  <a:moveTo>
                    <a:pt x="0" y="730300"/>
                  </a:moveTo>
                  <a:lnTo>
                    <a:pt x="11430" y="730300"/>
                  </a:lnTo>
                  <a:lnTo>
                    <a:pt x="11430" y="0"/>
                  </a:lnTo>
                  <a:lnTo>
                    <a:pt x="0" y="0"/>
                  </a:lnTo>
                  <a:lnTo>
                    <a:pt x="0" y="7303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24353" y="3108020"/>
              <a:ext cx="3221355" cy="1557655"/>
            </a:xfrm>
            <a:custGeom>
              <a:avLst/>
              <a:gdLst/>
              <a:ahLst/>
              <a:cxnLst/>
              <a:rect l="l" t="t" r="r" b="b"/>
              <a:pathLst>
                <a:path w="3221354" h="1557654">
                  <a:moveTo>
                    <a:pt x="0" y="730300"/>
                  </a:moveTo>
                  <a:lnTo>
                    <a:pt x="3212338" y="730300"/>
                  </a:lnTo>
                  <a:lnTo>
                    <a:pt x="3212338" y="0"/>
                  </a:lnTo>
                  <a:lnTo>
                    <a:pt x="0" y="0"/>
                  </a:lnTo>
                  <a:lnTo>
                    <a:pt x="0" y="730300"/>
                  </a:lnTo>
                  <a:close/>
                </a:path>
                <a:path w="3221354" h="1557654">
                  <a:moveTo>
                    <a:pt x="9017" y="1557578"/>
                  </a:moveTo>
                  <a:lnTo>
                    <a:pt x="3221354" y="1557578"/>
                  </a:lnTo>
                  <a:lnTo>
                    <a:pt x="3221354" y="827278"/>
                  </a:lnTo>
                  <a:lnTo>
                    <a:pt x="9017" y="827278"/>
                  </a:lnTo>
                  <a:lnTo>
                    <a:pt x="9017" y="1557578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14320" y="5521629"/>
              <a:ext cx="2540" cy="731520"/>
            </a:xfrm>
            <a:custGeom>
              <a:avLst/>
              <a:gdLst/>
              <a:ahLst/>
              <a:cxnLst/>
              <a:rect l="l" t="t" r="r" b="b"/>
              <a:pathLst>
                <a:path w="2539" h="731520">
                  <a:moveTo>
                    <a:pt x="0" y="731367"/>
                  </a:moveTo>
                  <a:lnTo>
                    <a:pt x="2159" y="731367"/>
                  </a:lnTo>
                  <a:lnTo>
                    <a:pt x="2159" y="0"/>
                  </a:lnTo>
                  <a:lnTo>
                    <a:pt x="0" y="0"/>
                  </a:lnTo>
                  <a:lnTo>
                    <a:pt x="0" y="73136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14320" y="5521629"/>
              <a:ext cx="3212465" cy="731520"/>
            </a:xfrm>
            <a:custGeom>
              <a:avLst/>
              <a:gdLst/>
              <a:ahLst/>
              <a:cxnLst/>
              <a:rect l="l" t="t" r="r" b="b"/>
              <a:pathLst>
                <a:path w="3212465" h="731520">
                  <a:moveTo>
                    <a:pt x="0" y="731367"/>
                  </a:moveTo>
                  <a:lnTo>
                    <a:pt x="3212337" y="731367"/>
                  </a:lnTo>
                  <a:lnTo>
                    <a:pt x="3212337" y="0"/>
                  </a:lnTo>
                  <a:lnTo>
                    <a:pt x="0" y="0"/>
                  </a:lnTo>
                  <a:lnTo>
                    <a:pt x="0" y="731367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24353" y="1537411"/>
              <a:ext cx="8255" cy="730885"/>
            </a:xfrm>
            <a:custGeom>
              <a:avLst/>
              <a:gdLst/>
              <a:ahLst/>
              <a:cxnLst/>
              <a:rect l="l" t="t" r="r" b="b"/>
              <a:pathLst>
                <a:path w="8255" h="730885">
                  <a:moveTo>
                    <a:pt x="0" y="730300"/>
                  </a:moveTo>
                  <a:lnTo>
                    <a:pt x="8255" y="730300"/>
                  </a:lnTo>
                  <a:lnTo>
                    <a:pt x="8255" y="0"/>
                  </a:lnTo>
                  <a:lnTo>
                    <a:pt x="0" y="0"/>
                  </a:lnTo>
                  <a:lnTo>
                    <a:pt x="0" y="7303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24353" y="1537411"/>
              <a:ext cx="3212465" cy="730885"/>
            </a:xfrm>
            <a:custGeom>
              <a:avLst/>
              <a:gdLst/>
              <a:ahLst/>
              <a:cxnLst/>
              <a:rect l="l" t="t" r="r" b="b"/>
              <a:pathLst>
                <a:path w="3212465" h="730885">
                  <a:moveTo>
                    <a:pt x="0" y="730300"/>
                  </a:moveTo>
                  <a:lnTo>
                    <a:pt x="3212338" y="730300"/>
                  </a:lnTo>
                  <a:lnTo>
                    <a:pt x="3212338" y="0"/>
                  </a:lnTo>
                  <a:lnTo>
                    <a:pt x="0" y="0"/>
                  </a:lnTo>
                  <a:lnTo>
                    <a:pt x="0" y="730300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08700" y="4149725"/>
              <a:ext cx="6083300" cy="0"/>
            </a:xfrm>
            <a:custGeom>
              <a:avLst/>
              <a:gdLst/>
              <a:ahLst/>
              <a:cxnLst/>
              <a:rect l="l" t="t" r="r" b="b"/>
              <a:pathLst>
                <a:path w="6083300">
                  <a:moveTo>
                    <a:pt x="0" y="0"/>
                  </a:moveTo>
                  <a:lnTo>
                    <a:pt x="6083300" y="0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875152" y="1185608"/>
            <a:ext cx="3170555" cy="255904"/>
          </a:xfrm>
          <a:prstGeom prst="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7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PESTLE</a:t>
            </a:r>
            <a:r>
              <a:rPr sz="1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ANANLYSIS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365" y="2681985"/>
            <a:ext cx="2698115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295275" indent="-422275">
              <a:lnSpc>
                <a:spcPct val="131700"/>
              </a:lnSpc>
              <a:spcBef>
                <a:spcPts val="100"/>
              </a:spcBef>
              <a:tabLst>
                <a:tab pos="1854200" algn="l"/>
              </a:tabLst>
            </a:pPr>
            <a:r>
              <a:rPr sz="1200" baseline="6944" dirty="0">
                <a:latin typeface="Calibri"/>
                <a:cs typeface="Calibri"/>
              </a:rPr>
              <a:t>(in</a:t>
            </a:r>
            <a:r>
              <a:rPr sz="1200" spc="-30" baseline="6944" dirty="0">
                <a:latin typeface="Calibri"/>
                <a:cs typeface="Calibri"/>
              </a:rPr>
              <a:t> </a:t>
            </a:r>
            <a:r>
              <a:rPr sz="1200" baseline="6944" dirty="0">
                <a:latin typeface="Calibri"/>
                <a:cs typeface="Calibri"/>
              </a:rPr>
              <a:t>USD</a:t>
            </a:r>
            <a:r>
              <a:rPr sz="1200" spc="-44" baseline="6944" dirty="0">
                <a:latin typeface="Calibri"/>
                <a:cs typeface="Calibri"/>
              </a:rPr>
              <a:t> </a:t>
            </a:r>
            <a:r>
              <a:rPr sz="1200" baseline="6944" dirty="0">
                <a:latin typeface="Calibri"/>
                <a:cs typeface="Calibri"/>
              </a:rPr>
              <a:t>billion)</a:t>
            </a:r>
            <a:r>
              <a:rPr sz="1200" spc="457" baseline="6944" dirty="0"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2024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2032 </a:t>
            </a:r>
            <a:r>
              <a:rPr sz="1200" spc="-10" dirty="0">
                <a:latin typeface="Calibri"/>
                <a:cs typeface="Calibri"/>
              </a:rPr>
              <a:t>Valued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$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3.1billion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2024,</a:t>
            </a:r>
            <a:endParaRPr sz="1200">
              <a:latin typeface="Calibri"/>
              <a:cs typeface="Calibri"/>
            </a:endParaRPr>
          </a:p>
          <a:p>
            <a:pPr marL="53975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projected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$5.4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billion</a:t>
            </a:r>
            <a:endParaRPr sz="1200">
              <a:latin typeface="Calibri"/>
              <a:cs typeface="Calibri"/>
            </a:endParaRPr>
          </a:p>
          <a:p>
            <a:pPr marL="53975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2032.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6752" y="3609543"/>
            <a:ext cx="2089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Growing</a:t>
            </a:r>
            <a:r>
              <a:rPr sz="1200" spc="4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459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7.09%</a:t>
            </a:r>
            <a:r>
              <a:rPr sz="1200" b="1" spc="4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(2024-2032)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392" y="3792982"/>
            <a:ext cx="2580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872490" algn="l"/>
                <a:tab pos="1075055" algn="l"/>
                <a:tab pos="1762125" algn="l"/>
                <a:tab pos="2242185" algn="l"/>
              </a:tabLst>
            </a:pPr>
            <a:r>
              <a:rPr sz="1800" b="1" baseline="-34722" dirty="0">
                <a:latin typeface="Calibri"/>
                <a:cs typeface="Calibri"/>
              </a:rPr>
              <a:t>CAGR</a:t>
            </a:r>
            <a:r>
              <a:rPr sz="1800" b="1" spc="585" baseline="-34722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with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50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10" dirty="0">
                <a:latin typeface="Calibri"/>
                <a:cs typeface="Calibri"/>
              </a:rPr>
              <a:t>potential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20" dirty="0">
                <a:latin typeface="Calibri"/>
                <a:cs typeface="Calibri"/>
              </a:rPr>
              <a:t>boost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20" dirty="0">
                <a:latin typeface="Calibri"/>
                <a:cs typeface="Calibri"/>
              </a:rPr>
              <a:t>from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6752" y="3975861"/>
            <a:ext cx="1305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government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policies.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86150" y="1537411"/>
            <a:ext cx="2757170" cy="7308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64135" marR="79375" algn="just">
              <a:lnSpc>
                <a:spcPts val="1440"/>
              </a:lnSpc>
            </a:pPr>
            <a:r>
              <a:rPr sz="1200" b="1" dirty="0">
                <a:latin typeface="Calibri"/>
                <a:cs typeface="Calibri"/>
              </a:rPr>
              <a:t>70+</a:t>
            </a:r>
            <a:r>
              <a:rPr sz="1200" b="1" spc="155" dirty="0">
                <a:latin typeface="Calibri"/>
                <a:cs typeface="Calibri"/>
              </a:rPr>
              <a:t>  </a:t>
            </a:r>
            <a:r>
              <a:rPr sz="1200" b="1" dirty="0">
                <a:latin typeface="Calibri"/>
                <a:cs typeface="Calibri"/>
              </a:rPr>
              <a:t>countries</a:t>
            </a:r>
            <a:r>
              <a:rPr sz="1200" b="1" spc="155" dirty="0">
                <a:latin typeface="Calibri"/>
                <a:cs typeface="Calibri"/>
              </a:rPr>
              <a:t>  </a:t>
            </a:r>
            <a:r>
              <a:rPr sz="1200" b="1" dirty="0">
                <a:latin typeface="Calibri"/>
                <a:cs typeface="Calibri"/>
              </a:rPr>
              <a:t>ban</a:t>
            </a:r>
            <a:r>
              <a:rPr sz="1200" b="1" spc="155" dirty="0">
                <a:latin typeface="Calibri"/>
                <a:cs typeface="Calibri"/>
              </a:rPr>
              <a:t>  </a:t>
            </a:r>
            <a:r>
              <a:rPr sz="1200" b="1" spc="-10" dirty="0">
                <a:latin typeface="Calibri"/>
                <a:cs typeface="Calibri"/>
              </a:rPr>
              <a:t>single-</a:t>
            </a:r>
            <a:r>
              <a:rPr sz="1200" b="1" dirty="0">
                <a:latin typeface="Calibri"/>
                <a:cs typeface="Calibri"/>
              </a:rPr>
              <a:t>use</a:t>
            </a:r>
            <a:r>
              <a:rPr sz="1200" b="1" spc="150" dirty="0">
                <a:latin typeface="Calibri"/>
                <a:cs typeface="Calibri"/>
              </a:rPr>
              <a:t>  </a:t>
            </a:r>
            <a:r>
              <a:rPr sz="1200" b="1" spc="-10" dirty="0">
                <a:latin typeface="Calibri"/>
                <a:cs typeface="Calibri"/>
              </a:rPr>
              <a:t>plastics </a:t>
            </a:r>
            <a:r>
              <a:rPr sz="1200" dirty="0">
                <a:latin typeface="Calibri"/>
                <a:cs typeface="Calibri"/>
              </a:rPr>
              <a:t>(India,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EU,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US).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green</a:t>
            </a:r>
            <a:r>
              <a:rPr sz="1200" b="1" spc="2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laws</a:t>
            </a:r>
            <a:r>
              <a:rPr sz="1200" b="1" spc="2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boost </a:t>
            </a:r>
            <a:r>
              <a:rPr sz="1200" b="1" dirty="0">
                <a:latin typeface="Calibri"/>
                <a:cs typeface="Calibri"/>
              </a:rPr>
              <a:t>demand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high</a:t>
            </a:r>
            <a:r>
              <a:rPr sz="1200" b="1" spc="1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compliance</a:t>
            </a:r>
            <a:r>
              <a:rPr sz="1200" b="1" spc="1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costs</a:t>
            </a:r>
            <a:r>
              <a:rPr sz="1200" b="1" spc="1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1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trade </a:t>
            </a:r>
            <a:r>
              <a:rPr sz="1200" b="1" dirty="0">
                <a:latin typeface="Calibri"/>
                <a:cs typeface="Calibri"/>
              </a:rPr>
              <a:t>barriers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raise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procurement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risks.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810001" y="1533334"/>
            <a:ext cx="3244215" cy="4726305"/>
            <a:chOff x="2810001" y="1533334"/>
            <a:chExt cx="3244215" cy="4726305"/>
          </a:xfrm>
        </p:grpSpPr>
        <p:sp>
          <p:nvSpPr>
            <p:cNvPr id="72" name="object 72"/>
            <p:cNvSpPr/>
            <p:nvPr/>
          </p:nvSpPr>
          <p:spPr>
            <a:xfrm>
              <a:off x="2836671" y="2360599"/>
              <a:ext cx="454025" cy="641350"/>
            </a:xfrm>
            <a:custGeom>
              <a:avLst/>
              <a:gdLst/>
              <a:ahLst/>
              <a:cxnLst/>
              <a:rect l="l" t="t" r="r" b="b"/>
              <a:pathLst>
                <a:path w="454025" h="641350">
                  <a:moveTo>
                    <a:pt x="453542" y="0"/>
                  </a:moveTo>
                  <a:lnTo>
                    <a:pt x="0" y="0"/>
                  </a:lnTo>
                  <a:lnTo>
                    <a:pt x="0" y="641045"/>
                  </a:lnTo>
                  <a:lnTo>
                    <a:pt x="453542" y="641045"/>
                  </a:lnTo>
                  <a:lnTo>
                    <a:pt x="4535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36671" y="2360599"/>
              <a:ext cx="454025" cy="641350"/>
            </a:xfrm>
            <a:custGeom>
              <a:avLst/>
              <a:gdLst/>
              <a:ahLst/>
              <a:cxnLst/>
              <a:rect l="l" t="t" r="r" b="b"/>
              <a:pathLst>
                <a:path w="454025" h="641350">
                  <a:moveTo>
                    <a:pt x="0" y="641045"/>
                  </a:moveTo>
                  <a:lnTo>
                    <a:pt x="453542" y="641045"/>
                  </a:lnTo>
                  <a:lnTo>
                    <a:pt x="453542" y="0"/>
                  </a:lnTo>
                  <a:lnTo>
                    <a:pt x="0" y="0"/>
                  </a:lnTo>
                  <a:lnTo>
                    <a:pt x="0" y="641045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16478" y="5521629"/>
              <a:ext cx="454025" cy="731520"/>
            </a:xfrm>
            <a:custGeom>
              <a:avLst/>
              <a:gdLst/>
              <a:ahLst/>
              <a:cxnLst/>
              <a:rect l="l" t="t" r="r" b="b"/>
              <a:pathLst>
                <a:path w="454025" h="731520">
                  <a:moveTo>
                    <a:pt x="453542" y="0"/>
                  </a:moveTo>
                  <a:lnTo>
                    <a:pt x="0" y="0"/>
                  </a:lnTo>
                  <a:lnTo>
                    <a:pt x="0" y="731367"/>
                  </a:lnTo>
                  <a:lnTo>
                    <a:pt x="453542" y="731367"/>
                  </a:lnTo>
                  <a:lnTo>
                    <a:pt x="4535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16478" y="5521629"/>
              <a:ext cx="454025" cy="731520"/>
            </a:xfrm>
            <a:custGeom>
              <a:avLst/>
              <a:gdLst/>
              <a:ahLst/>
              <a:cxnLst/>
              <a:rect l="l" t="t" r="r" b="b"/>
              <a:pathLst>
                <a:path w="454025" h="731520">
                  <a:moveTo>
                    <a:pt x="0" y="731367"/>
                  </a:moveTo>
                  <a:lnTo>
                    <a:pt x="453542" y="731367"/>
                  </a:lnTo>
                  <a:lnTo>
                    <a:pt x="453542" y="0"/>
                  </a:lnTo>
                  <a:lnTo>
                    <a:pt x="0" y="0"/>
                  </a:lnTo>
                  <a:lnTo>
                    <a:pt x="0" y="731367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16478" y="4737303"/>
              <a:ext cx="454025" cy="725805"/>
            </a:xfrm>
            <a:custGeom>
              <a:avLst/>
              <a:gdLst/>
              <a:ahLst/>
              <a:cxnLst/>
              <a:rect l="l" t="t" r="r" b="b"/>
              <a:pathLst>
                <a:path w="454025" h="725804">
                  <a:moveTo>
                    <a:pt x="453542" y="0"/>
                  </a:moveTo>
                  <a:lnTo>
                    <a:pt x="0" y="0"/>
                  </a:lnTo>
                  <a:lnTo>
                    <a:pt x="0" y="725347"/>
                  </a:lnTo>
                  <a:lnTo>
                    <a:pt x="453542" y="725347"/>
                  </a:lnTo>
                  <a:lnTo>
                    <a:pt x="4535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16478" y="4737303"/>
              <a:ext cx="454025" cy="725805"/>
            </a:xfrm>
            <a:custGeom>
              <a:avLst/>
              <a:gdLst/>
              <a:ahLst/>
              <a:cxnLst/>
              <a:rect l="l" t="t" r="r" b="b"/>
              <a:pathLst>
                <a:path w="454025" h="725804">
                  <a:moveTo>
                    <a:pt x="0" y="725347"/>
                  </a:moveTo>
                  <a:lnTo>
                    <a:pt x="453542" y="725347"/>
                  </a:lnTo>
                  <a:lnTo>
                    <a:pt x="453542" y="0"/>
                  </a:lnTo>
                  <a:lnTo>
                    <a:pt x="0" y="0"/>
                  </a:lnTo>
                  <a:lnTo>
                    <a:pt x="0" y="725347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16478" y="3935031"/>
              <a:ext cx="454025" cy="728345"/>
            </a:xfrm>
            <a:custGeom>
              <a:avLst/>
              <a:gdLst/>
              <a:ahLst/>
              <a:cxnLst/>
              <a:rect l="l" t="t" r="r" b="b"/>
              <a:pathLst>
                <a:path w="454025" h="728345">
                  <a:moveTo>
                    <a:pt x="453542" y="0"/>
                  </a:moveTo>
                  <a:lnTo>
                    <a:pt x="0" y="0"/>
                  </a:lnTo>
                  <a:lnTo>
                    <a:pt x="0" y="728027"/>
                  </a:lnTo>
                  <a:lnTo>
                    <a:pt x="453542" y="728027"/>
                  </a:lnTo>
                  <a:lnTo>
                    <a:pt x="4535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16478" y="3935031"/>
              <a:ext cx="454025" cy="728345"/>
            </a:xfrm>
            <a:custGeom>
              <a:avLst/>
              <a:gdLst/>
              <a:ahLst/>
              <a:cxnLst/>
              <a:rect l="l" t="t" r="r" b="b"/>
              <a:pathLst>
                <a:path w="454025" h="728345">
                  <a:moveTo>
                    <a:pt x="0" y="728027"/>
                  </a:moveTo>
                  <a:lnTo>
                    <a:pt x="453542" y="728027"/>
                  </a:lnTo>
                  <a:lnTo>
                    <a:pt x="453542" y="0"/>
                  </a:lnTo>
                  <a:lnTo>
                    <a:pt x="0" y="0"/>
                  </a:lnTo>
                  <a:lnTo>
                    <a:pt x="0" y="728027"/>
                  </a:lnTo>
                  <a:close/>
                </a:path>
              </a:pathLst>
            </a:custGeom>
            <a:ln w="12699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35782" y="3104553"/>
              <a:ext cx="441325" cy="735965"/>
            </a:xfrm>
            <a:custGeom>
              <a:avLst/>
              <a:gdLst/>
              <a:ahLst/>
              <a:cxnLst/>
              <a:rect l="l" t="t" r="r" b="b"/>
              <a:pathLst>
                <a:path w="441325" h="735964">
                  <a:moveTo>
                    <a:pt x="440702" y="0"/>
                  </a:moveTo>
                  <a:lnTo>
                    <a:pt x="0" y="0"/>
                  </a:lnTo>
                  <a:lnTo>
                    <a:pt x="0" y="735672"/>
                  </a:lnTo>
                  <a:lnTo>
                    <a:pt x="440702" y="735672"/>
                  </a:lnTo>
                  <a:lnTo>
                    <a:pt x="44070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835782" y="3104553"/>
              <a:ext cx="441325" cy="735965"/>
            </a:xfrm>
            <a:custGeom>
              <a:avLst/>
              <a:gdLst/>
              <a:ahLst/>
              <a:cxnLst/>
              <a:rect l="l" t="t" r="r" b="b"/>
              <a:pathLst>
                <a:path w="441325" h="735964">
                  <a:moveTo>
                    <a:pt x="0" y="735672"/>
                  </a:moveTo>
                  <a:lnTo>
                    <a:pt x="440702" y="735672"/>
                  </a:lnTo>
                  <a:lnTo>
                    <a:pt x="440702" y="0"/>
                  </a:lnTo>
                  <a:lnTo>
                    <a:pt x="0" y="0"/>
                  </a:lnTo>
                  <a:lnTo>
                    <a:pt x="0" y="735672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0001" y="5635599"/>
              <a:ext cx="453542" cy="45354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832607" y="1539684"/>
              <a:ext cx="454025" cy="724535"/>
            </a:xfrm>
            <a:custGeom>
              <a:avLst/>
              <a:gdLst/>
              <a:ahLst/>
              <a:cxnLst/>
              <a:rect l="l" t="t" r="r" b="b"/>
              <a:pathLst>
                <a:path w="454025" h="724535">
                  <a:moveTo>
                    <a:pt x="453542" y="0"/>
                  </a:moveTo>
                  <a:lnTo>
                    <a:pt x="0" y="0"/>
                  </a:lnTo>
                  <a:lnTo>
                    <a:pt x="0" y="724217"/>
                  </a:lnTo>
                  <a:lnTo>
                    <a:pt x="453542" y="724217"/>
                  </a:lnTo>
                  <a:lnTo>
                    <a:pt x="45354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32607" y="1539684"/>
              <a:ext cx="454025" cy="724535"/>
            </a:xfrm>
            <a:custGeom>
              <a:avLst/>
              <a:gdLst/>
              <a:ahLst/>
              <a:cxnLst/>
              <a:rect l="l" t="t" r="r" b="b"/>
              <a:pathLst>
                <a:path w="454025" h="724535">
                  <a:moveTo>
                    <a:pt x="0" y="724217"/>
                  </a:moveTo>
                  <a:lnTo>
                    <a:pt x="453542" y="724217"/>
                  </a:lnTo>
                  <a:lnTo>
                    <a:pt x="453542" y="0"/>
                  </a:lnTo>
                  <a:lnTo>
                    <a:pt x="0" y="0"/>
                  </a:lnTo>
                  <a:lnTo>
                    <a:pt x="0" y="724217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3374" y="1678063"/>
              <a:ext cx="404990" cy="40499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4070" y="2513228"/>
              <a:ext cx="389483" cy="38948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0796" y="4093476"/>
              <a:ext cx="442836" cy="44283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0067" y="4886820"/>
              <a:ext cx="413524" cy="41352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5500" y="3319614"/>
              <a:ext cx="346621" cy="346621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293871" y="2359507"/>
              <a:ext cx="2755265" cy="646430"/>
            </a:xfrm>
            <a:custGeom>
              <a:avLst/>
              <a:gdLst/>
              <a:ahLst/>
              <a:cxnLst/>
              <a:rect l="l" t="t" r="r" b="b"/>
              <a:pathLst>
                <a:path w="2755265" h="646430">
                  <a:moveTo>
                    <a:pt x="0" y="646328"/>
                  </a:moveTo>
                  <a:lnTo>
                    <a:pt x="2755011" y="646328"/>
                  </a:lnTo>
                  <a:lnTo>
                    <a:pt x="2755011" y="0"/>
                  </a:lnTo>
                  <a:lnTo>
                    <a:pt x="0" y="0"/>
                  </a:lnTo>
                  <a:lnTo>
                    <a:pt x="0" y="646328"/>
                  </a:lnTo>
                  <a:close/>
                </a:path>
              </a:pathLst>
            </a:custGeom>
            <a:ln w="952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289109" y="2354745"/>
            <a:ext cx="2764790" cy="6559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910" rIns="0" bIns="0" rtlCol="0">
            <a:spAutoFit/>
          </a:bodyPr>
          <a:lstStyle/>
          <a:p>
            <a:pPr marL="96520" marR="87630" algn="just">
              <a:lnSpc>
                <a:spcPct val="100000"/>
              </a:lnSpc>
              <a:spcBef>
                <a:spcPts val="330"/>
              </a:spcBef>
            </a:pPr>
            <a:r>
              <a:rPr sz="1200" b="1" dirty="0">
                <a:latin typeface="Calibri"/>
                <a:cs typeface="Calibri"/>
              </a:rPr>
              <a:t>Sustainable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packaging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costs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significantly </a:t>
            </a:r>
            <a:r>
              <a:rPr sz="1200" b="1" dirty="0">
                <a:latin typeface="Calibri"/>
                <a:cs typeface="Calibri"/>
              </a:rPr>
              <a:t>more</a:t>
            </a:r>
            <a:r>
              <a:rPr sz="1200" b="1" spc="4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4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plastic,</a:t>
            </a:r>
            <a:r>
              <a:rPr sz="1200" spc="4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making</a:t>
            </a:r>
            <a:r>
              <a:rPr sz="1200" spc="4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Businesses </a:t>
            </a:r>
            <a:r>
              <a:rPr sz="1200" dirty="0">
                <a:latin typeface="Calibri"/>
                <a:cs typeface="Calibri"/>
              </a:rPr>
              <a:t>struggle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balance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affordability.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276485" y="3108020"/>
            <a:ext cx="2766695" cy="7308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58419" algn="just">
              <a:lnSpc>
                <a:spcPts val="1410"/>
              </a:lnSpc>
            </a:pPr>
            <a:r>
              <a:rPr sz="1200" b="1" dirty="0">
                <a:latin typeface="Calibri"/>
                <a:cs typeface="Calibri"/>
              </a:rPr>
              <a:t>73%</a:t>
            </a:r>
            <a:r>
              <a:rPr sz="1200" b="1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consumers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prefer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eco-packaging,</a:t>
            </a:r>
            <a:endParaRPr sz="1200">
              <a:latin typeface="Calibri"/>
              <a:cs typeface="Calibri"/>
            </a:endParaRPr>
          </a:p>
          <a:p>
            <a:pPr marL="58419" marR="60325" algn="just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boosts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premium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sales.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Yet,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30-</a:t>
            </a:r>
            <a:r>
              <a:rPr sz="1200" b="1" dirty="0">
                <a:latin typeface="Calibri"/>
                <a:cs typeface="Calibri"/>
              </a:rPr>
              <a:t>40%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higher </a:t>
            </a:r>
            <a:r>
              <a:rPr sz="1200" dirty="0">
                <a:latin typeface="Calibri"/>
                <a:cs typeface="Calibri"/>
              </a:rPr>
              <a:t>costs</a:t>
            </a:r>
            <a:r>
              <a:rPr sz="1200" spc="12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lowers</a:t>
            </a:r>
            <a:r>
              <a:rPr sz="1200" spc="12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30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sale</a:t>
            </a:r>
            <a:r>
              <a:rPr sz="1200" spc="12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260" dirty="0">
                <a:latin typeface="Calibri"/>
                <a:cs typeface="Calibri"/>
              </a:rPr>
              <a:t>   </a:t>
            </a:r>
            <a:r>
              <a:rPr sz="1200" spc="-10" dirty="0">
                <a:latin typeface="Calibri"/>
                <a:cs typeface="Calibri"/>
              </a:rPr>
              <a:t>low-income markets.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270021" y="3935298"/>
            <a:ext cx="2782570" cy="7308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5090" rIns="0" bIns="0" rtlCol="0">
            <a:spAutoFit/>
          </a:bodyPr>
          <a:lstStyle/>
          <a:p>
            <a:pPr marL="43815" marR="62230" algn="just">
              <a:lnSpc>
                <a:spcPct val="100000"/>
              </a:lnSpc>
              <a:spcBef>
                <a:spcPts val="670"/>
              </a:spcBef>
            </a:pPr>
            <a:r>
              <a:rPr sz="1200" b="1" dirty="0">
                <a:latin typeface="Calibri"/>
                <a:cs typeface="Calibri"/>
              </a:rPr>
              <a:t>AI-driven</a:t>
            </a:r>
            <a:r>
              <a:rPr sz="1200" b="1" spc="170" dirty="0">
                <a:latin typeface="Calibri"/>
                <a:cs typeface="Calibri"/>
              </a:rPr>
              <a:t>  </a:t>
            </a:r>
            <a:r>
              <a:rPr sz="1200" b="1" dirty="0">
                <a:latin typeface="Calibri"/>
                <a:cs typeface="Calibri"/>
              </a:rPr>
              <a:t>forecasting</a:t>
            </a:r>
            <a:r>
              <a:rPr sz="1200" b="1" spc="170" dirty="0">
                <a:latin typeface="Calibri"/>
                <a:cs typeface="Calibri"/>
              </a:rPr>
              <a:t>  </a:t>
            </a:r>
            <a:r>
              <a:rPr sz="1200" b="1" dirty="0">
                <a:latin typeface="Calibri"/>
                <a:cs typeface="Calibri"/>
              </a:rPr>
              <a:t>cuts</a:t>
            </a:r>
            <a:r>
              <a:rPr sz="1200" b="1" spc="180" dirty="0">
                <a:latin typeface="Calibri"/>
                <a:cs typeface="Calibri"/>
              </a:rPr>
              <a:t>  </a:t>
            </a:r>
            <a:r>
              <a:rPr sz="1200" b="1" dirty="0">
                <a:latin typeface="Calibri"/>
                <a:cs typeface="Calibri"/>
              </a:rPr>
              <a:t>waste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175" dirty="0">
                <a:latin typeface="Calibri"/>
                <a:cs typeface="Calibri"/>
              </a:rPr>
              <a:t> 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210" dirty="0">
                <a:latin typeface="Calibri"/>
                <a:cs typeface="Calibri"/>
              </a:rPr>
              <a:t>  </a:t>
            </a:r>
            <a:r>
              <a:rPr sz="1200" b="1" dirty="0">
                <a:latin typeface="Calibri"/>
                <a:cs typeface="Calibri"/>
              </a:rPr>
              <a:t>packaging</a:t>
            </a:r>
            <a:r>
              <a:rPr sz="1200" b="1" spc="215" dirty="0">
                <a:latin typeface="Calibri"/>
                <a:cs typeface="Calibri"/>
              </a:rPr>
              <a:t>  </a:t>
            </a:r>
            <a:r>
              <a:rPr sz="1200" b="1" dirty="0">
                <a:latin typeface="Calibri"/>
                <a:cs typeface="Calibri"/>
              </a:rPr>
              <a:t>(QR</a:t>
            </a:r>
            <a:r>
              <a:rPr sz="1200" b="1" spc="215" dirty="0">
                <a:latin typeface="Calibri"/>
                <a:cs typeface="Calibri"/>
              </a:rPr>
              <a:t>  </a:t>
            </a:r>
            <a:r>
              <a:rPr sz="1200" b="1" dirty="0">
                <a:latin typeface="Calibri"/>
                <a:cs typeface="Calibri"/>
              </a:rPr>
              <a:t>codes,</a:t>
            </a:r>
            <a:r>
              <a:rPr sz="1200" b="1" spc="210" dirty="0">
                <a:latin typeface="Calibri"/>
                <a:cs typeface="Calibri"/>
              </a:rPr>
              <a:t>  </a:t>
            </a:r>
            <a:r>
              <a:rPr sz="1200" b="1" spc="-10" dirty="0">
                <a:latin typeface="Calibri"/>
                <a:cs typeface="Calibri"/>
              </a:rPr>
              <a:t>sensors) </a:t>
            </a:r>
            <a:r>
              <a:rPr sz="1200" spc="-10" dirty="0">
                <a:latin typeface="Calibri"/>
                <a:cs typeface="Calibri"/>
              </a:rPr>
              <a:t>improves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transparency</a:t>
            </a:r>
            <a:r>
              <a:rPr sz="1200" dirty="0">
                <a:latin typeface="Calibri"/>
                <a:cs typeface="Calibri"/>
              </a:rPr>
              <a:t> &amp;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efficiency.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270021" y="4734128"/>
            <a:ext cx="2773045" cy="7308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5880" rIns="0" bIns="0" rtlCol="0">
            <a:spAutoFit/>
          </a:bodyPr>
          <a:lstStyle/>
          <a:p>
            <a:pPr marL="56515" marR="52069" algn="just">
              <a:lnSpc>
                <a:spcPct val="100000"/>
              </a:lnSpc>
              <a:spcBef>
                <a:spcPts val="440"/>
              </a:spcBef>
            </a:pPr>
            <a:r>
              <a:rPr sz="1200" b="1" dirty="0">
                <a:latin typeface="Calibri"/>
                <a:cs typeface="Calibri"/>
              </a:rPr>
              <a:t>EU</a:t>
            </a:r>
            <a:r>
              <a:rPr sz="1200" b="1" spc="4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mandates</a:t>
            </a:r>
            <a:r>
              <a:rPr sz="1200" b="1" spc="434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50%</a:t>
            </a:r>
            <a:r>
              <a:rPr sz="1200" b="1" spc="434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plastic</a:t>
            </a:r>
            <a:r>
              <a:rPr sz="1200" b="1" spc="4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recycling</a:t>
            </a:r>
            <a:r>
              <a:rPr sz="1200" b="1" spc="43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by </a:t>
            </a:r>
            <a:r>
              <a:rPr sz="1200" b="1" dirty="0">
                <a:latin typeface="Calibri"/>
                <a:cs typeface="Calibri"/>
              </a:rPr>
              <a:t>2025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Greenwashing</a:t>
            </a:r>
            <a:r>
              <a:rPr sz="1200" b="1" spc="1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fines</a:t>
            </a:r>
            <a:r>
              <a:rPr sz="1200" b="1" spc="1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rise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punishing </a:t>
            </a:r>
            <a:r>
              <a:rPr sz="1200" dirty="0">
                <a:latin typeface="Calibri"/>
                <a:cs typeface="Calibri"/>
              </a:rPr>
              <a:t>false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sustainability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claims.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270021" y="5521629"/>
            <a:ext cx="2763520" cy="7315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4930" rIns="0" bIns="0" rtlCol="0">
            <a:spAutoFit/>
          </a:bodyPr>
          <a:lstStyle/>
          <a:p>
            <a:pPr marL="66675" marR="33020" algn="just">
              <a:lnSpc>
                <a:spcPct val="100000"/>
              </a:lnSpc>
              <a:spcBef>
                <a:spcPts val="590"/>
              </a:spcBef>
            </a:pPr>
            <a:r>
              <a:rPr sz="1200" spc="-10" dirty="0">
                <a:latin typeface="Calibri"/>
                <a:cs typeface="Calibri"/>
              </a:rPr>
              <a:t>Bio-</a:t>
            </a:r>
            <a:r>
              <a:rPr sz="1200" dirty="0">
                <a:latin typeface="Calibri"/>
                <a:cs typeface="Calibri"/>
              </a:rPr>
              <a:t>packaging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cuts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CO₂</a:t>
            </a:r>
            <a:r>
              <a:rPr sz="1200" b="1" spc="229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by</a:t>
            </a:r>
            <a:r>
              <a:rPr sz="1200" b="1" spc="2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60%,</a:t>
            </a:r>
            <a:r>
              <a:rPr sz="1200" b="1" spc="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yet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bio- </a:t>
            </a:r>
            <a:r>
              <a:rPr sz="1200" dirty="0">
                <a:latin typeface="Calibri"/>
                <a:cs typeface="Calibri"/>
              </a:rPr>
              <a:t>plastics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3x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water.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Refill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reuse </a:t>
            </a:r>
            <a:r>
              <a:rPr sz="1200" dirty="0">
                <a:latin typeface="Calibri"/>
                <a:cs typeface="Calibri"/>
              </a:rPr>
              <a:t>models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grow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rapidly.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201153" y="196697"/>
            <a:ext cx="10915015" cy="6165215"/>
            <a:chOff x="1201153" y="196697"/>
            <a:chExt cx="10915015" cy="6165215"/>
          </a:xfrm>
        </p:grpSpPr>
        <p:sp>
          <p:nvSpPr>
            <p:cNvPr id="97" name="object 97"/>
            <p:cNvSpPr/>
            <p:nvPr/>
          </p:nvSpPr>
          <p:spPr>
            <a:xfrm>
              <a:off x="9356089" y="4155185"/>
              <a:ext cx="0" cy="2200275"/>
            </a:xfrm>
            <a:custGeom>
              <a:avLst/>
              <a:gdLst/>
              <a:ahLst/>
              <a:cxnLst/>
              <a:rect l="l" t="t" r="r" b="b"/>
              <a:pathLst>
                <a:path h="2200275">
                  <a:moveTo>
                    <a:pt x="0" y="0"/>
                  </a:moveTo>
                  <a:lnTo>
                    <a:pt x="0" y="2200008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40688" y="196697"/>
              <a:ext cx="675149" cy="52110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1153" y="1812544"/>
              <a:ext cx="481088" cy="19748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31984" y="6228372"/>
              <a:ext cx="102870" cy="7104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29189" y="6132042"/>
              <a:ext cx="102996" cy="71031"/>
            </a:xfrm>
            <a:prstGeom prst="rect">
              <a:avLst/>
            </a:prstGeom>
          </p:spPr>
        </p:pic>
      </p:grpSp>
      <p:sp>
        <p:nvSpPr>
          <p:cNvPr id="102" name="object 102"/>
          <p:cNvSpPr txBox="1"/>
          <p:nvPr/>
        </p:nvSpPr>
        <p:spPr>
          <a:xfrm>
            <a:off x="10144125" y="6103721"/>
            <a:ext cx="664845" cy="2114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75"/>
              </a:spcBef>
            </a:pPr>
            <a:r>
              <a:rPr sz="600" dirty="0">
                <a:latin typeface="Calibri"/>
                <a:cs typeface="Calibri"/>
              </a:rPr>
              <a:t>Direct</a:t>
            </a:r>
            <a:r>
              <a:rPr sz="600" spc="-30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Competitors</a:t>
            </a:r>
            <a:r>
              <a:rPr sz="600" spc="500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Indirect</a:t>
            </a:r>
            <a:r>
              <a:rPr sz="600" spc="-30" dirty="0">
                <a:latin typeface="Calibri"/>
                <a:cs typeface="Calibri"/>
              </a:rPr>
              <a:t> </a:t>
            </a:r>
            <a:r>
              <a:rPr sz="600" spc="-10" dirty="0">
                <a:latin typeface="Calibri"/>
                <a:cs typeface="Calibri"/>
              </a:rPr>
              <a:t>Competitors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511410" y="5698642"/>
            <a:ext cx="535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Ester Industries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250191" y="389726"/>
            <a:ext cx="5086350" cy="5906770"/>
            <a:chOff x="6250191" y="389726"/>
            <a:chExt cx="5086350" cy="5906770"/>
          </a:xfrm>
        </p:grpSpPr>
        <p:pic>
          <p:nvPicPr>
            <p:cNvPr id="105" name="object 10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3955" y="389726"/>
              <a:ext cx="771963" cy="25132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50191" y="4978552"/>
              <a:ext cx="227291" cy="69817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99732" y="4432553"/>
              <a:ext cx="316991" cy="1863699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6876033" y="5847029"/>
            <a:ext cx="2459990" cy="466725"/>
          </a:xfrm>
          <a:prstGeom prst="rect">
            <a:avLst/>
          </a:prstGeom>
          <a:ln w="3175">
            <a:solidFill>
              <a:srgbClr val="F1F1F1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70230" marR="29845">
              <a:lnSpc>
                <a:spcPct val="100000"/>
              </a:lnSpc>
              <a:spcBef>
                <a:spcPts val="490"/>
              </a:spcBef>
            </a:pPr>
            <a:r>
              <a:rPr sz="1200" spc="-10" dirty="0">
                <a:latin typeface="Calibri"/>
                <a:cs typeface="Calibri"/>
              </a:rPr>
              <a:t>Customers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10-</a:t>
            </a:r>
            <a:r>
              <a:rPr sz="1200" dirty="0">
                <a:latin typeface="Calibri"/>
                <a:cs typeface="Calibri"/>
              </a:rPr>
              <a:t>20% </a:t>
            </a:r>
            <a:r>
              <a:rPr sz="1200" spc="-10" dirty="0">
                <a:latin typeface="Calibri"/>
                <a:cs typeface="Calibri"/>
              </a:rPr>
              <a:t>premium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881876" y="5449011"/>
            <a:ext cx="201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Products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2-</a:t>
            </a:r>
            <a:r>
              <a:rPr sz="1200" b="1" dirty="0">
                <a:latin typeface="Calibri"/>
                <a:cs typeface="Calibri"/>
              </a:rPr>
              <a:t>year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shelf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life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and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5%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holding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costs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870954" y="5001336"/>
            <a:ext cx="2455545" cy="447675"/>
          </a:xfrm>
          <a:prstGeom prst="rect">
            <a:avLst/>
          </a:prstGeom>
          <a:ln w="3175">
            <a:solidFill>
              <a:srgbClr val="F1F1F1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86740" marR="1651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latin typeface="Calibri"/>
                <a:cs typeface="Calibri"/>
              </a:rPr>
              <a:t>50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tonnes/month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production, </a:t>
            </a:r>
            <a:r>
              <a:rPr sz="1200" dirty="0">
                <a:latin typeface="Calibri"/>
                <a:cs typeface="Calibri"/>
              </a:rPr>
              <a:t>scalable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250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t/month.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104890" y="1139710"/>
            <a:ext cx="6093460" cy="5137785"/>
            <a:chOff x="6104890" y="1139710"/>
            <a:chExt cx="6093460" cy="5137785"/>
          </a:xfrm>
        </p:grpSpPr>
        <p:pic>
          <p:nvPicPr>
            <p:cNvPr id="112" name="object 11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07273" y="4512830"/>
              <a:ext cx="350249" cy="41476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37248" y="5067325"/>
              <a:ext cx="323951" cy="323951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87536" y="5515635"/>
              <a:ext cx="282143" cy="28214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70776" y="5872022"/>
              <a:ext cx="404926" cy="404914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94654" y="1209070"/>
              <a:ext cx="556665" cy="18123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00759" y="1139710"/>
              <a:ext cx="412858" cy="49084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6111240" y="1783968"/>
              <a:ext cx="6080760" cy="0"/>
            </a:xfrm>
            <a:custGeom>
              <a:avLst/>
              <a:gdLst/>
              <a:ahLst/>
              <a:cxnLst/>
              <a:rect l="l" t="t" r="r" b="b"/>
              <a:pathLst>
                <a:path w="6080759">
                  <a:moveTo>
                    <a:pt x="0" y="0"/>
                  </a:moveTo>
                  <a:lnTo>
                    <a:pt x="6080760" y="0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6221729" y="4100979"/>
            <a:ext cx="2443480" cy="8616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400" i="1" dirty="0">
                <a:solidFill>
                  <a:srgbClr val="92D050"/>
                </a:solidFill>
                <a:latin typeface="Calibri"/>
                <a:cs typeface="Calibri"/>
              </a:rPr>
              <a:t>Key</a:t>
            </a:r>
            <a:r>
              <a:rPr sz="1400" i="1" spc="-6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400" i="1" spc="-10" dirty="0">
                <a:solidFill>
                  <a:srgbClr val="92D050"/>
                </a:solidFill>
                <a:latin typeface="Calibri"/>
                <a:cs typeface="Calibri"/>
              </a:rPr>
              <a:t>metrics…</a:t>
            </a:r>
            <a:endParaRPr sz="1400">
              <a:latin typeface="Calibri"/>
              <a:cs typeface="Calibri"/>
            </a:endParaRPr>
          </a:p>
          <a:p>
            <a:pPr marL="680720" marR="5080">
              <a:lnSpc>
                <a:spcPct val="100000"/>
              </a:lnSpc>
              <a:spcBef>
                <a:spcPts val="270"/>
              </a:spcBef>
            </a:pPr>
            <a:r>
              <a:rPr sz="1200" dirty="0">
                <a:latin typeface="Calibri"/>
                <a:cs typeface="Calibri"/>
              </a:rPr>
              <a:t>Supplier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MOQ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500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kg </a:t>
            </a:r>
            <a:r>
              <a:rPr sz="1200" spc="-25" dirty="0">
                <a:latin typeface="Calibri"/>
                <a:cs typeface="Calibri"/>
              </a:rPr>
              <a:t>per </a:t>
            </a:r>
            <a:r>
              <a:rPr sz="1200" dirty="0">
                <a:latin typeface="Calibri"/>
                <a:cs typeface="Calibri"/>
              </a:rPr>
              <a:t>order;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ordering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costs,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₹5000 </a:t>
            </a:r>
            <a:r>
              <a:rPr sz="1200" dirty="0">
                <a:latin typeface="Calibri"/>
                <a:cs typeface="Calibri"/>
              </a:rPr>
              <a:t>(≤2t)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₹8000</a:t>
            </a:r>
            <a:r>
              <a:rPr sz="1200" spc="-10" dirty="0">
                <a:latin typeface="Calibri"/>
                <a:cs typeface="Calibri"/>
              </a:rPr>
              <a:t> (&gt;2t).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479" y="4220972"/>
            <a:ext cx="1375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u="sng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  <a:hlinkClick r:id="rId22"/>
              </a:rPr>
              <a:t>Source:</a:t>
            </a:r>
            <a:r>
              <a:rPr sz="1000" i="1" u="sng" spc="-3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  <a:hlinkClick r:id="rId22"/>
              </a:rPr>
              <a:t> </a:t>
            </a:r>
            <a:r>
              <a:rPr sz="1000" i="1" u="sng" spc="-1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  <a:hlinkClick r:id="rId22"/>
              </a:rPr>
              <a:t>whatpackaging.co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321418" y="2367533"/>
            <a:ext cx="2835275" cy="1644650"/>
          </a:xfrm>
          <a:prstGeom prst="rect">
            <a:avLst/>
          </a:prstGeom>
          <a:ln w="3175">
            <a:solidFill>
              <a:srgbClr val="F1F1F1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725"/>
              </a:spcBef>
            </a:pPr>
            <a:r>
              <a:rPr sz="1200" i="1" dirty="0">
                <a:solidFill>
                  <a:srgbClr val="92D050"/>
                </a:solidFill>
                <a:latin typeface="Calibri"/>
                <a:cs typeface="Calibri"/>
              </a:rPr>
              <a:t>Key</a:t>
            </a:r>
            <a:r>
              <a:rPr sz="1200" i="1" spc="-5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92D050"/>
                </a:solidFill>
                <a:latin typeface="Calibri"/>
                <a:cs typeface="Calibri"/>
              </a:rPr>
              <a:t>Certifications…</a:t>
            </a:r>
            <a:endParaRPr sz="12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ISO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17088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Certified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CIPET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Tested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Quality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assurance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across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products</a:t>
            </a:r>
            <a:endParaRPr sz="1200">
              <a:latin typeface="Calibri"/>
              <a:cs typeface="Calibri"/>
            </a:endParaRPr>
          </a:p>
          <a:p>
            <a:pPr marL="355600" marR="245745">
              <a:lnSpc>
                <a:spcPct val="100000"/>
              </a:lnSpc>
              <a:spcBef>
                <a:spcPts val="414"/>
              </a:spcBef>
            </a:pPr>
            <a:r>
              <a:rPr sz="1200" b="1" spc="-10" dirty="0">
                <a:latin typeface="Calibri"/>
                <a:cs typeface="Calibri"/>
              </a:rPr>
              <a:t>Plastic-</a:t>
            </a:r>
            <a:r>
              <a:rPr sz="1200" b="1" dirty="0">
                <a:latin typeface="Calibri"/>
                <a:cs typeface="Calibri"/>
              </a:rPr>
              <a:t>Free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Compostable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100% </a:t>
            </a:r>
            <a:r>
              <a:rPr sz="1200" spc="-10" dirty="0">
                <a:latin typeface="Calibri"/>
                <a:cs typeface="Calibri"/>
              </a:rPr>
              <a:t>biodegradable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materials</a:t>
            </a:r>
            <a:endParaRPr sz="1200">
              <a:latin typeface="Calibri"/>
              <a:cs typeface="Calibri"/>
            </a:endParaRPr>
          </a:p>
          <a:p>
            <a:pPr marL="359410" marR="33020">
              <a:lnSpc>
                <a:spcPct val="100000"/>
              </a:lnSpc>
              <a:spcBef>
                <a:spcPts val="300"/>
              </a:spcBef>
            </a:pPr>
            <a:r>
              <a:rPr sz="1200" b="1" spc="-10" dirty="0">
                <a:latin typeface="Calibri"/>
                <a:cs typeface="Calibri"/>
              </a:rPr>
              <a:t>Regulatory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Compliance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Supports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EPR </a:t>
            </a:r>
            <a:r>
              <a:rPr sz="1200" spc="-10" dirty="0">
                <a:latin typeface="Calibri"/>
                <a:cs typeface="Calibri"/>
              </a:rPr>
              <a:t>guidelines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single-</a:t>
            </a:r>
            <a:r>
              <a:rPr sz="1200" dirty="0">
                <a:latin typeface="Calibri"/>
                <a:cs typeface="Calibri"/>
              </a:rPr>
              <a:t>use plastic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bans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9357486" y="2710662"/>
            <a:ext cx="309880" cy="1114425"/>
            <a:chOff x="9357486" y="2710662"/>
            <a:chExt cx="309880" cy="1114425"/>
          </a:xfrm>
        </p:grpSpPr>
        <p:pic>
          <p:nvPicPr>
            <p:cNvPr id="123" name="object 12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64979" y="2710662"/>
              <a:ext cx="258216" cy="25821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57486" y="3086011"/>
              <a:ext cx="298284" cy="298284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380981" y="3538435"/>
              <a:ext cx="286296" cy="286296"/>
            </a:xfrm>
            <a:prstGeom prst="rect">
              <a:avLst/>
            </a:prstGeom>
          </p:spPr>
        </p:pic>
      </p:grpSp>
      <p:sp>
        <p:nvSpPr>
          <p:cNvPr id="126" name="object 126"/>
          <p:cNvSpPr txBox="1"/>
          <p:nvPr/>
        </p:nvSpPr>
        <p:spPr>
          <a:xfrm>
            <a:off x="6220459" y="1827720"/>
            <a:ext cx="5894070" cy="255904"/>
          </a:xfrm>
          <a:prstGeom prst="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OFFERING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762240" y="2201291"/>
            <a:ext cx="1493520" cy="191516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88265" marR="166370">
              <a:lnSpc>
                <a:spcPct val="100000"/>
              </a:lnSpc>
              <a:spcBef>
                <a:spcPts val="390"/>
              </a:spcBef>
            </a:pPr>
            <a:r>
              <a:rPr sz="1100" spc="-10" dirty="0">
                <a:solidFill>
                  <a:srgbClr val="92D050"/>
                </a:solidFill>
                <a:latin typeface="Calibri"/>
                <a:cs typeface="Calibri"/>
              </a:rPr>
              <a:t>Advanced</a:t>
            </a:r>
            <a:r>
              <a:rPr sz="1100" spc="5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92D050"/>
                </a:solidFill>
                <a:latin typeface="Calibri"/>
                <a:cs typeface="Calibri"/>
              </a:rPr>
              <a:t>Bio-</a:t>
            </a:r>
            <a:r>
              <a:rPr sz="1100" spc="-20" dirty="0">
                <a:solidFill>
                  <a:srgbClr val="92D050"/>
                </a:solidFill>
                <a:latin typeface="Calibri"/>
                <a:cs typeface="Calibri"/>
              </a:rPr>
              <a:t>Based </a:t>
            </a:r>
            <a:r>
              <a:rPr sz="1100" dirty="0">
                <a:solidFill>
                  <a:srgbClr val="92D050"/>
                </a:solidFill>
                <a:latin typeface="Calibri"/>
                <a:cs typeface="Calibri"/>
              </a:rPr>
              <a:t>Materials</a:t>
            </a:r>
            <a:r>
              <a:rPr sz="1100" spc="-4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92D050"/>
                </a:solidFill>
                <a:latin typeface="Calibri"/>
                <a:cs typeface="Calibri"/>
              </a:rPr>
              <a:t>&amp;</a:t>
            </a:r>
            <a:r>
              <a:rPr sz="1100" spc="-10" dirty="0">
                <a:solidFill>
                  <a:srgbClr val="92D050"/>
                </a:solidFill>
                <a:latin typeface="Calibri"/>
                <a:cs typeface="Calibri"/>
              </a:rPr>
              <a:t> Industrial Films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100">
              <a:latin typeface="Calibri"/>
              <a:cs typeface="Calibri"/>
            </a:endParaRPr>
          </a:p>
          <a:p>
            <a:pPr marL="89535" marR="48260">
              <a:lnSpc>
                <a:spcPct val="100000"/>
              </a:lnSpc>
            </a:pPr>
            <a:r>
              <a:rPr sz="1100" b="1" i="1" dirty="0">
                <a:solidFill>
                  <a:srgbClr val="92D050"/>
                </a:solidFill>
                <a:latin typeface="Calibri"/>
                <a:cs typeface="Calibri"/>
              </a:rPr>
              <a:t>Focus:</a:t>
            </a:r>
            <a:r>
              <a:rPr sz="1100" b="1" i="1" spc="25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ext-</a:t>
            </a:r>
            <a:r>
              <a:rPr sz="1100" spc="-25" dirty="0">
                <a:latin typeface="Calibri"/>
                <a:cs typeface="Calibri"/>
              </a:rPr>
              <a:t>gen </a:t>
            </a:r>
            <a:r>
              <a:rPr sz="1100" dirty="0">
                <a:latin typeface="Calibri"/>
                <a:cs typeface="Calibri"/>
              </a:rPr>
              <a:t>sustainable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materials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industrial </a:t>
            </a:r>
            <a:r>
              <a:rPr sz="1100" dirty="0">
                <a:latin typeface="Calibri"/>
                <a:cs typeface="Calibri"/>
              </a:rPr>
              <a:t>applications,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packaging,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coatings.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189979" y="2201291"/>
            <a:ext cx="1480820" cy="191198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02235" marR="85725" algn="just">
              <a:lnSpc>
                <a:spcPct val="100000"/>
              </a:lnSpc>
              <a:spcBef>
                <a:spcPts val="465"/>
              </a:spcBef>
            </a:pPr>
            <a:r>
              <a:rPr sz="1100" dirty="0">
                <a:solidFill>
                  <a:srgbClr val="92D050"/>
                </a:solidFill>
                <a:latin typeface="Calibri"/>
                <a:cs typeface="Calibri"/>
              </a:rPr>
              <a:t>Sustainable</a:t>
            </a:r>
            <a:r>
              <a:rPr sz="1100" spc="-5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92D050"/>
                </a:solidFill>
                <a:latin typeface="Calibri"/>
                <a:cs typeface="Calibri"/>
              </a:rPr>
              <a:t>Packaging </a:t>
            </a:r>
            <a:r>
              <a:rPr sz="1100" dirty="0">
                <a:solidFill>
                  <a:srgbClr val="92D050"/>
                </a:solidFill>
                <a:latin typeface="Calibri"/>
                <a:cs typeface="Calibri"/>
              </a:rPr>
              <a:t>&amp;</a:t>
            </a:r>
            <a:r>
              <a:rPr sz="1100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92D050"/>
                </a:solidFill>
                <a:latin typeface="Calibri"/>
                <a:cs typeface="Calibri"/>
              </a:rPr>
              <a:t>Waste</a:t>
            </a:r>
            <a:r>
              <a:rPr sz="1100" spc="-2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92D050"/>
                </a:solidFill>
                <a:latin typeface="Calibri"/>
                <a:cs typeface="Calibri"/>
              </a:rPr>
              <a:t>Management Soln.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100">
              <a:latin typeface="Calibri"/>
              <a:cs typeface="Calibri"/>
            </a:endParaRPr>
          </a:p>
          <a:p>
            <a:pPr marL="73660" marR="82550">
              <a:lnSpc>
                <a:spcPct val="100000"/>
              </a:lnSpc>
              <a:spcBef>
                <a:spcPts val="5"/>
              </a:spcBef>
            </a:pPr>
            <a:r>
              <a:rPr sz="1100" b="1" i="1" dirty="0">
                <a:solidFill>
                  <a:srgbClr val="92D050"/>
                </a:solidFill>
                <a:latin typeface="Calibri"/>
                <a:cs typeface="Calibri"/>
              </a:rPr>
              <a:t>Focus:</a:t>
            </a:r>
            <a:r>
              <a:rPr sz="1100" b="1" i="1" spc="-2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Everyday </a:t>
            </a:r>
            <a:r>
              <a:rPr sz="1100" dirty="0">
                <a:latin typeface="Calibri"/>
                <a:cs typeface="Calibri"/>
              </a:rPr>
              <a:t>consumer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industrial </a:t>
            </a:r>
            <a:r>
              <a:rPr sz="1100" dirty="0">
                <a:latin typeface="Calibri"/>
                <a:cs typeface="Calibri"/>
              </a:rPr>
              <a:t>packaging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needs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 strong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emphasis</a:t>
            </a:r>
            <a:r>
              <a:rPr sz="1100" spc="-25" dirty="0">
                <a:latin typeface="Calibri"/>
                <a:cs typeface="Calibri"/>
              </a:rPr>
              <a:t> on </a:t>
            </a:r>
            <a:r>
              <a:rPr sz="1100" spc="-10" dirty="0">
                <a:latin typeface="Calibri"/>
                <a:cs typeface="Calibri"/>
              </a:rPr>
              <a:t>sustainability.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344855" y="2666309"/>
            <a:ext cx="8566785" cy="3277870"/>
            <a:chOff x="344855" y="2666309"/>
            <a:chExt cx="8566785" cy="3277870"/>
          </a:xfrm>
        </p:grpSpPr>
        <p:pic>
          <p:nvPicPr>
            <p:cNvPr id="130" name="object 1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47278" y="2688615"/>
              <a:ext cx="463905" cy="463905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91077" y="2666309"/>
              <a:ext cx="509648" cy="500465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344855" y="4759832"/>
              <a:ext cx="1332865" cy="1184275"/>
            </a:xfrm>
            <a:custGeom>
              <a:avLst/>
              <a:gdLst/>
              <a:ahLst/>
              <a:cxnLst/>
              <a:rect l="l" t="t" r="r" b="b"/>
              <a:pathLst>
                <a:path w="1332864" h="1184275">
                  <a:moveTo>
                    <a:pt x="1332306" y="990727"/>
                  </a:moveTo>
                  <a:lnTo>
                    <a:pt x="1315478" y="974178"/>
                  </a:lnTo>
                  <a:lnTo>
                    <a:pt x="1271600" y="930998"/>
                  </a:lnTo>
                  <a:lnTo>
                    <a:pt x="1260817" y="964247"/>
                  </a:lnTo>
                  <a:lnTo>
                    <a:pt x="627532" y="759193"/>
                  </a:lnTo>
                  <a:lnTo>
                    <a:pt x="625805" y="756666"/>
                  </a:lnTo>
                  <a:lnTo>
                    <a:pt x="623519" y="758215"/>
                  </a:lnTo>
                  <a:lnTo>
                    <a:pt x="623519" y="76200"/>
                  </a:lnTo>
                  <a:lnTo>
                    <a:pt x="658444" y="76200"/>
                  </a:lnTo>
                  <a:lnTo>
                    <a:pt x="652094" y="63500"/>
                  </a:lnTo>
                  <a:lnTo>
                    <a:pt x="620344" y="0"/>
                  </a:lnTo>
                  <a:lnTo>
                    <a:pt x="582244" y="76200"/>
                  </a:lnTo>
                  <a:lnTo>
                    <a:pt x="617169" y="76200"/>
                  </a:lnTo>
                  <a:lnTo>
                    <a:pt x="617169" y="761746"/>
                  </a:lnTo>
                  <a:lnTo>
                    <a:pt x="618286" y="761746"/>
                  </a:lnTo>
                  <a:lnTo>
                    <a:pt x="61315" y="1138618"/>
                  </a:lnTo>
                  <a:lnTo>
                    <a:pt x="41757" y="1109687"/>
                  </a:lnTo>
                  <a:lnTo>
                    <a:pt x="0" y="1183957"/>
                  </a:lnTo>
                  <a:lnTo>
                    <a:pt x="84455" y="1172806"/>
                  </a:lnTo>
                  <a:lnTo>
                    <a:pt x="69684" y="1150988"/>
                  </a:lnTo>
                  <a:lnTo>
                    <a:pt x="64871" y="1143876"/>
                  </a:lnTo>
                  <a:lnTo>
                    <a:pt x="624852" y="764933"/>
                  </a:lnTo>
                  <a:lnTo>
                    <a:pt x="1258862" y="970267"/>
                  </a:lnTo>
                  <a:lnTo>
                    <a:pt x="1248105" y="1003490"/>
                  </a:lnTo>
                  <a:lnTo>
                    <a:pt x="1332306" y="9907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54354" y="5007229"/>
              <a:ext cx="904875" cy="795655"/>
            </a:xfrm>
            <a:custGeom>
              <a:avLst/>
              <a:gdLst/>
              <a:ahLst/>
              <a:cxnLst/>
              <a:rect l="l" t="t" r="r" b="b"/>
              <a:pathLst>
                <a:path w="904875" h="795654">
                  <a:moveTo>
                    <a:pt x="409575" y="0"/>
                  </a:moveTo>
                  <a:lnTo>
                    <a:pt x="902969" y="672503"/>
                  </a:lnTo>
                </a:path>
                <a:path w="904875" h="795654">
                  <a:moveTo>
                    <a:pt x="413715" y="0"/>
                  </a:moveTo>
                  <a:lnTo>
                    <a:pt x="0" y="795451"/>
                  </a:lnTo>
                </a:path>
                <a:path w="904875" h="795654">
                  <a:moveTo>
                    <a:pt x="904875" y="672503"/>
                  </a:moveTo>
                  <a:lnTo>
                    <a:pt x="1904" y="795451"/>
                  </a:lnTo>
                </a:path>
              </a:pathLst>
            </a:custGeom>
            <a:ln w="635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131470" y="4507484"/>
            <a:ext cx="1325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Operational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Excellence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734057" y="5542889"/>
            <a:ext cx="5797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Customer Intimacy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23545" y="5951016"/>
            <a:ext cx="4749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Product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6677" y="6119266"/>
            <a:ext cx="6477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Leadership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874877" y="6097625"/>
            <a:ext cx="16389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solidFill>
                  <a:srgbClr val="92D050"/>
                </a:solidFill>
                <a:latin typeface="Calibri"/>
                <a:cs typeface="Calibri"/>
              </a:rPr>
              <a:t>Value</a:t>
            </a:r>
            <a:r>
              <a:rPr sz="1100" b="1" i="1" spc="-3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100" b="1" i="1" dirty="0">
                <a:solidFill>
                  <a:srgbClr val="92D050"/>
                </a:solidFill>
                <a:latin typeface="Calibri"/>
                <a:cs typeface="Calibri"/>
              </a:rPr>
              <a:t>Discipline</a:t>
            </a:r>
            <a:r>
              <a:rPr sz="1100" b="1" i="1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100" b="1" i="1" spc="-10" dirty="0">
                <a:solidFill>
                  <a:srgbClr val="92D050"/>
                </a:solidFill>
                <a:latin typeface="Calibri"/>
                <a:cs typeface="Calibri"/>
              </a:rPr>
              <a:t>Framework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299463" y="4894694"/>
            <a:ext cx="1430655" cy="485140"/>
          </a:xfrm>
          <a:custGeom>
            <a:avLst/>
            <a:gdLst/>
            <a:ahLst/>
            <a:cxnLst/>
            <a:rect l="l" t="t" r="r" b="b"/>
            <a:pathLst>
              <a:path w="1430655" h="485139">
                <a:moveTo>
                  <a:pt x="0" y="484898"/>
                </a:moveTo>
                <a:lnTo>
                  <a:pt x="1430147" y="484898"/>
                </a:lnTo>
                <a:lnTo>
                  <a:pt x="1430147" y="0"/>
                </a:lnTo>
                <a:lnTo>
                  <a:pt x="0" y="0"/>
                </a:lnTo>
                <a:lnTo>
                  <a:pt x="0" y="484898"/>
                </a:lnTo>
                <a:close/>
              </a:path>
            </a:pathLst>
          </a:custGeom>
          <a:ln w="12699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1293113" y="4888344"/>
            <a:ext cx="1443355" cy="4978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46990" marR="36195" algn="just">
              <a:lnSpc>
                <a:spcPts val="1200"/>
              </a:lnSpc>
            </a:pPr>
            <a:r>
              <a:rPr sz="1000" dirty="0">
                <a:latin typeface="Calibri"/>
                <a:cs typeface="Calibri"/>
              </a:rPr>
              <a:t>The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Industry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92D050"/>
                </a:solidFill>
                <a:latin typeface="Calibri"/>
                <a:cs typeface="Calibri"/>
              </a:rPr>
              <a:t>demands</a:t>
            </a:r>
            <a:r>
              <a:rPr sz="1000" spc="-4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92D050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92D050"/>
                </a:solidFill>
                <a:latin typeface="Calibri"/>
                <a:cs typeface="Calibri"/>
              </a:rPr>
              <a:t> efficiency</a:t>
            </a:r>
            <a:r>
              <a:rPr sz="1000" spc="-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all,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achieve </a:t>
            </a:r>
            <a:r>
              <a:rPr sz="1000" dirty="0">
                <a:latin typeface="Calibri"/>
                <a:cs typeface="Calibri"/>
              </a:rPr>
              <a:t>the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92D050"/>
                </a:solidFill>
                <a:latin typeface="Calibri"/>
                <a:cs typeface="Calibri"/>
              </a:rPr>
              <a:t>Largest</a:t>
            </a:r>
            <a:r>
              <a:rPr sz="1000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92D050"/>
                </a:solidFill>
                <a:latin typeface="Calibri"/>
                <a:cs typeface="Calibri"/>
              </a:rPr>
              <a:t>Market</a:t>
            </a:r>
            <a:r>
              <a:rPr sz="1000" spc="-3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92D050"/>
                </a:solidFill>
                <a:latin typeface="Calibri"/>
                <a:cs typeface="Calibri"/>
              </a:rPr>
              <a:t>Share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2282" y="4237875"/>
            <a:ext cx="1836420" cy="1716405"/>
          </a:xfrm>
          <a:custGeom>
            <a:avLst/>
            <a:gdLst/>
            <a:ahLst/>
            <a:cxnLst/>
            <a:rect l="l" t="t" r="r" b="b"/>
            <a:pathLst>
              <a:path w="1836420" h="1716404">
                <a:moveTo>
                  <a:pt x="0" y="1716150"/>
                </a:moveTo>
                <a:lnTo>
                  <a:pt x="1836039" y="1716150"/>
                </a:lnTo>
                <a:lnTo>
                  <a:pt x="1836039" y="0"/>
                </a:lnTo>
                <a:lnTo>
                  <a:pt x="0" y="0"/>
                </a:lnTo>
                <a:lnTo>
                  <a:pt x="0" y="1716150"/>
                </a:lnTo>
                <a:close/>
              </a:path>
            </a:pathLst>
          </a:custGeom>
          <a:ln w="12700">
            <a:solidFill>
              <a:srgbClr val="000E2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64784" y="2106422"/>
            <a:ext cx="1836420" cy="1716405"/>
          </a:xfrm>
          <a:custGeom>
            <a:avLst/>
            <a:gdLst/>
            <a:ahLst/>
            <a:cxnLst/>
            <a:rect l="l" t="t" r="r" b="b"/>
            <a:pathLst>
              <a:path w="1836420" h="1716404">
                <a:moveTo>
                  <a:pt x="0" y="1716151"/>
                </a:moveTo>
                <a:lnTo>
                  <a:pt x="1836039" y="1716151"/>
                </a:lnTo>
                <a:lnTo>
                  <a:pt x="1836039" y="0"/>
                </a:lnTo>
                <a:lnTo>
                  <a:pt x="0" y="0"/>
                </a:lnTo>
                <a:lnTo>
                  <a:pt x="0" y="1716151"/>
                </a:lnTo>
                <a:close/>
              </a:path>
            </a:pathLst>
          </a:custGeom>
          <a:ln w="12700">
            <a:solidFill>
              <a:srgbClr val="000E2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0111" y="741362"/>
            <a:ext cx="12216765" cy="1630680"/>
            <a:chOff x="-10111" y="741362"/>
            <a:chExt cx="12216765" cy="1630680"/>
          </a:xfrm>
        </p:grpSpPr>
        <p:sp>
          <p:nvSpPr>
            <p:cNvPr id="5" name="object 5"/>
            <p:cNvSpPr/>
            <p:nvPr/>
          </p:nvSpPr>
          <p:spPr>
            <a:xfrm>
              <a:off x="10368914" y="1536954"/>
              <a:ext cx="1731645" cy="541020"/>
            </a:xfrm>
            <a:custGeom>
              <a:avLst/>
              <a:gdLst/>
              <a:ahLst/>
              <a:cxnLst/>
              <a:rect l="l" t="t" r="r" b="b"/>
              <a:pathLst>
                <a:path w="1731645" h="541019">
                  <a:moveTo>
                    <a:pt x="0" y="90043"/>
                  </a:moveTo>
                  <a:lnTo>
                    <a:pt x="7088" y="55024"/>
                  </a:lnTo>
                  <a:lnTo>
                    <a:pt x="26416" y="26400"/>
                  </a:lnTo>
                  <a:lnTo>
                    <a:pt x="55078" y="7086"/>
                  </a:lnTo>
                  <a:lnTo>
                    <a:pt x="90169" y="0"/>
                  </a:lnTo>
                  <a:lnTo>
                    <a:pt x="1641093" y="0"/>
                  </a:lnTo>
                  <a:lnTo>
                    <a:pt x="1676165" y="7086"/>
                  </a:lnTo>
                  <a:lnTo>
                    <a:pt x="1704784" y="26400"/>
                  </a:lnTo>
                  <a:lnTo>
                    <a:pt x="1724068" y="55024"/>
                  </a:lnTo>
                  <a:lnTo>
                    <a:pt x="1731136" y="90043"/>
                  </a:lnTo>
                  <a:lnTo>
                    <a:pt x="1731136" y="450469"/>
                  </a:lnTo>
                  <a:lnTo>
                    <a:pt x="1724068" y="485560"/>
                  </a:lnTo>
                  <a:lnTo>
                    <a:pt x="1704784" y="514223"/>
                  </a:lnTo>
                  <a:lnTo>
                    <a:pt x="1676165" y="533550"/>
                  </a:lnTo>
                  <a:lnTo>
                    <a:pt x="1641093" y="540638"/>
                  </a:lnTo>
                  <a:lnTo>
                    <a:pt x="90169" y="540638"/>
                  </a:lnTo>
                  <a:lnTo>
                    <a:pt x="55078" y="533550"/>
                  </a:lnTo>
                  <a:lnTo>
                    <a:pt x="26416" y="514223"/>
                  </a:lnTo>
                  <a:lnTo>
                    <a:pt x="7088" y="485560"/>
                  </a:lnTo>
                  <a:lnTo>
                    <a:pt x="0" y="450469"/>
                  </a:lnTo>
                  <a:lnTo>
                    <a:pt x="0" y="90043"/>
                  </a:lnTo>
                  <a:close/>
                </a:path>
              </a:pathLst>
            </a:custGeom>
            <a:ln w="12699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2344" y="1923313"/>
              <a:ext cx="2832735" cy="448309"/>
            </a:xfrm>
            <a:custGeom>
              <a:avLst/>
              <a:gdLst/>
              <a:ahLst/>
              <a:cxnLst/>
              <a:rect l="l" t="t" r="r" b="b"/>
              <a:pathLst>
                <a:path w="2832734" h="448310">
                  <a:moveTo>
                    <a:pt x="2832735" y="0"/>
                  </a:moveTo>
                  <a:lnTo>
                    <a:pt x="0" y="0"/>
                  </a:lnTo>
                  <a:lnTo>
                    <a:pt x="0" y="448284"/>
                  </a:lnTo>
                  <a:lnTo>
                    <a:pt x="2832735" y="448284"/>
                  </a:lnTo>
                  <a:lnTo>
                    <a:pt x="28327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6" y="755650"/>
              <a:ext cx="12188190" cy="17145"/>
            </a:xfrm>
            <a:custGeom>
              <a:avLst/>
              <a:gdLst/>
              <a:ahLst/>
              <a:cxnLst/>
              <a:rect l="l" t="t" r="r" b="b"/>
              <a:pathLst>
                <a:path w="12188190" h="17145">
                  <a:moveTo>
                    <a:pt x="0" y="0"/>
                  </a:moveTo>
                  <a:lnTo>
                    <a:pt x="12187823" y="16637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67161" y="6439367"/>
            <a:ext cx="1151255" cy="36068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35"/>
              </a:spcBef>
            </a:pPr>
            <a:r>
              <a:rPr sz="1200" b="1" spc="-10" dirty="0">
                <a:latin typeface="Calibri"/>
                <a:cs typeface="Calibri"/>
              </a:rPr>
              <a:t>APPENDIX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908" y="6412246"/>
            <a:ext cx="2125980" cy="391795"/>
          </a:xfrm>
          <a:prstGeom prst="rect">
            <a:avLst/>
          </a:prstGeom>
          <a:ln w="3175">
            <a:solidFill>
              <a:srgbClr val="B9E0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62635" marR="314960" indent="-441959">
              <a:lnSpc>
                <a:spcPct val="1000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INDUSTRY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COMPANY </a:t>
            </a:r>
            <a:r>
              <a:rPr sz="1200" b="1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-2127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60">
                <a:moveTo>
                  <a:pt x="12192000" y="0"/>
                </a:moveTo>
                <a:lnTo>
                  <a:pt x="0" y="0"/>
                </a:lnTo>
                <a:lnTo>
                  <a:pt x="0" y="98901"/>
                </a:lnTo>
                <a:lnTo>
                  <a:pt x="12192000" y="989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4155" y="446278"/>
            <a:ext cx="4982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Predict,</a:t>
            </a:r>
            <a:r>
              <a:rPr sz="1600" i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Procure,</a:t>
            </a:r>
            <a:r>
              <a:rPr sz="1600" i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and</a:t>
            </a:r>
            <a:r>
              <a:rPr sz="1600" i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Store</a:t>
            </a:r>
            <a:r>
              <a:rPr sz="1600" i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Smarter</a:t>
            </a:r>
            <a:r>
              <a:rPr sz="1600" i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:</a:t>
            </a:r>
            <a:r>
              <a:rPr sz="1600" i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The</a:t>
            </a:r>
            <a:r>
              <a:rPr sz="1600" i="1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Future</a:t>
            </a:r>
            <a:r>
              <a:rPr sz="160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600" i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7E7E7E"/>
                </a:solidFill>
                <a:latin typeface="Calibri"/>
                <a:cs typeface="Calibri"/>
              </a:rPr>
              <a:t>Inventory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4155" y="112903"/>
            <a:ext cx="7534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SAFE</a:t>
            </a:r>
            <a:r>
              <a:rPr spc="-55" dirty="0"/>
              <a:t> </a:t>
            </a:r>
            <a:r>
              <a:rPr dirty="0"/>
              <a:t>Model:</a:t>
            </a:r>
            <a:r>
              <a:rPr spc="-65" dirty="0"/>
              <a:t> </a:t>
            </a:r>
            <a:r>
              <a:rPr dirty="0"/>
              <a:t>Smart,</a:t>
            </a:r>
            <a:r>
              <a:rPr spc="-45" dirty="0"/>
              <a:t> </a:t>
            </a:r>
            <a:r>
              <a:rPr dirty="0"/>
              <a:t>Agile,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Future-</a:t>
            </a:r>
            <a:r>
              <a:rPr dirty="0"/>
              <a:t>Ready</a:t>
            </a:r>
            <a:r>
              <a:rPr spc="-45" dirty="0"/>
              <a:t> </a:t>
            </a:r>
            <a:r>
              <a:rPr dirty="0"/>
              <a:t>Stock</a:t>
            </a:r>
            <a:r>
              <a:rPr spc="-60" dirty="0"/>
              <a:t> </a:t>
            </a:r>
            <a:r>
              <a:rPr spc="-10" dirty="0"/>
              <a:t>Planning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1821159" y="6373901"/>
            <a:ext cx="377825" cy="490855"/>
            <a:chOff x="11821159" y="6373901"/>
            <a:chExt cx="377825" cy="490855"/>
          </a:xfrm>
        </p:grpSpPr>
        <p:sp>
          <p:nvSpPr>
            <p:cNvPr id="15" name="object 15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364553" y="0"/>
                  </a:moveTo>
                  <a:lnTo>
                    <a:pt x="0" y="0"/>
                  </a:lnTo>
                  <a:lnTo>
                    <a:pt x="0" y="477748"/>
                  </a:lnTo>
                  <a:lnTo>
                    <a:pt x="364553" y="477748"/>
                  </a:lnTo>
                  <a:lnTo>
                    <a:pt x="36455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0" y="477748"/>
                  </a:moveTo>
                  <a:lnTo>
                    <a:pt x="364553" y="477748"/>
                  </a:lnTo>
                  <a:lnTo>
                    <a:pt x="364553" y="0"/>
                  </a:lnTo>
                  <a:lnTo>
                    <a:pt x="0" y="0"/>
                  </a:lnTo>
                  <a:lnTo>
                    <a:pt x="0" y="47774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59590" y="64554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50" y="824661"/>
            <a:ext cx="7104380" cy="273050"/>
          </a:xfrm>
          <a:prstGeom prst="rect">
            <a:avLst/>
          </a:prstGeom>
          <a:solidFill>
            <a:srgbClr val="E1EFD9"/>
          </a:solidFill>
          <a:ln w="3175">
            <a:solidFill>
              <a:srgbClr val="E1EFD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SAFE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FRAMEWORK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850" y="196697"/>
            <a:ext cx="12046585" cy="6104890"/>
            <a:chOff x="69850" y="196697"/>
            <a:chExt cx="12046585" cy="610489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0688" y="196697"/>
              <a:ext cx="675149" cy="5211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1161" y="359500"/>
              <a:ext cx="771963" cy="25132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218171" y="830961"/>
              <a:ext cx="0" cy="5464175"/>
            </a:xfrm>
            <a:custGeom>
              <a:avLst/>
              <a:gdLst/>
              <a:ahLst/>
              <a:cxnLst/>
              <a:rect l="l" t="t" r="r" b="b"/>
              <a:pathLst>
                <a:path h="5464175">
                  <a:moveTo>
                    <a:pt x="0" y="0"/>
                  </a:moveTo>
                  <a:lnTo>
                    <a:pt x="0" y="5464162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200" y="1193164"/>
              <a:ext cx="7091680" cy="0"/>
            </a:xfrm>
            <a:custGeom>
              <a:avLst/>
              <a:gdLst/>
              <a:ahLst/>
              <a:cxnLst/>
              <a:rect l="l" t="t" r="r" b="b"/>
              <a:pathLst>
                <a:path w="7091680">
                  <a:moveTo>
                    <a:pt x="0" y="0"/>
                  </a:moveTo>
                  <a:lnTo>
                    <a:pt x="7091553" y="0"/>
                  </a:lnTo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200" y="1193166"/>
              <a:ext cx="853440" cy="45720"/>
            </a:xfrm>
            <a:custGeom>
              <a:avLst/>
              <a:gdLst/>
              <a:ahLst/>
              <a:cxnLst/>
              <a:rect l="l" t="t" r="r" b="b"/>
              <a:pathLst>
                <a:path w="853440" h="45719">
                  <a:moveTo>
                    <a:pt x="85344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853440" y="45718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200" y="1193166"/>
              <a:ext cx="853440" cy="45720"/>
            </a:xfrm>
            <a:custGeom>
              <a:avLst/>
              <a:gdLst/>
              <a:ahLst/>
              <a:cxnLst/>
              <a:rect l="l" t="t" r="r" b="b"/>
              <a:pathLst>
                <a:path w="853440" h="45719">
                  <a:moveTo>
                    <a:pt x="0" y="45718"/>
                  </a:moveTo>
                  <a:lnTo>
                    <a:pt x="853440" y="45718"/>
                  </a:lnTo>
                  <a:lnTo>
                    <a:pt x="853440" y="0"/>
                  </a:lnTo>
                  <a:lnTo>
                    <a:pt x="0" y="0"/>
                  </a:lnTo>
                  <a:lnTo>
                    <a:pt x="0" y="4571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2413" y="1199540"/>
              <a:ext cx="129271" cy="15123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429380" y="1303985"/>
            <a:ext cx="369506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We</a:t>
            </a:r>
            <a:r>
              <a:rPr sz="1200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7E7E7E"/>
                </a:solidFill>
                <a:latin typeface="Calibri"/>
                <a:cs typeface="Calibri"/>
              </a:rPr>
              <a:t>introduce</a:t>
            </a:r>
            <a:r>
              <a:rPr sz="120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SAFE</a:t>
            </a:r>
            <a:r>
              <a:rPr sz="1200" i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–</a:t>
            </a:r>
            <a:r>
              <a:rPr sz="120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200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7E7E7E"/>
                </a:solidFill>
                <a:latin typeface="Calibri"/>
                <a:cs typeface="Calibri"/>
              </a:rPr>
              <a:t>custom-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built</a:t>
            </a:r>
            <a:r>
              <a:rPr sz="1200" i="1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7E7E7E"/>
                </a:solidFill>
                <a:latin typeface="Calibri"/>
                <a:cs typeface="Calibri"/>
              </a:rPr>
              <a:t>inventory</a:t>
            </a:r>
            <a:r>
              <a:rPr sz="1200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framework</a:t>
            </a:r>
            <a:r>
              <a:rPr sz="1200" i="1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spc="-25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solve</a:t>
            </a:r>
            <a:r>
              <a:rPr sz="120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issues,</a:t>
            </a:r>
            <a:r>
              <a:rPr sz="1200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optimizing</a:t>
            </a:r>
            <a:r>
              <a:rPr sz="1200" i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7E7E7E"/>
                </a:solidFill>
                <a:latin typeface="Calibri"/>
                <a:cs typeface="Calibri"/>
              </a:rPr>
              <a:t>inventory</a:t>
            </a:r>
            <a:r>
              <a:rPr sz="1200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for</a:t>
            </a:r>
            <a:r>
              <a:rPr sz="1200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types</a:t>
            </a:r>
            <a:r>
              <a:rPr sz="1200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20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7E7E7E"/>
                </a:solidFill>
                <a:latin typeface="Calibri"/>
                <a:cs typeface="Calibri"/>
              </a:rPr>
              <a:t>customers.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3450" y="827074"/>
            <a:ext cx="4788535" cy="267970"/>
          </a:xfrm>
          <a:prstGeom prst="rect">
            <a:avLst/>
          </a:prstGeom>
          <a:solidFill>
            <a:srgbClr val="E1EFD9"/>
          </a:solidFill>
          <a:ln w="3175">
            <a:solidFill>
              <a:srgbClr val="E1EF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14"/>
              </a:lnSpc>
            </a:pPr>
            <a:r>
              <a:rPr sz="1600" b="1" dirty="0">
                <a:latin typeface="Calibri"/>
                <a:cs typeface="Calibri"/>
              </a:rPr>
              <a:t>SMART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SEGMENTATION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13395" y="1164463"/>
            <a:ext cx="2527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Calibri"/>
                <a:cs typeface="Calibri"/>
              </a:rPr>
              <a:t>Why</a:t>
            </a:r>
            <a:r>
              <a:rPr sz="1200" b="1" i="1" spc="-3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Does</a:t>
            </a:r>
            <a:r>
              <a:rPr sz="1200" b="1" i="1" spc="-1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Phitons</a:t>
            </a:r>
            <a:r>
              <a:rPr sz="1200" b="1" i="1" spc="-25" dirty="0">
                <a:latin typeface="Calibri"/>
                <a:cs typeface="Calibri"/>
              </a:rPr>
              <a:t> </a:t>
            </a:r>
            <a:r>
              <a:rPr sz="1200" b="1" i="1" dirty="0">
                <a:latin typeface="Calibri"/>
                <a:cs typeface="Calibri"/>
              </a:rPr>
              <a:t>Need</a:t>
            </a:r>
            <a:r>
              <a:rPr sz="1200" b="1" i="1" spc="-40" dirty="0">
                <a:latin typeface="Calibri"/>
                <a:cs typeface="Calibri"/>
              </a:rPr>
              <a:t> </a:t>
            </a:r>
            <a:r>
              <a:rPr sz="1200" b="1" i="1" spc="-10" dirty="0">
                <a:latin typeface="Calibri"/>
                <a:cs typeface="Calibri"/>
              </a:rPr>
              <a:t>Segmentation?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50885" y="1499996"/>
            <a:ext cx="235013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Calibri"/>
                <a:cs typeface="Calibri"/>
              </a:rPr>
              <a:t>Bulk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AF50"/>
                </a:solidFill>
                <a:latin typeface="Calibri"/>
                <a:cs typeface="Calibri"/>
              </a:rPr>
              <a:t>working</a:t>
            </a:r>
            <a:r>
              <a:rPr sz="12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AF50"/>
                </a:solidFill>
                <a:latin typeface="Calibri"/>
                <a:cs typeface="Calibri"/>
              </a:rPr>
              <a:t>capital</a:t>
            </a:r>
            <a:r>
              <a:rPr sz="1200" spc="-10" dirty="0">
                <a:solidFill>
                  <a:srgbClr val="92D050"/>
                </a:solidFill>
                <a:latin typeface="Calibri"/>
                <a:cs typeface="Calibri"/>
              </a:rPr>
              <a:t>,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AF50"/>
                </a:solidFill>
                <a:latin typeface="Calibri"/>
                <a:cs typeface="Calibri"/>
              </a:rPr>
              <a:t>uncertainty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25994" y="1916963"/>
            <a:ext cx="2845435" cy="461009"/>
          </a:xfrm>
          <a:prstGeom prst="rect">
            <a:avLst/>
          </a:prstGeom>
          <a:ln w="3175">
            <a:solidFill>
              <a:srgbClr val="F1F1F1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090">
              <a:lnSpc>
                <a:spcPts val="1435"/>
              </a:lnSpc>
              <a:spcBef>
                <a:spcPts val="300"/>
              </a:spcBef>
            </a:pPr>
            <a:r>
              <a:rPr sz="1200" dirty="0">
                <a:latin typeface="Calibri"/>
                <a:cs typeface="Calibri"/>
              </a:rPr>
              <a:t>Some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buyers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AF50"/>
                </a:solidFill>
                <a:latin typeface="Calibri"/>
                <a:cs typeface="Calibri"/>
              </a:rPr>
              <a:t>too</a:t>
            </a:r>
            <a:r>
              <a:rPr sz="12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AF50"/>
                </a:solidFill>
                <a:latin typeface="Calibri"/>
                <a:cs typeface="Calibri"/>
              </a:rPr>
              <a:t>much</a:t>
            </a:r>
            <a:r>
              <a:rPr sz="12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AF50"/>
                </a:solidFill>
                <a:latin typeface="Calibri"/>
                <a:cs typeface="Calibri"/>
              </a:rPr>
              <a:t>stock</a:t>
            </a:r>
            <a:r>
              <a:rPr sz="1200" spc="-10" dirty="0">
                <a:solidFill>
                  <a:srgbClr val="92D050"/>
                </a:solidFill>
                <a:latin typeface="Calibri"/>
                <a:cs typeface="Calibri"/>
              </a:rPr>
              <a:t>,</a:t>
            </a:r>
            <a:endParaRPr sz="1200">
              <a:latin typeface="Calibri"/>
              <a:cs typeface="Calibri"/>
            </a:endParaRPr>
          </a:p>
          <a:p>
            <a:pPr marL="85090">
              <a:lnSpc>
                <a:spcPts val="1435"/>
              </a:lnSpc>
            </a:pP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AF50"/>
                </a:solidFill>
                <a:latin typeface="Calibri"/>
                <a:cs typeface="Calibri"/>
              </a:rPr>
              <a:t>face</a:t>
            </a:r>
            <a:r>
              <a:rPr sz="12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AF50"/>
                </a:solidFill>
                <a:latin typeface="Calibri"/>
                <a:cs typeface="Calibri"/>
              </a:rPr>
              <a:t>shortages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8571" y="2398521"/>
            <a:ext cx="228981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12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AF50"/>
                </a:solidFill>
                <a:latin typeface="Calibri"/>
                <a:cs typeface="Calibri"/>
              </a:rPr>
              <a:t>approach</a:t>
            </a:r>
            <a:r>
              <a:rPr sz="12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AF50"/>
                </a:solidFill>
                <a:latin typeface="Calibri"/>
                <a:cs typeface="Calibri"/>
              </a:rPr>
              <a:t>cannot</a:t>
            </a:r>
            <a:r>
              <a:rPr sz="12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AF50"/>
                </a:solidFill>
                <a:latin typeface="Calibri"/>
                <a:cs typeface="Calibri"/>
              </a:rPr>
              <a:t>optimize</a:t>
            </a:r>
            <a:r>
              <a:rPr sz="12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AF50"/>
                </a:solidFill>
                <a:latin typeface="Calibri"/>
                <a:cs typeface="Calibri"/>
              </a:rPr>
              <a:t>stock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consumers.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430406" y="1160017"/>
            <a:ext cx="3258185" cy="1793875"/>
            <a:chOff x="7430406" y="1160017"/>
            <a:chExt cx="3258185" cy="1793875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9758" y="2423180"/>
              <a:ext cx="354591" cy="3591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8199" y="1996033"/>
              <a:ext cx="332511" cy="33251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0406" y="1521655"/>
              <a:ext cx="383833" cy="38383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288904" y="1166367"/>
              <a:ext cx="8255" cy="1781175"/>
            </a:xfrm>
            <a:custGeom>
              <a:avLst/>
              <a:gdLst/>
              <a:ahLst/>
              <a:cxnLst/>
              <a:rect l="l" t="t" r="r" b="b"/>
              <a:pathLst>
                <a:path w="8254" h="1781175">
                  <a:moveTo>
                    <a:pt x="0" y="0"/>
                  </a:moveTo>
                  <a:lnTo>
                    <a:pt x="8000" y="1781048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6143" y="2110739"/>
              <a:ext cx="392429" cy="32080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6143" y="2476500"/>
              <a:ext cx="392429" cy="32080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0366756" y="1159065"/>
            <a:ext cx="1704975" cy="295910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37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segments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77043" y="1510995"/>
            <a:ext cx="1670050" cy="138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152400" indent="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Optimal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balance </a:t>
            </a:r>
            <a:r>
              <a:rPr sz="1200" dirty="0">
                <a:latin typeface="Calibri"/>
                <a:cs typeface="Calibri"/>
              </a:rPr>
              <a:t>between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simplicity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&amp; </a:t>
            </a:r>
            <a:r>
              <a:rPr sz="1200" spc="-10" dirty="0">
                <a:latin typeface="Calibri"/>
                <a:cs typeface="Calibri"/>
              </a:rPr>
              <a:t>efficiency</a:t>
            </a:r>
            <a:endParaRPr sz="1200">
              <a:latin typeface="Calibri"/>
              <a:cs typeface="Calibri"/>
            </a:endParaRPr>
          </a:p>
          <a:p>
            <a:pPr marL="243204" algn="ctr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Calibri"/>
                <a:cs typeface="Calibri"/>
              </a:rPr>
              <a:t>Each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unique</a:t>
            </a:r>
            <a:endParaRPr sz="1200">
              <a:latin typeface="Calibri"/>
              <a:cs typeface="Calibri"/>
            </a:endParaRPr>
          </a:p>
          <a:p>
            <a:pPr marR="533400"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demand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patterns.</a:t>
            </a:r>
            <a:endParaRPr sz="1200">
              <a:latin typeface="Calibri"/>
              <a:cs typeface="Calibri"/>
            </a:endParaRPr>
          </a:p>
          <a:p>
            <a:pPr marR="12700"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Allows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tailored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stock</a:t>
            </a:r>
            <a:r>
              <a:rPr sz="1200" spc="-10" dirty="0">
                <a:latin typeface="Calibri"/>
                <a:cs typeface="Calibri"/>
              </a:rPr>
              <a:t> allocation strategies.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83450" y="2978213"/>
            <a:ext cx="4838700" cy="268605"/>
          </a:xfrm>
          <a:prstGeom prst="rect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400" b="1" dirty="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sz="14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SEGMENTATION</a:t>
            </a:r>
            <a:r>
              <a:rPr sz="14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PHITONS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417306" y="3318764"/>
            <a:ext cx="2618105" cy="2463165"/>
            <a:chOff x="8417306" y="3318764"/>
            <a:chExt cx="2618105" cy="2463165"/>
          </a:xfrm>
        </p:grpSpPr>
        <p:sp>
          <p:nvSpPr>
            <p:cNvPr id="44" name="object 44"/>
            <p:cNvSpPr/>
            <p:nvPr/>
          </p:nvSpPr>
          <p:spPr>
            <a:xfrm>
              <a:off x="9733788" y="3318764"/>
              <a:ext cx="782955" cy="307975"/>
            </a:xfrm>
            <a:custGeom>
              <a:avLst/>
              <a:gdLst/>
              <a:ahLst/>
              <a:cxnLst/>
              <a:rect l="l" t="t" r="r" b="b"/>
              <a:pathLst>
                <a:path w="782954" h="307975">
                  <a:moveTo>
                    <a:pt x="710273" y="275038"/>
                  </a:moveTo>
                  <a:lnTo>
                    <a:pt x="697864" y="307721"/>
                  </a:lnTo>
                  <a:lnTo>
                    <a:pt x="782573" y="299085"/>
                  </a:lnTo>
                  <a:lnTo>
                    <a:pt x="764563" y="279526"/>
                  </a:lnTo>
                  <a:lnTo>
                    <a:pt x="722121" y="279526"/>
                  </a:lnTo>
                  <a:lnTo>
                    <a:pt x="710273" y="275038"/>
                  </a:lnTo>
                  <a:close/>
                </a:path>
                <a:path w="782954" h="307975">
                  <a:moveTo>
                    <a:pt x="712500" y="269172"/>
                  </a:moveTo>
                  <a:lnTo>
                    <a:pt x="710273" y="275038"/>
                  </a:lnTo>
                  <a:lnTo>
                    <a:pt x="722121" y="279526"/>
                  </a:lnTo>
                  <a:lnTo>
                    <a:pt x="724407" y="273685"/>
                  </a:lnTo>
                  <a:lnTo>
                    <a:pt x="712500" y="269172"/>
                  </a:lnTo>
                  <a:close/>
                </a:path>
                <a:path w="782954" h="307975">
                  <a:moveTo>
                    <a:pt x="724915" y="236474"/>
                  </a:moveTo>
                  <a:lnTo>
                    <a:pt x="712500" y="269172"/>
                  </a:lnTo>
                  <a:lnTo>
                    <a:pt x="724407" y="273685"/>
                  </a:lnTo>
                  <a:lnTo>
                    <a:pt x="722121" y="279526"/>
                  </a:lnTo>
                  <a:lnTo>
                    <a:pt x="764563" y="279526"/>
                  </a:lnTo>
                  <a:lnTo>
                    <a:pt x="724915" y="236474"/>
                  </a:lnTo>
                  <a:close/>
                </a:path>
                <a:path w="782954" h="307975">
                  <a:moveTo>
                    <a:pt x="2158" y="0"/>
                  </a:moveTo>
                  <a:lnTo>
                    <a:pt x="0" y="5969"/>
                  </a:lnTo>
                  <a:lnTo>
                    <a:pt x="710273" y="275038"/>
                  </a:lnTo>
                  <a:lnTo>
                    <a:pt x="712500" y="269172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22282" y="3323082"/>
              <a:ext cx="76200" cy="24002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843137" y="3320034"/>
              <a:ext cx="744220" cy="299720"/>
            </a:xfrm>
            <a:custGeom>
              <a:avLst/>
              <a:gdLst/>
              <a:ahLst/>
              <a:cxnLst/>
              <a:rect l="l" t="t" r="r" b="b"/>
              <a:pathLst>
                <a:path w="744220" h="299720">
                  <a:moveTo>
                    <a:pt x="57277" y="228345"/>
                  </a:moveTo>
                  <a:lnTo>
                    <a:pt x="0" y="291338"/>
                  </a:lnTo>
                  <a:lnTo>
                    <a:pt x="84836" y="299338"/>
                  </a:lnTo>
                  <a:lnTo>
                    <a:pt x="73989" y="271399"/>
                  </a:lnTo>
                  <a:lnTo>
                    <a:pt x="60325" y="271399"/>
                  </a:lnTo>
                  <a:lnTo>
                    <a:pt x="58039" y="265429"/>
                  </a:lnTo>
                  <a:lnTo>
                    <a:pt x="69887" y="260829"/>
                  </a:lnTo>
                  <a:lnTo>
                    <a:pt x="57277" y="228345"/>
                  </a:lnTo>
                  <a:close/>
                </a:path>
                <a:path w="744220" h="299720">
                  <a:moveTo>
                    <a:pt x="69887" y="260829"/>
                  </a:moveTo>
                  <a:lnTo>
                    <a:pt x="58039" y="265429"/>
                  </a:lnTo>
                  <a:lnTo>
                    <a:pt x="60325" y="271399"/>
                  </a:lnTo>
                  <a:lnTo>
                    <a:pt x="72200" y="266788"/>
                  </a:lnTo>
                  <a:lnTo>
                    <a:pt x="69887" y="260829"/>
                  </a:lnTo>
                  <a:close/>
                </a:path>
                <a:path w="744220" h="299720">
                  <a:moveTo>
                    <a:pt x="72200" y="266788"/>
                  </a:moveTo>
                  <a:lnTo>
                    <a:pt x="60325" y="271399"/>
                  </a:lnTo>
                  <a:lnTo>
                    <a:pt x="73989" y="271399"/>
                  </a:lnTo>
                  <a:lnTo>
                    <a:pt x="72200" y="266788"/>
                  </a:lnTo>
                  <a:close/>
                </a:path>
                <a:path w="744220" h="299720">
                  <a:moveTo>
                    <a:pt x="741680" y="0"/>
                  </a:moveTo>
                  <a:lnTo>
                    <a:pt x="69887" y="260829"/>
                  </a:lnTo>
                  <a:lnTo>
                    <a:pt x="72200" y="266788"/>
                  </a:lnTo>
                  <a:lnTo>
                    <a:pt x="743966" y="5968"/>
                  </a:lnTo>
                  <a:lnTo>
                    <a:pt x="741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17306" y="3407764"/>
              <a:ext cx="425742" cy="40743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7530" y="3550234"/>
              <a:ext cx="425742" cy="42575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73932" y="3421634"/>
              <a:ext cx="461097" cy="46109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867140" y="3836924"/>
              <a:ext cx="1657985" cy="1938655"/>
            </a:xfrm>
            <a:custGeom>
              <a:avLst/>
              <a:gdLst/>
              <a:ahLst/>
              <a:cxnLst/>
              <a:rect l="l" t="t" r="r" b="b"/>
              <a:pathLst>
                <a:path w="1657984" h="1938654">
                  <a:moveTo>
                    <a:pt x="1645919" y="0"/>
                  </a:moveTo>
                  <a:lnTo>
                    <a:pt x="1657477" y="1901075"/>
                  </a:lnTo>
                </a:path>
                <a:path w="1657984" h="1938654">
                  <a:moveTo>
                    <a:pt x="0" y="37592"/>
                  </a:moveTo>
                  <a:lnTo>
                    <a:pt x="11556" y="1938604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6800" y="3949649"/>
            <a:ext cx="129476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Enterprise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Clients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(Bulk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Buyers)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56623" y="3949700"/>
            <a:ext cx="1270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SMEs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Startups </a:t>
            </a:r>
            <a:r>
              <a:rPr sz="1400" dirty="0">
                <a:latin typeface="Calibri"/>
                <a:cs typeface="Calibri"/>
              </a:rPr>
              <a:t>(Medium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Buyers)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698226" y="3945763"/>
            <a:ext cx="12719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R&amp;D/Trial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(New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Customers)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286625" y="3551288"/>
            <a:ext cx="4660900" cy="2131060"/>
            <a:chOff x="7286625" y="3551288"/>
            <a:chExt cx="4660900" cy="2131060"/>
          </a:xfrm>
        </p:grpSpPr>
        <p:sp>
          <p:nvSpPr>
            <p:cNvPr id="55" name="object 55"/>
            <p:cNvSpPr/>
            <p:nvPr/>
          </p:nvSpPr>
          <p:spPr>
            <a:xfrm>
              <a:off x="7510653" y="3551300"/>
              <a:ext cx="4437380" cy="147320"/>
            </a:xfrm>
            <a:custGeom>
              <a:avLst/>
              <a:gdLst/>
              <a:ahLst/>
              <a:cxnLst/>
              <a:rect l="l" t="t" r="r" b="b"/>
              <a:pathLst>
                <a:path w="4437380" h="147320">
                  <a:moveTo>
                    <a:pt x="614324" y="0"/>
                  </a:moveTo>
                  <a:lnTo>
                    <a:pt x="0" y="0"/>
                  </a:lnTo>
                  <a:lnTo>
                    <a:pt x="0" y="146812"/>
                  </a:lnTo>
                  <a:lnTo>
                    <a:pt x="614324" y="146812"/>
                  </a:lnTo>
                  <a:lnTo>
                    <a:pt x="614324" y="0"/>
                  </a:lnTo>
                  <a:close/>
                </a:path>
                <a:path w="4437380" h="147320">
                  <a:moveTo>
                    <a:pt x="4436770" y="0"/>
                  </a:moveTo>
                  <a:lnTo>
                    <a:pt x="3822446" y="0"/>
                  </a:lnTo>
                  <a:lnTo>
                    <a:pt x="3822446" y="146812"/>
                  </a:lnTo>
                  <a:lnTo>
                    <a:pt x="4436770" y="146812"/>
                  </a:lnTo>
                  <a:lnTo>
                    <a:pt x="44367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92975" y="4479391"/>
              <a:ext cx="1520190" cy="1196975"/>
            </a:xfrm>
            <a:custGeom>
              <a:avLst/>
              <a:gdLst/>
              <a:ahLst/>
              <a:cxnLst/>
              <a:rect l="l" t="t" r="r" b="b"/>
              <a:pathLst>
                <a:path w="1520190" h="1196975">
                  <a:moveTo>
                    <a:pt x="0" y="1196505"/>
                  </a:moveTo>
                  <a:lnTo>
                    <a:pt x="1519681" y="1196505"/>
                  </a:lnTo>
                  <a:lnTo>
                    <a:pt x="1519681" y="0"/>
                  </a:lnTo>
                  <a:lnTo>
                    <a:pt x="0" y="0"/>
                  </a:lnTo>
                  <a:lnTo>
                    <a:pt x="0" y="1196505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286625" y="4473041"/>
            <a:ext cx="1532890" cy="12096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7625" rIns="0" bIns="0" rtlCol="0">
            <a:spAutoFit/>
          </a:bodyPr>
          <a:lstStyle/>
          <a:p>
            <a:pPr marL="248285" indent="-14986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248285" algn="l"/>
              </a:tabLst>
            </a:pPr>
            <a:r>
              <a:rPr sz="1200" dirty="0">
                <a:latin typeface="Calibri"/>
                <a:cs typeface="Calibri"/>
              </a:rPr>
              <a:t>Large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FMCG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/Retail</a:t>
            </a:r>
            <a:endParaRPr sz="12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/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Industrial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firms.</a:t>
            </a:r>
            <a:endParaRPr sz="1200">
              <a:latin typeface="Calibri"/>
              <a:cs typeface="Calibri"/>
            </a:endParaRPr>
          </a:p>
          <a:p>
            <a:pPr marL="248285" indent="-149860">
              <a:lnSpc>
                <a:spcPct val="100000"/>
              </a:lnSpc>
              <a:buAutoNum type="arabicPeriod" startAt="2"/>
              <a:tabLst>
                <a:tab pos="248285" algn="l"/>
              </a:tabLst>
            </a:pPr>
            <a:r>
              <a:rPr sz="1200" dirty="0">
                <a:latin typeface="Calibri"/>
                <a:cs typeface="Calibri"/>
              </a:rPr>
              <a:t>Monthly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orders:</a:t>
            </a:r>
            <a:endParaRPr sz="12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10+</a:t>
            </a:r>
            <a:r>
              <a:rPr sz="1200" b="1" spc="-10" dirty="0">
                <a:latin typeface="Calibri"/>
                <a:cs typeface="Calibri"/>
              </a:rPr>
              <a:t> tonnes.</a:t>
            </a:r>
            <a:endParaRPr sz="1200">
              <a:latin typeface="Calibri"/>
              <a:cs typeface="Calibri"/>
            </a:endParaRPr>
          </a:p>
          <a:p>
            <a:pPr marL="248285" indent="-149860">
              <a:lnSpc>
                <a:spcPct val="100000"/>
              </a:lnSpc>
              <a:buAutoNum type="arabicPeriod" startAt="3"/>
              <a:tabLst>
                <a:tab pos="248285" algn="l"/>
              </a:tabLst>
            </a:pPr>
            <a:r>
              <a:rPr sz="1200" dirty="0">
                <a:latin typeface="Calibri"/>
                <a:cs typeface="Calibri"/>
              </a:rPr>
              <a:t>More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Predictable</a:t>
            </a:r>
            <a:endParaRPr sz="12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demand.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941181" y="4479404"/>
            <a:ext cx="1520190" cy="1203325"/>
          </a:xfrm>
          <a:custGeom>
            <a:avLst/>
            <a:gdLst/>
            <a:ahLst/>
            <a:cxnLst/>
            <a:rect l="l" t="t" r="r" b="b"/>
            <a:pathLst>
              <a:path w="1520190" h="1203325">
                <a:moveTo>
                  <a:pt x="0" y="1203109"/>
                </a:moveTo>
                <a:lnTo>
                  <a:pt x="1519681" y="1203109"/>
                </a:lnTo>
                <a:lnTo>
                  <a:pt x="1519681" y="0"/>
                </a:lnTo>
                <a:lnTo>
                  <a:pt x="0" y="0"/>
                </a:lnTo>
                <a:lnTo>
                  <a:pt x="0" y="1203109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934831" y="4473054"/>
            <a:ext cx="1532890" cy="12160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0800" rIns="0" bIns="0" rtlCol="0">
            <a:spAutoFit/>
          </a:bodyPr>
          <a:lstStyle/>
          <a:p>
            <a:pPr marL="98425" marR="172720" indent="15049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48920" algn="l"/>
              </a:tabLst>
            </a:pPr>
            <a:r>
              <a:rPr sz="1200" dirty="0">
                <a:latin typeface="Calibri"/>
                <a:cs typeface="Calibri"/>
              </a:rPr>
              <a:t>Orders: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500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kg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-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5 </a:t>
            </a:r>
            <a:r>
              <a:rPr sz="1200" b="1" dirty="0">
                <a:latin typeface="Calibri"/>
                <a:cs typeface="Calibri"/>
              </a:rPr>
              <a:t>tonnes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/</a:t>
            </a:r>
            <a:r>
              <a:rPr sz="1200" b="1" spc="-10" dirty="0">
                <a:latin typeface="Calibri"/>
                <a:cs typeface="Calibri"/>
              </a:rPr>
              <a:t> month.</a:t>
            </a:r>
            <a:endParaRPr sz="1200">
              <a:latin typeface="Calibri"/>
              <a:cs typeface="Calibri"/>
            </a:endParaRPr>
          </a:p>
          <a:p>
            <a:pPr marL="98425" marR="356235" indent="150495">
              <a:lnSpc>
                <a:spcPct val="100000"/>
              </a:lnSpc>
              <a:buAutoNum type="arabicPeriod"/>
              <a:tabLst>
                <a:tab pos="248920" algn="l"/>
              </a:tabLst>
            </a:pPr>
            <a:r>
              <a:rPr sz="1200" dirty="0">
                <a:latin typeface="Calibri"/>
                <a:cs typeface="Calibri"/>
              </a:rPr>
              <a:t>Highly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pricing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- </a:t>
            </a:r>
            <a:r>
              <a:rPr sz="1200" dirty="0">
                <a:latin typeface="Calibri"/>
                <a:cs typeface="Calibri"/>
              </a:rPr>
              <a:t>sensitivity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8920" indent="-150495">
              <a:lnSpc>
                <a:spcPct val="100000"/>
              </a:lnSpc>
              <a:buAutoNum type="arabicPeriod"/>
              <a:tabLst>
                <a:tab pos="248920" algn="l"/>
              </a:tabLst>
            </a:pPr>
            <a:r>
              <a:rPr sz="1200" dirty="0">
                <a:latin typeface="Calibri"/>
                <a:cs typeface="Calibri"/>
              </a:rPr>
              <a:t>Demand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not</a:t>
            </a:r>
            <a:endParaRPr sz="12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stable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growth.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600563" y="4484090"/>
            <a:ext cx="1520190" cy="1198880"/>
          </a:xfrm>
          <a:custGeom>
            <a:avLst/>
            <a:gdLst/>
            <a:ahLst/>
            <a:cxnLst/>
            <a:rect l="l" t="t" r="r" b="b"/>
            <a:pathLst>
              <a:path w="1520190" h="1198879">
                <a:moveTo>
                  <a:pt x="0" y="1198422"/>
                </a:moveTo>
                <a:lnTo>
                  <a:pt x="1519681" y="1198422"/>
                </a:lnTo>
                <a:lnTo>
                  <a:pt x="1519681" y="0"/>
                </a:lnTo>
                <a:lnTo>
                  <a:pt x="0" y="0"/>
                </a:lnTo>
                <a:lnTo>
                  <a:pt x="0" y="1198422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594213" y="4477740"/>
            <a:ext cx="1532890" cy="12115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8894" rIns="0" bIns="0" rtlCol="0">
            <a:spAutoFit/>
          </a:bodyPr>
          <a:lstStyle/>
          <a:p>
            <a:pPr marL="248285" indent="-14986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248285" algn="l"/>
              </a:tabLst>
            </a:pPr>
            <a:r>
              <a:rPr sz="1200" dirty="0">
                <a:latin typeface="Calibri"/>
                <a:cs typeface="Calibri"/>
              </a:rPr>
              <a:t>Small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batch</a:t>
            </a:r>
            <a:endParaRPr sz="1200">
              <a:latin typeface="Calibri"/>
              <a:cs typeface="Calibri"/>
            </a:endParaRPr>
          </a:p>
          <a:p>
            <a:pPr marL="98425" marR="208279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purchases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</a:t>
            </a:r>
            <a:r>
              <a:rPr sz="1200" b="1" spc="-10" dirty="0">
                <a:latin typeface="Calibri"/>
                <a:cs typeface="Calibri"/>
              </a:rPr>
              <a:t>100-</a:t>
            </a:r>
            <a:r>
              <a:rPr sz="1200" b="1" spc="-25" dirty="0">
                <a:latin typeface="Calibri"/>
                <a:cs typeface="Calibri"/>
              </a:rPr>
              <a:t>500 </a:t>
            </a:r>
            <a:r>
              <a:rPr sz="1200" b="1" dirty="0">
                <a:latin typeface="Calibri"/>
                <a:cs typeface="Calibri"/>
              </a:rPr>
              <a:t>kg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month.</a:t>
            </a:r>
            <a:endParaRPr sz="1200">
              <a:latin typeface="Calibri"/>
              <a:cs typeface="Calibri"/>
            </a:endParaRPr>
          </a:p>
          <a:p>
            <a:pPr marL="98425" marR="437515" indent="149860">
              <a:lnSpc>
                <a:spcPct val="100000"/>
              </a:lnSpc>
              <a:buAutoNum type="arabicPeriod" startAt="2"/>
              <a:tabLst>
                <a:tab pos="248285" algn="l"/>
              </a:tabLst>
            </a:pPr>
            <a:r>
              <a:rPr sz="1200" dirty="0">
                <a:latin typeface="Calibri"/>
                <a:cs typeface="Calibri"/>
              </a:rPr>
              <a:t>Used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test </a:t>
            </a:r>
            <a:r>
              <a:rPr sz="1200" dirty="0">
                <a:latin typeface="Calibri"/>
                <a:cs typeface="Calibri"/>
              </a:rPr>
              <a:t>products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before </a:t>
            </a:r>
            <a:r>
              <a:rPr sz="1200" dirty="0">
                <a:latin typeface="Calibri"/>
                <a:cs typeface="Calibri"/>
              </a:rPr>
              <a:t>larger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orders.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414131" y="5678080"/>
            <a:ext cx="2670810" cy="255904"/>
            <a:chOff x="8414131" y="5678080"/>
            <a:chExt cx="2670810" cy="255904"/>
          </a:xfrm>
        </p:grpSpPr>
        <p:sp>
          <p:nvSpPr>
            <p:cNvPr id="63" name="object 63"/>
            <p:cNvSpPr/>
            <p:nvPr/>
          </p:nvSpPr>
          <p:spPr>
            <a:xfrm>
              <a:off x="8417306" y="5681255"/>
              <a:ext cx="2664460" cy="94615"/>
            </a:xfrm>
            <a:custGeom>
              <a:avLst/>
              <a:gdLst/>
              <a:ahLst/>
              <a:cxnLst/>
              <a:rect l="l" t="t" r="r" b="b"/>
              <a:pathLst>
                <a:path w="2664459" h="94614">
                  <a:moveTo>
                    <a:pt x="2664460" y="0"/>
                  </a:moveTo>
                  <a:lnTo>
                    <a:pt x="2663854" y="36699"/>
                  </a:lnTo>
                  <a:lnTo>
                    <a:pt x="2662189" y="66668"/>
                  </a:lnTo>
                  <a:lnTo>
                    <a:pt x="2659691" y="86875"/>
                  </a:lnTo>
                  <a:lnTo>
                    <a:pt x="2656586" y="94284"/>
                  </a:lnTo>
                  <a:lnTo>
                    <a:pt x="7874" y="94284"/>
                  </a:lnTo>
                  <a:lnTo>
                    <a:pt x="4822" y="86875"/>
                  </a:lnTo>
                  <a:lnTo>
                    <a:pt x="2317" y="66668"/>
                  </a:lnTo>
                  <a:lnTo>
                    <a:pt x="623" y="36699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0100" y="5775528"/>
              <a:ext cx="76200" cy="15791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853680" y="5933440"/>
            <a:ext cx="3749040" cy="307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492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Calibri"/>
                <a:cs typeface="Calibri"/>
              </a:rPr>
              <a:t>Ensures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financial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viability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reducing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waste.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286378" y="2102104"/>
            <a:ext cx="1849120" cy="1729105"/>
            <a:chOff x="3286378" y="2102104"/>
            <a:chExt cx="1849120" cy="1729105"/>
          </a:xfrm>
        </p:grpSpPr>
        <p:sp>
          <p:nvSpPr>
            <p:cNvPr id="67" name="object 67"/>
            <p:cNvSpPr/>
            <p:nvPr/>
          </p:nvSpPr>
          <p:spPr>
            <a:xfrm>
              <a:off x="3292728" y="2136902"/>
              <a:ext cx="1836420" cy="1687830"/>
            </a:xfrm>
            <a:custGeom>
              <a:avLst/>
              <a:gdLst/>
              <a:ahLst/>
              <a:cxnLst/>
              <a:rect l="l" t="t" r="r" b="b"/>
              <a:pathLst>
                <a:path w="1836420" h="1687829">
                  <a:moveTo>
                    <a:pt x="0" y="1687703"/>
                  </a:moveTo>
                  <a:lnTo>
                    <a:pt x="1836039" y="1687703"/>
                  </a:lnTo>
                  <a:lnTo>
                    <a:pt x="1836039" y="0"/>
                  </a:lnTo>
                  <a:lnTo>
                    <a:pt x="0" y="0"/>
                  </a:lnTo>
                  <a:lnTo>
                    <a:pt x="0" y="168770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292728" y="2108454"/>
              <a:ext cx="1836420" cy="1716405"/>
            </a:xfrm>
            <a:custGeom>
              <a:avLst/>
              <a:gdLst/>
              <a:ahLst/>
              <a:cxnLst/>
              <a:rect l="l" t="t" r="r" b="b"/>
              <a:pathLst>
                <a:path w="1836420" h="1716404">
                  <a:moveTo>
                    <a:pt x="0" y="1716151"/>
                  </a:moveTo>
                  <a:lnTo>
                    <a:pt x="1836039" y="1716151"/>
                  </a:lnTo>
                  <a:lnTo>
                    <a:pt x="1836039" y="0"/>
                  </a:lnTo>
                  <a:lnTo>
                    <a:pt x="0" y="0"/>
                  </a:lnTo>
                  <a:lnTo>
                    <a:pt x="0" y="1716151"/>
                  </a:lnTo>
                  <a:close/>
                </a:path>
              </a:pathLst>
            </a:custGeom>
            <a:ln w="12700">
              <a:solidFill>
                <a:srgbClr val="000E2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1839" y="2805684"/>
              <a:ext cx="392429" cy="32080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1839" y="2988564"/>
              <a:ext cx="392429" cy="32080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1839" y="3354324"/>
              <a:ext cx="392429" cy="320801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3299078" y="2652776"/>
            <a:ext cx="182372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99060" indent="-24447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AI-</a:t>
            </a:r>
            <a:r>
              <a:rPr sz="1200" dirty="0">
                <a:latin typeface="Calibri"/>
                <a:cs typeface="Calibri"/>
              </a:rPr>
              <a:t>driven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prediction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using: </a:t>
            </a:r>
            <a:r>
              <a:rPr sz="1200" b="1" spc="-10" dirty="0">
                <a:latin typeface="Calibri"/>
                <a:cs typeface="Calibri"/>
              </a:rPr>
              <a:t>Historical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sales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data </a:t>
            </a:r>
            <a:r>
              <a:rPr sz="1200" b="1" spc="-10" dirty="0">
                <a:latin typeface="Calibri"/>
                <a:cs typeface="Calibri"/>
              </a:rPr>
              <a:t>Regulatory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modeling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(plastic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bans).</a:t>
            </a:r>
            <a:endParaRPr sz="1200">
              <a:latin typeface="Calibri"/>
              <a:cs typeface="Calibri"/>
            </a:endParaRPr>
          </a:p>
          <a:p>
            <a:pPr marL="85090" marR="64135" indent="243840">
              <a:lnSpc>
                <a:spcPts val="1430"/>
              </a:lnSpc>
              <a:spcBef>
                <a:spcPts val="55"/>
              </a:spcBef>
            </a:pPr>
            <a:r>
              <a:rPr sz="1200" b="1" spc="-10" dirty="0">
                <a:latin typeface="Calibri"/>
                <a:cs typeface="Calibri"/>
              </a:rPr>
              <a:t>Market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trends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(Google </a:t>
            </a:r>
            <a:r>
              <a:rPr sz="1200" dirty="0">
                <a:latin typeface="Calibri"/>
                <a:cs typeface="Calibri"/>
              </a:rPr>
              <a:t>searches,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shifts).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69258" y="2173439"/>
            <a:ext cx="498767" cy="498767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3283584" y="1829130"/>
            <a:ext cx="1861185" cy="30797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Forecasting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260847" y="2653283"/>
            <a:ext cx="392430" cy="1052830"/>
            <a:chOff x="5260847" y="2653283"/>
            <a:chExt cx="392430" cy="1052830"/>
          </a:xfrm>
        </p:grpSpPr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0847" y="2653283"/>
              <a:ext cx="392429" cy="32080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0847" y="3019043"/>
              <a:ext cx="392429" cy="32080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0847" y="3384803"/>
              <a:ext cx="392429" cy="320802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5271134" y="2683890"/>
            <a:ext cx="182372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87630" indent="24384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JIT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model: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only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needed.</a:t>
            </a:r>
            <a:endParaRPr sz="1200">
              <a:latin typeface="Calibri"/>
              <a:cs typeface="Calibri"/>
            </a:endParaRPr>
          </a:p>
          <a:p>
            <a:pPr marL="82550" marR="92075" indent="24384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MOQ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pooling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firms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reduce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bulk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order.</a:t>
            </a:r>
            <a:endParaRPr sz="1200">
              <a:latin typeface="Calibri"/>
              <a:cs typeface="Calibri"/>
            </a:endParaRPr>
          </a:p>
          <a:p>
            <a:pPr marL="82550" marR="173990" indent="243840">
              <a:lnSpc>
                <a:spcPts val="1430"/>
              </a:lnSpc>
              <a:spcBef>
                <a:spcPts val="55"/>
              </a:spcBef>
            </a:pPr>
            <a:r>
              <a:rPr sz="1200" b="1" dirty="0">
                <a:latin typeface="Calibri"/>
                <a:cs typeface="Calibri"/>
              </a:rPr>
              <a:t>Multiple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suppliers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prevent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stock </a:t>
            </a:r>
            <a:r>
              <a:rPr sz="1200" spc="-10" dirty="0">
                <a:latin typeface="Calibri"/>
                <a:cs typeface="Calibri"/>
              </a:rPr>
              <a:t>delays.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252592" y="1829130"/>
            <a:ext cx="1861185" cy="30797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Agile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Procurement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255386" y="2173439"/>
            <a:ext cx="1849120" cy="3779520"/>
            <a:chOff x="5255386" y="2173439"/>
            <a:chExt cx="1849120" cy="3779520"/>
          </a:xfrm>
        </p:grpSpPr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16040" y="2173439"/>
              <a:ext cx="498767" cy="49876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261736" y="4258436"/>
              <a:ext cx="1836420" cy="1687830"/>
            </a:xfrm>
            <a:custGeom>
              <a:avLst/>
              <a:gdLst/>
              <a:ahLst/>
              <a:cxnLst/>
              <a:rect l="l" t="t" r="r" b="b"/>
              <a:pathLst>
                <a:path w="1836420" h="1687829">
                  <a:moveTo>
                    <a:pt x="0" y="1687677"/>
                  </a:moveTo>
                  <a:lnTo>
                    <a:pt x="1836039" y="1687677"/>
                  </a:lnTo>
                  <a:lnTo>
                    <a:pt x="1836039" y="0"/>
                  </a:lnTo>
                  <a:lnTo>
                    <a:pt x="0" y="0"/>
                  </a:lnTo>
                  <a:lnTo>
                    <a:pt x="0" y="168767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61736" y="4229963"/>
              <a:ext cx="1836420" cy="1716405"/>
            </a:xfrm>
            <a:custGeom>
              <a:avLst/>
              <a:gdLst/>
              <a:ahLst/>
              <a:cxnLst/>
              <a:rect l="l" t="t" r="r" b="b"/>
              <a:pathLst>
                <a:path w="1836420" h="1716404">
                  <a:moveTo>
                    <a:pt x="0" y="1716151"/>
                  </a:moveTo>
                  <a:lnTo>
                    <a:pt x="1836039" y="1716151"/>
                  </a:lnTo>
                  <a:lnTo>
                    <a:pt x="1836039" y="0"/>
                  </a:lnTo>
                  <a:lnTo>
                    <a:pt x="0" y="0"/>
                  </a:lnTo>
                  <a:lnTo>
                    <a:pt x="0" y="1716151"/>
                  </a:lnTo>
                  <a:close/>
                </a:path>
              </a:pathLst>
            </a:custGeom>
            <a:ln w="12700">
              <a:solidFill>
                <a:srgbClr val="000E2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0847" y="4744211"/>
              <a:ext cx="392429" cy="32080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0847" y="5292851"/>
              <a:ext cx="392429" cy="320802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5268086" y="4774819"/>
            <a:ext cx="182372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389890" indent="24384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RFID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IoT-</a:t>
            </a:r>
            <a:r>
              <a:rPr sz="1200" b="1" spc="-20" dirty="0">
                <a:latin typeface="Calibri"/>
                <a:cs typeface="Calibri"/>
              </a:rPr>
              <a:t>based </a:t>
            </a:r>
            <a:r>
              <a:rPr sz="1200" b="1" dirty="0">
                <a:latin typeface="Calibri"/>
                <a:cs typeface="Calibri"/>
              </a:rPr>
              <a:t>tracking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real-</a:t>
            </a:r>
            <a:r>
              <a:rPr sz="1200" spc="-20" dirty="0">
                <a:latin typeface="Calibri"/>
                <a:cs typeface="Calibri"/>
              </a:rPr>
              <a:t>time </a:t>
            </a:r>
            <a:r>
              <a:rPr sz="1200" dirty="0">
                <a:latin typeface="Calibri"/>
                <a:cs typeface="Calibri"/>
              </a:rPr>
              <a:t>stock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visibility.</a:t>
            </a:r>
            <a:endParaRPr sz="1200">
              <a:latin typeface="Calibri"/>
              <a:cs typeface="Calibri"/>
            </a:endParaRPr>
          </a:p>
          <a:p>
            <a:pPr marL="85725" marR="272415" indent="243840">
              <a:lnSpc>
                <a:spcPct val="99700"/>
              </a:lnSpc>
              <a:spcBef>
                <a:spcPts val="5"/>
              </a:spcBef>
            </a:pPr>
            <a:r>
              <a:rPr sz="1200" b="1" spc="-10" dirty="0">
                <a:latin typeface="Calibri"/>
                <a:cs typeface="Calibri"/>
              </a:rPr>
              <a:t>Blockchain</a:t>
            </a:r>
            <a:r>
              <a:rPr sz="1200" b="1" spc="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supplier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coordination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&amp; </a:t>
            </a:r>
            <a:r>
              <a:rPr sz="1200" spc="-10" dirty="0">
                <a:latin typeface="Calibri"/>
                <a:cs typeface="Calibri"/>
              </a:rPr>
              <a:t>auto-replenishment.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252592" y="3950665"/>
            <a:ext cx="1861185" cy="30797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Green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285744" y="4302594"/>
            <a:ext cx="3151505" cy="1343660"/>
            <a:chOff x="3285744" y="4302594"/>
            <a:chExt cx="3151505" cy="1343660"/>
          </a:xfrm>
        </p:grpSpPr>
        <p:pic>
          <p:nvPicPr>
            <p:cNvPr id="90" name="object 9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8266" y="4302594"/>
              <a:ext cx="498767" cy="49876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10398" y="4840376"/>
              <a:ext cx="147738" cy="15123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85744" y="5324855"/>
              <a:ext cx="392429" cy="320802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3278632" y="4805248"/>
            <a:ext cx="18237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 marR="106680" indent="24384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Dynamically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allocates inventory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consumer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type.</a:t>
            </a:r>
            <a:endParaRPr sz="1200">
              <a:latin typeface="Calibri"/>
              <a:cs typeface="Calibri"/>
            </a:endParaRPr>
          </a:p>
          <a:p>
            <a:pPr marL="99695" marR="122555" indent="2438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alibri"/>
                <a:cs typeface="Calibri"/>
              </a:rPr>
              <a:t>Stock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segmentation </a:t>
            </a:r>
            <a:r>
              <a:rPr sz="1200" spc="-10" dirty="0">
                <a:latin typeface="Calibri"/>
                <a:cs typeface="Calibri"/>
              </a:rPr>
              <a:t>prevents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waste &amp;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ensures </a:t>
            </a:r>
            <a:r>
              <a:rPr sz="1200" dirty="0">
                <a:latin typeface="Calibri"/>
                <a:cs typeface="Calibri"/>
              </a:rPr>
              <a:t>priority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fulfillment.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272282" y="3950665"/>
            <a:ext cx="1836420" cy="30797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Agile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Procurement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46067" y="1936967"/>
            <a:ext cx="4293870" cy="2856865"/>
            <a:chOff x="146067" y="1936967"/>
            <a:chExt cx="4293870" cy="2856865"/>
          </a:xfrm>
        </p:grpSpPr>
        <p:pic>
          <p:nvPicPr>
            <p:cNvPr id="96" name="object 9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40936" y="4294974"/>
              <a:ext cx="498767" cy="49876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067" y="1936967"/>
              <a:ext cx="771961" cy="25132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64820" y="2005964"/>
              <a:ext cx="718820" cy="529590"/>
            </a:xfrm>
            <a:custGeom>
              <a:avLst/>
              <a:gdLst/>
              <a:ahLst/>
              <a:cxnLst/>
              <a:rect l="l" t="t" r="r" b="b"/>
              <a:pathLst>
                <a:path w="718819" h="529589">
                  <a:moveTo>
                    <a:pt x="76200" y="453136"/>
                  </a:moveTo>
                  <a:lnTo>
                    <a:pt x="41275" y="453136"/>
                  </a:lnTo>
                  <a:lnTo>
                    <a:pt x="41275" y="202946"/>
                  </a:lnTo>
                  <a:lnTo>
                    <a:pt x="34925" y="202946"/>
                  </a:lnTo>
                  <a:lnTo>
                    <a:pt x="34925" y="453136"/>
                  </a:lnTo>
                  <a:lnTo>
                    <a:pt x="0" y="453136"/>
                  </a:lnTo>
                  <a:lnTo>
                    <a:pt x="38100" y="529336"/>
                  </a:lnTo>
                  <a:lnTo>
                    <a:pt x="69850" y="465836"/>
                  </a:lnTo>
                  <a:lnTo>
                    <a:pt x="76200" y="453136"/>
                  </a:lnTo>
                  <a:close/>
                </a:path>
                <a:path w="718819" h="529589">
                  <a:moveTo>
                    <a:pt x="718731" y="38100"/>
                  </a:moveTo>
                  <a:lnTo>
                    <a:pt x="712381" y="34925"/>
                  </a:lnTo>
                  <a:lnTo>
                    <a:pt x="642531" y="0"/>
                  </a:lnTo>
                  <a:lnTo>
                    <a:pt x="642531" y="34925"/>
                  </a:lnTo>
                  <a:lnTo>
                    <a:pt x="417017" y="34925"/>
                  </a:lnTo>
                  <a:lnTo>
                    <a:pt x="417017" y="41275"/>
                  </a:lnTo>
                  <a:lnTo>
                    <a:pt x="642531" y="41275"/>
                  </a:lnTo>
                  <a:lnTo>
                    <a:pt x="642531" y="76200"/>
                  </a:lnTo>
                  <a:lnTo>
                    <a:pt x="712381" y="41275"/>
                  </a:lnTo>
                  <a:lnTo>
                    <a:pt x="71873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9" name="object 99"/>
          <p:cNvGraphicFramePr>
            <a:graphicFrameLocks noGrp="1"/>
          </p:cNvGraphicFramePr>
          <p:nvPr/>
        </p:nvGraphicFramePr>
        <p:xfrm>
          <a:off x="87388" y="2567304"/>
          <a:ext cx="2447925" cy="151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880">
                <a:tc gridSpan="2"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Demand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Volatility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Supplier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Constraints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 gridSpan="2"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Inefficiency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0" name="object 100"/>
          <p:cNvGrpSpPr/>
          <p:nvPr/>
        </p:nvGrpSpPr>
        <p:grpSpPr>
          <a:xfrm>
            <a:off x="1281557" y="1825117"/>
            <a:ext cx="1855470" cy="2063750"/>
            <a:chOff x="1281557" y="1825117"/>
            <a:chExt cx="1855470" cy="2063750"/>
          </a:xfrm>
        </p:grpSpPr>
        <p:sp>
          <p:nvSpPr>
            <p:cNvPr id="101" name="object 101"/>
            <p:cNvSpPr/>
            <p:nvPr/>
          </p:nvSpPr>
          <p:spPr>
            <a:xfrm>
              <a:off x="1291082" y="1834642"/>
              <a:ext cx="1836420" cy="2044700"/>
            </a:xfrm>
            <a:custGeom>
              <a:avLst/>
              <a:gdLst/>
              <a:ahLst/>
              <a:cxnLst/>
              <a:rect l="l" t="t" r="r" b="b"/>
              <a:pathLst>
                <a:path w="1836420" h="2044700">
                  <a:moveTo>
                    <a:pt x="0" y="2044445"/>
                  </a:moveTo>
                  <a:lnTo>
                    <a:pt x="1836039" y="2044445"/>
                  </a:lnTo>
                  <a:lnTo>
                    <a:pt x="1836039" y="0"/>
                  </a:lnTo>
                  <a:lnTo>
                    <a:pt x="0" y="0"/>
                  </a:lnTo>
                  <a:lnTo>
                    <a:pt x="0" y="2044445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11552" y="1992902"/>
              <a:ext cx="487946" cy="47874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365504" y="2582037"/>
              <a:ext cx="1691639" cy="623570"/>
            </a:xfrm>
            <a:custGeom>
              <a:avLst/>
              <a:gdLst/>
              <a:ahLst/>
              <a:cxnLst/>
              <a:rect l="l" t="t" r="r" b="b"/>
              <a:pathLst>
                <a:path w="1691639" h="623569">
                  <a:moveTo>
                    <a:pt x="1691513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1691513" y="623315"/>
                  </a:lnTo>
                  <a:lnTo>
                    <a:pt x="1691513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408557" y="1923669"/>
            <a:ext cx="1026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Overstocking </a:t>
            </a:r>
            <a:r>
              <a:rPr sz="1200" dirty="0">
                <a:latin typeface="Calibri"/>
                <a:cs typeface="Calibri"/>
              </a:rPr>
              <a:t>causing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waste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&amp; </a:t>
            </a:r>
            <a:r>
              <a:rPr sz="1200" dirty="0">
                <a:latin typeface="Calibri"/>
                <a:cs typeface="Calibri"/>
              </a:rPr>
              <a:t>capital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lock-</a:t>
            </a:r>
            <a:r>
              <a:rPr sz="1200" spc="-25" dirty="0"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893189" y="2687192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Stockouts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leading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revenue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6" name="object 10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06778" y="2639110"/>
            <a:ext cx="474167" cy="474167"/>
          </a:xfrm>
          <a:prstGeom prst="rect">
            <a:avLst/>
          </a:prstGeom>
        </p:spPr>
      </p:pic>
      <p:sp>
        <p:nvSpPr>
          <p:cNvPr id="107" name="object 107"/>
          <p:cNvSpPr txBox="1"/>
          <p:nvPr/>
        </p:nvSpPr>
        <p:spPr>
          <a:xfrm>
            <a:off x="1580133" y="3236721"/>
            <a:ext cx="129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MOQ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constraints </a:t>
            </a:r>
            <a:r>
              <a:rPr sz="1200" dirty="0">
                <a:latin typeface="Calibri"/>
                <a:cs typeface="Calibri"/>
              </a:rPr>
              <a:t>leading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inefficient </a:t>
            </a:r>
            <a:r>
              <a:rPr sz="1200" dirty="0">
                <a:latin typeface="Calibri"/>
                <a:cs typeface="Calibri"/>
              </a:rPr>
              <a:t>bulk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purchases.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78586" y="1314069"/>
            <a:ext cx="19284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0" marR="5080" indent="-3117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Why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Phitons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Needs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New </a:t>
            </a:r>
            <a:r>
              <a:rPr sz="1400" spc="-10" dirty="0">
                <a:latin typeface="Calibri"/>
                <a:cs typeface="Calibri"/>
              </a:rPr>
              <a:t>Inventory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Model?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156908" y="1413383"/>
            <a:ext cx="3199765" cy="4547235"/>
            <a:chOff x="156908" y="1413383"/>
            <a:chExt cx="3199765" cy="4547235"/>
          </a:xfrm>
        </p:grpSpPr>
        <p:sp>
          <p:nvSpPr>
            <p:cNvPr id="110" name="object 110"/>
            <p:cNvSpPr/>
            <p:nvPr/>
          </p:nvSpPr>
          <p:spPr>
            <a:xfrm>
              <a:off x="156908" y="1418704"/>
              <a:ext cx="2970530" cy="147320"/>
            </a:xfrm>
            <a:custGeom>
              <a:avLst/>
              <a:gdLst/>
              <a:ahLst/>
              <a:cxnLst/>
              <a:rect l="l" t="t" r="r" b="b"/>
              <a:pathLst>
                <a:path w="2970530" h="147319">
                  <a:moveTo>
                    <a:pt x="471703" y="0"/>
                  </a:moveTo>
                  <a:lnTo>
                    <a:pt x="0" y="0"/>
                  </a:lnTo>
                  <a:lnTo>
                    <a:pt x="0" y="146824"/>
                  </a:lnTo>
                  <a:lnTo>
                    <a:pt x="471703" y="146824"/>
                  </a:lnTo>
                  <a:lnTo>
                    <a:pt x="471703" y="0"/>
                  </a:lnTo>
                  <a:close/>
                </a:path>
                <a:path w="2970530" h="147319">
                  <a:moveTo>
                    <a:pt x="2970238" y="0"/>
                  </a:moveTo>
                  <a:lnTo>
                    <a:pt x="2498534" y="0"/>
                  </a:lnTo>
                  <a:lnTo>
                    <a:pt x="2498534" y="146824"/>
                  </a:lnTo>
                  <a:lnTo>
                    <a:pt x="2970238" y="146824"/>
                  </a:lnTo>
                  <a:lnTo>
                    <a:pt x="29702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195954" y="1451610"/>
              <a:ext cx="2540" cy="4502785"/>
            </a:xfrm>
            <a:custGeom>
              <a:avLst/>
              <a:gdLst/>
              <a:ahLst/>
              <a:cxnLst/>
              <a:rect l="l" t="t" r="r" b="b"/>
              <a:pathLst>
                <a:path w="2539" h="4502785">
                  <a:moveTo>
                    <a:pt x="2539" y="450241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97606" y="1413383"/>
              <a:ext cx="159004" cy="76072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3050159" y="5954026"/>
              <a:ext cx="154305" cy="0"/>
            </a:xfrm>
            <a:custGeom>
              <a:avLst/>
              <a:gdLst/>
              <a:ahLst/>
              <a:cxnLst/>
              <a:rect l="l" t="t" r="r" b="b"/>
              <a:pathLst>
                <a:path w="154305">
                  <a:moveTo>
                    <a:pt x="15379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59256" y="5111115"/>
              <a:ext cx="1731010" cy="328295"/>
            </a:xfrm>
            <a:custGeom>
              <a:avLst/>
              <a:gdLst/>
              <a:ahLst/>
              <a:cxnLst/>
              <a:rect l="l" t="t" r="r" b="b"/>
              <a:pathLst>
                <a:path w="1731010" h="328295">
                  <a:moveTo>
                    <a:pt x="0" y="328041"/>
                  </a:moveTo>
                  <a:lnTo>
                    <a:pt x="297459" y="328041"/>
                  </a:lnTo>
                </a:path>
                <a:path w="1731010" h="328295">
                  <a:moveTo>
                    <a:pt x="568731" y="328041"/>
                  </a:moveTo>
                  <a:lnTo>
                    <a:pt x="1161567" y="328041"/>
                  </a:lnTo>
                </a:path>
                <a:path w="1731010" h="328295">
                  <a:moveTo>
                    <a:pt x="1432839" y="328041"/>
                  </a:moveTo>
                  <a:lnTo>
                    <a:pt x="1730527" y="328041"/>
                  </a:lnTo>
                </a:path>
                <a:path w="1731010" h="328295">
                  <a:moveTo>
                    <a:pt x="0" y="0"/>
                  </a:moveTo>
                  <a:lnTo>
                    <a:pt x="173052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56716" y="5163311"/>
              <a:ext cx="1135380" cy="603250"/>
            </a:xfrm>
            <a:custGeom>
              <a:avLst/>
              <a:gdLst/>
              <a:ahLst/>
              <a:cxnLst/>
              <a:rect l="l" t="t" r="r" b="b"/>
              <a:pathLst>
                <a:path w="1135380" h="603250">
                  <a:moveTo>
                    <a:pt x="271272" y="0"/>
                  </a:moveTo>
                  <a:lnTo>
                    <a:pt x="0" y="0"/>
                  </a:lnTo>
                  <a:lnTo>
                    <a:pt x="0" y="602996"/>
                  </a:lnTo>
                  <a:lnTo>
                    <a:pt x="271272" y="602996"/>
                  </a:lnTo>
                  <a:lnTo>
                    <a:pt x="271272" y="0"/>
                  </a:lnTo>
                  <a:close/>
                </a:path>
                <a:path w="1135380" h="603250">
                  <a:moveTo>
                    <a:pt x="1135380" y="150876"/>
                  </a:moveTo>
                  <a:lnTo>
                    <a:pt x="864108" y="150876"/>
                  </a:lnTo>
                  <a:lnTo>
                    <a:pt x="864108" y="602996"/>
                  </a:lnTo>
                  <a:lnTo>
                    <a:pt x="1135380" y="602996"/>
                  </a:lnTo>
                  <a:lnTo>
                    <a:pt x="1135380" y="15087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59256" y="5766308"/>
              <a:ext cx="1731010" cy="0"/>
            </a:xfrm>
            <a:custGeom>
              <a:avLst/>
              <a:gdLst/>
              <a:ahLst/>
              <a:cxnLst/>
              <a:rect l="l" t="t" r="r" b="b"/>
              <a:pathLst>
                <a:path w="1731010">
                  <a:moveTo>
                    <a:pt x="0" y="0"/>
                  </a:moveTo>
                  <a:lnTo>
                    <a:pt x="173052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81647" y="4623523"/>
            <a:ext cx="2247900" cy="150749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Impact</a:t>
            </a:r>
            <a:endParaRPr sz="1400">
              <a:latin typeface="Calibri"/>
              <a:cs typeface="Calibri"/>
            </a:endParaRPr>
          </a:p>
          <a:p>
            <a:pPr marR="1919605" algn="ctr">
              <a:lnSpc>
                <a:spcPct val="100000"/>
              </a:lnSpc>
              <a:spcBef>
                <a:spcPts val="620"/>
              </a:spcBef>
            </a:pP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159385">
              <a:lnSpc>
                <a:spcPct val="100000"/>
              </a:lnSpc>
              <a:spcBef>
                <a:spcPts val="1140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159385">
              <a:lnSpc>
                <a:spcPct val="100000"/>
              </a:lnSpc>
              <a:spcBef>
                <a:spcPts val="1140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marL="434975">
              <a:lnSpc>
                <a:spcPct val="100000"/>
              </a:lnSpc>
              <a:spcBef>
                <a:spcPts val="114"/>
              </a:spcBef>
              <a:tabLst>
                <a:tab pos="1350010" algn="l"/>
              </a:tabLst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Before</a:t>
            </a:r>
            <a:r>
              <a:rPr sz="12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SAFE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	After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SAFE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8" name="object 11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64639" y="4086859"/>
            <a:ext cx="76199" cy="171576"/>
          </a:xfrm>
          <a:prstGeom prst="rect">
            <a:avLst/>
          </a:prstGeom>
        </p:spPr>
      </p:pic>
      <p:sp>
        <p:nvSpPr>
          <p:cNvPr id="119" name="object 119"/>
          <p:cNvSpPr txBox="1"/>
          <p:nvPr/>
        </p:nvSpPr>
        <p:spPr>
          <a:xfrm>
            <a:off x="696874" y="4241419"/>
            <a:ext cx="1902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Total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Financial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Impact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(Savings </a:t>
            </a:r>
            <a:r>
              <a:rPr sz="1200" dirty="0">
                <a:latin typeface="Calibri"/>
                <a:cs typeface="Calibri"/>
              </a:rPr>
              <a:t>Due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SAFE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Model)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459095" y="6430848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6415" marR="417195" indent="-10223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SUPPLIER DASHBOARDS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8016747" y="6430431"/>
            <a:ext cx="1931670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20725" marR="333375" indent="-3784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RISK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MITIGATION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901314" y="6410289"/>
            <a:ext cx="1939289" cy="393700"/>
          </a:xfrm>
          <a:prstGeom prst="rect">
            <a:avLst/>
          </a:prstGeom>
          <a:solidFill>
            <a:srgbClr val="B9E08F"/>
          </a:solidFill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3234" marR="287655" indent="-1879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SAFE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FRAMEWORK</a:t>
            </a:r>
            <a:r>
              <a:rPr sz="1200" b="1" spc="-50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SEGMENTATON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6" y="755650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637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67161" y="6439367"/>
            <a:ext cx="1151255" cy="36068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35"/>
              </a:spcBef>
            </a:pPr>
            <a:r>
              <a:rPr sz="1200" b="1" spc="-10" dirty="0">
                <a:latin typeface="Calibri"/>
                <a:cs typeface="Calibri"/>
              </a:rPr>
              <a:t>APPENDIX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908" y="6412246"/>
            <a:ext cx="2125980" cy="391795"/>
          </a:xfrm>
          <a:prstGeom prst="rect">
            <a:avLst/>
          </a:prstGeom>
          <a:ln w="3175">
            <a:solidFill>
              <a:srgbClr val="B9E0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62635" marR="314960" indent="-441959">
              <a:lnSpc>
                <a:spcPct val="1000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INDUSTRY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COMPANY </a:t>
            </a:r>
            <a:r>
              <a:rPr sz="1200" b="1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-2127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60">
                <a:moveTo>
                  <a:pt x="12192000" y="0"/>
                </a:moveTo>
                <a:lnTo>
                  <a:pt x="0" y="0"/>
                </a:lnTo>
                <a:lnTo>
                  <a:pt x="0" y="98901"/>
                </a:lnTo>
                <a:lnTo>
                  <a:pt x="12192000" y="989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155" y="446278"/>
            <a:ext cx="7110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Custom</a:t>
            </a:r>
            <a:r>
              <a:rPr sz="1600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Solutions</a:t>
            </a:r>
            <a:r>
              <a:rPr sz="1600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for</a:t>
            </a:r>
            <a:r>
              <a:rPr sz="1600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7E7E7E"/>
                </a:solidFill>
                <a:latin typeface="Calibri"/>
                <a:cs typeface="Calibri"/>
              </a:rPr>
              <a:t>Enterprise,</a:t>
            </a:r>
            <a:r>
              <a:rPr sz="1600" i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SMEs</a:t>
            </a:r>
            <a:r>
              <a:rPr sz="1600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&amp;</a:t>
            </a:r>
            <a:r>
              <a:rPr sz="1600" i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7E7E7E"/>
                </a:solidFill>
                <a:latin typeface="Calibri"/>
                <a:cs typeface="Calibri"/>
              </a:rPr>
              <a:t>Trial</a:t>
            </a:r>
            <a:r>
              <a:rPr sz="1600" i="1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Orders</a:t>
            </a:r>
            <a:r>
              <a:rPr sz="1600" i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–</a:t>
            </a:r>
            <a:r>
              <a:rPr sz="1600" i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7E7E7E"/>
                </a:solidFill>
                <a:latin typeface="Calibri"/>
                <a:cs typeface="Calibri"/>
              </a:rPr>
              <a:t>Maximizing</a:t>
            </a:r>
            <a:r>
              <a:rPr sz="1600" i="1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7E7E7E"/>
                </a:solidFill>
                <a:latin typeface="Calibri"/>
                <a:cs typeface="Calibri"/>
              </a:rPr>
              <a:t>Inventory</a:t>
            </a:r>
            <a:r>
              <a:rPr sz="1600" i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7E7E7E"/>
                </a:solidFill>
                <a:latin typeface="Calibri"/>
                <a:cs typeface="Calibri"/>
              </a:rPr>
              <a:t>Efficiency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155" y="67817"/>
            <a:ext cx="844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Right</a:t>
            </a:r>
            <a:r>
              <a:rPr spc="-65" dirty="0"/>
              <a:t> </a:t>
            </a:r>
            <a:r>
              <a:rPr dirty="0"/>
              <a:t>Stock</a:t>
            </a:r>
            <a:r>
              <a:rPr spc="-6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Right</a:t>
            </a:r>
            <a:r>
              <a:rPr spc="-55" dirty="0"/>
              <a:t> </a:t>
            </a:r>
            <a:r>
              <a:rPr dirty="0"/>
              <a:t>Customer</a:t>
            </a:r>
            <a:r>
              <a:rPr spc="-3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dirty="0"/>
              <a:t>Precision</a:t>
            </a:r>
            <a:r>
              <a:rPr spc="-70" dirty="0"/>
              <a:t> </a:t>
            </a:r>
            <a:r>
              <a:rPr spc="-10" dirty="0"/>
              <a:t>Inventory</a:t>
            </a:r>
            <a:r>
              <a:rPr spc="-50" dirty="0"/>
              <a:t> </a:t>
            </a:r>
            <a:r>
              <a:rPr spc="-10" dirty="0"/>
              <a:t>Allocation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1821159" y="6373901"/>
            <a:ext cx="377825" cy="490855"/>
            <a:chOff x="11821159" y="6373901"/>
            <a:chExt cx="377825" cy="490855"/>
          </a:xfrm>
        </p:grpSpPr>
        <p:sp>
          <p:nvSpPr>
            <p:cNvPr id="10" name="object 10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364553" y="0"/>
                  </a:moveTo>
                  <a:lnTo>
                    <a:pt x="0" y="0"/>
                  </a:lnTo>
                  <a:lnTo>
                    <a:pt x="0" y="477748"/>
                  </a:lnTo>
                  <a:lnTo>
                    <a:pt x="364553" y="477748"/>
                  </a:lnTo>
                  <a:lnTo>
                    <a:pt x="36455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0" y="477748"/>
                  </a:moveTo>
                  <a:lnTo>
                    <a:pt x="364553" y="477748"/>
                  </a:lnTo>
                  <a:lnTo>
                    <a:pt x="364553" y="0"/>
                  </a:lnTo>
                  <a:lnTo>
                    <a:pt x="0" y="0"/>
                  </a:lnTo>
                  <a:lnTo>
                    <a:pt x="0" y="47774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959590" y="64554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98" y="831011"/>
            <a:ext cx="8435340" cy="260350"/>
          </a:xfrm>
          <a:custGeom>
            <a:avLst/>
            <a:gdLst/>
            <a:ahLst/>
            <a:cxnLst/>
            <a:rect l="l" t="t" r="r" b="b"/>
            <a:pathLst>
              <a:path w="8435340" h="260350">
                <a:moveTo>
                  <a:pt x="0" y="259918"/>
                </a:moveTo>
                <a:lnTo>
                  <a:pt x="8435340" y="259918"/>
                </a:lnTo>
                <a:lnTo>
                  <a:pt x="8435340" y="0"/>
                </a:lnTo>
                <a:lnTo>
                  <a:pt x="0" y="0"/>
                </a:lnTo>
                <a:lnTo>
                  <a:pt x="0" y="259918"/>
                </a:lnTo>
                <a:close/>
              </a:path>
            </a:pathLst>
          </a:custGeom>
          <a:ln w="12700">
            <a:solidFill>
              <a:srgbClr val="E1E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48" y="824661"/>
            <a:ext cx="8448040" cy="27305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alibri"/>
                <a:cs typeface="Calibri"/>
              </a:rPr>
              <a:t>SEGMENTED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SOLUTIONS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FOR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EACH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CONSUMER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TYPE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0688" y="196697"/>
            <a:ext cx="675149" cy="5211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3955" y="389726"/>
            <a:ext cx="771963" cy="25132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9850" y="824534"/>
            <a:ext cx="12052300" cy="421005"/>
            <a:chOff x="69850" y="824534"/>
            <a:chExt cx="12052300" cy="421005"/>
          </a:xfrm>
        </p:grpSpPr>
        <p:sp>
          <p:nvSpPr>
            <p:cNvPr id="18" name="object 18"/>
            <p:cNvSpPr/>
            <p:nvPr/>
          </p:nvSpPr>
          <p:spPr>
            <a:xfrm>
              <a:off x="76200" y="1193165"/>
              <a:ext cx="8435340" cy="0"/>
            </a:xfrm>
            <a:custGeom>
              <a:avLst/>
              <a:gdLst/>
              <a:ahLst/>
              <a:cxnLst/>
              <a:rect l="l" t="t" r="r" b="b"/>
              <a:pathLst>
                <a:path w="8435340">
                  <a:moveTo>
                    <a:pt x="0" y="0"/>
                  </a:moveTo>
                  <a:lnTo>
                    <a:pt x="8435340" y="0"/>
                  </a:lnTo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00" y="1193166"/>
              <a:ext cx="853440" cy="45720"/>
            </a:xfrm>
            <a:custGeom>
              <a:avLst/>
              <a:gdLst/>
              <a:ahLst/>
              <a:cxnLst/>
              <a:rect l="l" t="t" r="r" b="b"/>
              <a:pathLst>
                <a:path w="853440" h="45719">
                  <a:moveTo>
                    <a:pt x="853440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853440" y="45718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" y="1193166"/>
              <a:ext cx="853440" cy="45720"/>
            </a:xfrm>
            <a:custGeom>
              <a:avLst/>
              <a:gdLst/>
              <a:ahLst/>
              <a:cxnLst/>
              <a:rect l="l" t="t" r="r" b="b"/>
              <a:pathLst>
                <a:path w="853440" h="45719">
                  <a:moveTo>
                    <a:pt x="0" y="45718"/>
                  </a:moveTo>
                  <a:lnTo>
                    <a:pt x="853440" y="45718"/>
                  </a:lnTo>
                  <a:lnTo>
                    <a:pt x="853440" y="0"/>
                  </a:lnTo>
                  <a:lnTo>
                    <a:pt x="0" y="0"/>
                  </a:lnTo>
                  <a:lnTo>
                    <a:pt x="0" y="4571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99169" y="830884"/>
              <a:ext cx="3516629" cy="260350"/>
            </a:xfrm>
            <a:custGeom>
              <a:avLst/>
              <a:gdLst/>
              <a:ahLst/>
              <a:cxnLst/>
              <a:rect l="l" t="t" r="r" b="b"/>
              <a:pathLst>
                <a:path w="3516629" h="260350">
                  <a:moveTo>
                    <a:pt x="0" y="259918"/>
                  </a:moveTo>
                  <a:lnTo>
                    <a:pt x="3516629" y="259918"/>
                  </a:lnTo>
                  <a:lnTo>
                    <a:pt x="3516629" y="0"/>
                  </a:lnTo>
                  <a:lnTo>
                    <a:pt x="0" y="0"/>
                  </a:lnTo>
                  <a:lnTo>
                    <a:pt x="0" y="259918"/>
                  </a:lnTo>
                  <a:close/>
                </a:path>
              </a:pathLst>
            </a:custGeom>
            <a:ln w="12700">
              <a:solidFill>
                <a:srgbClr val="E1EF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592819" y="824534"/>
            <a:ext cx="3529329" cy="27305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19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"/>
              </a:spcBef>
            </a:pPr>
            <a:r>
              <a:rPr sz="1600" b="1" spc="-10" dirty="0">
                <a:latin typeface="Calibri"/>
                <a:cs typeface="Calibri"/>
              </a:rPr>
              <a:t>IMPACT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98" y="824483"/>
            <a:ext cx="8484870" cy="5476875"/>
            <a:chOff x="76198" y="824483"/>
            <a:chExt cx="8484870" cy="5476875"/>
          </a:xfrm>
        </p:grpSpPr>
        <p:sp>
          <p:nvSpPr>
            <p:cNvPr id="24" name="object 24"/>
            <p:cNvSpPr/>
            <p:nvPr/>
          </p:nvSpPr>
          <p:spPr>
            <a:xfrm>
              <a:off x="138150" y="830833"/>
              <a:ext cx="8416925" cy="5464175"/>
            </a:xfrm>
            <a:custGeom>
              <a:avLst/>
              <a:gdLst/>
              <a:ahLst/>
              <a:cxnLst/>
              <a:rect l="l" t="t" r="r" b="b"/>
              <a:pathLst>
                <a:path w="8416925" h="5464175">
                  <a:moveTo>
                    <a:pt x="8416569" y="0"/>
                  </a:moveTo>
                  <a:lnTo>
                    <a:pt x="8416569" y="5464111"/>
                  </a:lnTo>
                </a:path>
                <a:path w="8416925" h="5464175">
                  <a:moveTo>
                    <a:pt x="4177309" y="408050"/>
                  </a:moveTo>
                  <a:lnTo>
                    <a:pt x="4177309" y="3715639"/>
                  </a:lnTo>
                </a:path>
                <a:path w="8416925" h="5464175">
                  <a:moveTo>
                    <a:pt x="8354593" y="3715639"/>
                  </a:moveTo>
                  <a:lnTo>
                    <a:pt x="0" y="3715639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3913" y="1814004"/>
              <a:ext cx="979805" cy="412115"/>
            </a:xfrm>
            <a:custGeom>
              <a:avLst/>
              <a:gdLst/>
              <a:ahLst/>
              <a:cxnLst/>
              <a:rect l="l" t="t" r="r" b="b"/>
              <a:pathLst>
                <a:path w="979805" h="412114">
                  <a:moveTo>
                    <a:pt x="979538" y="0"/>
                  </a:moveTo>
                  <a:lnTo>
                    <a:pt x="0" y="0"/>
                  </a:lnTo>
                  <a:lnTo>
                    <a:pt x="0" y="411797"/>
                  </a:lnTo>
                  <a:lnTo>
                    <a:pt x="979538" y="411797"/>
                  </a:lnTo>
                  <a:lnTo>
                    <a:pt x="9795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198" y="1816100"/>
              <a:ext cx="481330" cy="414655"/>
            </a:xfrm>
            <a:custGeom>
              <a:avLst/>
              <a:gdLst/>
              <a:ahLst/>
              <a:cxnLst/>
              <a:rect l="l" t="t" r="r" b="b"/>
              <a:pathLst>
                <a:path w="481330" h="414655">
                  <a:moveTo>
                    <a:pt x="240386" y="0"/>
                  </a:moveTo>
                  <a:lnTo>
                    <a:pt x="191939" y="4212"/>
                  </a:lnTo>
                  <a:lnTo>
                    <a:pt x="146815" y="16295"/>
                  </a:lnTo>
                  <a:lnTo>
                    <a:pt x="105982" y="35415"/>
                  </a:lnTo>
                  <a:lnTo>
                    <a:pt x="70406" y="60737"/>
                  </a:lnTo>
                  <a:lnTo>
                    <a:pt x="41053" y="91430"/>
                  </a:lnTo>
                  <a:lnTo>
                    <a:pt x="18890" y="126658"/>
                  </a:lnTo>
                  <a:lnTo>
                    <a:pt x="4883" y="165590"/>
                  </a:lnTo>
                  <a:lnTo>
                    <a:pt x="0" y="207390"/>
                  </a:lnTo>
                  <a:lnTo>
                    <a:pt x="4883" y="249149"/>
                  </a:lnTo>
                  <a:lnTo>
                    <a:pt x="18890" y="288049"/>
                  </a:lnTo>
                  <a:lnTo>
                    <a:pt x="41053" y="323255"/>
                  </a:lnTo>
                  <a:lnTo>
                    <a:pt x="70406" y="353933"/>
                  </a:lnTo>
                  <a:lnTo>
                    <a:pt x="105982" y="379246"/>
                  </a:lnTo>
                  <a:lnTo>
                    <a:pt x="146815" y="398361"/>
                  </a:lnTo>
                  <a:lnTo>
                    <a:pt x="191939" y="410442"/>
                  </a:lnTo>
                  <a:lnTo>
                    <a:pt x="240386" y="414654"/>
                  </a:lnTo>
                  <a:lnTo>
                    <a:pt x="288834" y="410442"/>
                  </a:lnTo>
                  <a:lnTo>
                    <a:pt x="333957" y="398361"/>
                  </a:lnTo>
                  <a:lnTo>
                    <a:pt x="374790" y="379246"/>
                  </a:lnTo>
                  <a:lnTo>
                    <a:pt x="410366" y="353933"/>
                  </a:lnTo>
                  <a:lnTo>
                    <a:pt x="439719" y="323255"/>
                  </a:lnTo>
                  <a:lnTo>
                    <a:pt x="461882" y="288049"/>
                  </a:lnTo>
                  <a:lnTo>
                    <a:pt x="475888" y="249149"/>
                  </a:lnTo>
                  <a:lnTo>
                    <a:pt x="480772" y="207390"/>
                  </a:lnTo>
                  <a:lnTo>
                    <a:pt x="475888" y="165590"/>
                  </a:lnTo>
                  <a:lnTo>
                    <a:pt x="461882" y="126658"/>
                  </a:lnTo>
                  <a:lnTo>
                    <a:pt x="439719" y="91430"/>
                  </a:lnTo>
                  <a:lnTo>
                    <a:pt x="410366" y="60737"/>
                  </a:lnTo>
                  <a:lnTo>
                    <a:pt x="374790" y="35415"/>
                  </a:lnTo>
                  <a:lnTo>
                    <a:pt x="333957" y="16295"/>
                  </a:lnTo>
                  <a:lnTo>
                    <a:pt x="288834" y="4212"/>
                  </a:lnTo>
                  <a:lnTo>
                    <a:pt x="24038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985" y="1860803"/>
              <a:ext cx="325881" cy="32588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6198" y="1298651"/>
            <a:ext cx="4145279" cy="30797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ENTERPRISE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CLIENTS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76039" y="1298651"/>
            <a:ext cx="4105275" cy="30797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SMES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STARTUPS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1659" y="1883410"/>
            <a:ext cx="653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Problem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96035" y="1899157"/>
            <a:ext cx="2563495" cy="637540"/>
            <a:chOff x="1296035" y="1899157"/>
            <a:chExt cx="2563495" cy="63754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035" y="1899157"/>
              <a:ext cx="241046" cy="23634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72006" y="2075027"/>
              <a:ext cx="2287905" cy="462280"/>
            </a:xfrm>
            <a:custGeom>
              <a:avLst/>
              <a:gdLst/>
              <a:ahLst/>
              <a:cxnLst/>
              <a:rect l="l" t="t" r="r" b="b"/>
              <a:pathLst>
                <a:path w="2287904" h="462280">
                  <a:moveTo>
                    <a:pt x="2287397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2287397" y="461670"/>
                  </a:lnTo>
                  <a:lnTo>
                    <a:pt x="228739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37917" y="1637791"/>
            <a:ext cx="1945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Needs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consistent,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guaranteed </a:t>
            </a:r>
            <a:r>
              <a:rPr sz="1200" b="1" dirty="0">
                <a:latin typeface="Calibri"/>
                <a:cs typeface="Calibri"/>
              </a:rPr>
              <a:t>supply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maintain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50873" y="2099005"/>
            <a:ext cx="2111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Unsegmented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inventory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leads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Calibri"/>
                <a:cs typeface="Calibri"/>
              </a:rPr>
              <a:t>stockout</a:t>
            </a:r>
            <a:r>
              <a:rPr sz="1200" spc="-10" dirty="0">
                <a:latin typeface="Calibri"/>
                <a:cs typeface="Calibri"/>
              </a:rPr>
              <a:t>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causing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reputation</a:t>
            </a:r>
            <a:r>
              <a:rPr sz="1200" b="1" spc="-20" dirty="0">
                <a:latin typeface="Calibri"/>
                <a:cs typeface="Calibri"/>
              </a:rPr>
              <a:t> risk</a:t>
            </a:r>
            <a:r>
              <a:rPr sz="1200" spc="-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198" y="1675409"/>
            <a:ext cx="4128135" cy="1903730"/>
            <a:chOff x="76198" y="1675409"/>
            <a:chExt cx="4128135" cy="1903730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783" y="1675409"/>
              <a:ext cx="330682" cy="33068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5296" y="2082025"/>
              <a:ext cx="438416" cy="43841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23913" y="3161855"/>
              <a:ext cx="979805" cy="412115"/>
            </a:xfrm>
            <a:custGeom>
              <a:avLst/>
              <a:gdLst/>
              <a:ahLst/>
              <a:cxnLst/>
              <a:rect l="l" t="t" r="r" b="b"/>
              <a:pathLst>
                <a:path w="979805" h="412114">
                  <a:moveTo>
                    <a:pt x="979538" y="0"/>
                  </a:moveTo>
                  <a:lnTo>
                    <a:pt x="0" y="0"/>
                  </a:lnTo>
                  <a:lnTo>
                    <a:pt x="0" y="411797"/>
                  </a:lnTo>
                  <a:lnTo>
                    <a:pt x="979538" y="411797"/>
                  </a:lnTo>
                  <a:lnTo>
                    <a:pt x="9795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198" y="3163950"/>
              <a:ext cx="481330" cy="414655"/>
            </a:xfrm>
            <a:custGeom>
              <a:avLst/>
              <a:gdLst/>
              <a:ahLst/>
              <a:cxnLst/>
              <a:rect l="l" t="t" r="r" b="b"/>
              <a:pathLst>
                <a:path w="481330" h="414654">
                  <a:moveTo>
                    <a:pt x="240386" y="0"/>
                  </a:moveTo>
                  <a:lnTo>
                    <a:pt x="191939" y="4212"/>
                  </a:lnTo>
                  <a:lnTo>
                    <a:pt x="146815" y="16295"/>
                  </a:lnTo>
                  <a:lnTo>
                    <a:pt x="105982" y="35415"/>
                  </a:lnTo>
                  <a:lnTo>
                    <a:pt x="70406" y="60737"/>
                  </a:lnTo>
                  <a:lnTo>
                    <a:pt x="41053" y="91430"/>
                  </a:lnTo>
                  <a:lnTo>
                    <a:pt x="18890" y="126658"/>
                  </a:lnTo>
                  <a:lnTo>
                    <a:pt x="4883" y="165590"/>
                  </a:lnTo>
                  <a:lnTo>
                    <a:pt x="0" y="207390"/>
                  </a:lnTo>
                  <a:lnTo>
                    <a:pt x="4883" y="249149"/>
                  </a:lnTo>
                  <a:lnTo>
                    <a:pt x="18890" y="288049"/>
                  </a:lnTo>
                  <a:lnTo>
                    <a:pt x="41053" y="323255"/>
                  </a:lnTo>
                  <a:lnTo>
                    <a:pt x="70406" y="353933"/>
                  </a:lnTo>
                  <a:lnTo>
                    <a:pt x="105982" y="379246"/>
                  </a:lnTo>
                  <a:lnTo>
                    <a:pt x="146815" y="398361"/>
                  </a:lnTo>
                  <a:lnTo>
                    <a:pt x="191939" y="410442"/>
                  </a:lnTo>
                  <a:lnTo>
                    <a:pt x="240386" y="414654"/>
                  </a:lnTo>
                  <a:lnTo>
                    <a:pt x="288834" y="410442"/>
                  </a:lnTo>
                  <a:lnTo>
                    <a:pt x="333957" y="398361"/>
                  </a:lnTo>
                  <a:lnTo>
                    <a:pt x="374790" y="379246"/>
                  </a:lnTo>
                  <a:lnTo>
                    <a:pt x="410366" y="353933"/>
                  </a:lnTo>
                  <a:lnTo>
                    <a:pt x="439719" y="323255"/>
                  </a:lnTo>
                  <a:lnTo>
                    <a:pt x="461882" y="288049"/>
                  </a:lnTo>
                  <a:lnTo>
                    <a:pt x="475888" y="249149"/>
                  </a:lnTo>
                  <a:lnTo>
                    <a:pt x="480772" y="207390"/>
                  </a:lnTo>
                  <a:lnTo>
                    <a:pt x="475888" y="165590"/>
                  </a:lnTo>
                  <a:lnTo>
                    <a:pt x="461882" y="126658"/>
                  </a:lnTo>
                  <a:lnTo>
                    <a:pt x="439719" y="91430"/>
                  </a:lnTo>
                  <a:lnTo>
                    <a:pt x="410366" y="60737"/>
                  </a:lnTo>
                  <a:lnTo>
                    <a:pt x="374790" y="35415"/>
                  </a:lnTo>
                  <a:lnTo>
                    <a:pt x="333957" y="16295"/>
                  </a:lnTo>
                  <a:lnTo>
                    <a:pt x="288834" y="4212"/>
                  </a:lnTo>
                  <a:lnTo>
                    <a:pt x="24038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4359" y="3231642"/>
            <a:ext cx="6305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Solution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8150" y="3100958"/>
            <a:ext cx="1404620" cy="533400"/>
            <a:chOff x="138150" y="3100958"/>
            <a:chExt cx="1404620" cy="533400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150" y="3209480"/>
              <a:ext cx="339661" cy="33966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94892" y="3100958"/>
              <a:ext cx="194310" cy="533400"/>
            </a:xfrm>
            <a:custGeom>
              <a:avLst/>
              <a:gdLst/>
              <a:ahLst/>
              <a:cxnLst/>
              <a:rect l="l" t="t" r="r" b="b"/>
              <a:pathLst>
                <a:path w="194309" h="533400">
                  <a:moveTo>
                    <a:pt x="194310" y="532892"/>
                  </a:moveTo>
                  <a:lnTo>
                    <a:pt x="185750" y="483743"/>
                  </a:lnTo>
                  <a:lnTo>
                    <a:pt x="179705" y="448945"/>
                  </a:lnTo>
                  <a:lnTo>
                    <a:pt x="151587" y="469734"/>
                  </a:lnTo>
                  <a:lnTo>
                    <a:pt x="5080" y="271272"/>
                  </a:lnTo>
                  <a:lnTo>
                    <a:pt x="0" y="275082"/>
                  </a:lnTo>
                  <a:lnTo>
                    <a:pt x="146481" y="473506"/>
                  </a:lnTo>
                  <a:lnTo>
                    <a:pt x="118364" y="494284"/>
                  </a:lnTo>
                  <a:lnTo>
                    <a:pt x="194310" y="532892"/>
                  </a:lnTo>
                  <a:close/>
                </a:path>
                <a:path w="194309" h="533400">
                  <a:moveTo>
                    <a:pt x="194310" y="0"/>
                  </a:moveTo>
                  <a:lnTo>
                    <a:pt x="118872" y="39624"/>
                  </a:lnTo>
                  <a:lnTo>
                    <a:pt x="147256" y="60096"/>
                  </a:lnTo>
                  <a:lnTo>
                    <a:pt x="0" y="264668"/>
                  </a:lnTo>
                  <a:lnTo>
                    <a:pt x="5080" y="268351"/>
                  </a:lnTo>
                  <a:lnTo>
                    <a:pt x="152349" y="63766"/>
                  </a:lnTo>
                  <a:lnTo>
                    <a:pt x="180721" y="84201"/>
                  </a:lnTo>
                  <a:lnTo>
                    <a:pt x="186270" y="49784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5781" y="3332733"/>
              <a:ext cx="246634" cy="7620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553844" y="2757042"/>
            <a:ext cx="264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Dedicated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Stock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Buffers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(10-20%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reserved inventory)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ensure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availability.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75663" y="3161766"/>
            <a:ext cx="2373630" cy="462280"/>
          </a:xfrm>
          <a:custGeom>
            <a:avLst/>
            <a:gdLst/>
            <a:ahLst/>
            <a:cxnLst/>
            <a:rect l="l" t="t" r="r" b="b"/>
            <a:pathLst>
              <a:path w="2373629" h="462279">
                <a:moveTo>
                  <a:pt x="2373630" y="0"/>
                </a:moveTo>
                <a:lnTo>
                  <a:pt x="0" y="0"/>
                </a:lnTo>
                <a:lnTo>
                  <a:pt x="0" y="461670"/>
                </a:lnTo>
                <a:lnTo>
                  <a:pt x="2373630" y="461670"/>
                </a:lnTo>
                <a:lnTo>
                  <a:pt x="23736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74038" y="3186429"/>
            <a:ext cx="256095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Quarterly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Procurement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Contracts</a:t>
            </a:r>
            <a:endParaRPr sz="12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with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AI-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10" dirty="0">
                <a:latin typeface="Calibri"/>
                <a:cs typeface="Calibri"/>
              </a:rPr>
              <a:t> auto-replenishment.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r>
              <a:rPr sz="1200" b="1" dirty="0">
                <a:latin typeface="Calibri"/>
                <a:cs typeface="Calibri"/>
              </a:rPr>
              <a:t>Dynamic </a:t>
            </a:r>
            <a:r>
              <a:rPr sz="1200" b="1" spc="-10" dirty="0">
                <a:latin typeface="Calibri"/>
                <a:cs typeface="Calibri"/>
              </a:rPr>
              <a:t>Reallocation: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10" dirty="0">
                <a:latin typeface="Calibri"/>
                <a:cs typeface="Calibri"/>
              </a:rPr>
              <a:t> enterprises’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demand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drops,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stock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shifted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SMEs.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5600" y="2683636"/>
            <a:ext cx="4196715" cy="1388745"/>
            <a:chOff x="45600" y="2683636"/>
            <a:chExt cx="4196715" cy="1388745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6639" y="3230088"/>
              <a:ext cx="307771" cy="30317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5125" y="2693161"/>
              <a:ext cx="4177665" cy="1369695"/>
            </a:xfrm>
            <a:custGeom>
              <a:avLst/>
              <a:gdLst/>
              <a:ahLst/>
              <a:cxnLst/>
              <a:rect l="l" t="t" r="r" b="b"/>
              <a:pathLst>
                <a:path w="4177665" h="1369695">
                  <a:moveTo>
                    <a:pt x="0" y="1369187"/>
                  </a:moveTo>
                  <a:lnTo>
                    <a:pt x="4177538" y="1369187"/>
                  </a:lnTo>
                  <a:lnTo>
                    <a:pt x="4177538" y="0"/>
                  </a:lnTo>
                  <a:lnTo>
                    <a:pt x="0" y="0"/>
                  </a:lnTo>
                  <a:lnTo>
                    <a:pt x="0" y="1369187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45465" y="4113657"/>
            <a:ext cx="381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2485" marR="5080" indent="-820419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Supporting</a:t>
            </a:r>
            <a:r>
              <a:rPr sz="1200" b="1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7E7E7E"/>
                </a:solidFill>
                <a:latin typeface="Calibri"/>
                <a:cs typeface="Calibri"/>
              </a:rPr>
              <a:t>Evidence:</a:t>
            </a:r>
            <a:r>
              <a:rPr sz="1200" b="1" i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Used</a:t>
            </a:r>
            <a:r>
              <a:rPr sz="1200" b="1" i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by</a:t>
            </a:r>
            <a:r>
              <a:rPr sz="1200" b="1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FMCG</a:t>
            </a:r>
            <a:r>
              <a:rPr sz="1200" b="1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giants</a:t>
            </a:r>
            <a:r>
              <a:rPr sz="1200" b="1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7E7E7E"/>
                </a:solidFill>
                <a:latin typeface="Calibri"/>
                <a:cs typeface="Calibri"/>
              </a:rPr>
              <a:t>(Nestlé,</a:t>
            </a:r>
            <a:r>
              <a:rPr sz="1200" b="1" i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HUL)</a:t>
            </a:r>
            <a:r>
              <a:rPr sz="1200" b="1" i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spc="-25" dirty="0">
                <a:solidFill>
                  <a:srgbClr val="7E7E7E"/>
                </a:solidFill>
                <a:latin typeface="Calibri"/>
                <a:cs typeface="Calibri"/>
              </a:rPr>
              <a:t>for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stable</a:t>
            </a:r>
            <a:r>
              <a:rPr sz="1200" b="1" i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B2B</a:t>
            </a:r>
            <a:r>
              <a:rPr sz="1200" b="1" i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demand</a:t>
            </a:r>
            <a:r>
              <a:rPr sz="1200" b="1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7E7E7E"/>
                </a:solidFill>
                <a:latin typeface="Calibri"/>
                <a:cs typeface="Calibri"/>
              </a:rPr>
              <a:t>management.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171566" y="1652181"/>
            <a:ext cx="2393315" cy="2827020"/>
            <a:chOff x="5171566" y="1652181"/>
            <a:chExt cx="2393315" cy="2827020"/>
          </a:xfrm>
        </p:grpSpPr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71566" y="1670469"/>
              <a:ext cx="352132" cy="35213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12202" y="1652181"/>
              <a:ext cx="352132" cy="35213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783198" y="3051683"/>
              <a:ext cx="1283335" cy="1427480"/>
            </a:xfrm>
            <a:custGeom>
              <a:avLst/>
              <a:gdLst/>
              <a:ahLst/>
              <a:cxnLst/>
              <a:rect l="l" t="t" r="r" b="b"/>
              <a:pathLst>
                <a:path w="1283334" h="1427479">
                  <a:moveTo>
                    <a:pt x="1283080" y="0"/>
                  </a:moveTo>
                  <a:lnTo>
                    <a:pt x="0" y="0"/>
                  </a:lnTo>
                  <a:lnTo>
                    <a:pt x="0" y="1427226"/>
                  </a:lnTo>
                  <a:lnTo>
                    <a:pt x="1283080" y="1427226"/>
                  </a:lnTo>
                  <a:lnTo>
                    <a:pt x="12830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4438586" y="1892617"/>
          <a:ext cx="3968748" cy="74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lgDash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795">
                <a:tc gridSpan="2">
                  <a:txBody>
                    <a:bodyPr/>
                    <a:lstStyle/>
                    <a:p>
                      <a:pPr marL="166370" marR="160655" indent="17780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Unexpected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Minute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cause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stockouts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disrupt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inventory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cycles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lgDash"/>
                    </a:lnL>
                    <a:lnR w="9525">
                      <a:solidFill>
                        <a:srgbClr val="000000"/>
                      </a:solidFill>
                      <a:prstDash val="lgDash"/>
                    </a:lnR>
                    <a:lnT w="9525">
                      <a:solidFill>
                        <a:srgbClr val="000000"/>
                      </a:solidFill>
                      <a:prstDash val="lgDash"/>
                    </a:lnT>
                    <a:lnB w="9525">
                      <a:solidFill>
                        <a:srgbClr val="000000"/>
                      </a:solidFill>
                      <a:prstDash val="lgDash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lgDash"/>
                    </a:lnL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0489" marR="102235" indent="-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Phitons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holds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too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much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stock,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leading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over-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purchasing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capital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lock-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6003416" y="1634744"/>
            <a:ext cx="653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Problem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38015" y="2729090"/>
            <a:ext cx="3982720" cy="27749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AI-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Just-in-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(JIT)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SMEs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37913" y="3023996"/>
            <a:ext cx="8426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AI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Prediction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SMEs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79005" y="3003930"/>
            <a:ext cx="951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Dynamic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MOQ </a:t>
            </a:r>
            <a:r>
              <a:rPr sz="1200" b="1" spc="-10" dirty="0">
                <a:latin typeface="Calibri"/>
                <a:cs typeface="Calibri"/>
              </a:rPr>
              <a:t>Adaptation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862957" y="3395471"/>
            <a:ext cx="3107690" cy="410845"/>
            <a:chOff x="4862957" y="3395471"/>
            <a:chExt cx="3107690" cy="410845"/>
          </a:xfrm>
        </p:grpSpPr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98489" y="3395471"/>
              <a:ext cx="403860" cy="40385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2957" y="3403472"/>
              <a:ext cx="363727" cy="36372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74063" y="3409745"/>
              <a:ext cx="396406" cy="396406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4409313" y="3744214"/>
            <a:ext cx="1259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Analyse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orders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trends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as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demand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fluctuating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83198" y="3051682"/>
            <a:ext cx="1283335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50"/>
              </a:lnSpc>
            </a:pPr>
            <a:r>
              <a:rPr sz="1200" b="1" dirty="0">
                <a:latin typeface="Calibri"/>
                <a:cs typeface="Calibri"/>
              </a:rPr>
              <a:t>Priority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Order</a:t>
            </a:r>
            <a:endParaRPr sz="1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Slots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1200">
              <a:latin typeface="Calibri"/>
              <a:cs typeface="Calibri"/>
            </a:endParaRPr>
          </a:p>
          <a:p>
            <a:pPr marL="113030" marR="75565" indent="635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"/>
                <a:cs typeface="Calibri"/>
              </a:rPr>
              <a:t>Recurring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SME </a:t>
            </a:r>
            <a:r>
              <a:rPr sz="1200" spc="-10" dirty="0">
                <a:latin typeface="Calibri"/>
                <a:cs typeface="Calibri"/>
              </a:rPr>
              <a:t>customers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are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guaranteed inventory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access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03440" y="3778757"/>
            <a:ext cx="1205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AI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groups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multiple </a:t>
            </a:r>
            <a:r>
              <a:rPr sz="1200" b="1" dirty="0">
                <a:latin typeface="Calibri"/>
                <a:cs typeface="Calibri"/>
              </a:rPr>
              <a:t>SME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orders </a:t>
            </a:r>
            <a:r>
              <a:rPr sz="1200" b="1" dirty="0">
                <a:latin typeface="Calibri"/>
                <a:cs typeface="Calibri"/>
              </a:rPr>
              <a:t>together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reduce </a:t>
            </a:r>
            <a:r>
              <a:rPr sz="1200" b="1" dirty="0">
                <a:latin typeface="Calibri"/>
                <a:cs typeface="Calibri"/>
              </a:rPr>
              <a:t>MOQ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burden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5117" y="4680419"/>
            <a:ext cx="1200785" cy="155067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66370" marR="159385" indent="-635" algn="ctr">
              <a:lnSpc>
                <a:spcPct val="99700"/>
              </a:lnSpc>
              <a:spcBef>
                <a:spcPts val="121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 THREE-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PART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STRATEGY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TRIAL ORDERS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336166" y="4680458"/>
            <a:ext cx="1242695" cy="1550670"/>
            <a:chOff x="1336166" y="4680458"/>
            <a:chExt cx="1242695" cy="1550670"/>
          </a:xfrm>
        </p:grpSpPr>
        <p:sp>
          <p:nvSpPr>
            <p:cNvPr id="71" name="object 71"/>
            <p:cNvSpPr/>
            <p:nvPr/>
          </p:nvSpPr>
          <p:spPr>
            <a:xfrm>
              <a:off x="1336166" y="4680458"/>
              <a:ext cx="162560" cy="1550670"/>
            </a:xfrm>
            <a:custGeom>
              <a:avLst/>
              <a:gdLst/>
              <a:ahLst/>
              <a:cxnLst/>
              <a:rect l="l" t="t" r="r" b="b"/>
              <a:pathLst>
                <a:path w="162559" h="1550670">
                  <a:moveTo>
                    <a:pt x="0" y="0"/>
                  </a:moveTo>
                  <a:lnTo>
                    <a:pt x="0" y="1550250"/>
                  </a:lnTo>
                  <a:lnTo>
                    <a:pt x="162179" y="77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2725" y="5096856"/>
              <a:ext cx="325932" cy="334778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700529" y="4646167"/>
            <a:ext cx="142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732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Key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Challenges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of </a:t>
            </a:r>
            <a:r>
              <a:rPr sz="1200" b="1" dirty="0">
                <a:latin typeface="Calibri"/>
                <a:cs typeface="Calibri"/>
              </a:rPr>
              <a:t>Managing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Trial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Orders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528191" y="5408828"/>
            <a:ext cx="1821180" cy="8312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7465" rIns="0" bIns="0" rtlCol="0">
            <a:spAutoFit/>
          </a:bodyPr>
          <a:lstStyle/>
          <a:p>
            <a:pPr marL="95250" marR="88265" algn="ctr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Calibri"/>
                <a:cs typeface="Calibri"/>
              </a:rPr>
              <a:t>Disrupts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Enterprise </a:t>
            </a:r>
            <a:r>
              <a:rPr sz="1200" dirty="0">
                <a:latin typeface="Calibri"/>
                <a:cs typeface="Calibri"/>
              </a:rPr>
              <a:t>Stock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Planning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High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Waste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Probability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Short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Shelf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Life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423920" y="4645659"/>
            <a:ext cx="5075555" cy="1625600"/>
            <a:chOff x="3423920" y="4645659"/>
            <a:chExt cx="5075555" cy="1625600"/>
          </a:xfrm>
        </p:grpSpPr>
        <p:sp>
          <p:nvSpPr>
            <p:cNvPr id="76" name="object 76"/>
            <p:cNvSpPr/>
            <p:nvPr/>
          </p:nvSpPr>
          <p:spPr>
            <a:xfrm>
              <a:off x="3423920" y="4670932"/>
              <a:ext cx="162560" cy="1550670"/>
            </a:xfrm>
            <a:custGeom>
              <a:avLst/>
              <a:gdLst/>
              <a:ahLst/>
              <a:cxnLst/>
              <a:rect l="l" t="t" r="r" b="b"/>
              <a:pathLst>
                <a:path w="162560" h="1550670">
                  <a:moveTo>
                    <a:pt x="0" y="0"/>
                  </a:moveTo>
                  <a:lnTo>
                    <a:pt x="0" y="1550263"/>
                  </a:lnTo>
                  <a:lnTo>
                    <a:pt x="162178" y="77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37280" y="4652009"/>
              <a:ext cx="4855845" cy="1612900"/>
            </a:xfrm>
            <a:custGeom>
              <a:avLst/>
              <a:gdLst/>
              <a:ahLst/>
              <a:cxnLst/>
              <a:rect l="l" t="t" r="r" b="b"/>
              <a:pathLst>
                <a:path w="4855845" h="1612900">
                  <a:moveTo>
                    <a:pt x="268732" y="0"/>
                  </a:moveTo>
                  <a:lnTo>
                    <a:pt x="4586732" y="0"/>
                  </a:lnTo>
                  <a:lnTo>
                    <a:pt x="4635049" y="4328"/>
                  </a:lnTo>
                  <a:lnTo>
                    <a:pt x="4680520" y="16807"/>
                  </a:lnTo>
                  <a:lnTo>
                    <a:pt x="4722386" y="36679"/>
                  </a:lnTo>
                  <a:lnTo>
                    <a:pt x="4759891" y="63187"/>
                  </a:lnTo>
                  <a:lnTo>
                    <a:pt x="4792276" y="95572"/>
                  </a:lnTo>
                  <a:lnTo>
                    <a:pt x="4818784" y="133077"/>
                  </a:lnTo>
                  <a:lnTo>
                    <a:pt x="4838656" y="174943"/>
                  </a:lnTo>
                  <a:lnTo>
                    <a:pt x="4851135" y="220414"/>
                  </a:lnTo>
                  <a:lnTo>
                    <a:pt x="4855464" y="268731"/>
                  </a:lnTo>
                  <a:lnTo>
                    <a:pt x="4855464" y="1612315"/>
                  </a:lnTo>
                  <a:lnTo>
                    <a:pt x="0" y="1612315"/>
                  </a:lnTo>
                  <a:lnTo>
                    <a:pt x="0" y="268731"/>
                  </a:lnTo>
                  <a:lnTo>
                    <a:pt x="4328" y="220414"/>
                  </a:lnTo>
                  <a:lnTo>
                    <a:pt x="16807" y="174943"/>
                  </a:lnTo>
                  <a:lnTo>
                    <a:pt x="36679" y="133077"/>
                  </a:lnTo>
                  <a:lnTo>
                    <a:pt x="63187" y="95572"/>
                  </a:lnTo>
                  <a:lnTo>
                    <a:pt x="95572" y="63187"/>
                  </a:lnTo>
                  <a:lnTo>
                    <a:pt x="133077" y="36679"/>
                  </a:lnTo>
                  <a:lnTo>
                    <a:pt x="174943" y="16807"/>
                  </a:lnTo>
                  <a:lnTo>
                    <a:pt x="220414" y="4328"/>
                  </a:lnTo>
                  <a:lnTo>
                    <a:pt x="268732" y="0"/>
                  </a:lnTo>
                  <a:close/>
                </a:path>
              </a:pathLst>
            </a:custGeom>
            <a:ln w="12699">
              <a:solidFill>
                <a:srgbClr val="AEABA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95951" y="4810124"/>
              <a:ext cx="1604645" cy="1411605"/>
            </a:xfrm>
            <a:custGeom>
              <a:avLst/>
              <a:gdLst/>
              <a:ahLst/>
              <a:cxnLst/>
              <a:rect l="l" t="t" r="r" b="b"/>
              <a:pathLst>
                <a:path w="1604645" h="1411604">
                  <a:moveTo>
                    <a:pt x="0" y="0"/>
                  </a:moveTo>
                  <a:lnTo>
                    <a:pt x="0" y="1411071"/>
                  </a:lnTo>
                </a:path>
                <a:path w="1604645" h="1411604">
                  <a:moveTo>
                    <a:pt x="1604518" y="0"/>
                  </a:moveTo>
                  <a:lnTo>
                    <a:pt x="1604518" y="1411071"/>
                  </a:lnTo>
                </a:path>
              </a:pathLst>
            </a:custGeom>
            <a:ln w="9525">
              <a:solidFill>
                <a:srgbClr val="76707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797300" y="5065014"/>
            <a:ext cx="12814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Dedicated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Trial Inventory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Pool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→ </a:t>
            </a:r>
            <a:r>
              <a:rPr sz="1200" dirty="0">
                <a:latin typeface="Calibri"/>
                <a:cs typeface="Calibri"/>
              </a:rPr>
              <a:t>Set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aside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5-</a:t>
            </a:r>
            <a:r>
              <a:rPr sz="1200" b="1" dirty="0">
                <a:latin typeface="Calibri"/>
                <a:cs typeface="Calibri"/>
              </a:rPr>
              <a:t>7%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of </a:t>
            </a:r>
            <a:r>
              <a:rPr sz="1200" b="1" dirty="0">
                <a:latin typeface="Calibri"/>
                <a:cs typeface="Calibri"/>
              </a:rPr>
              <a:t>total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stock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R&amp;D </a:t>
            </a:r>
            <a:r>
              <a:rPr sz="1200" dirty="0">
                <a:latin typeface="Calibri"/>
                <a:cs typeface="Calibri"/>
              </a:rPr>
              <a:t>buyers,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separate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inventory.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74640" y="5028692"/>
            <a:ext cx="1229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Expiry-</a:t>
            </a:r>
            <a:r>
              <a:rPr sz="1200" b="1" dirty="0">
                <a:latin typeface="Calibri"/>
                <a:cs typeface="Calibri"/>
              </a:rPr>
              <a:t>Based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Stock </a:t>
            </a:r>
            <a:r>
              <a:rPr sz="1200" b="1" spc="-10" dirty="0">
                <a:latin typeface="Calibri"/>
                <a:cs typeface="Calibri"/>
              </a:rPr>
              <a:t>Rotation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(FIFO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dirty="0">
                <a:latin typeface="Calibri"/>
                <a:cs typeface="Calibri"/>
              </a:rPr>
              <a:t>FEFO)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Ensure </a:t>
            </a:r>
            <a:r>
              <a:rPr sz="1200" dirty="0">
                <a:latin typeface="Calibri"/>
                <a:cs typeface="Calibri"/>
              </a:rPr>
              <a:t>older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stock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used </a:t>
            </a:r>
            <a:r>
              <a:rPr sz="1200" dirty="0">
                <a:latin typeface="Calibri"/>
                <a:cs typeface="Calibri"/>
              </a:rPr>
              <a:t>first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trial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orders, </a:t>
            </a:r>
            <a:r>
              <a:rPr sz="1200" dirty="0">
                <a:latin typeface="Calibri"/>
                <a:cs typeface="Calibri"/>
              </a:rPr>
              <a:t>minimizing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waste.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964426" y="5036642"/>
            <a:ext cx="1360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Dynamic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Discounting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Calibri"/>
                <a:cs typeface="Calibri"/>
              </a:rPr>
              <a:t>System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 If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trial</a:t>
            </a:r>
            <a:endParaRPr sz="1200">
              <a:latin typeface="Calibri"/>
              <a:cs typeface="Calibri"/>
            </a:endParaRPr>
          </a:p>
          <a:p>
            <a:pPr marL="27305" marR="22225" algn="ctr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orders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don’t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convert, </a:t>
            </a:r>
            <a:r>
              <a:rPr sz="1200" dirty="0">
                <a:latin typeface="Calibri"/>
                <a:cs typeface="Calibri"/>
              </a:rPr>
              <a:t>unsold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stock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repurposed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SMEs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discount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257173" y="4703826"/>
            <a:ext cx="3525520" cy="393065"/>
            <a:chOff x="4257173" y="4703826"/>
            <a:chExt cx="3525520" cy="393065"/>
          </a:xfrm>
        </p:grpSpPr>
        <p:pic>
          <p:nvPicPr>
            <p:cNvPr id="83" name="object 8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57173" y="4724279"/>
              <a:ext cx="361683" cy="36168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17107" y="4703826"/>
              <a:ext cx="370839" cy="37083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10957" y="4725225"/>
              <a:ext cx="371411" cy="371411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8605519" y="1158189"/>
            <a:ext cx="3516629" cy="30797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574675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SAVINGS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FINANCIALS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060688" y="1559255"/>
            <a:ext cx="1209040" cy="60325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5778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5.18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endParaRPr sz="1800">
              <a:latin typeface="Calibri"/>
              <a:cs typeface="Calibri"/>
            </a:endParaRPr>
          </a:p>
          <a:p>
            <a:pPr marL="363855">
              <a:lnSpc>
                <a:spcPct val="100000"/>
              </a:lnSpc>
              <a:spcBef>
                <a:spcPts val="5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505693" y="1555407"/>
            <a:ext cx="1211580" cy="6108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1594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484"/>
              </a:spcBef>
            </a:pPr>
            <a:r>
              <a:rPr sz="1800" b="1" dirty="0">
                <a:latin typeface="Calibri"/>
                <a:cs typeface="Calibri"/>
              </a:rPr>
              <a:t>3.02 </a:t>
            </a:r>
            <a:r>
              <a:rPr sz="1800" b="1" spc="-25" dirty="0">
                <a:latin typeface="Calibri"/>
                <a:cs typeface="Calibri"/>
              </a:rPr>
              <a:t>Cr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200" b="1" spc="-10" dirty="0">
                <a:latin typeface="Calibri"/>
                <a:cs typeface="Calibri"/>
              </a:rPr>
              <a:t>After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8691626" y="1822704"/>
            <a:ext cx="3315970" cy="2147570"/>
            <a:chOff x="8691626" y="1822704"/>
            <a:chExt cx="3315970" cy="2147570"/>
          </a:xfrm>
        </p:grpSpPr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69220" y="1822704"/>
              <a:ext cx="236474" cy="7620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9545193" y="2262251"/>
              <a:ext cx="1550670" cy="162560"/>
            </a:xfrm>
            <a:custGeom>
              <a:avLst/>
              <a:gdLst/>
              <a:ahLst/>
              <a:cxnLst/>
              <a:rect l="l" t="t" r="r" b="b"/>
              <a:pathLst>
                <a:path w="1550670" h="162560">
                  <a:moveTo>
                    <a:pt x="1550288" y="0"/>
                  </a:moveTo>
                  <a:lnTo>
                    <a:pt x="0" y="0"/>
                  </a:lnTo>
                  <a:lnTo>
                    <a:pt x="775080" y="162178"/>
                  </a:lnTo>
                  <a:lnTo>
                    <a:pt x="155028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97976" y="2669032"/>
              <a:ext cx="3303270" cy="1294765"/>
            </a:xfrm>
            <a:custGeom>
              <a:avLst/>
              <a:gdLst/>
              <a:ahLst/>
              <a:cxnLst/>
              <a:rect l="l" t="t" r="r" b="b"/>
              <a:pathLst>
                <a:path w="3303270" h="1294764">
                  <a:moveTo>
                    <a:pt x="0" y="215772"/>
                  </a:moveTo>
                  <a:lnTo>
                    <a:pt x="5700" y="166311"/>
                  </a:lnTo>
                  <a:lnTo>
                    <a:pt x="21938" y="120899"/>
                  </a:lnTo>
                  <a:lnTo>
                    <a:pt x="47416" y="80835"/>
                  </a:lnTo>
                  <a:lnTo>
                    <a:pt x="80835" y="47416"/>
                  </a:lnTo>
                  <a:lnTo>
                    <a:pt x="120899" y="21938"/>
                  </a:lnTo>
                  <a:lnTo>
                    <a:pt x="166311" y="5700"/>
                  </a:lnTo>
                  <a:lnTo>
                    <a:pt x="215773" y="0"/>
                  </a:lnTo>
                  <a:lnTo>
                    <a:pt x="3087370" y="0"/>
                  </a:lnTo>
                  <a:lnTo>
                    <a:pt x="3136871" y="5700"/>
                  </a:lnTo>
                  <a:lnTo>
                    <a:pt x="3182298" y="21938"/>
                  </a:lnTo>
                  <a:lnTo>
                    <a:pt x="3222360" y="47416"/>
                  </a:lnTo>
                  <a:lnTo>
                    <a:pt x="3255766" y="80835"/>
                  </a:lnTo>
                  <a:lnTo>
                    <a:pt x="3281226" y="120899"/>
                  </a:lnTo>
                  <a:lnTo>
                    <a:pt x="3297448" y="166311"/>
                  </a:lnTo>
                  <a:lnTo>
                    <a:pt x="3303143" y="215772"/>
                  </a:lnTo>
                  <a:lnTo>
                    <a:pt x="3303143" y="1078737"/>
                  </a:lnTo>
                  <a:lnTo>
                    <a:pt x="3297448" y="1128199"/>
                  </a:lnTo>
                  <a:lnTo>
                    <a:pt x="3281226" y="1173611"/>
                  </a:lnTo>
                  <a:lnTo>
                    <a:pt x="3255766" y="1213675"/>
                  </a:lnTo>
                  <a:lnTo>
                    <a:pt x="3222360" y="1247094"/>
                  </a:lnTo>
                  <a:lnTo>
                    <a:pt x="3182298" y="1272572"/>
                  </a:lnTo>
                  <a:lnTo>
                    <a:pt x="3136871" y="1288810"/>
                  </a:lnTo>
                  <a:lnTo>
                    <a:pt x="3087370" y="1294510"/>
                  </a:lnTo>
                  <a:lnTo>
                    <a:pt x="215773" y="1294510"/>
                  </a:lnTo>
                  <a:lnTo>
                    <a:pt x="166311" y="1288810"/>
                  </a:lnTo>
                  <a:lnTo>
                    <a:pt x="120899" y="1272572"/>
                  </a:lnTo>
                  <a:lnTo>
                    <a:pt x="80835" y="1247094"/>
                  </a:lnTo>
                  <a:lnTo>
                    <a:pt x="47416" y="1213675"/>
                  </a:lnTo>
                  <a:lnTo>
                    <a:pt x="21938" y="1173611"/>
                  </a:lnTo>
                  <a:lnTo>
                    <a:pt x="5700" y="1128199"/>
                  </a:lnTo>
                  <a:lnTo>
                    <a:pt x="0" y="1078737"/>
                  </a:lnTo>
                  <a:lnTo>
                    <a:pt x="0" y="215772"/>
                  </a:lnTo>
                  <a:close/>
                </a:path>
              </a:pathLst>
            </a:custGeom>
            <a:ln w="12699">
              <a:solidFill>
                <a:srgbClr val="000E2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9065006" y="2460586"/>
            <a:ext cx="893444" cy="26860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651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30"/>
              </a:spcBef>
            </a:pP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How?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697468" y="2744723"/>
            <a:ext cx="392430" cy="1235710"/>
            <a:chOff x="8697468" y="2744723"/>
            <a:chExt cx="392430" cy="1235710"/>
          </a:xfrm>
        </p:grpSpPr>
        <p:pic>
          <p:nvPicPr>
            <p:cNvPr id="95" name="object 9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97468" y="2744723"/>
              <a:ext cx="392429" cy="32080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97468" y="2927603"/>
              <a:ext cx="392429" cy="32080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97468" y="3293363"/>
              <a:ext cx="392429" cy="32080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97468" y="3659123"/>
              <a:ext cx="392429" cy="320801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8777731" y="2774696"/>
            <a:ext cx="31457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Stockouts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58%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(₹70L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recovered)</a:t>
            </a:r>
            <a:endParaRPr sz="1200">
              <a:latin typeface="Calibri"/>
              <a:cs typeface="Calibri"/>
            </a:endParaRPr>
          </a:p>
          <a:p>
            <a:pPr marL="25654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Inventory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Wastage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Reduced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47% </a:t>
            </a:r>
            <a:r>
              <a:rPr sz="1200" spc="-20" dirty="0">
                <a:latin typeface="Calibri"/>
                <a:cs typeface="Calibri"/>
              </a:rPr>
              <a:t>(₹70L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saved)</a:t>
            </a:r>
            <a:endParaRPr sz="1200">
              <a:latin typeface="Calibri"/>
              <a:cs typeface="Calibri"/>
            </a:endParaRPr>
          </a:p>
          <a:p>
            <a:pPr marL="25654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Holding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Procurement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Costs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Optimized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(₹76L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saved)</a:t>
            </a:r>
            <a:endParaRPr sz="1200">
              <a:latin typeface="Calibri"/>
              <a:cs typeface="Calibri"/>
            </a:endParaRPr>
          </a:p>
          <a:p>
            <a:pPr marL="25654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Break-</a:t>
            </a:r>
            <a:r>
              <a:rPr sz="1200" dirty="0">
                <a:latin typeface="Calibri"/>
                <a:cs typeface="Calibri"/>
              </a:rPr>
              <a:t>even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Less Than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</a:t>
            </a:r>
            <a:r>
              <a:rPr sz="1200" spc="-10" dirty="0">
                <a:latin typeface="Calibri"/>
                <a:cs typeface="Calibri"/>
              </a:rPr>
              <a:t> Months</a:t>
            </a:r>
            <a:r>
              <a:rPr sz="1200" b="1" spc="-10" dirty="0">
                <a:latin typeface="Calibri"/>
                <a:cs typeface="Calibri"/>
              </a:rPr>
              <a:t>!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8628380" y="1627403"/>
            <a:ext cx="3483610" cy="3642995"/>
            <a:chOff x="8628380" y="1627403"/>
            <a:chExt cx="3483610" cy="3642995"/>
          </a:xfrm>
        </p:grpSpPr>
        <p:pic>
          <p:nvPicPr>
            <p:cNvPr id="101" name="object 10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75948" y="1627403"/>
              <a:ext cx="335635" cy="392531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628380" y="1675422"/>
              <a:ext cx="370801" cy="37080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21466" y="2455240"/>
              <a:ext cx="487070" cy="32097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834103" y="4192523"/>
              <a:ext cx="1077480" cy="1077480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0884662" y="4223766"/>
              <a:ext cx="981075" cy="981075"/>
            </a:xfrm>
            <a:custGeom>
              <a:avLst/>
              <a:gdLst/>
              <a:ahLst/>
              <a:cxnLst/>
              <a:rect l="l" t="t" r="r" b="b"/>
              <a:pathLst>
                <a:path w="981075" h="981075">
                  <a:moveTo>
                    <a:pt x="490347" y="0"/>
                  </a:moveTo>
                  <a:lnTo>
                    <a:pt x="443130" y="2245"/>
                  </a:lnTo>
                  <a:lnTo>
                    <a:pt x="397182" y="8843"/>
                  </a:lnTo>
                  <a:lnTo>
                    <a:pt x="352708" y="19589"/>
                  </a:lnTo>
                  <a:lnTo>
                    <a:pt x="309913" y="34278"/>
                  </a:lnTo>
                  <a:lnTo>
                    <a:pt x="269004" y="52703"/>
                  </a:lnTo>
                  <a:lnTo>
                    <a:pt x="230185" y="74660"/>
                  </a:lnTo>
                  <a:lnTo>
                    <a:pt x="193664" y="99942"/>
                  </a:lnTo>
                  <a:lnTo>
                    <a:pt x="159644" y="128345"/>
                  </a:lnTo>
                  <a:lnTo>
                    <a:pt x="128332" y="159663"/>
                  </a:lnTo>
                  <a:lnTo>
                    <a:pt x="99934" y="193689"/>
                  </a:lnTo>
                  <a:lnTo>
                    <a:pt x="74654" y="230220"/>
                  </a:lnTo>
                  <a:lnTo>
                    <a:pt x="52700" y="269049"/>
                  </a:lnTo>
                  <a:lnTo>
                    <a:pt x="34276" y="309970"/>
                  </a:lnTo>
                  <a:lnTo>
                    <a:pt x="19589" y="352779"/>
                  </a:lnTo>
                  <a:lnTo>
                    <a:pt x="8843" y="397269"/>
                  </a:lnTo>
                  <a:lnTo>
                    <a:pt x="2245" y="443236"/>
                  </a:lnTo>
                  <a:lnTo>
                    <a:pt x="0" y="490473"/>
                  </a:lnTo>
                  <a:lnTo>
                    <a:pt x="2245" y="537711"/>
                  </a:lnTo>
                  <a:lnTo>
                    <a:pt x="8843" y="583678"/>
                  </a:lnTo>
                  <a:lnTo>
                    <a:pt x="19589" y="628168"/>
                  </a:lnTo>
                  <a:lnTo>
                    <a:pt x="34276" y="670977"/>
                  </a:lnTo>
                  <a:lnTo>
                    <a:pt x="52700" y="711898"/>
                  </a:lnTo>
                  <a:lnTo>
                    <a:pt x="74654" y="750727"/>
                  </a:lnTo>
                  <a:lnTo>
                    <a:pt x="99934" y="787258"/>
                  </a:lnTo>
                  <a:lnTo>
                    <a:pt x="128332" y="821284"/>
                  </a:lnTo>
                  <a:lnTo>
                    <a:pt x="159644" y="852602"/>
                  </a:lnTo>
                  <a:lnTo>
                    <a:pt x="193664" y="881005"/>
                  </a:lnTo>
                  <a:lnTo>
                    <a:pt x="230185" y="906287"/>
                  </a:lnTo>
                  <a:lnTo>
                    <a:pt x="269004" y="928244"/>
                  </a:lnTo>
                  <a:lnTo>
                    <a:pt x="309913" y="946669"/>
                  </a:lnTo>
                  <a:lnTo>
                    <a:pt x="352708" y="961358"/>
                  </a:lnTo>
                  <a:lnTo>
                    <a:pt x="397182" y="972104"/>
                  </a:lnTo>
                  <a:lnTo>
                    <a:pt x="443130" y="978702"/>
                  </a:lnTo>
                  <a:lnTo>
                    <a:pt x="490347" y="980947"/>
                  </a:lnTo>
                  <a:lnTo>
                    <a:pt x="537584" y="978702"/>
                  </a:lnTo>
                  <a:lnTo>
                    <a:pt x="583551" y="972104"/>
                  </a:lnTo>
                  <a:lnTo>
                    <a:pt x="628041" y="961358"/>
                  </a:lnTo>
                  <a:lnTo>
                    <a:pt x="670850" y="946669"/>
                  </a:lnTo>
                  <a:lnTo>
                    <a:pt x="711771" y="928244"/>
                  </a:lnTo>
                  <a:lnTo>
                    <a:pt x="750600" y="906287"/>
                  </a:lnTo>
                  <a:lnTo>
                    <a:pt x="787131" y="881005"/>
                  </a:lnTo>
                  <a:lnTo>
                    <a:pt x="821157" y="852602"/>
                  </a:lnTo>
                  <a:lnTo>
                    <a:pt x="852475" y="821284"/>
                  </a:lnTo>
                  <a:lnTo>
                    <a:pt x="880878" y="787258"/>
                  </a:lnTo>
                  <a:lnTo>
                    <a:pt x="906160" y="750727"/>
                  </a:lnTo>
                  <a:lnTo>
                    <a:pt x="928117" y="711898"/>
                  </a:lnTo>
                  <a:lnTo>
                    <a:pt x="946542" y="670977"/>
                  </a:lnTo>
                  <a:lnTo>
                    <a:pt x="961231" y="628168"/>
                  </a:lnTo>
                  <a:lnTo>
                    <a:pt x="971977" y="583678"/>
                  </a:lnTo>
                  <a:lnTo>
                    <a:pt x="978575" y="537711"/>
                  </a:lnTo>
                  <a:lnTo>
                    <a:pt x="980821" y="490473"/>
                  </a:lnTo>
                  <a:lnTo>
                    <a:pt x="978575" y="443236"/>
                  </a:lnTo>
                  <a:lnTo>
                    <a:pt x="971977" y="397269"/>
                  </a:lnTo>
                  <a:lnTo>
                    <a:pt x="961231" y="352779"/>
                  </a:lnTo>
                  <a:lnTo>
                    <a:pt x="946542" y="309970"/>
                  </a:lnTo>
                  <a:lnTo>
                    <a:pt x="928117" y="269049"/>
                  </a:lnTo>
                  <a:lnTo>
                    <a:pt x="906160" y="230220"/>
                  </a:lnTo>
                  <a:lnTo>
                    <a:pt x="880878" y="193689"/>
                  </a:lnTo>
                  <a:lnTo>
                    <a:pt x="852475" y="159663"/>
                  </a:lnTo>
                  <a:lnTo>
                    <a:pt x="821157" y="128345"/>
                  </a:lnTo>
                  <a:lnTo>
                    <a:pt x="787131" y="99942"/>
                  </a:lnTo>
                  <a:lnTo>
                    <a:pt x="750600" y="74660"/>
                  </a:lnTo>
                  <a:lnTo>
                    <a:pt x="711771" y="52703"/>
                  </a:lnTo>
                  <a:lnTo>
                    <a:pt x="670850" y="34278"/>
                  </a:lnTo>
                  <a:lnTo>
                    <a:pt x="628041" y="19589"/>
                  </a:lnTo>
                  <a:lnTo>
                    <a:pt x="583551" y="8843"/>
                  </a:lnTo>
                  <a:lnTo>
                    <a:pt x="537584" y="2245"/>
                  </a:lnTo>
                  <a:lnTo>
                    <a:pt x="49034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917301" y="4256532"/>
              <a:ext cx="915669" cy="915669"/>
            </a:xfrm>
            <a:custGeom>
              <a:avLst/>
              <a:gdLst/>
              <a:ahLst/>
              <a:cxnLst/>
              <a:rect l="l" t="t" r="r" b="b"/>
              <a:pathLst>
                <a:path w="915670" h="915670">
                  <a:moveTo>
                    <a:pt x="457707" y="0"/>
                  </a:moveTo>
                  <a:lnTo>
                    <a:pt x="410919" y="2363"/>
                  </a:lnTo>
                  <a:lnTo>
                    <a:pt x="365479" y="9301"/>
                  </a:lnTo>
                  <a:lnTo>
                    <a:pt x="321620" y="20582"/>
                  </a:lnTo>
                  <a:lnTo>
                    <a:pt x="279570" y="35976"/>
                  </a:lnTo>
                  <a:lnTo>
                    <a:pt x="239561" y="55253"/>
                  </a:lnTo>
                  <a:lnTo>
                    <a:pt x="201823" y="78183"/>
                  </a:lnTo>
                  <a:lnTo>
                    <a:pt x="166586" y="104536"/>
                  </a:lnTo>
                  <a:lnTo>
                    <a:pt x="134080" y="134080"/>
                  </a:lnTo>
                  <a:lnTo>
                    <a:pt x="104536" y="166586"/>
                  </a:lnTo>
                  <a:lnTo>
                    <a:pt x="78183" y="201823"/>
                  </a:lnTo>
                  <a:lnTo>
                    <a:pt x="55253" y="239561"/>
                  </a:lnTo>
                  <a:lnTo>
                    <a:pt x="35976" y="279570"/>
                  </a:lnTo>
                  <a:lnTo>
                    <a:pt x="20582" y="321620"/>
                  </a:lnTo>
                  <a:lnTo>
                    <a:pt x="9301" y="365479"/>
                  </a:lnTo>
                  <a:lnTo>
                    <a:pt x="2363" y="410919"/>
                  </a:lnTo>
                  <a:lnTo>
                    <a:pt x="0" y="457708"/>
                  </a:lnTo>
                  <a:lnTo>
                    <a:pt x="2363" y="504519"/>
                  </a:lnTo>
                  <a:lnTo>
                    <a:pt x="9301" y="549978"/>
                  </a:lnTo>
                  <a:lnTo>
                    <a:pt x="20582" y="593854"/>
                  </a:lnTo>
                  <a:lnTo>
                    <a:pt x="35976" y="635918"/>
                  </a:lnTo>
                  <a:lnTo>
                    <a:pt x="55253" y="675940"/>
                  </a:lnTo>
                  <a:lnTo>
                    <a:pt x="78183" y="713688"/>
                  </a:lnTo>
                  <a:lnTo>
                    <a:pt x="104536" y="748934"/>
                  </a:lnTo>
                  <a:lnTo>
                    <a:pt x="134080" y="781446"/>
                  </a:lnTo>
                  <a:lnTo>
                    <a:pt x="166586" y="810996"/>
                  </a:lnTo>
                  <a:lnTo>
                    <a:pt x="201823" y="837352"/>
                  </a:lnTo>
                  <a:lnTo>
                    <a:pt x="239561" y="860285"/>
                  </a:lnTo>
                  <a:lnTo>
                    <a:pt x="279570" y="879564"/>
                  </a:lnTo>
                  <a:lnTo>
                    <a:pt x="321620" y="894959"/>
                  </a:lnTo>
                  <a:lnTo>
                    <a:pt x="365479" y="906241"/>
                  </a:lnTo>
                  <a:lnTo>
                    <a:pt x="410919" y="913179"/>
                  </a:lnTo>
                  <a:lnTo>
                    <a:pt x="457707" y="915543"/>
                  </a:lnTo>
                  <a:lnTo>
                    <a:pt x="504519" y="913179"/>
                  </a:lnTo>
                  <a:lnTo>
                    <a:pt x="549978" y="906241"/>
                  </a:lnTo>
                  <a:lnTo>
                    <a:pt x="593854" y="894959"/>
                  </a:lnTo>
                  <a:lnTo>
                    <a:pt x="635918" y="879564"/>
                  </a:lnTo>
                  <a:lnTo>
                    <a:pt x="675940" y="860285"/>
                  </a:lnTo>
                  <a:lnTo>
                    <a:pt x="713688" y="837352"/>
                  </a:lnTo>
                  <a:lnTo>
                    <a:pt x="748934" y="810996"/>
                  </a:lnTo>
                  <a:lnTo>
                    <a:pt x="781446" y="781446"/>
                  </a:lnTo>
                  <a:lnTo>
                    <a:pt x="810996" y="748934"/>
                  </a:lnTo>
                  <a:lnTo>
                    <a:pt x="837352" y="713688"/>
                  </a:lnTo>
                  <a:lnTo>
                    <a:pt x="860285" y="675940"/>
                  </a:lnTo>
                  <a:lnTo>
                    <a:pt x="879564" y="635918"/>
                  </a:lnTo>
                  <a:lnTo>
                    <a:pt x="894959" y="593854"/>
                  </a:lnTo>
                  <a:lnTo>
                    <a:pt x="906241" y="549978"/>
                  </a:lnTo>
                  <a:lnTo>
                    <a:pt x="913179" y="504519"/>
                  </a:lnTo>
                  <a:lnTo>
                    <a:pt x="915543" y="457708"/>
                  </a:lnTo>
                  <a:lnTo>
                    <a:pt x="913179" y="410919"/>
                  </a:lnTo>
                  <a:lnTo>
                    <a:pt x="906241" y="365479"/>
                  </a:lnTo>
                  <a:lnTo>
                    <a:pt x="894959" y="321620"/>
                  </a:lnTo>
                  <a:lnTo>
                    <a:pt x="879564" y="279570"/>
                  </a:lnTo>
                  <a:lnTo>
                    <a:pt x="860285" y="239561"/>
                  </a:lnTo>
                  <a:lnTo>
                    <a:pt x="837352" y="201823"/>
                  </a:lnTo>
                  <a:lnTo>
                    <a:pt x="810996" y="166586"/>
                  </a:lnTo>
                  <a:lnTo>
                    <a:pt x="781446" y="134080"/>
                  </a:lnTo>
                  <a:lnTo>
                    <a:pt x="748934" y="104536"/>
                  </a:lnTo>
                  <a:lnTo>
                    <a:pt x="713688" y="78183"/>
                  </a:lnTo>
                  <a:lnTo>
                    <a:pt x="675940" y="55253"/>
                  </a:lnTo>
                  <a:lnTo>
                    <a:pt x="635918" y="35976"/>
                  </a:lnTo>
                  <a:lnTo>
                    <a:pt x="593854" y="20582"/>
                  </a:lnTo>
                  <a:lnTo>
                    <a:pt x="549978" y="9301"/>
                  </a:lnTo>
                  <a:lnTo>
                    <a:pt x="504519" y="2363"/>
                  </a:lnTo>
                  <a:lnTo>
                    <a:pt x="457707" y="0"/>
                  </a:lnTo>
                  <a:close/>
                </a:path>
              </a:pathLst>
            </a:custGeom>
            <a:solidFill>
              <a:srgbClr val="F1F1F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917301" y="4256532"/>
              <a:ext cx="915669" cy="915669"/>
            </a:xfrm>
            <a:custGeom>
              <a:avLst/>
              <a:gdLst/>
              <a:ahLst/>
              <a:cxnLst/>
              <a:rect l="l" t="t" r="r" b="b"/>
              <a:pathLst>
                <a:path w="915670" h="915670">
                  <a:moveTo>
                    <a:pt x="0" y="457708"/>
                  </a:moveTo>
                  <a:lnTo>
                    <a:pt x="2363" y="410919"/>
                  </a:lnTo>
                  <a:lnTo>
                    <a:pt x="9301" y="365479"/>
                  </a:lnTo>
                  <a:lnTo>
                    <a:pt x="20582" y="321620"/>
                  </a:lnTo>
                  <a:lnTo>
                    <a:pt x="35976" y="279570"/>
                  </a:lnTo>
                  <a:lnTo>
                    <a:pt x="55253" y="239561"/>
                  </a:lnTo>
                  <a:lnTo>
                    <a:pt x="78183" y="201823"/>
                  </a:lnTo>
                  <a:lnTo>
                    <a:pt x="104536" y="166586"/>
                  </a:lnTo>
                  <a:lnTo>
                    <a:pt x="134080" y="134080"/>
                  </a:lnTo>
                  <a:lnTo>
                    <a:pt x="166586" y="104536"/>
                  </a:lnTo>
                  <a:lnTo>
                    <a:pt x="201823" y="78183"/>
                  </a:lnTo>
                  <a:lnTo>
                    <a:pt x="239561" y="55253"/>
                  </a:lnTo>
                  <a:lnTo>
                    <a:pt x="279570" y="35976"/>
                  </a:lnTo>
                  <a:lnTo>
                    <a:pt x="321620" y="20582"/>
                  </a:lnTo>
                  <a:lnTo>
                    <a:pt x="365479" y="9301"/>
                  </a:lnTo>
                  <a:lnTo>
                    <a:pt x="410919" y="2363"/>
                  </a:lnTo>
                  <a:lnTo>
                    <a:pt x="457707" y="0"/>
                  </a:lnTo>
                  <a:lnTo>
                    <a:pt x="504519" y="2363"/>
                  </a:lnTo>
                  <a:lnTo>
                    <a:pt x="549978" y="9301"/>
                  </a:lnTo>
                  <a:lnTo>
                    <a:pt x="593854" y="20582"/>
                  </a:lnTo>
                  <a:lnTo>
                    <a:pt x="635918" y="35976"/>
                  </a:lnTo>
                  <a:lnTo>
                    <a:pt x="675940" y="55253"/>
                  </a:lnTo>
                  <a:lnTo>
                    <a:pt x="713688" y="78183"/>
                  </a:lnTo>
                  <a:lnTo>
                    <a:pt x="748934" y="104536"/>
                  </a:lnTo>
                  <a:lnTo>
                    <a:pt x="781446" y="134080"/>
                  </a:lnTo>
                  <a:lnTo>
                    <a:pt x="810996" y="166586"/>
                  </a:lnTo>
                  <a:lnTo>
                    <a:pt x="837352" y="201823"/>
                  </a:lnTo>
                  <a:lnTo>
                    <a:pt x="860285" y="239561"/>
                  </a:lnTo>
                  <a:lnTo>
                    <a:pt x="879564" y="279570"/>
                  </a:lnTo>
                  <a:lnTo>
                    <a:pt x="894959" y="321620"/>
                  </a:lnTo>
                  <a:lnTo>
                    <a:pt x="906241" y="365479"/>
                  </a:lnTo>
                  <a:lnTo>
                    <a:pt x="913179" y="410919"/>
                  </a:lnTo>
                  <a:lnTo>
                    <a:pt x="915543" y="457708"/>
                  </a:lnTo>
                  <a:lnTo>
                    <a:pt x="913179" y="504519"/>
                  </a:lnTo>
                  <a:lnTo>
                    <a:pt x="906241" y="549978"/>
                  </a:lnTo>
                  <a:lnTo>
                    <a:pt x="894959" y="593854"/>
                  </a:lnTo>
                  <a:lnTo>
                    <a:pt x="879564" y="635918"/>
                  </a:lnTo>
                  <a:lnTo>
                    <a:pt x="860285" y="675940"/>
                  </a:lnTo>
                  <a:lnTo>
                    <a:pt x="837352" y="713688"/>
                  </a:lnTo>
                  <a:lnTo>
                    <a:pt x="810996" y="748934"/>
                  </a:lnTo>
                  <a:lnTo>
                    <a:pt x="781446" y="781446"/>
                  </a:lnTo>
                  <a:lnTo>
                    <a:pt x="748934" y="810996"/>
                  </a:lnTo>
                  <a:lnTo>
                    <a:pt x="713688" y="837352"/>
                  </a:lnTo>
                  <a:lnTo>
                    <a:pt x="675940" y="860285"/>
                  </a:lnTo>
                  <a:lnTo>
                    <a:pt x="635918" y="879564"/>
                  </a:lnTo>
                  <a:lnTo>
                    <a:pt x="593854" y="894959"/>
                  </a:lnTo>
                  <a:lnTo>
                    <a:pt x="549978" y="906241"/>
                  </a:lnTo>
                  <a:lnTo>
                    <a:pt x="504519" y="913179"/>
                  </a:lnTo>
                  <a:lnTo>
                    <a:pt x="457707" y="915543"/>
                  </a:lnTo>
                  <a:lnTo>
                    <a:pt x="410919" y="913179"/>
                  </a:lnTo>
                  <a:lnTo>
                    <a:pt x="365479" y="906241"/>
                  </a:lnTo>
                  <a:lnTo>
                    <a:pt x="321620" y="894959"/>
                  </a:lnTo>
                  <a:lnTo>
                    <a:pt x="279570" y="879564"/>
                  </a:lnTo>
                  <a:lnTo>
                    <a:pt x="239561" y="860285"/>
                  </a:lnTo>
                  <a:lnTo>
                    <a:pt x="201823" y="837352"/>
                  </a:lnTo>
                  <a:lnTo>
                    <a:pt x="166586" y="810996"/>
                  </a:lnTo>
                  <a:lnTo>
                    <a:pt x="134080" y="781446"/>
                  </a:lnTo>
                  <a:lnTo>
                    <a:pt x="104536" y="748934"/>
                  </a:lnTo>
                  <a:lnTo>
                    <a:pt x="78183" y="713688"/>
                  </a:lnTo>
                  <a:lnTo>
                    <a:pt x="55253" y="675940"/>
                  </a:lnTo>
                  <a:lnTo>
                    <a:pt x="35976" y="635918"/>
                  </a:lnTo>
                  <a:lnTo>
                    <a:pt x="20582" y="593854"/>
                  </a:lnTo>
                  <a:lnTo>
                    <a:pt x="9301" y="549978"/>
                  </a:lnTo>
                  <a:lnTo>
                    <a:pt x="2363" y="504519"/>
                  </a:lnTo>
                  <a:lnTo>
                    <a:pt x="0" y="457708"/>
                  </a:lnTo>
                  <a:close/>
                </a:path>
              </a:pathLst>
            </a:custGeom>
            <a:ln w="6350">
              <a:solidFill>
                <a:srgbClr val="013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11050905" y="4371213"/>
            <a:ext cx="650240" cy="6540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ts val="1210"/>
              </a:lnSpc>
              <a:spcBef>
                <a:spcPts val="235"/>
              </a:spcBef>
            </a:pPr>
            <a:r>
              <a:rPr sz="1100" dirty="0">
                <a:latin typeface="Calibri"/>
                <a:cs typeface="Calibri"/>
              </a:rPr>
              <a:t>Total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Costs </a:t>
            </a:r>
            <a:r>
              <a:rPr sz="1100" dirty="0">
                <a:latin typeface="Calibri"/>
                <a:cs typeface="Calibri"/>
              </a:rPr>
              <a:t>Savings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 </a:t>
            </a:r>
            <a:r>
              <a:rPr sz="1100" b="1" dirty="0">
                <a:latin typeface="Calibri"/>
                <a:cs typeface="Calibri"/>
              </a:rPr>
              <a:t>Rs</a:t>
            </a:r>
            <a:r>
              <a:rPr sz="1100" b="1" spc="-20" dirty="0">
                <a:latin typeface="Calibri"/>
                <a:cs typeface="Calibri"/>
              </a:rPr>
              <a:t> 2.16</a:t>
            </a:r>
            <a:endParaRPr sz="1100">
              <a:latin typeface="Calibri"/>
              <a:cs typeface="Calibri"/>
            </a:endParaRPr>
          </a:p>
          <a:p>
            <a:pPr marL="1270" algn="ctr">
              <a:lnSpc>
                <a:spcPts val="1180"/>
              </a:lnSpc>
            </a:pPr>
            <a:r>
              <a:rPr sz="1100" b="1" spc="-10" dirty="0">
                <a:latin typeface="Calibri"/>
                <a:cs typeface="Calibri"/>
              </a:rPr>
              <a:t>Crores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9813035" y="4184903"/>
            <a:ext cx="1295400" cy="1092835"/>
            <a:chOff x="9813035" y="4184903"/>
            <a:chExt cx="1295400" cy="1092835"/>
          </a:xfrm>
        </p:grpSpPr>
        <p:pic>
          <p:nvPicPr>
            <p:cNvPr id="110" name="object 11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13035" y="4184903"/>
              <a:ext cx="1295400" cy="1092708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9872713" y="4225531"/>
              <a:ext cx="1181100" cy="977900"/>
            </a:xfrm>
            <a:custGeom>
              <a:avLst/>
              <a:gdLst/>
              <a:ahLst/>
              <a:cxnLst/>
              <a:rect l="l" t="t" r="r" b="b"/>
              <a:pathLst>
                <a:path w="1181100" h="977900">
                  <a:moveTo>
                    <a:pt x="510844" y="0"/>
                  </a:moveTo>
                  <a:lnTo>
                    <a:pt x="466666" y="0"/>
                  </a:lnTo>
                  <a:lnTo>
                    <a:pt x="422631" y="3965"/>
                  </a:lnTo>
                  <a:lnTo>
                    <a:pt x="379030" y="11896"/>
                  </a:lnTo>
                  <a:lnTo>
                    <a:pt x="336152" y="23793"/>
                  </a:lnTo>
                  <a:lnTo>
                    <a:pt x="294288" y="39655"/>
                  </a:lnTo>
                  <a:lnTo>
                    <a:pt x="253726" y="59483"/>
                  </a:lnTo>
                  <a:lnTo>
                    <a:pt x="214758" y="83276"/>
                  </a:lnTo>
                  <a:lnTo>
                    <a:pt x="177673" y="111035"/>
                  </a:lnTo>
                  <a:lnTo>
                    <a:pt x="142760" y="142760"/>
                  </a:lnTo>
                  <a:lnTo>
                    <a:pt x="111035" y="177651"/>
                  </a:lnTo>
                  <a:lnTo>
                    <a:pt x="83276" y="214718"/>
                  </a:lnTo>
                  <a:lnTo>
                    <a:pt x="59483" y="253670"/>
                  </a:lnTo>
                  <a:lnTo>
                    <a:pt x="39655" y="294218"/>
                  </a:lnTo>
                  <a:lnTo>
                    <a:pt x="23793" y="336070"/>
                  </a:lnTo>
                  <a:lnTo>
                    <a:pt x="11896" y="378938"/>
                  </a:lnTo>
                  <a:lnTo>
                    <a:pt x="3965" y="422530"/>
                  </a:lnTo>
                  <a:lnTo>
                    <a:pt x="0" y="466558"/>
                  </a:lnTo>
                  <a:lnTo>
                    <a:pt x="0" y="510731"/>
                  </a:lnTo>
                  <a:lnTo>
                    <a:pt x="3965" y="554758"/>
                  </a:lnTo>
                  <a:lnTo>
                    <a:pt x="11896" y="598351"/>
                  </a:lnTo>
                  <a:lnTo>
                    <a:pt x="23793" y="641219"/>
                  </a:lnTo>
                  <a:lnTo>
                    <a:pt x="39655" y="683071"/>
                  </a:lnTo>
                  <a:lnTo>
                    <a:pt x="59483" y="723618"/>
                  </a:lnTo>
                  <a:lnTo>
                    <a:pt x="83276" y="762570"/>
                  </a:lnTo>
                  <a:lnTo>
                    <a:pt x="111035" y="799637"/>
                  </a:lnTo>
                  <a:lnTo>
                    <a:pt x="142760" y="834529"/>
                  </a:lnTo>
                  <a:lnTo>
                    <a:pt x="177673" y="866274"/>
                  </a:lnTo>
                  <a:lnTo>
                    <a:pt x="214758" y="894052"/>
                  </a:lnTo>
                  <a:lnTo>
                    <a:pt x="253726" y="917861"/>
                  </a:lnTo>
                  <a:lnTo>
                    <a:pt x="294288" y="937702"/>
                  </a:lnTo>
                  <a:lnTo>
                    <a:pt x="336152" y="953575"/>
                  </a:lnTo>
                  <a:lnTo>
                    <a:pt x="379030" y="965479"/>
                  </a:lnTo>
                  <a:lnTo>
                    <a:pt x="422631" y="973416"/>
                  </a:lnTo>
                  <a:lnTo>
                    <a:pt x="466666" y="977384"/>
                  </a:lnTo>
                  <a:lnTo>
                    <a:pt x="510844" y="977384"/>
                  </a:lnTo>
                  <a:lnTo>
                    <a:pt x="554876" y="973416"/>
                  </a:lnTo>
                  <a:lnTo>
                    <a:pt x="598472" y="965479"/>
                  </a:lnTo>
                  <a:lnTo>
                    <a:pt x="641342" y="953575"/>
                  </a:lnTo>
                  <a:lnTo>
                    <a:pt x="683196" y="937702"/>
                  </a:lnTo>
                  <a:lnTo>
                    <a:pt x="723745" y="917861"/>
                  </a:lnTo>
                  <a:lnTo>
                    <a:pt x="762697" y="894052"/>
                  </a:lnTo>
                  <a:lnTo>
                    <a:pt x="799764" y="866274"/>
                  </a:lnTo>
                  <a:lnTo>
                    <a:pt x="834656" y="834529"/>
                  </a:lnTo>
                  <a:lnTo>
                    <a:pt x="1180604" y="488708"/>
                  </a:lnTo>
                  <a:lnTo>
                    <a:pt x="834656" y="142760"/>
                  </a:lnTo>
                  <a:lnTo>
                    <a:pt x="799764" y="111035"/>
                  </a:lnTo>
                  <a:lnTo>
                    <a:pt x="762697" y="83276"/>
                  </a:lnTo>
                  <a:lnTo>
                    <a:pt x="723745" y="59483"/>
                  </a:lnTo>
                  <a:lnTo>
                    <a:pt x="683196" y="39655"/>
                  </a:lnTo>
                  <a:lnTo>
                    <a:pt x="641342" y="23793"/>
                  </a:lnTo>
                  <a:lnTo>
                    <a:pt x="598472" y="11896"/>
                  </a:lnTo>
                  <a:lnTo>
                    <a:pt x="554876" y="3965"/>
                  </a:lnTo>
                  <a:lnTo>
                    <a:pt x="5108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903586" y="4256531"/>
              <a:ext cx="915669" cy="915669"/>
            </a:xfrm>
            <a:custGeom>
              <a:avLst/>
              <a:gdLst/>
              <a:ahLst/>
              <a:cxnLst/>
              <a:rect l="l" t="t" r="r" b="b"/>
              <a:pathLst>
                <a:path w="915670" h="915670">
                  <a:moveTo>
                    <a:pt x="457835" y="0"/>
                  </a:moveTo>
                  <a:lnTo>
                    <a:pt x="411023" y="2363"/>
                  </a:lnTo>
                  <a:lnTo>
                    <a:pt x="365564" y="9301"/>
                  </a:lnTo>
                  <a:lnTo>
                    <a:pt x="321688" y="20582"/>
                  </a:lnTo>
                  <a:lnTo>
                    <a:pt x="279624" y="35976"/>
                  </a:lnTo>
                  <a:lnTo>
                    <a:pt x="239602" y="55253"/>
                  </a:lnTo>
                  <a:lnTo>
                    <a:pt x="201854" y="78183"/>
                  </a:lnTo>
                  <a:lnTo>
                    <a:pt x="166608" y="104536"/>
                  </a:lnTo>
                  <a:lnTo>
                    <a:pt x="134096" y="134080"/>
                  </a:lnTo>
                  <a:lnTo>
                    <a:pt x="104546" y="166586"/>
                  </a:lnTo>
                  <a:lnTo>
                    <a:pt x="78190" y="201823"/>
                  </a:lnTo>
                  <a:lnTo>
                    <a:pt x="55257" y="239561"/>
                  </a:lnTo>
                  <a:lnTo>
                    <a:pt x="35978" y="279570"/>
                  </a:lnTo>
                  <a:lnTo>
                    <a:pt x="20583" y="321620"/>
                  </a:lnTo>
                  <a:lnTo>
                    <a:pt x="9301" y="365479"/>
                  </a:lnTo>
                  <a:lnTo>
                    <a:pt x="2363" y="410919"/>
                  </a:lnTo>
                  <a:lnTo>
                    <a:pt x="0" y="457708"/>
                  </a:lnTo>
                  <a:lnTo>
                    <a:pt x="2363" y="504519"/>
                  </a:lnTo>
                  <a:lnTo>
                    <a:pt x="9301" y="549978"/>
                  </a:lnTo>
                  <a:lnTo>
                    <a:pt x="20583" y="593854"/>
                  </a:lnTo>
                  <a:lnTo>
                    <a:pt x="35978" y="635918"/>
                  </a:lnTo>
                  <a:lnTo>
                    <a:pt x="55257" y="675940"/>
                  </a:lnTo>
                  <a:lnTo>
                    <a:pt x="78190" y="713688"/>
                  </a:lnTo>
                  <a:lnTo>
                    <a:pt x="104546" y="748934"/>
                  </a:lnTo>
                  <a:lnTo>
                    <a:pt x="134096" y="781446"/>
                  </a:lnTo>
                  <a:lnTo>
                    <a:pt x="166608" y="810996"/>
                  </a:lnTo>
                  <a:lnTo>
                    <a:pt x="201854" y="837352"/>
                  </a:lnTo>
                  <a:lnTo>
                    <a:pt x="239602" y="860285"/>
                  </a:lnTo>
                  <a:lnTo>
                    <a:pt x="279624" y="879564"/>
                  </a:lnTo>
                  <a:lnTo>
                    <a:pt x="321688" y="894959"/>
                  </a:lnTo>
                  <a:lnTo>
                    <a:pt x="365564" y="906241"/>
                  </a:lnTo>
                  <a:lnTo>
                    <a:pt x="411023" y="913179"/>
                  </a:lnTo>
                  <a:lnTo>
                    <a:pt x="457835" y="915543"/>
                  </a:lnTo>
                  <a:lnTo>
                    <a:pt x="504646" y="913179"/>
                  </a:lnTo>
                  <a:lnTo>
                    <a:pt x="550105" y="906241"/>
                  </a:lnTo>
                  <a:lnTo>
                    <a:pt x="593981" y="894959"/>
                  </a:lnTo>
                  <a:lnTo>
                    <a:pt x="636045" y="879564"/>
                  </a:lnTo>
                  <a:lnTo>
                    <a:pt x="676067" y="860285"/>
                  </a:lnTo>
                  <a:lnTo>
                    <a:pt x="713815" y="837352"/>
                  </a:lnTo>
                  <a:lnTo>
                    <a:pt x="749061" y="810996"/>
                  </a:lnTo>
                  <a:lnTo>
                    <a:pt x="781573" y="781446"/>
                  </a:lnTo>
                  <a:lnTo>
                    <a:pt x="811123" y="748934"/>
                  </a:lnTo>
                  <a:lnTo>
                    <a:pt x="837479" y="713688"/>
                  </a:lnTo>
                  <a:lnTo>
                    <a:pt x="860412" y="675940"/>
                  </a:lnTo>
                  <a:lnTo>
                    <a:pt x="879691" y="635918"/>
                  </a:lnTo>
                  <a:lnTo>
                    <a:pt x="895086" y="593854"/>
                  </a:lnTo>
                  <a:lnTo>
                    <a:pt x="906368" y="549978"/>
                  </a:lnTo>
                  <a:lnTo>
                    <a:pt x="913306" y="504519"/>
                  </a:lnTo>
                  <a:lnTo>
                    <a:pt x="915670" y="457708"/>
                  </a:lnTo>
                  <a:lnTo>
                    <a:pt x="913306" y="410919"/>
                  </a:lnTo>
                  <a:lnTo>
                    <a:pt x="906368" y="365479"/>
                  </a:lnTo>
                  <a:lnTo>
                    <a:pt x="895086" y="321620"/>
                  </a:lnTo>
                  <a:lnTo>
                    <a:pt x="879691" y="279570"/>
                  </a:lnTo>
                  <a:lnTo>
                    <a:pt x="860412" y="239561"/>
                  </a:lnTo>
                  <a:lnTo>
                    <a:pt x="837479" y="201823"/>
                  </a:lnTo>
                  <a:lnTo>
                    <a:pt x="811123" y="166586"/>
                  </a:lnTo>
                  <a:lnTo>
                    <a:pt x="781573" y="134080"/>
                  </a:lnTo>
                  <a:lnTo>
                    <a:pt x="749061" y="104536"/>
                  </a:lnTo>
                  <a:lnTo>
                    <a:pt x="713815" y="78183"/>
                  </a:lnTo>
                  <a:lnTo>
                    <a:pt x="676067" y="55253"/>
                  </a:lnTo>
                  <a:lnTo>
                    <a:pt x="636045" y="35976"/>
                  </a:lnTo>
                  <a:lnTo>
                    <a:pt x="593981" y="20582"/>
                  </a:lnTo>
                  <a:lnTo>
                    <a:pt x="550105" y="9301"/>
                  </a:lnTo>
                  <a:lnTo>
                    <a:pt x="504646" y="2363"/>
                  </a:lnTo>
                  <a:lnTo>
                    <a:pt x="457835" y="0"/>
                  </a:lnTo>
                  <a:close/>
                </a:path>
              </a:pathLst>
            </a:custGeom>
            <a:solidFill>
              <a:srgbClr val="F1F1F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903586" y="4256531"/>
              <a:ext cx="915669" cy="915669"/>
            </a:xfrm>
            <a:custGeom>
              <a:avLst/>
              <a:gdLst/>
              <a:ahLst/>
              <a:cxnLst/>
              <a:rect l="l" t="t" r="r" b="b"/>
              <a:pathLst>
                <a:path w="915670" h="915670">
                  <a:moveTo>
                    <a:pt x="0" y="457708"/>
                  </a:moveTo>
                  <a:lnTo>
                    <a:pt x="2363" y="410919"/>
                  </a:lnTo>
                  <a:lnTo>
                    <a:pt x="9301" y="365479"/>
                  </a:lnTo>
                  <a:lnTo>
                    <a:pt x="20583" y="321620"/>
                  </a:lnTo>
                  <a:lnTo>
                    <a:pt x="35978" y="279570"/>
                  </a:lnTo>
                  <a:lnTo>
                    <a:pt x="55257" y="239561"/>
                  </a:lnTo>
                  <a:lnTo>
                    <a:pt x="78190" y="201823"/>
                  </a:lnTo>
                  <a:lnTo>
                    <a:pt x="104546" y="166586"/>
                  </a:lnTo>
                  <a:lnTo>
                    <a:pt x="134096" y="134080"/>
                  </a:lnTo>
                  <a:lnTo>
                    <a:pt x="166608" y="104536"/>
                  </a:lnTo>
                  <a:lnTo>
                    <a:pt x="201854" y="78183"/>
                  </a:lnTo>
                  <a:lnTo>
                    <a:pt x="239602" y="55253"/>
                  </a:lnTo>
                  <a:lnTo>
                    <a:pt x="279624" y="35976"/>
                  </a:lnTo>
                  <a:lnTo>
                    <a:pt x="321688" y="20582"/>
                  </a:lnTo>
                  <a:lnTo>
                    <a:pt x="365564" y="9301"/>
                  </a:lnTo>
                  <a:lnTo>
                    <a:pt x="411023" y="2363"/>
                  </a:lnTo>
                  <a:lnTo>
                    <a:pt x="457835" y="0"/>
                  </a:lnTo>
                  <a:lnTo>
                    <a:pt x="504646" y="2363"/>
                  </a:lnTo>
                  <a:lnTo>
                    <a:pt x="550105" y="9301"/>
                  </a:lnTo>
                  <a:lnTo>
                    <a:pt x="593981" y="20582"/>
                  </a:lnTo>
                  <a:lnTo>
                    <a:pt x="636045" y="35976"/>
                  </a:lnTo>
                  <a:lnTo>
                    <a:pt x="676067" y="55253"/>
                  </a:lnTo>
                  <a:lnTo>
                    <a:pt x="713815" y="78183"/>
                  </a:lnTo>
                  <a:lnTo>
                    <a:pt x="749061" y="104536"/>
                  </a:lnTo>
                  <a:lnTo>
                    <a:pt x="781573" y="134080"/>
                  </a:lnTo>
                  <a:lnTo>
                    <a:pt x="811123" y="166586"/>
                  </a:lnTo>
                  <a:lnTo>
                    <a:pt x="837479" y="201823"/>
                  </a:lnTo>
                  <a:lnTo>
                    <a:pt x="860412" y="239561"/>
                  </a:lnTo>
                  <a:lnTo>
                    <a:pt x="879691" y="279570"/>
                  </a:lnTo>
                  <a:lnTo>
                    <a:pt x="895086" y="321620"/>
                  </a:lnTo>
                  <a:lnTo>
                    <a:pt x="906368" y="365479"/>
                  </a:lnTo>
                  <a:lnTo>
                    <a:pt x="913306" y="410919"/>
                  </a:lnTo>
                  <a:lnTo>
                    <a:pt x="915670" y="457708"/>
                  </a:lnTo>
                  <a:lnTo>
                    <a:pt x="913306" y="504519"/>
                  </a:lnTo>
                  <a:lnTo>
                    <a:pt x="906368" y="549978"/>
                  </a:lnTo>
                  <a:lnTo>
                    <a:pt x="895086" y="593854"/>
                  </a:lnTo>
                  <a:lnTo>
                    <a:pt x="879691" y="635918"/>
                  </a:lnTo>
                  <a:lnTo>
                    <a:pt x="860412" y="675940"/>
                  </a:lnTo>
                  <a:lnTo>
                    <a:pt x="837479" y="713688"/>
                  </a:lnTo>
                  <a:lnTo>
                    <a:pt x="811123" y="748934"/>
                  </a:lnTo>
                  <a:lnTo>
                    <a:pt x="781573" y="781446"/>
                  </a:lnTo>
                  <a:lnTo>
                    <a:pt x="749061" y="810996"/>
                  </a:lnTo>
                  <a:lnTo>
                    <a:pt x="713815" y="837352"/>
                  </a:lnTo>
                  <a:lnTo>
                    <a:pt x="676067" y="860285"/>
                  </a:lnTo>
                  <a:lnTo>
                    <a:pt x="636045" y="879564"/>
                  </a:lnTo>
                  <a:lnTo>
                    <a:pt x="593981" y="894959"/>
                  </a:lnTo>
                  <a:lnTo>
                    <a:pt x="550105" y="906241"/>
                  </a:lnTo>
                  <a:lnTo>
                    <a:pt x="504646" y="913179"/>
                  </a:lnTo>
                  <a:lnTo>
                    <a:pt x="457835" y="915543"/>
                  </a:lnTo>
                  <a:lnTo>
                    <a:pt x="411023" y="913179"/>
                  </a:lnTo>
                  <a:lnTo>
                    <a:pt x="365564" y="906241"/>
                  </a:lnTo>
                  <a:lnTo>
                    <a:pt x="321688" y="894959"/>
                  </a:lnTo>
                  <a:lnTo>
                    <a:pt x="279624" y="879564"/>
                  </a:lnTo>
                  <a:lnTo>
                    <a:pt x="239602" y="860285"/>
                  </a:lnTo>
                  <a:lnTo>
                    <a:pt x="201854" y="837352"/>
                  </a:lnTo>
                  <a:lnTo>
                    <a:pt x="166608" y="810996"/>
                  </a:lnTo>
                  <a:lnTo>
                    <a:pt x="134096" y="781446"/>
                  </a:lnTo>
                  <a:lnTo>
                    <a:pt x="104546" y="748934"/>
                  </a:lnTo>
                  <a:lnTo>
                    <a:pt x="78190" y="713688"/>
                  </a:lnTo>
                  <a:lnTo>
                    <a:pt x="55257" y="675940"/>
                  </a:lnTo>
                  <a:lnTo>
                    <a:pt x="35978" y="635918"/>
                  </a:lnTo>
                  <a:lnTo>
                    <a:pt x="20583" y="593854"/>
                  </a:lnTo>
                  <a:lnTo>
                    <a:pt x="9301" y="549978"/>
                  </a:lnTo>
                  <a:lnTo>
                    <a:pt x="2363" y="504519"/>
                  </a:lnTo>
                  <a:lnTo>
                    <a:pt x="0" y="457708"/>
                  </a:lnTo>
                  <a:close/>
                </a:path>
              </a:pathLst>
            </a:custGeom>
            <a:ln w="6350">
              <a:solidFill>
                <a:srgbClr val="013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10063098" y="4371213"/>
            <a:ext cx="598805" cy="6540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 algn="just">
              <a:lnSpc>
                <a:spcPct val="91500"/>
              </a:lnSpc>
              <a:spcBef>
                <a:spcPts val="215"/>
              </a:spcBef>
            </a:pPr>
            <a:r>
              <a:rPr sz="1100" spc="-10" dirty="0">
                <a:latin typeface="Calibri"/>
                <a:cs typeface="Calibri"/>
              </a:rPr>
              <a:t>Segments </a:t>
            </a:r>
            <a:r>
              <a:rPr sz="1100" dirty="0">
                <a:latin typeface="Calibri"/>
                <a:cs typeface="Calibri"/>
              </a:rPr>
              <a:t>added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Rs </a:t>
            </a:r>
            <a:r>
              <a:rPr sz="1100" b="1" dirty="0">
                <a:latin typeface="Calibri"/>
                <a:cs typeface="Calibri"/>
              </a:rPr>
              <a:t>31L</a:t>
            </a:r>
            <a:r>
              <a:rPr sz="1100" b="1" spc="2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more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savings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8799576" y="4184903"/>
            <a:ext cx="1295400" cy="1092835"/>
            <a:chOff x="8799576" y="4184903"/>
            <a:chExt cx="1295400" cy="1092835"/>
          </a:xfrm>
        </p:grpSpPr>
        <p:pic>
          <p:nvPicPr>
            <p:cNvPr id="116" name="object 11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99576" y="4184903"/>
              <a:ext cx="1295400" cy="1092708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8859126" y="4225531"/>
              <a:ext cx="1181100" cy="977900"/>
            </a:xfrm>
            <a:custGeom>
              <a:avLst/>
              <a:gdLst/>
              <a:ahLst/>
              <a:cxnLst/>
              <a:rect l="l" t="t" r="r" b="b"/>
              <a:pathLst>
                <a:path w="1181100" h="977900">
                  <a:moveTo>
                    <a:pt x="510731" y="0"/>
                  </a:moveTo>
                  <a:lnTo>
                    <a:pt x="466558" y="0"/>
                  </a:lnTo>
                  <a:lnTo>
                    <a:pt x="422530" y="3965"/>
                  </a:lnTo>
                  <a:lnTo>
                    <a:pt x="378938" y="11896"/>
                  </a:lnTo>
                  <a:lnTo>
                    <a:pt x="336070" y="23793"/>
                  </a:lnTo>
                  <a:lnTo>
                    <a:pt x="294218" y="39655"/>
                  </a:lnTo>
                  <a:lnTo>
                    <a:pt x="253670" y="59483"/>
                  </a:lnTo>
                  <a:lnTo>
                    <a:pt x="214718" y="83276"/>
                  </a:lnTo>
                  <a:lnTo>
                    <a:pt x="177651" y="111035"/>
                  </a:lnTo>
                  <a:lnTo>
                    <a:pt x="142760" y="142760"/>
                  </a:lnTo>
                  <a:lnTo>
                    <a:pt x="111035" y="177651"/>
                  </a:lnTo>
                  <a:lnTo>
                    <a:pt x="83276" y="214718"/>
                  </a:lnTo>
                  <a:lnTo>
                    <a:pt x="59483" y="253670"/>
                  </a:lnTo>
                  <a:lnTo>
                    <a:pt x="39655" y="294218"/>
                  </a:lnTo>
                  <a:lnTo>
                    <a:pt x="23793" y="336070"/>
                  </a:lnTo>
                  <a:lnTo>
                    <a:pt x="11896" y="378938"/>
                  </a:lnTo>
                  <a:lnTo>
                    <a:pt x="3965" y="422530"/>
                  </a:lnTo>
                  <a:lnTo>
                    <a:pt x="0" y="466558"/>
                  </a:lnTo>
                  <a:lnTo>
                    <a:pt x="0" y="510731"/>
                  </a:lnTo>
                  <a:lnTo>
                    <a:pt x="3965" y="554758"/>
                  </a:lnTo>
                  <a:lnTo>
                    <a:pt x="11896" y="598351"/>
                  </a:lnTo>
                  <a:lnTo>
                    <a:pt x="23793" y="641219"/>
                  </a:lnTo>
                  <a:lnTo>
                    <a:pt x="39655" y="683071"/>
                  </a:lnTo>
                  <a:lnTo>
                    <a:pt x="59483" y="723618"/>
                  </a:lnTo>
                  <a:lnTo>
                    <a:pt x="83276" y="762570"/>
                  </a:lnTo>
                  <a:lnTo>
                    <a:pt x="111035" y="799637"/>
                  </a:lnTo>
                  <a:lnTo>
                    <a:pt x="142760" y="834529"/>
                  </a:lnTo>
                  <a:lnTo>
                    <a:pt x="177651" y="866274"/>
                  </a:lnTo>
                  <a:lnTo>
                    <a:pt x="214718" y="894052"/>
                  </a:lnTo>
                  <a:lnTo>
                    <a:pt x="253670" y="917861"/>
                  </a:lnTo>
                  <a:lnTo>
                    <a:pt x="294218" y="937702"/>
                  </a:lnTo>
                  <a:lnTo>
                    <a:pt x="336070" y="953575"/>
                  </a:lnTo>
                  <a:lnTo>
                    <a:pt x="378938" y="965479"/>
                  </a:lnTo>
                  <a:lnTo>
                    <a:pt x="422530" y="973416"/>
                  </a:lnTo>
                  <a:lnTo>
                    <a:pt x="466558" y="977384"/>
                  </a:lnTo>
                  <a:lnTo>
                    <a:pt x="510731" y="977384"/>
                  </a:lnTo>
                  <a:lnTo>
                    <a:pt x="554758" y="973416"/>
                  </a:lnTo>
                  <a:lnTo>
                    <a:pt x="598351" y="965479"/>
                  </a:lnTo>
                  <a:lnTo>
                    <a:pt x="641219" y="953575"/>
                  </a:lnTo>
                  <a:lnTo>
                    <a:pt x="683071" y="937702"/>
                  </a:lnTo>
                  <a:lnTo>
                    <a:pt x="723618" y="917861"/>
                  </a:lnTo>
                  <a:lnTo>
                    <a:pt x="762570" y="894052"/>
                  </a:lnTo>
                  <a:lnTo>
                    <a:pt x="799637" y="866274"/>
                  </a:lnTo>
                  <a:lnTo>
                    <a:pt x="834529" y="834529"/>
                  </a:lnTo>
                  <a:lnTo>
                    <a:pt x="1180477" y="488708"/>
                  </a:lnTo>
                  <a:lnTo>
                    <a:pt x="834529" y="142760"/>
                  </a:lnTo>
                  <a:lnTo>
                    <a:pt x="799637" y="111035"/>
                  </a:lnTo>
                  <a:lnTo>
                    <a:pt x="762570" y="83276"/>
                  </a:lnTo>
                  <a:lnTo>
                    <a:pt x="723618" y="59483"/>
                  </a:lnTo>
                  <a:lnTo>
                    <a:pt x="683071" y="39655"/>
                  </a:lnTo>
                  <a:lnTo>
                    <a:pt x="641219" y="23793"/>
                  </a:lnTo>
                  <a:lnTo>
                    <a:pt x="598351" y="11896"/>
                  </a:lnTo>
                  <a:lnTo>
                    <a:pt x="554758" y="3965"/>
                  </a:lnTo>
                  <a:lnTo>
                    <a:pt x="51073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890000" y="4256531"/>
              <a:ext cx="915669" cy="915669"/>
            </a:xfrm>
            <a:custGeom>
              <a:avLst/>
              <a:gdLst/>
              <a:ahLst/>
              <a:cxnLst/>
              <a:rect l="l" t="t" r="r" b="b"/>
              <a:pathLst>
                <a:path w="915670" h="915670">
                  <a:moveTo>
                    <a:pt x="457834" y="0"/>
                  </a:moveTo>
                  <a:lnTo>
                    <a:pt x="411023" y="2363"/>
                  </a:lnTo>
                  <a:lnTo>
                    <a:pt x="365564" y="9301"/>
                  </a:lnTo>
                  <a:lnTo>
                    <a:pt x="321688" y="20582"/>
                  </a:lnTo>
                  <a:lnTo>
                    <a:pt x="279624" y="35976"/>
                  </a:lnTo>
                  <a:lnTo>
                    <a:pt x="239602" y="55253"/>
                  </a:lnTo>
                  <a:lnTo>
                    <a:pt x="201854" y="78183"/>
                  </a:lnTo>
                  <a:lnTo>
                    <a:pt x="166608" y="104536"/>
                  </a:lnTo>
                  <a:lnTo>
                    <a:pt x="134096" y="134080"/>
                  </a:lnTo>
                  <a:lnTo>
                    <a:pt x="104546" y="166586"/>
                  </a:lnTo>
                  <a:lnTo>
                    <a:pt x="78190" y="201823"/>
                  </a:lnTo>
                  <a:lnTo>
                    <a:pt x="55257" y="239561"/>
                  </a:lnTo>
                  <a:lnTo>
                    <a:pt x="35978" y="279570"/>
                  </a:lnTo>
                  <a:lnTo>
                    <a:pt x="20583" y="321620"/>
                  </a:lnTo>
                  <a:lnTo>
                    <a:pt x="9301" y="365479"/>
                  </a:lnTo>
                  <a:lnTo>
                    <a:pt x="2363" y="410919"/>
                  </a:lnTo>
                  <a:lnTo>
                    <a:pt x="0" y="457708"/>
                  </a:lnTo>
                  <a:lnTo>
                    <a:pt x="2363" y="504519"/>
                  </a:lnTo>
                  <a:lnTo>
                    <a:pt x="9301" y="549978"/>
                  </a:lnTo>
                  <a:lnTo>
                    <a:pt x="20583" y="593854"/>
                  </a:lnTo>
                  <a:lnTo>
                    <a:pt x="35978" y="635918"/>
                  </a:lnTo>
                  <a:lnTo>
                    <a:pt x="55257" y="675940"/>
                  </a:lnTo>
                  <a:lnTo>
                    <a:pt x="78190" y="713688"/>
                  </a:lnTo>
                  <a:lnTo>
                    <a:pt x="104546" y="748934"/>
                  </a:lnTo>
                  <a:lnTo>
                    <a:pt x="134096" y="781446"/>
                  </a:lnTo>
                  <a:lnTo>
                    <a:pt x="166608" y="810996"/>
                  </a:lnTo>
                  <a:lnTo>
                    <a:pt x="201854" y="837352"/>
                  </a:lnTo>
                  <a:lnTo>
                    <a:pt x="239602" y="860285"/>
                  </a:lnTo>
                  <a:lnTo>
                    <a:pt x="279624" y="879564"/>
                  </a:lnTo>
                  <a:lnTo>
                    <a:pt x="321688" y="894959"/>
                  </a:lnTo>
                  <a:lnTo>
                    <a:pt x="365564" y="906241"/>
                  </a:lnTo>
                  <a:lnTo>
                    <a:pt x="411023" y="913179"/>
                  </a:lnTo>
                  <a:lnTo>
                    <a:pt x="457834" y="915543"/>
                  </a:lnTo>
                  <a:lnTo>
                    <a:pt x="504646" y="913179"/>
                  </a:lnTo>
                  <a:lnTo>
                    <a:pt x="550105" y="906241"/>
                  </a:lnTo>
                  <a:lnTo>
                    <a:pt x="593981" y="894959"/>
                  </a:lnTo>
                  <a:lnTo>
                    <a:pt x="636045" y="879564"/>
                  </a:lnTo>
                  <a:lnTo>
                    <a:pt x="676067" y="860285"/>
                  </a:lnTo>
                  <a:lnTo>
                    <a:pt x="713815" y="837352"/>
                  </a:lnTo>
                  <a:lnTo>
                    <a:pt x="749061" y="810996"/>
                  </a:lnTo>
                  <a:lnTo>
                    <a:pt x="781573" y="781446"/>
                  </a:lnTo>
                  <a:lnTo>
                    <a:pt x="811123" y="748934"/>
                  </a:lnTo>
                  <a:lnTo>
                    <a:pt x="837479" y="713688"/>
                  </a:lnTo>
                  <a:lnTo>
                    <a:pt x="860412" y="675940"/>
                  </a:lnTo>
                  <a:lnTo>
                    <a:pt x="879691" y="635918"/>
                  </a:lnTo>
                  <a:lnTo>
                    <a:pt x="895086" y="593854"/>
                  </a:lnTo>
                  <a:lnTo>
                    <a:pt x="906368" y="549978"/>
                  </a:lnTo>
                  <a:lnTo>
                    <a:pt x="913306" y="504519"/>
                  </a:lnTo>
                  <a:lnTo>
                    <a:pt x="915670" y="457708"/>
                  </a:lnTo>
                  <a:lnTo>
                    <a:pt x="913306" y="410919"/>
                  </a:lnTo>
                  <a:lnTo>
                    <a:pt x="906368" y="365479"/>
                  </a:lnTo>
                  <a:lnTo>
                    <a:pt x="895086" y="321620"/>
                  </a:lnTo>
                  <a:lnTo>
                    <a:pt x="879691" y="279570"/>
                  </a:lnTo>
                  <a:lnTo>
                    <a:pt x="860412" y="239561"/>
                  </a:lnTo>
                  <a:lnTo>
                    <a:pt x="837479" y="201823"/>
                  </a:lnTo>
                  <a:lnTo>
                    <a:pt x="811123" y="166586"/>
                  </a:lnTo>
                  <a:lnTo>
                    <a:pt x="781573" y="134080"/>
                  </a:lnTo>
                  <a:lnTo>
                    <a:pt x="749061" y="104536"/>
                  </a:lnTo>
                  <a:lnTo>
                    <a:pt x="713815" y="78183"/>
                  </a:lnTo>
                  <a:lnTo>
                    <a:pt x="676067" y="55253"/>
                  </a:lnTo>
                  <a:lnTo>
                    <a:pt x="636045" y="35976"/>
                  </a:lnTo>
                  <a:lnTo>
                    <a:pt x="593981" y="20582"/>
                  </a:lnTo>
                  <a:lnTo>
                    <a:pt x="550105" y="9301"/>
                  </a:lnTo>
                  <a:lnTo>
                    <a:pt x="504646" y="2363"/>
                  </a:lnTo>
                  <a:lnTo>
                    <a:pt x="457834" y="0"/>
                  </a:lnTo>
                  <a:close/>
                </a:path>
              </a:pathLst>
            </a:custGeom>
            <a:solidFill>
              <a:srgbClr val="F1F1F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890000" y="4256531"/>
              <a:ext cx="915669" cy="915669"/>
            </a:xfrm>
            <a:custGeom>
              <a:avLst/>
              <a:gdLst/>
              <a:ahLst/>
              <a:cxnLst/>
              <a:rect l="l" t="t" r="r" b="b"/>
              <a:pathLst>
                <a:path w="915670" h="915670">
                  <a:moveTo>
                    <a:pt x="0" y="457708"/>
                  </a:moveTo>
                  <a:lnTo>
                    <a:pt x="2363" y="410919"/>
                  </a:lnTo>
                  <a:lnTo>
                    <a:pt x="9301" y="365479"/>
                  </a:lnTo>
                  <a:lnTo>
                    <a:pt x="20583" y="321620"/>
                  </a:lnTo>
                  <a:lnTo>
                    <a:pt x="35978" y="279570"/>
                  </a:lnTo>
                  <a:lnTo>
                    <a:pt x="55257" y="239561"/>
                  </a:lnTo>
                  <a:lnTo>
                    <a:pt x="78190" y="201823"/>
                  </a:lnTo>
                  <a:lnTo>
                    <a:pt x="104546" y="166586"/>
                  </a:lnTo>
                  <a:lnTo>
                    <a:pt x="134096" y="134080"/>
                  </a:lnTo>
                  <a:lnTo>
                    <a:pt x="166608" y="104536"/>
                  </a:lnTo>
                  <a:lnTo>
                    <a:pt x="201854" y="78183"/>
                  </a:lnTo>
                  <a:lnTo>
                    <a:pt x="239602" y="55253"/>
                  </a:lnTo>
                  <a:lnTo>
                    <a:pt x="279624" y="35976"/>
                  </a:lnTo>
                  <a:lnTo>
                    <a:pt x="321688" y="20582"/>
                  </a:lnTo>
                  <a:lnTo>
                    <a:pt x="365564" y="9301"/>
                  </a:lnTo>
                  <a:lnTo>
                    <a:pt x="411023" y="2363"/>
                  </a:lnTo>
                  <a:lnTo>
                    <a:pt x="457834" y="0"/>
                  </a:lnTo>
                  <a:lnTo>
                    <a:pt x="504646" y="2363"/>
                  </a:lnTo>
                  <a:lnTo>
                    <a:pt x="550105" y="9301"/>
                  </a:lnTo>
                  <a:lnTo>
                    <a:pt x="593981" y="20582"/>
                  </a:lnTo>
                  <a:lnTo>
                    <a:pt x="636045" y="35976"/>
                  </a:lnTo>
                  <a:lnTo>
                    <a:pt x="676067" y="55253"/>
                  </a:lnTo>
                  <a:lnTo>
                    <a:pt x="713815" y="78183"/>
                  </a:lnTo>
                  <a:lnTo>
                    <a:pt x="749061" y="104536"/>
                  </a:lnTo>
                  <a:lnTo>
                    <a:pt x="781573" y="134080"/>
                  </a:lnTo>
                  <a:lnTo>
                    <a:pt x="811123" y="166586"/>
                  </a:lnTo>
                  <a:lnTo>
                    <a:pt x="837479" y="201823"/>
                  </a:lnTo>
                  <a:lnTo>
                    <a:pt x="860412" y="239561"/>
                  </a:lnTo>
                  <a:lnTo>
                    <a:pt x="879691" y="279570"/>
                  </a:lnTo>
                  <a:lnTo>
                    <a:pt x="895086" y="321620"/>
                  </a:lnTo>
                  <a:lnTo>
                    <a:pt x="906368" y="365479"/>
                  </a:lnTo>
                  <a:lnTo>
                    <a:pt x="913306" y="410919"/>
                  </a:lnTo>
                  <a:lnTo>
                    <a:pt x="915670" y="457708"/>
                  </a:lnTo>
                  <a:lnTo>
                    <a:pt x="913306" y="504519"/>
                  </a:lnTo>
                  <a:lnTo>
                    <a:pt x="906368" y="549978"/>
                  </a:lnTo>
                  <a:lnTo>
                    <a:pt x="895086" y="593854"/>
                  </a:lnTo>
                  <a:lnTo>
                    <a:pt x="879691" y="635918"/>
                  </a:lnTo>
                  <a:lnTo>
                    <a:pt x="860412" y="675940"/>
                  </a:lnTo>
                  <a:lnTo>
                    <a:pt x="837479" y="713688"/>
                  </a:lnTo>
                  <a:lnTo>
                    <a:pt x="811123" y="748934"/>
                  </a:lnTo>
                  <a:lnTo>
                    <a:pt x="781573" y="781446"/>
                  </a:lnTo>
                  <a:lnTo>
                    <a:pt x="749061" y="810996"/>
                  </a:lnTo>
                  <a:lnTo>
                    <a:pt x="713815" y="837352"/>
                  </a:lnTo>
                  <a:lnTo>
                    <a:pt x="676067" y="860285"/>
                  </a:lnTo>
                  <a:lnTo>
                    <a:pt x="636045" y="879564"/>
                  </a:lnTo>
                  <a:lnTo>
                    <a:pt x="593981" y="894959"/>
                  </a:lnTo>
                  <a:lnTo>
                    <a:pt x="550105" y="906241"/>
                  </a:lnTo>
                  <a:lnTo>
                    <a:pt x="504646" y="913179"/>
                  </a:lnTo>
                  <a:lnTo>
                    <a:pt x="457834" y="915543"/>
                  </a:lnTo>
                  <a:lnTo>
                    <a:pt x="411023" y="913179"/>
                  </a:lnTo>
                  <a:lnTo>
                    <a:pt x="365564" y="906241"/>
                  </a:lnTo>
                  <a:lnTo>
                    <a:pt x="321688" y="894959"/>
                  </a:lnTo>
                  <a:lnTo>
                    <a:pt x="279624" y="879564"/>
                  </a:lnTo>
                  <a:lnTo>
                    <a:pt x="239602" y="860285"/>
                  </a:lnTo>
                  <a:lnTo>
                    <a:pt x="201854" y="837352"/>
                  </a:lnTo>
                  <a:lnTo>
                    <a:pt x="166608" y="810996"/>
                  </a:lnTo>
                  <a:lnTo>
                    <a:pt x="134096" y="781446"/>
                  </a:lnTo>
                  <a:lnTo>
                    <a:pt x="104546" y="748934"/>
                  </a:lnTo>
                  <a:lnTo>
                    <a:pt x="78190" y="713688"/>
                  </a:lnTo>
                  <a:lnTo>
                    <a:pt x="55257" y="675940"/>
                  </a:lnTo>
                  <a:lnTo>
                    <a:pt x="35978" y="635918"/>
                  </a:lnTo>
                  <a:lnTo>
                    <a:pt x="20583" y="593854"/>
                  </a:lnTo>
                  <a:lnTo>
                    <a:pt x="9301" y="549978"/>
                  </a:lnTo>
                  <a:lnTo>
                    <a:pt x="2363" y="504519"/>
                  </a:lnTo>
                  <a:lnTo>
                    <a:pt x="0" y="457708"/>
                  </a:lnTo>
                  <a:close/>
                </a:path>
              </a:pathLst>
            </a:custGeom>
            <a:ln w="6350">
              <a:solidFill>
                <a:srgbClr val="013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9088881" y="4294377"/>
            <a:ext cx="520065" cy="8083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1270" algn="ctr">
              <a:lnSpc>
                <a:spcPct val="91500"/>
              </a:lnSpc>
              <a:spcBef>
                <a:spcPts val="215"/>
              </a:spcBef>
            </a:pPr>
            <a:r>
              <a:rPr sz="1100" spc="-20" dirty="0">
                <a:latin typeface="Calibri"/>
                <a:cs typeface="Calibri"/>
              </a:rPr>
              <a:t>Safe </a:t>
            </a:r>
            <a:r>
              <a:rPr sz="1100" spc="-10" dirty="0">
                <a:latin typeface="Calibri"/>
                <a:cs typeface="Calibri"/>
              </a:rPr>
              <a:t>Model alone </a:t>
            </a:r>
            <a:r>
              <a:rPr sz="1100" dirty="0">
                <a:latin typeface="Calibri"/>
                <a:cs typeface="Calibri"/>
              </a:rPr>
              <a:t>saved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Rs</a:t>
            </a:r>
            <a:endParaRPr sz="1100">
              <a:latin typeface="Calibri"/>
              <a:cs typeface="Calibri"/>
            </a:endParaRPr>
          </a:p>
          <a:p>
            <a:pPr marL="56515">
              <a:lnSpc>
                <a:spcPts val="1210"/>
              </a:lnSpc>
            </a:pPr>
            <a:r>
              <a:rPr sz="1100" b="1" dirty="0">
                <a:latin typeface="Calibri"/>
                <a:cs typeface="Calibri"/>
              </a:rPr>
              <a:t>2.85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Cr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050273" y="5540755"/>
            <a:ext cx="275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The</a:t>
            </a:r>
            <a:r>
              <a:rPr sz="1200" b="1" i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SAFE</a:t>
            </a:r>
            <a:r>
              <a:rPr sz="1200" b="1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Model &amp;</a:t>
            </a:r>
            <a:r>
              <a:rPr sz="1200" b="1" i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7E7E7E"/>
                </a:solidFill>
                <a:latin typeface="Calibri"/>
                <a:cs typeface="Calibri"/>
              </a:rPr>
              <a:t>Segmentation</a:t>
            </a:r>
            <a:r>
              <a:rPr sz="1200" b="1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7E7E7E"/>
                </a:solidFill>
                <a:latin typeface="Calibri"/>
                <a:cs typeface="Calibri"/>
              </a:rPr>
              <a:t>combined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result</a:t>
            </a:r>
            <a:r>
              <a:rPr sz="1200" b="1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in</a:t>
            </a:r>
            <a:r>
              <a:rPr sz="1200" b="1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200" b="1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₹2.16 Cr</a:t>
            </a:r>
            <a:r>
              <a:rPr sz="1200" b="1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annual cost</a:t>
            </a:r>
            <a:r>
              <a:rPr sz="1200" b="1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7E7E7E"/>
                </a:solidFill>
                <a:latin typeface="Calibri"/>
                <a:cs typeface="Calibri"/>
              </a:rPr>
              <a:t>saving</a:t>
            </a:r>
            <a:r>
              <a:rPr sz="1200" i="1" spc="-10" dirty="0">
                <a:solidFill>
                  <a:srgbClr val="7E7E7E"/>
                </a:solidFill>
                <a:latin typeface="Calibri"/>
                <a:cs typeface="Calibri"/>
              </a:rPr>
              <a:t>—</a:t>
            </a:r>
            <a:r>
              <a:rPr sz="1200" i="1" spc="-50" dirty="0">
                <a:solidFill>
                  <a:srgbClr val="7E7E7E"/>
                </a:solidFill>
                <a:latin typeface="Calibri"/>
                <a:cs typeface="Calibri"/>
              </a:rPr>
              <a:t>a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42%</a:t>
            </a:r>
            <a:r>
              <a:rPr sz="1200" b="1" i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efficiency</a:t>
            </a:r>
            <a:r>
              <a:rPr sz="1200" b="1" i="1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boost</a:t>
            </a:r>
            <a:r>
              <a:rPr sz="1200" b="1" i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7E7E7E"/>
                </a:solidFill>
                <a:latin typeface="Calibri"/>
                <a:cs typeface="Calibri"/>
              </a:rPr>
              <a:t>for</a:t>
            </a:r>
            <a:r>
              <a:rPr sz="1200" b="1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7E7E7E"/>
                </a:solidFill>
                <a:latin typeface="Calibri"/>
                <a:cs typeface="Calibri"/>
              </a:rPr>
              <a:t>Phitons.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2" name="object 12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724265" y="5408803"/>
            <a:ext cx="355473" cy="355472"/>
          </a:xfrm>
          <a:prstGeom prst="rect">
            <a:avLst/>
          </a:prstGeom>
        </p:spPr>
      </p:pic>
      <p:sp>
        <p:nvSpPr>
          <p:cNvPr id="123" name="object 123"/>
          <p:cNvSpPr txBox="1"/>
          <p:nvPr/>
        </p:nvSpPr>
        <p:spPr>
          <a:xfrm>
            <a:off x="5459095" y="6430848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6415" marR="417195" indent="-10223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SUPPLIER DASHBOARDS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016747" y="6430431"/>
            <a:ext cx="1931670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20725" marR="333375" indent="-3784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RISK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MITIGATION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901314" y="6410289"/>
            <a:ext cx="1939289" cy="393700"/>
          </a:xfrm>
          <a:prstGeom prst="rect">
            <a:avLst/>
          </a:prstGeom>
          <a:solidFill>
            <a:srgbClr val="B9E08F"/>
          </a:solidFill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3234" marR="287655" indent="-1879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SAFE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FRAMEWORK</a:t>
            </a:r>
            <a:r>
              <a:rPr sz="1200" b="1" spc="-50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SEGMENTATON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53244" y="1847342"/>
            <a:ext cx="2573655" cy="3565525"/>
          </a:xfrm>
          <a:custGeom>
            <a:avLst/>
            <a:gdLst/>
            <a:ahLst/>
            <a:cxnLst/>
            <a:rect l="l" t="t" r="r" b="b"/>
            <a:pathLst>
              <a:path w="2573654" h="3565525">
                <a:moveTo>
                  <a:pt x="2573401" y="0"/>
                </a:moveTo>
                <a:lnTo>
                  <a:pt x="0" y="0"/>
                </a:lnTo>
                <a:lnTo>
                  <a:pt x="0" y="3565271"/>
                </a:lnTo>
                <a:lnTo>
                  <a:pt x="2573401" y="3565271"/>
                </a:lnTo>
                <a:lnTo>
                  <a:pt x="257340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6" y="755650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637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16747" y="6430431"/>
            <a:ext cx="1931670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20725" marR="333375" indent="-3784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RISK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MITIGATION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7161" y="6439367"/>
            <a:ext cx="1151255" cy="36068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35"/>
              </a:spcBef>
            </a:pPr>
            <a:r>
              <a:rPr sz="1200" b="1" spc="-10" dirty="0">
                <a:latin typeface="Calibri"/>
                <a:cs typeface="Calibri"/>
              </a:rPr>
              <a:t>APPENDIX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908" y="6412246"/>
            <a:ext cx="2125980" cy="391795"/>
          </a:xfrm>
          <a:prstGeom prst="rect">
            <a:avLst/>
          </a:prstGeom>
          <a:ln w="3175">
            <a:solidFill>
              <a:srgbClr val="B9E0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62635" marR="314960" indent="-441959">
              <a:lnSpc>
                <a:spcPct val="1000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INDUSTRY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COMPANY </a:t>
            </a:r>
            <a:r>
              <a:rPr sz="1200" b="1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1314" y="6410289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3234" marR="287655" indent="-1879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SAFE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FRAMEWORK</a:t>
            </a:r>
            <a:r>
              <a:rPr sz="1200" b="1" spc="-50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SEGMENTATON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-2127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60">
                <a:moveTo>
                  <a:pt x="12192000" y="0"/>
                </a:moveTo>
                <a:lnTo>
                  <a:pt x="0" y="0"/>
                </a:lnTo>
                <a:lnTo>
                  <a:pt x="0" y="98901"/>
                </a:lnTo>
                <a:lnTo>
                  <a:pt x="12192000" y="989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pc="-20" dirty="0"/>
              <a:t>Real-</a:t>
            </a:r>
            <a:r>
              <a:rPr dirty="0"/>
              <a:t>Time</a:t>
            </a:r>
            <a:r>
              <a:rPr spc="-70" dirty="0"/>
              <a:t> </a:t>
            </a:r>
            <a:r>
              <a:rPr spc="-10" dirty="0"/>
              <a:t>Inventory</a:t>
            </a:r>
            <a:r>
              <a:rPr spc="-50" dirty="0"/>
              <a:t> </a:t>
            </a:r>
            <a:r>
              <a:rPr dirty="0"/>
              <a:t>Insights:</a:t>
            </a:r>
            <a:r>
              <a:rPr spc="-55" dirty="0"/>
              <a:t> </a:t>
            </a:r>
            <a:r>
              <a:rPr spc="-20" dirty="0"/>
              <a:t>Track,</a:t>
            </a:r>
            <a:r>
              <a:rPr spc="-65" dirty="0"/>
              <a:t> </a:t>
            </a:r>
            <a:r>
              <a:rPr spc="-10" dirty="0"/>
              <a:t>Manage,</a:t>
            </a:r>
            <a:r>
              <a:rPr spc="-70" dirty="0"/>
              <a:t> </a:t>
            </a:r>
            <a:r>
              <a:rPr spc="-10" dirty="0"/>
              <a:t>Optimize</a:t>
            </a:r>
          </a:p>
          <a:p>
            <a:pPr marL="12700">
              <a:lnSpc>
                <a:spcPts val="1830"/>
              </a:lnSpc>
            </a:pPr>
            <a:r>
              <a:rPr sz="1600" b="0" i="1" dirty="0">
                <a:latin typeface="Calibri Light"/>
                <a:cs typeface="Calibri Light"/>
              </a:rPr>
              <a:t>Mapping</a:t>
            </a:r>
            <a:r>
              <a:rPr sz="1600" b="0" i="1" spc="-35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the</a:t>
            </a:r>
            <a:r>
              <a:rPr sz="1600" b="0" i="1" spc="-50" dirty="0">
                <a:latin typeface="Calibri Light"/>
                <a:cs typeface="Calibri Light"/>
              </a:rPr>
              <a:t> </a:t>
            </a:r>
            <a:r>
              <a:rPr sz="1600" b="0" i="1" spc="-10" dirty="0">
                <a:latin typeface="Calibri Light"/>
                <a:cs typeface="Calibri Light"/>
              </a:rPr>
              <a:t>Inventory:</a:t>
            </a:r>
            <a:r>
              <a:rPr sz="1600" b="0" i="1" spc="-35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Provide</a:t>
            </a:r>
            <a:r>
              <a:rPr sz="1600" b="0" i="1" spc="-45" dirty="0">
                <a:latin typeface="Calibri Light"/>
                <a:cs typeface="Calibri Light"/>
              </a:rPr>
              <a:t> </a:t>
            </a:r>
            <a:r>
              <a:rPr sz="1600" b="0" i="1" spc="-10" dirty="0">
                <a:latin typeface="Calibri Light"/>
                <a:cs typeface="Calibri Light"/>
              </a:rPr>
              <a:t>real-</a:t>
            </a:r>
            <a:r>
              <a:rPr sz="1600" b="0" i="1" dirty="0">
                <a:latin typeface="Calibri Light"/>
                <a:cs typeface="Calibri Light"/>
              </a:rPr>
              <a:t>time</a:t>
            </a:r>
            <a:r>
              <a:rPr sz="1600" b="0" i="1" spc="-6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data</a:t>
            </a:r>
            <a:r>
              <a:rPr sz="1600" b="0" i="1" spc="-5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for</a:t>
            </a:r>
            <a:r>
              <a:rPr sz="1600" b="0" i="1" spc="-55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smarter</a:t>
            </a:r>
            <a:r>
              <a:rPr sz="1600" b="0" i="1" spc="-4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procurement</a:t>
            </a:r>
            <a:r>
              <a:rPr sz="1600" b="0" i="1" spc="-3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and</a:t>
            </a:r>
            <a:r>
              <a:rPr sz="1600" b="0" i="1" spc="-4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seamless</a:t>
            </a:r>
            <a:r>
              <a:rPr sz="1600" b="0" i="1" spc="-20" dirty="0">
                <a:latin typeface="Calibri Light"/>
                <a:cs typeface="Calibri Light"/>
              </a:rPr>
              <a:t> </a:t>
            </a:r>
            <a:r>
              <a:rPr sz="1600" b="0" i="1" spc="-10" dirty="0">
                <a:latin typeface="Calibri Light"/>
                <a:cs typeface="Calibri Light"/>
              </a:rPr>
              <a:t>inventory</a:t>
            </a:r>
            <a:r>
              <a:rPr sz="1600" b="0" i="1" spc="-35" dirty="0">
                <a:latin typeface="Calibri Light"/>
                <a:cs typeface="Calibri Light"/>
              </a:rPr>
              <a:t> </a:t>
            </a:r>
            <a:r>
              <a:rPr sz="1600" b="0" i="1" spc="-10" dirty="0">
                <a:latin typeface="Calibri Light"/>
                <a:cs typeface="Calibri Light"/>
              </a:rPr>
              <a:t>control.</a:t>
            </a:r>
            <a:endParaRPr sz="1600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821159" y="6373901"/>
            <a:ext cx="377825" cy="490855"/>
            <a:chOff x="11821159" y="6373901"/>
            <a:chExt cx="377825" cy="490855"/>
          </a:xfrm>
        </p:grpSpPr>
        <p:sp>
          <p:nvSpPr>
            <p:cNvPr id="12" name="object 12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364553" y="0"/>
                  </a:moveTo>
                  <a:lnTo>
                    <a:pt x="0" y="0"/>
                  </a:lnTo>
                  <a:lnTo>
                    <a:pt x="0" y="477748"/>
                  </a:lnTo>
                  <a:lnTo>
                    <a:pt x="364553" y="477748"/>
                  </a:lnTo>
                  <a:lnTo>
                    <a:pt x="36455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0" y="477748"/>
                  </a:moveTo>
                  <a:lnTo>
                    <a:pt x="364553" y="477748"/>
                  </a:lnTo>
                  <a:lnTo>
                    <a:pt x="364553" y="0"/>
                  </a:lnTo>
                  <a:lnTo>
                    <a:pt x="0" y="0"/>
                  </a:lnTo>
                  <a:lnTo>
                    <a:pt x="0" y="47774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959590" y="64554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0688" y="196697"/>
            <a:ext cx="675149" cy="5211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3955" y="389726"/>
            <a:ext cx="771963" cy="25132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46227" y="898510"/>
            <a:ext cx="3313429" cy="3466465"/>
            <a:chOff x="146227" y="898510"/>
            <a:chExt cx="3313429" cy="346646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227" y="898510"/>
              <a:ext cx="1329817" cy="24909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9811" y="1883954"/>
              <a:ext cx="1271143" cy="248051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79804" y="1187195"/>
              <a:ext cx="1979930" cy="2075814"/>
            </a:xfrm>
            <a:custGeom>
              <a:avLst/>
              <a:gdLst/>
              <a:ahLst/>
              <a:cxnLst/>
              <a:rect l="l" t="t" r="r" b="b"/>
              <a:pathLst>
                <a:path w="1979929" h="2075814">
                  <a:moveTo>
                    <a:pt x="693166" y="34925"/>
                  </a:moveTo>
                  <a:lnTo>
                    <a:pt x="76200" y="34925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1275"/>
                  </a:lnTo>
                  <a:lnTo>
                    <a:pt x="693166" y="41275"/>
                  </a:lnTo>
                  <a:lnTo>
                    <a:pt x="693166" y="34925"/>
                  </a:lnTo>
                  <a:close/>
                </a:path>
                <a:path w="1979929" h="2075814">
                  <a:moveTo>
                    <a:pt x="1979549" y="1590548"/>
                  </a:moveTo>
                  <a:lnTo>
                    <a:pt x="1975866" y="1585468"/>
                  </a:lnTo>
                  <a:lnTo>
                    <a:pt x="1363306" y="2028393"/>
                  </a:lnTo>
                  <a:lnTo>
                    <a:pt x="1342898" y="2000123"/>
                  </a:lnTo>
                  <a:lnTo>
                    <a:pt x="1303401" y="2075561"/>
                  </a:lnTo>
                  <a:lnTo>
                    <a:pt x="1387475" y="2061845"/>
                  </a:lnTo>
                  <a:lnTo>
                    <a:pt x="1372425" y="2041017"/>
                  </a:lnTo>
                  <a:lnTo>
                    <a:pt x="1367040" y="2033562"/>
                  </a:lnTo>
                  <a:lnTo>
                    <a:pt x="1979549" y="1590548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76196" y="3184575"/>
              <a:ext cx="707390" cy="156845"/>
            </a:xfrm>
            <a:custGeom>
              <a:avLst/>
              <a:gdLst/>
              <a:ahLst/>
              <a:cxnLst/>
              <a:rect l="l" t="t" r="r" b="b"/>
              <a:pathLst>
                <a:path w="707389" h="156845">
                  <a:moveTo>
                    <a:pt x="0" y="156413"/>
                  </a:moveTo>
                  <a:lnTo>
                    <a:pt x="706983" y="156413"/>
                  </a:lnTo>
                  <a:lnTo>
                    <a:pt x="706983" y="0"/>
                  </a:lnTo>
                  <a:lnTo>
                    <a:pt x="0" y="0"/>
                  </a:lnTo>
                  <a:lnTo>
                    <a:pt x="0" y="156413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4280" y="1107744"/>
              <a:ext cx="144780" cy="156845"/>
            </a:xfrm>
            <a:custGeom>
              <a:avLst/>
              <a:gdLst/>
              <a:ahLst/>
              <a:cxnLst/>
              <a:rect l="l" t="t" r="r" b="b"/>
              <a:pathLst>
                <a:path w="144780" h="156844">
                  <a:moveTo>
                    <a:pt x="0" y="156413"/>
                  </a:moveTo>
                  <a:lnTo>
                    <a:pt x="144780" y="156413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56413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030" y="3427857"/>
              <a:ext cx="518287" cy="51828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731767" y="3170605"/>
            <a:ext cx="1669414" cy="2440940"/>
            <a:chOff x="3731767" y="3170605"/>
            <a:chExt cx="1669414" cy="244094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67" y="3170605"/>
              <a:ext cx="1226565" cy="244043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09921" y="4445635"/>
              <a:ext cx="691515" cy="272415"/>
            </a:xfrm>
            <a:custGeom>
              <a:avLst/>
              <a:gdLst/>
              <a:ahLst/>
              <a:cxnLst/>
              <a:rect l="l" t="t" r="r" b="b"/>
              <a:pathLst>
                <a:path w="691514" h="272414">
                  <a:moveTo>
                    <a:pt x="616457" y="190245"/>
                  </a:moveTo>
                  <a:lnTo>
                    <a:pt x="639063" y="272414"/>
                  </a:lnTo>
                  <a:lnTo>
                    <a:pt x="687113" y="210184"/>
                  </a:lnTo>
                  <a:lnTo>
                    <a:pt x="648206" y="210184"/>
                  </a:lnTo>
                  <a:lnTo>
                    <a:pt x="648267" y="204977"/>
                  </a:lnTo>
                  <a:lnTo>
                    <a:pt x="648365" y="196540"/>
                  </a:lnTo>
                  <a:lnTo>
                    <a:pt x="616457" y="190245"/>
                  </a:lnTo>
                  <a:close/>
                </a:path>
                <a:path w="691514" h="272414">
                  <a:moveTo>
                    <a:pt x="648365" y="196540"/>
                  </a:moveTo>
                  <a:lnTo>
                    <a:pt x="648267" y="204977"/>
                  </a:lnTo>
                  <a:lnTo>
                    <a:pt x="648206" y="210184"/>
                  </a:lnTo>
                  <a:lnTo>
                    <a:pt x="654557" y="210184"/>
                  </a:lnTo>
                  <a:lnTo>
                    <a:pt x="654617" y="204977"/>
                  </a:lnTo>
                  <a:lnTo>
                    <a:pt x="654700" y="197790"/>
                  </a:lnTo>
                  <a:lnTo>
                    <a:pt x="648365" y="196540"/>
                  </a:lnTo>
                  <a:close/>
                </a:path>
                <a:path w="691514" h="272414">
                  <a:moveTo>
                    <a:pt x="654700" y="197790"/>
                  </a:moveTo>
                  <a:lnTo>
                    <a:pt x="654617" y="204977"/>
                  </a:lnTo>
                  <a:lnTo>
                    <a:pt x="654557" y="210184"/>
                  </a:lnTo>
                  <a:lnTo>
                    <a:pt x="687113" y="210184"/>
                  </a:lnTo>
                  <a:lnTo>
                    <a:pt x="691133" y="204977"/>
                  </a:lnTo>
                  <a:lnTo>
                    <a:pt x="654700" y="197790"/>
                  </a:lnTo>
                  <a:close/>
                </a:path>
                <a:path w="691514" h="272414">
                  <a:moveTo>
                    <a:pt x="656934" y="3175"/>
                  </a:moveTo>
                  <a:lnTo>
                    <a:pt x="650620" y="3175"/>
                  </a:lnTo>
                  <a:lnTo>
                    <a:pt x="653795" y="6350"/>
                  </a:lnTo>
                  <a:lnTo>
                    <a:pt x="650583" y="6350"/>
                  </a:lnTo>
                  <a:lnTo>
                    <a:pt x="648439" y="190245"/>
                  </a:lnTo>
                  <a:lnTo>
                    <a:pt x="648365" y="196540"/>
                  </a:lnTo>
                  <a:lnTo>
                    <a:pt x="654700" y="197790"/>
                  </a:lnTo>
                  <a:lnTo>
                    <a:pt x="656898" y="6350"/>
                  </a:lnTo>
                  <a:lnTo>
                    <a:pt x="653795" y="6350"/>
                  </a:lnTo>
                  <a:lnTo>
                    <a:pt x="650620" y="3175"/>
                  </a:lnTo>
                  <a:lnTo>
                    <a:pt x="656934" y="3175"/>
                  </a:lnTo>
                  <a:close/>
                </a:path>
                <a:path w="691514" h="272414">
                  <a:moveTo>
                    <a:pt x="6569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50583" y="6350"/>
                  </a:lnTo>
                  <a:lnTo>
                    <a:pt x="650620" y="3175"/>
                  </a:lnTo>
                  <a:lnTo>
                    <a:pt x="656934" y="3175"/>
                  </a:lnTo>
                  <a:lnTo>
                    <a:pt x="65697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990715" y="1143821"/>
            <a:ext cx="5042535" cy="5140960"/>
            <a:chOff x="6990715" y="1143821"/>
            <a:chExt cx="5042535" cy="514096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0715" y="1143821"/>
              <a:ext cx="2241804" cy="435583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86799" y="1847341"/>
              <a:ext cx="255650" cy="353161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144000" y="1223390"/>
              <a:ext cx="281305" cy="367030"/>
            </a:xfrm>
            <a:custGeom>
              <a:avLst/>
              <a:gdLst/>
              <a:ahLst/>
              <a:cxnLst/>
              <a:rect l="l" t="t" r="r" b="b"/>
              <a:pathLst>
                <a:path w="281304" h="367030">
                  <a:moveTo>
                    <a:pt x="16001" y="283083"/>
                  </a:moveTo>
                  <a:lnTo>
                    <a:pt x="0" y="366775"/>
                  </a:lnTo>
                  <a:lnTo>
                    <a:pt x="76580" y="329311"/>
                  </a:lnTo>
                  <a:lnTo>
                    <a:pt x="61935" y="318135"/>
                  </a:lnTo>
                  <a:lnTo>
                    <a:pt x="41021" y="318135"/>
                  </a:lnTo>
                  <a:lnTo>
                    <a:pt x="36068" y="314325"/>
                  </a:lnTo>
                  <a:lnTo>
                    <a:pt x="43756" y="304262"/>
                  </a:lnTo>
                  <a:lnTo>
                    <a:pt x="16001" y="283083"/>
                  </a:lnTo>
                  <a:close/>
                </a:path>
                <a:path w="281304" h="367030">
                  <a:moveTo>
                    <a:pt x="43756" y="304262"/>
                  </a:moveTo>
                  <a:lnTo>
                    <a:pt x="36068" y="314325"/>
                  </a:lnTo>
                  <a:lnTo>
                    <a:pt x="41021" y="318135"/>
                  </a:lnTo>
                  <a:lnTo>
                    <a:pt x="48723" y="308053"/>
                  </a:lnTo>
                  <a:lnTo>
                    <a:pt x="43756" y="304262"/>
                  </a:lnTo>
                  <a:close/>
                </a:path>
                <a:path w="281304" h="367030">
                  <a:moveTo>
                    <a:pt x="48723" y="308053"/>
                  </a:moveTo>
                  <a:lnTo>
                    <a:pt x="41021" y="318135"/>
                  </a:lnTo>
                  <a:lnTo>
                    <a:pt x="61935" y="318135"/>
                  </a:lnTo>
                  <a:lnTo>
                    <a:pt x="48723" y="308053"/>
                  </a:lnTo>
                  <a:close/>
                </a:path>
                <a:path w="281304" h="367030">
                  <a:moveTo>
                    <a:pt x="276225" y="0"/>
                  </a:moveTo>
                  <a:lnTo>
                    <a:pt x="43756" y="304262"/>
                  </a:lnTo>
                  <a:lnTo>
                    <a:pt x="48723" y="308053"/>
                  </a:lnTo>
                  <a:lnTo>
                    <a:pt x="281177" y="3810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37778" y="1518043"/>
              <a:ext cx="413384" cy="194945"/>
            </a:xfrm>
            <a:custGeom>
              <a:avLst/>
              <a:gdLst/>
              <a:ahLst/>
              <a:cxnLst/>
              <a:rect l="l" t="t" r="r" b="b"/>
              <a:pathLst>
                <a:path w="413384" h="194944">
                  <a:moveTo>
                    <a:pt x="0" y="194678"/>
                  </a:moveTo>
                  <a:lnTo>
                    <a:pt x="413194" y="194678"/>
                  </a:lnTo>
                  <a:lnTo>
                    <a:pt x="413194" y="0"/>
                  </a:lnTo>
                  <a:lnTo>
                    <a:pt x="0" y="0"/>
                  </a:lnTo>
                  <a:lnTo>
                    <a:pt x="0" y="194678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98079" y="5478754"/>
              <a:ext cx="4029075" cy="799465"/>
            </a:xfrm>
            <a:custGeom>
              <a:avLst/>
              <a:gdLst/>
              <a:ahLst/>
              <a:cxnLst/>
              <a:rect l="l" t="t" r="r" b="b"/>
              <a:pathLst>
                <a:path w="4029075" h="799464">
                  <a:moveTo>
                    <a:pt x="0" y="799147"/>
                  </a:moveTo>
                  <a:lnTo>
                    <a:pt x="4028567" y="799147"/>
                  </a:lnTo>
                  <a:lnTo>
                    <a:pt x="4028567" y="0"/>
                  </a:lnTo>
                  <a:lnTo>
                    <a:pt x="0" y="0"/>
                  </a:lnTo>
                  <a:lnTo>
                    <a:pt x="0" y="799147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73092" y="5692635"/>
            <a:ext cx="402996" cy="40299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08276" y="4416602"/>
            <a:ext cx="426796" cy="42679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282570" y="983170"/>
            <a:ext cx="4157979" cy="703580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660400" marR="140335">
              <a:lnSpc>
                <a:spcPct val="100000"/>
              </a:lnSpc>
              <a:spcBef>
                <a:spcPts val="1205"/>
              </a:spcBef>
            </a:pPr>
            <a:r>
              <a:rPr sz="1200" dirty="0">
                <a:latin typeface="Calibri"/>
                <a:cs typeface="Calibri"/>
              </a:rPr>
              <a:t>Click 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three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horizontal </a:t>
            </a:r>
            <a:r>
              <a:rPr sz="1200" b="1" dirty="0">
                <a:latin typeface="Calibri"/>
                <a:cs typeface="Calibri"/>
              </a:rPr>
              <a:t>lines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dirty="0">
                <a:latin typeface="Segoe UI Symbol"/>
                <a:cs typeface="Segoe UI Symbol"/>
              </a:rPr>
              <a:t>☰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top-right </a:t>
            </a:r>
            <a:r>
              <a:rPr sz="1200" dirty="0">
                <a:latin typeface="Calibri"/>
                <a:cs typeface="Calibri"/>
              </a:rPr>
              <a:t>corner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website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navigation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menu.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84608" y="1078529"/>
            <a:ext cx="486620" cy="511637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466465" y="2305456"/>
            <a:ext cx="3368040" cy="591820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menu,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"Inventory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Connect"</a:t>
            </a:r>
            <a:endParaRPr sz="1200">
              <a:latin typeface="Calibri"/>
              <a:cs typeface="Calibri"/>
            </a:endParaRPr>
          </a:p>
          <a:p>
            <a:pPr marL="46482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supplier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login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page.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22836" y="2424442"/>
            <a:ext cx="344979" cy="377177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5076190" y="4786160"/>
            <a:ext cx="1781810" cy="1374140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endParaRPr sz="1200">
              <a:latin typeface="Times New Roman"/>
              <a:cs typeface="Times New Roman"/>
            </a:endParaRPr>
          </a:p>
          <a:p>
            <a:pPr marL="171450" marR="93345" indent="59436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Enter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your </a:t>
            </a:r>
            <a:r>
              <a:rPr sz="1200" b="1" dirty="0">
                <a:latin typeface="Calibri"/>
                <a:cs typeface="Calibri"/>
              </a:rPr>
              <a:t>assigned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credentials </a:t>
            </a:r>
            <a:r>
              <a:rPr sz="1200" dirty="0">
                <a:latin typeface="Calibri"/>
                <a:cs typeface="Calibri"/>
              </a:rPr>
              <a:t>(Username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Password)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 </a:t>
            </a:r>
            <a:r>
              <a:rPr sz="1200" b="1" dirty="0">
                <a:latin typeface="Calibri"/>
                <a:cs typeface="Calibri"/>
              </a:rPr>
              <a:t>Login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access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complete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inventory details.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63723" y="4827300"/>
            <a:ext cx="563309" cy="374640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89851" y="4444060"/>
            <a:ext cx="3589654" cy="1816735"/>
            <a:chOff x="89851" y="4444060"/>
            <a:chExt cx="3589654" cy="1816735"/>
          </a:xfrm>
        </p:grpSpPr>
        <p:sp>
          <p:nvSpPr>
            <p:cNvPr id="42" name="object 42"/>
            <p:cNvSpPr/>
            <p:nvPr/>
          </p:nvSpPr>
          <p:spPr>
            <a:xfrm>
              <a:off x="96201" y="4450410"/>
              <a:ext cx="1801495" cy="1804035"/>
            </a:xfrm>
            <a:custGeom>
              <a:avLst/>
              <a:gdLst/>
              <a:ahLst/>
              <a:cxnLst/>
              <a:rect l="l" t="t" r="r" b="b"/>
              <a:pathLst>
                <a:path w="1801495" h="1804035">
                  <a:moveTo>
                    <a:pt x="1801240" y="0"/>
                  </a:moveTo>
                  <a:lnTo>
                    <a:pt x="0" y="0"/>
                  </a:lnTo>
                  <a:lnTo>
                    <a:pt x="0" y="1803907"/>
                  </a:lnTo>
                  <a:lnTo>
                    <a:pt x="1801240" y="1803907"/>
                  </a:lnTo>
                  <a:lnTo>
                    <a:pt x="18012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6201" y="4450410"/>
              <a:ext cx="1801495" cy="1804035"/>
            </a:xfrm>
            <a:custGeom>
              <a:avLst/>
              <a:gdLst/>
              <a:ahLst/>
              <a:cxnLst/>
              <a:rect l="l" t="t" r="r" b="b"/>
              <a:pathLst>
                <a:path w="1801495" h="1804035">
                  <a:moveTo>
                    <a:pt x="0" y="1803907"/>
                  </a:moveTo>
                  <a:lnTo>
                    <a:pt x="1801240" y="1803907"/>
                  </a:lnTo>
                  <a:lnTo>
                    <a:pt x="1801240" y="0"/>
                  </a:lnTo>
                  <a:lnTo>
                    <a:pt x="0" y="0"/>
                  </a:lnTo>
                  <a:lnTo>
                    <a:pt x="0" y="1803907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32228" y="4944313"/>
              <a:ext cx="1840864" cy="1310005"/>
            </a:xfrm>
            <a:custGeom>
              <a:avLst/>
              <a:gdLst/>
              <a:ahLst/>
              <a:cxnLst/>
              <a:rect l="l" t="t" r="r" b="b"/>
              <a:pathLst>
                <a:path w="1840864" h="1310004">
                  <a:moveTo>
                    <a:pt x="1840611" y="0"/>
                  </a:moveTo>
                  <a:lnTo>
                    <a:pt x="0" y="0"/>
                  </a:lnTo>
                  <a:lnTo>
                    <a:pt x="0" y="1310004"/>
                  </a:lnTo>
                  <a:lnTo>
                    <a:pt x="1840611" y="1310004"/>
                  </a:lnTo>
                  <a:lnTo>
                    <a:pt x="18406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32228" y="4944313"/>
              <a:ext cx="1840864" cy="1310005"/>
            </a:xfrm>
            <a:custGeom>
              <a:avLst/>
              <a:gdLst/>
              <a:ahLst/>
              <a:cxnLst/>
              <a:rect l="l" t="t" r="r" b="b"/>
              <a:pathLst>
                <a:path w="1840864" h="1310004">
                  <a:moveTo>
                    <a:pt x="0" y="1310004"/>
                  </a:moveTo>
                  <a:lnTo>
                    <a:pt x="1840611" y="1310004"/>
                  </a:lnTo>
                  <a:lnTo>
                    <a:pt x="1840611" y="0"/>
                  </a:lnTo>
                  <a:lnTo>
                    <a:pt x="0" y="0"/>
                  </a:lnTo>
                  <a:lnTo>
                    <a:pt x="0" y="1310004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12355" y="5589625"/>
            <a:ext cx="505714" cy="50571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17956" y="5042154"/>
            <a:ext cx="3075940" cy="116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186055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Track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stock, shipments,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orders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instantly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avoid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delays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shortages.</a:t>
            </a:r>
            <a:endParaRPr sz="1200">
              <a:latin typeface="Calibri"/>
              <a:cs typeface="Calibri"/>
            </a:endParaRPr>
          </a:p>
          <a:p>
            <a:pPr marL="22225" marR="302895">
              <a:lnSpc>
                <a:spcPct val="100000"/>
              </a:lnSpc>
              <a:spcBef>
                <a:spcPts val="234"/>
              </a:spcBef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demand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forecasts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better,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reduce waste,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improve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flow.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200" spc="-10" dirty="0">
                <a:latin typeface="Calibri"/>
                <a:cs typeface="Calibri"/>
              </a:rPr>
              <a:t>Minimize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lead times, </a:t>
            </a:r>
            <a:r>
              <a:rPr sz="1200" spc="-10" dirty="0">
                <a:latin typeface="Calibri"/>
                <a:cs typeface="Calibri"/>
              </a:rPr>
              <a:t>prevent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miscommunication,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ensure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seamless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supply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coordination.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0190" y="5063070"/>
            <a:ext cx="340360" cy="1116330"/>
            <a:chOff x="150190" y="5063070"/>
            <a:chExt cx="340360" cy="1116330"/>
          </a:xfrm>
        </p:grpSpPr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417" y="5063070"/>
              <a:ext cx="315887" cy="31588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190" y="5463603"/>
              <a:ext cx="325081" cy="32508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5417" y="5853887"/>
              <a:ext cx="325081" cy="325081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02551" y="4456760"/>
            <a:ext cx="1788795" cy="4876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8575" rIns="0" bIns="0" rtlCol="0">
            <a:spAutoFit/>
          </a:bodyPr>
          <a:lstStyle/>
          <a:p>
            <a:pPr marL="112395">
              <a:lnSpc>
                <a:spcPts val="1664"/>
              </a:lnSpc>
              <a:spcBef>
                <a:spcPts val="225"/>
              </a:spcBef>
            </a:pPr>
            <a:r>
              <a:rPr sz="1400" b="1" dirty="0">
                <a:latin typeface="Calibri"/>
                <a:cs typeface="Calibri"/>
              </a:rPr>
              <a:t>Benefits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Suppliers</a:t>
            </a:r>
            <a:endParaRPr sz="1400">
              <a:latin typeface="Calibri"/>
              <a:cs typeface="Calibri"/>
            </a:endParaRPr>
          </a:p>
          <a:p>
            <a:pPr marL="152400">
              <a:lnSpc>
                <a:spcPts val="1950"/>
              </a:lnSpc>
            </a:pPr>
            <a:r>
              <a:rPr sz="1400" b="1" spc="-10" dirty="0">
                <a:solidFill>
                  <a:srgbClr val="92D050"/>
                </a:solidFill>
                <a:latin typeface="Calibri"/>
                <a:cs typeface="Calibri"/>
              </a:rPr>
              <a:t>"Inventory</a:t>
            </a:r>
            <a:r>
              <a:rPr sz="1400" b="1" spc="-1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92D050"/>
                </a:solidFill>
                <a:latin typeface="Calibri"/>
                <a:cs typeface="Calibri"/>
              </a:rPr>
              <a:t>Connect</a:t>
            </a:r>
            <a:r>
              <a:rPr sz="1800" b="1" spc="-10" dirty="0">
                <a:solidFill>
                  <a:srgbClr val="92D050"/>
                </a:solidFill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91729" y="5472404"/>
            <a:ext cx="4041775" cy="8121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8740" rIns="0" bIns="0" rtlCol="0">
            <a:spAutoFit/>
          </a:bodyPr>
          <a:lstStyle/>
          <a:p>
            <a:pPr marL="80010" marR="156845">
              <a:lnSpc>
                <a:spcPct val="100000"/>
              </a:lnSpc>
              <a:spcBef>
                <a:spcPts val="620"/>
              </a:spcBef>
            </a:pPr>
            <a:r>
              <a:rPr sz="1100" dirty="0">
                <a:latin typeface="Arial MT"/>
                <a:cs typeface="Arial MT"/>
              </a:rPr>
              <a:t>Effortlessly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track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stock,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orders,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shipments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 </a:t>
            </a:r>
            <a:r>
              <a:rPr sz="1100" b="1" spc="-10" dirty="0">
                <a:latin typeface="Arial"/>
                <a:cs typeface="Arial"/>
              </a:rPr>
              <a:t>Inventory </a:t>
            </a:r>
            <a:r>
              <a:rPr sz="1100" b="1" dirty="0">
                <a:latin typeface="Arial"/>
                <a:cs typeface="Arial"/>
              </a:rPr>
              <a:t>Connect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Gain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real-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insights,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ensure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optimal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availability,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data-</a:t>
            </a:r>
            <a:r>
              <a:rPr sz="1100" dirty="0">
                <a:latin typeface="Arial MT"/>
                <a:cs typeface="Arial MT"/>
              </a:rPr>
              <a:t>driven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decisions—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secure, </a:t>
            </a:r>
            <a:r>
              <a:rPr sz="1100" dirty="0">
                <a:latin typeface="Arial MT"/>
                <a:cs typeface="Arial MT"/>
              </a:rPr>
              <a:t>streamlined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dashboard.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432670" y="860463"/>
            <a:ext cx="2486660" cy="899794"/>
          </a:xfrm>
          <a:prstGeom prst="rect">
            <a:avLst/>
          </a:prstGeom>
          <a:ln w="12700">
            <a:solidFill>
              <a:srgbClr val="92D05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4785" marR="81915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three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horizontal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lines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dirty="0">
                <a:latin typeface="Segoe UI Symbol"/>
                <a:cs typeface="Segoe UI Symbol"/>
              </a:rPr>
              <a:t>☰</a:t>
            </a:r>
            <a:r>
              <a:rPr sz="1200" dirty="0">
                <a:latin typeface="Calibri"/>
                <a:cs typeface="Calibri"/>
              </a:rPr>
              <a:t>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top-</a:t>
            </a:r>
            <a:r>
              <a:rPr sz="1200" dirty="0">
                <a:latin typeface="Calibri"/>
                <a:cs typeface="Calibri"/>
              </a:rPr>
              <a:t>right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corner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select </a:t>
            </a:r>
            <a:r>
              <a:rPr sz="1200" b="1" dirty="0">
                <a:latin typeface="Calibri"/>
                <a:cs typeface="Calibri"/>
              </a:rPr>
              <a:t>"Raw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Materials"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"Final </a:t>
            </a:r>
            <a:r>
              <a:rPr sz="1200" b="1" dirty="0">
                <a:latin typeface="Calibri"/>
                <a:cs typeface="Calibri"/>
              </a:rPr>
              <a:t>Products"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inventory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details.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9482073" y="2093823"/>
            <a:ext cx="2430145" cy="3160395"/>
            <a:chOff x="9482073" y="2093823"/>
            <a:chExt cx="2430145" cy="3160395"/>
          </a:xfrm>
        </p:grpSpPr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82073" y="2093823"/>
              <a:ext cx="392963" cy="39296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02948" y="4744453"/>
              <a:ext cx="509155" cy="50915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12553" y="3968153"/>
              <a:ext cx="498055" cy="49805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82704" y="3024949"/>
              <a:ext cx="420179" cy="42017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9446894" y="1840992"/>
            <a:ext cx="2586355" cy="3578225"/>
          </a:xfrm>
          <a:prstGeom prst="rect">
            <a:avLst/>
          </a:prstGeom>
          <a:ln w="3175">
            <a:solidFill>
              <a:srgbClr val="F1F1F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477520" marR="10604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Calibri"/>
                <a:cs typeface="Calibri"/>
              </a:rPr>
              <a:t>Displays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real-</a:t>
            </a:r>
            <a:r>
              <a:rPr sz="1200" b="1" dirty="0">
                <a:latin typeface="Calibri"/>
                <a:cs typeface="Calibri"/>
              </a:rPr>
              <a:t>time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data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on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stock </a:t>
            </a:r>
            <a:r>
              <a:rPr sz="1200" b="1" dirty="0">
                <a:latin typeface="Calibri"/>
                <a:cs typeface="Calibri"/>
              </a:rPr>
              <a:t>levels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available,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in- </a:t>
            </a:r>
            <a:r>
              <a:rPr sz="1200" spc="-10" dirty="0">
                <a:latin typeface="Calibri"/>
                <a:cs typeface="Calibri"/>
              </a:rPr>
              <a:t>transit,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low-</a:t>
            </a:r>
            <a:r>
              <a:rPr sz="1200" dirty="0">
                <a:latin typeface="Calibri"/>
                <a:cs typeface="Calibri"/>
              </a:rPr>
              <a:t>stock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items.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200">
              <a:latin typeface="Calibri"/>
              <a:cs typeface="Calibri"/>
            </a:endParaRPr>
          </a:p>
          <a:p>
            <a:pPr marL="63500" marR="62039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Monitors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incoming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and </a:t>
            </a:r>
            <a:r>
              <a:rPr sz="1200" b="1" dirty="0">
                <a:latin typeface="Calibri"/>
                <a:cs typeface="Calibri"/>
              </a:rPr>
              <a:t>outgoing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shipments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including estimated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arrival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supplier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details.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Calibri"/>
              <a:cs typeface="Calibri"/>
            </a:endParaRPr>
          </a:p>
          <a:p>
            <a:pPr marL="628015" marR="252729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Analyzes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product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demand </a:t>
            </a:r>
            <a:r>
              <a:rPr sz="1200" b="1" dirty="0">
                <a:latin typeface="Calibri"/>
                <a:cs typeface="Calibri"/>
              </a:rPr>
              <a:t>trends,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sales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forecasts</a:t>
            </a:r>
            <a:r>
              <a:rPr sz="1200" spc="-10" dirty="0">
                <a:latin typeface="Calibri"/>
                <a:cs typeface="Calibri"/>
              </a:rPr>
              <a:t>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reorder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recommendations.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Calibri"/>
              <a:cs typeface="Calibri"/>
            </a:endParaRPr>
          </a:p>
          <a:p>
            <a:pPr marL="67945" marR="65214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Provides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suppliers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access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order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history,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fulfillment status,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performance metrics.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59095" y="6430848"/>
            <a:ext cx="1939289" cy="393700"/>
          </a:xfrm>
          <a:prstGeom prst="rect">
            <a:avLst/>
          </a:prstGeom>
          <a:solidFill>
            <a:srgbClr val="B9E08F"/>
          </a:solidFill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6415" marR="417195" indent="-10223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SUPPLIER DASHBOARDS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41280" y="482600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90">
                <a:moveTo>
                  <a:pt x="0" y="0"/>
                </a:moveTo>
                <a:lnTo>
                  <a:pt x="325881" y="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-2127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60">
                <a:moveTo>
                  <a:pt x="12192000" y="0"/>
                </a:moveTo>
                <a:lnTo>
                  <a:pt x="0" y="0"/>
                </a:lnTo>
                <a:lnTo>
                  <a:pt x="0" y="98901"/>
                </a:lnTo>
                <a:lnTo>
                  <a:pt x="12192000" y="989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6" y="755650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637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155" y="446278"/>
            <a:ext cx="6143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latin typeface="Calibri Light"/>
                <a:cs typeface="Calibri Light"/>
              </a:rPr>
              <a:t>Sustainable </a:t>
            </a:r>
            <a:r>
              <a:rPr sz="1600" i="1" dirty="0">
                <a:latin typeface="Calibri Light"/>
                <a:cs typeface="Calibri Light"/>
              </a:rPr>
              <a:t>Strategies</a:t>
            </a:r>
            <a:r>
              <a:rPr sz="1600" i="1" spc="-15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to</a:t>
            </a:r>
            <a:r>
              <a:rPr sz="1600" i="1" spc="-45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tackle</a:t>
            </a:r>
            <a:r>
              <a:rPr sz="1600" i="1" spc="-50" dirty="0">
                <a:latin typeface="Calibri Light"/>
                <a:cs typeface="Calibri Light"/>
              </a:rPr>
              <a:t> </a:t>
            </a:r>
            <a:r>
              <a:rPr sz="1600" i="1" spc="-10" dirty="0">
                <a:latin typeface="Calibri Light"/>
                <a:cs typeface="Calibri Light"/>
              </a:rPr>
              <a:t>unanticipated</a:t>
            </a:r>
            <a:r>
              <a:rPr sz="1600" i="1" spc="-5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risks</a:t>
            </a:r>
            <a:r>
              <a:rPr sz="1600" i="1" spc="-45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due</a:t>
            </a:r>
            <a:r>
              <a:rPr sz="1600" i="1" spc="-35" dirty="0">
                <a:latin typeface="Calibri Light"/>
                <a:cs typeface="Calibri Light"/>
              </a:rPr>
              <a:t> </a:t>
            </a:r>
            <a:r>
              <a:rPr sz="1600" i="1" dirty="0">
                <a:latin typeface="Calibri Light"/>
                <a:cs typeface="Calibri Light"/>
              </a:rPr>
              <a:t>to</a:t>
            </a:r>
            <a:r>
              <a:rPr sz="1600" i="1" spc="-40" dirty="0">
                <a:latin typeface="Calibri Light"/>
                <a:cs typeface="Calibri Light"/>
              </a:rPr>
              <a:t> </a:t>
            </a:r>
            <a:r>
              <a:rPr sz="1600" i="1" spc="-10" dirty="0">
                <a:latin typeface="Calibri Light"/>
                <a:cs typeface="Calibri Light"/>
              </a:rPr>
              <a:t>Volatile</a:t>
            </a:r>
            <a:r>
              <a:rPr sz="1600" i="1" spc="-35" dirty="0">
                <a:latin typeface="Calibri Light"/>
                <a:cs typeface="Calibri Light"/>
              </a:rPr>
              <a:t> </a:t>
            </a:r>
            <a:r>
              <a:rPr sz="1600" i="1" spc="-10" dirty="0">
                <a:latin typeface="Calibri Light"/>
                <a:cs typeface="Calibri Light"/>
              </a:rPr>
              <a:t>Demands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155" y="112903"/>
            <a:ext cx="2228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RISK </a:t>
            </a:r>
            <a:r>
              <a:rPr spc="-20" dirty="0"/>
              <a:t>MITIGATION</a:t>
            </a:r>
          </a:p>
        </p:txBody>
      </p:sp>
      <p:sp>
        <p:nvSpPr>
          <p:cNvPr id="8" name="object 8"/>
          <p:cNvSpPr/>
          <p:nvPr/>
        </p:nvSpPr>
        <p:spPr>
          <a:xfrm>
            <a:off x="4498594" y="1199261"/>
            <a:ext cx="7487920" cy="17145"/>
          </a:xfrm>
          <a:custGeom>
            <a:avLst/>
            <a:gdLst/>
            <a:ahLst/>
            <a:cxnLst/>
            <a:rect l="l" t="t" r="r" b="b"/>
            <a:pathLst>
              <a:path w="7487920" h="17144">
                <a:moveTo>
                  <a:pt x="0" y="0"/>
                </a:moveTo>
                <a:lnTo>
                  <a:pt x="7487920" y="16637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6188" y="894410"/>
            <a:ext cx="466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 Light"/>
                <a:cs typeface="Calibri Light"/>
              </a:rPr>
              <a:t>RISKS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1094" y="894410"/>
            <a:ext cx="1151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 Light"/>
                <a:cs typeface="Calibri Light"/>
              </a:rPr>
              <a:t>EXPLANATION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0134" y="894410"/>
            <a:ext cx="1022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 Light"/>
                <a:cs typeface="Calibri Light"/>
              </a:rPr>
              <a:t>MITIGATION</a:t>
            </a:r>
            <a:endParaRPr sz="1600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63955" y="196697"/>
            <a:ext cx="1551940" cy="521334"/>
            <a:chOff x="10563955" y="196697"/>
            <a:chExt cx="1551940" cy="521334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0688" y="196697"/>
              <a:ext cx="675149" cy="5211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3955" y="389726"/>
              <a:ext cx="771963" cy="251329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925951" y="1444244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0" y="216026"/>
                </a:moveTo>
                <a:lnTo>
                  <a:pt x="5701" y="166511"/>
                </a:lnTo>
                <a:lnTo>
                  <a:pt x="21944" y="121048"/>
                </a:lnTo>
                <a:lnTo>
                  <a:pt x="47436" y="80936"/>
                </a:lnTo>
                <a:lnTo>
                  <a:pt x="80883" y="47476"/>
                </a:lnTo>
                <a:lnTo>
                  <a:pt x="120992" y="21966"/>
                </a:lnTo>
                <a:lnTo>
                  <a:pt x="166471" y="5708"/>
                </a:lnTo>
                <a:lnTo>
                  <a:pt x="216026" y="0"/>
                </a:lnTo>
                <a:lnTo>
                  <a:pt x="265542" y="5708"/>
                </a:lnTo>
                <a:lnTo>
                  <a:pt x="311005" y="21966"/>
                </a:lnTo>
                <a:lnTo>
                  <a:pt x="351117" y="47476"/>
                </a:lnTo>
                <a:lnTo>
                  <a:pt x="384577" y="80936"/>
                </a:lnTo>
                <a:lnTo>
                  <a:pt x="410087" y="121048"/>
                </a:lnTo>
                <a:lnTo>
                  <a:pt x="426345" y="166511"/>
                </a:lnTo>
                <a:lnTo>
                  <a:pt x="432053" y="216026"/>
                </a:lnTo>
                <a:lnTo>
                  <a:pt x="426345" y="265542"/>
                </a:lnTo>
                <a:lnTo>
                  <a:pt x="410087" y="311005"/>
                </a:lnTo>
                <a:lnTo>
                  <a:pt x="384577" y="351117"/>
                </a:lnTo>
                <a:lnTo>
                  <a:pt x="351117" y="384577"/>
                </a:lnTo>
                <a:lnTo>
                  <a:pt x="311005" y="410087"/>
                </a:lnTo>
                <a:lnTo>
                  <a:pt x="265542" y="426345"/>
                </a:lnTo>
                <a:lnTo>
                  <a:pt x="216026" y="432053"/>
                </a:lnTo>
                <a:lnTo>
                  <a:pt x="166471" y="426345"/>
                </a:lnTo>
                <a:lnTo>
                  <a:pt x="120992" y="410087"/>
                </a:lnTo>
                <a:lnTo>
                  <a:pt x="80883" y="384577"/>
                </a:lnTo>
                <a:lnTo>
                  <a:pt x="47436" y="351117"/>
                </a:lnTo>
                <a:lnTo>
                  <a:pt x="21944" y="311005"/>
                </a:lnTo>
                <a:lnTo>
                  <a:pt x="5701" y="265542"/>
                </a:lnTo>
                <a:lnTo>
                  <a:pt x="0" y="216026"/>
                </a:lnTo>
                <a:close/>
              </a:path>
            </a:pathLst>
          </a:custGeom>
          <a:ln w="12700">
            <a:solidFill>
              <a:srgbClr val="6CA9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71620" y="149542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98594" y="2091791"/>
            <a:ext cx="7488555" cy="792480"/>
          </a:xfrm>
          <a:custGeom>
            <a:avLst/>
            <a:gdLst/>
            <a:ahLst/>
            <a:cxnLst/>
            <a:rect l="l" t="t" r="r" b="b"/>
            <a:pathLst>
              <a:path w="7488555" h="792480">
                <a:moveTo>
                  <a:pt x="7488047" y="0"/>
                </a:moveTo>
                <a:lnTo>
                  <a:pt x="0" y="0"/>
                </a:lnTo>
                <a:lnTo>
                  <a:pt x="0" y="791997"/>
                </a:lnTo>
                <a:lnTo>
                  <a:pt x="7488047" y="791997"/>
                </a:lnTo>
                <a:lnTo>
                  <a:pt x="74880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5951" y="2181986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0" y="216026"/>
                </a:moveTo>
                <a:lnTo>
                  <a:pt x="5701" y="166471"/>
                </a:lnTo>
                <a:lnTo>
                  <a:pt x="21944" y="120992"/>
                </a:lnTo>
                <a:lnTo>
                  <a:pt x="47436" y="80883"/>
                </a:lnTo>
                <a:lnTo>
                  <a:pt x="80883" y="47436"/>
                </a:lnTo>
                <a:lnTo>
                  <a:pt x="120992" y="21944"/>
                </a:lnTo>
                <a:lnTo>
                  <a:pt x="166471" y="5701"/>
                </a:lnTo>
                <a:lnTo>
                  <a:pt x="216026" y="0"/>
                </a:lnTo>
                <a:lnTo>
                  <a:pt x="265542" y="5701"/>
                </a:lnTo>
                <a:lnTo>
                  <a:pt x="311005" y="21944"/>
                </a:lnTo>
                <a:lnTo>
                  <a:pt x="351117" y="47436"/>
                </a:lnTo>
                <a:lnTo>
                  <a:pt x="384577" y="80883"/>
                </a:lnTo>
                <a:lnTo>
                  <a:pt x="410087" y="120992"/>
                </a:lnTo>
                <a:lnTo>
                  <a:pt x="426345" y="166471"/>
                </a:lnTo>
                <a:lnTo>
                  <a:pt x="432053" y="216026"/>
                </a:lnTo>
                <a:lnTo>
                  <a:pt x="426345" y="265535"/>
                </a:lnTo>
                <a:lnTo>
                  <a:pt x="410087" y="310980"/>
                </a:lnTo>
                <a:lnTo>
                  <a:pt x="384577" y="351067"/>
                </a:lnTo>
                <a:lnTo>
                  <a:pt x="351117" y="384500"/>
                </a:lnTo>
                <a:lnTo>
                  <a:pt x="311005" y="409985"/>
                </a:lnTo>
                <a:lnTo>
                  <a:pt x="265542" y="426225"/>
                </a:lnTo>
                <a:lnTo>
                  <a:pt x="216026" y="431926"/>
                </a:lnTo>
                <a:lnTo>
                  <a:pt x="166471" y="426225"/>
                </a:lnTo>
                <a:lnTo>
                  <a:pt x="120992" y="409985"/>
                </a:lnTo>
                <a:lnTo>
                  <a:pt x="80883" y="384500"/>
                </a:lnTo>
                <a:lnTo>
                  <a:pt x="47436" y="351067"/>
                </a:lnTo>
                <a:lnTo>
                  <a:pt x="21944" y="310980"/>
                </a:lnTo>
                <a:lnTo>
                  <a:pt x="5701" y="265535"/>
                </a:lnTo>
                <a:lnTo>
                  <a:pt x="0" y="216026"/>
                </a:lnTo>
                <a:close/>
              </a:path>
            </a:pathLst>
          </a:custGeom>
          <a:ln w="12700">
            <a:solidFill>
              <a:srgbClr val="6CA9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71620" y="22334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25951" y="3014091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0" y="215900"/>
                </a:moveTo>
                <a:lnTo>
                  <a:pt x="5701" y="166391"/>
                </a:lnTo>
                <a:lnTo>
                  <a:pt x="21944" y="120946"/>
                </a:lnTo>
                <a:lnTo>
                  <a:pt x="47436" y="80859"/>
                </a:lnTo>
                <a:lnTo>
                  <a:pt x="80883" y="47426"/>
                </a:lnTo>
                <a:lnTo>
                  <a:pt x="120992" y="21941"/>
                </a:lnTo>
                <a:lnTo>
                  <a:pt x="166471" y="5701"/>
                </a:lnTo>
                <a:lnTo>
                  <a:pt x="216026" y="0"/>
                </a:lnTo>
                <a:lnTo>
                  <a:pt x="265542" y="5701"/>
                </a:lnTo>
                <a:lnTo>
                  <a:pt x="311005" y="21941"/>
                </a:lnTo>
                <a:lnTo>
                  <a:pt x="351117" y="47426"/>
                </a:lnTo>
                <a:lnTo>
                  <a:pt x="384577" y="80859"/>
                </a:lnTo>
                <a:lnTo>
                  <a:pt x="410087" y="120946"/>
                </a:lnTo>
                <a:lnTo>
                  <a:pt x="426345" y="166391"/>
                </a:lnTo>
                <a:lnTo>
                  <a:pt x="432053" y="215900"/>
                </a:lnTo>
                <a:lnTo>
                  <a:pt x="426345" y="265455"/>
                </a:lnTo>
                <a:lnTo>
                  <a:pt x="410087" y="310934"/>
                </a:lnTo>
                <a:lnTo>
                  <a:pt x="384577" y="351043"/>
                </a:lnTo>
                <a:lnTo>
                  <a:pt x="351117" y="384490"/>
                </a:lnTo>
                <a:lnTo>
                  <a:pt x="311005" y="409982"/>
                </a:lnTo>
                <a:lnTo>
                  <a:pt x="265542" y="426225"/>
                </a:lnTo>
                <a:lnTo>
                  <a:pt x="216026" y="431926"/>
                </a:lnTo>
                <a:lnTo>
                  <a:pt x="166471" y="426225"/>
                </a:lnTo>
                <a:lnTo>
                  <a:pt x="120992" y="409982"/>
                </a:lnTo>
                <a:lnTo>
                  <a:pt x="80883" y="384490"/>
                </a:lnTo>
                <a:lnTo>
                  <a:pt x="47436" y="351043"/>
                </a:lnTo>
                <a:lnTo>
                  <a:pt x="21944" y="310934"/>
                </a:lnTo>
                <a:lnTo>
                  <a:pt x="5701" y="265455"/>
                </a:lnTo>
                <a:lnTo>
                  <a:pt x="0" y="215900"/>
                </a:lnTo>
                <a:close/>
              </a:path>
            </a:pathLst>
          </a:custGeom>
          <a:ln w="12700">
            <a:solidFill>
              <a:srgbClr val="6CA9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71620" y="306522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0804" y="923671"/>
            <a:ext cx="3314700" cy="3238500"/>
            <a:chOff x="390804" y="923671"/>
            <a:chExt cx="3314700" cy="3238500"/>
          </a:xfrm>
        </p:grpSpPr>
        <p:sp>
          <p:nvSpPr>
            <p:cNvPr id="23" name="object 23"/>
            <p:cNvSpPr/>
            <p:nvPr/>
          </p:nvSpPr>
          <p:spPr>
            <a:xfrm>
              <a:off x="555358" y="1065986"/>
              <a:ext cx="972185" cy="1969135"/>
            </a:xfrm>
            <a:custGeom>
              <a:avLst/>
              <a:gdLst/>
              <a:ahLst/>
              <a:cxnLst/>
              <a:rect l="l" t="t" r="r" b="b"/>
              <a:pathLst>
                <a:path w="972185" h="1969135">
                  <a:moveTo>
                    <a:pt x="971994" y="996810"/>
                  </a:moveTo>
                  <a:lnTo>
                    <a:pt x="0" y="996810"/>
                  </a:lnTo>
                  <a:lnTo>
                    <a:pt x="0" y="1968804"/>
                  </a:lnTo>
                  <a:lnTo>
                    <a:pt x="971994" y="1968804"/>
                  </a:lnTo>
                  <a:lnTo>
                    <a:pt x="971994" y="996810"/>
                  </a:lnTo>
                  <a:close/>
                </a:path>
                <a:path w="972185" h="1969135">
                  <a:moveTo>
                    <a:pt x="971994" y="0"/>
                  </a:moveTo>
                  <a:lnTo>
                    <a:pt x="0" y="0"/>
                  </a:lnTo>
                  <a:lnTo>
                    <a:pt x="0" y="971981"/>
                  </a:lnTo>
                  <a:lnTo>
                    <a:pt x="971994" y="971981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87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7746" y="1070800"/>
              <a:ext cx="972185" cy="972185"/>
            </a:xfrm>
            <a:custGeom>
              <a:avLst/>
              <a:gdLst/>
              <a:ahLst/>
              <a:cxnLst/>
              <a:rect l="l" t="t" r="r" b="b"/>
              <a:pathLst>
                <a:path w="972185" h="972185">
                  <a:moveTo>
                    <a:pt x="971994" y="0"/>
                  </a:moveTo>
                  <a:lnTo>
                    <a:pt x="0" y="0"/>
                  </a:lnTo>
                  <a:lnTo>
                    <a:pt x="0" y="971994"/>
                  </a:lnTo>
                  <a:lnTo>
                    <a:pt x="971994" y="971994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69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47746" y="2056701"/>
              <a:ext cx="972185" cy="972185"/>
            </a:xfrm>
            <a:custGeom>
              <a:avLst/>
              <a:gdLst/>
              <a:ahLst/>
              <a:cxnLst/>
              <a:rect l="l" t="t" r="r" b="b"/>
              <a:pathLst>
                <a:path w="972185" h="972185">
                  <a:moveTo>
                    <a:pt x="971994" y="0"/>
                  </a:moveTo>
                  <a:lnTo>
                    <a:pt x="0" y="0"/>
                  </a:lnTo>
                  <a:lnTo>
                    <a:pt x="0" y="971994"/>
                  </a:lnTo>
                  <a:lnTo>
                    <a:pt x="971994" y="971994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71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55495" y="2059241"/>
              <a:ext cx="972185" cy="972185"/>
            </a:xfrm>
            <a:custGeom>
              <a:avLst/>
              <a:gdLst/>
              <a:ahLst/>
              <a:cxnLst/>
              <a:rect l="l" t="t" r="r" b="b"/>
              <a:pathLst>
                <a:path w="972185" h="972185">
                  <a:moveTo>
                    <a:pt x="971994" y="0"/>
                  </a:moveTo>
                  <a:lnTo>
                    <a:pt x="0" y="0"/>
                  </a:lnTo>
                  <a:lnTo>
                    <a:pt x="0" y="971994"/>
                  </a:lnTo>
                  <a:lnTo>
                    <a:pt x="971994" y="971994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85E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55495" y="1071308"/>
              <a:ext cx="972185" cy="972185"/>
            </a:xfrm>
            <a:custGeom>
              <a:avLst/>
              <a:gdLst/>
              <a:ahLst/>
              <a:cxnLst/>
              <a:rect l="l" t="t" r="r" b="b"/>
              <a:pathLst>
                <a:path w="972185" h="972185">
                  <a:moveTo>
                    <a:pt x="971994" y="0"/>
                  </a:moveTo>
                  <a:lnTo>
                    <a:pt x="0" y="0"/>
                  </a:lnTo>
                  <a:lnTo>
                    <a:pt x="0" y="971994"/>
                  </a:lnTo>
                  <a:lnTo>
                    <a:pt x="971994" y="971994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71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5358" y="3044761"/>
              <a:ext cx="972185" cy="972185"/>
            </a:xfrm>
            <a:custGeom>
              <a:avLst/>
              <a:gdLst/>
              <a:ahLst/>
              <a:cxnLst/>
              <a:rect l="l" t="t" r="r" b="b"/>
              <a:pathLst>
                <a:path w="972185" h="972185">
                  <a:moveTo>
                    <a:pt x="971994" y="0"/>
                  </a:moveTo>
                  <a:lnTo>
                    <a:pt x="0" y="0"/>
                  </a:lnTo>
                  <a:lnTo>
                    <a:pt x="0" y="971994"/>
                  </a:lnTo>
                  <a:lnTo>
                    <a:pt x="971994" y="971994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A2FF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55495" y="3044380"/>
              <a:ext cx="972185" cy="972185"/>
            </a:xfrm>
            <a:custGeom>
              <a:avLst/>
              <a:gdLst/>
              <a:ahLst/>
              <a:cxnLst/>
              <a:rect l="l" t="t" r="r" b="b"/>
              <a:pathLst>
                <a:path w="972185" h="972185">
                  <a:moveTo>
                    <a:pt x="971994" y="0"/>
                  </a:moveTo>
                  <a:lnTo>
                    <a:pt x="0" y="0"/>
                  </a:lnTo>
                  <a:lnTo>
                    <a:pt x="0" y="971994"/>
                  </a:lnTo>
                  <a:lnTo>
                    <a:pt x="971994" y="971994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87E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50414" y="3045015"/>
              <a:ext cx="972185" cy="972185"/>
            </a:xfrm>
            <a:custGeom>
              <a:avLst/>
              <a:gdLst/>
              <a:ahLst/>
              <a:cxnLst/>
              <a:rect l="l" t="t" r="r" b="b"/>
              <a:pathLst>
                <a:path w="972185" h="972185">
                  <a:moveTo>
                    <a:pt x="971994" y="0"/>
                  </a:moveTo>
                  <a:lnTo>
                    <a:pt x="0" y="0"/>
                  </a:lnTo>
                  <a:lnTo>
                    <a:pt x="0" y="971994"/>
                  </a:lnTo>
                  <a:lnTo>
                    <a:pt x="971994" y="971994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83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804" y="923670"/>
              <a:ext cx="3314700" cy="3238500"/>
            </a:xfrm>
            <a:custGeom>
              <a:avLst/>
              <a:gdLst/>
              <a:ahLst/>
              <a:cxnLst/>
              <a:rect l="l" t="t" r="r" b="b"/>
              <a:pathLst>
                <a:path w="3314700" h="3238500">
                  <a:moveTo>
                    <a:pt x="3314166" y="3185922"/>
                  </a:moveTo>
                  <a:lnTo>
                    <a:pt x="3279152" y="3168396"/>
                  </a:lnTo>
                  <a:lnTo>
                    <a:pt x="3209391" y="3133471"/>
                  </a:lnTo>
                  <a:lnTo>
                    <a:pt x="3209391" y="3168396"/>
                  </a:lnTo>
                  <a:lnTo>
                    <a:pt x="69850" y="3168396"/>
                  </a:lnTo>
                  <a:lnTo>
                    <a:pt x="69850" y="104775"/>
                  </a:lnTo>
                  <a:lnTo>
                    <a:pt x="104775" y="104775"/>
                  </a:lnTo>
                  <a:lnTo>
                    <a:pt x="96062" y="87376"/>
                  </a:lnTo>
                  <a:lnTo>
                    <a:pt x="52387" y="0"/>
                  </a:lnTo>
                  <a:lnTo>
                    <a:pt x="0" y="104775"/>
                  </a:lnTo>
                  <a:lnTo>
                    <a:pt x="34925" y="104775"/>
                  </a:lnTo>
                  <a:lnTo>
                    <a:pt x="34925" y="3204083"/>
                  </a:lnTo>
                  <a:lnTo>
                    <a:pt x="69850" y="3204083"/>
                  </a:lnTo>
                  <a:lnTo>
                    <a:pt x="69850" y="3203321"/>
                  </a:lnTo>
                  <a:lnTo>
                    <a:pt x="3209391" y="3203321"/>
                  </a:lnTo>
                  <a:lnTo>
                    <a:pt x="3209391" y="3238246"/>
                  </a:lnTo>
                  <a:lnTo>
                    <a:pt x="3279317" y="3203321"/>
                  </a:lnTo>
                  <a:lnTo>
                    <a:pt x="3314166" y="3185922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4085" y="4153661"/>
            <a:ext cx="279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Low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31057" y="4153661"/>
            <a:ext cx="306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High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5290" y="1144613"/>
            <a:ext cx="177800" cy="3067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0" dirty="0">
                <a:latin typeface="Calibri"/>
                <a:cs typeface="Calibri"/>
              </a:rPr>
              <a:t>High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07895" y="4105782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 Light"/>
                <a:cs typeface="Calibri Light"/>
              </a:rPr>
              <a:t>Impact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0085" y="1750215"/>
            <a:ext cx="254000" cy="2189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569595" algn="l"/>
              </a:tabLst>
            </a:pPr>
            <a:r>
              <a:rPr sz="1200" spc="-25" dirty="0">
                <a:latin typeface="Calibri"/>
                <a:cs typeface="Calibri"/>
              </a:rPr>
              <a:t>Low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 Light"/>
                <a:cs typeface="Calibri Light"/>
              </a:rPr>
              <a:t>Probability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of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Risk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98594" y="3667480"/>
            <a:ext cx="7488555" cy="792480"/>
          </a:xfrm>
          <a:custGeom>
            <a:avLst/>
            <a:gdLst/>
            <a:ahLst/>
            <a:cxnLst/>
            <a:rect l="l" t="t" r="r" b="b"/>
            <a:pathLst>
              <a:path w="7488555" h="792479">
                <a:moveTo>
                  <a:pt x="7488047" y="0"/>
                </a:moveTo>
                <a:lnTo>
                  <a:pt x="0" y="0"/>
                </a:lnTo>
                <a:lnTo>
                  <a:pt x="0" y="791997"/>
                </a:lnTo>
                <a:lnTo>
                  <a:pt x="7488047" y="791997"/>
                </a:lnTo>
                <a:lnTo>
                  <a:pt x="74880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25951" y="3789553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5" h="432435">
                <a:moveTo>
                  <a:pt x="0" y="216027"/>
                </a:moveTo>
                <a:lnTo>
                  <a:pt x="5701" y="166511"/>
                </a:lnTo>
                <a:lnTo>
                  <a:pt x="21944" y="121048"/>
                </a:lnTo>
                <a:lnTo>
                  <a:pt x="47436" y="80936"/>
                </a:lnTo>
                <a:lnTo>
                  <a:pt x="80883" y="47476"/>
                </a:lnTo>
                <a:lnTo>
                  <a:pt x="120992" y="21966"/>
                </a:lnTo>
                <a:lnTo>
                  <a:pt x="166471" y="5708"/>
                </a:lnTo>
                <a:lnTo>
                  <a:pt x="216026" y="0"/>
                </a:lnTo>
                <a:lnTo>
                  <a:pt x="265542" y="5708"/>
                </a:lnTo>
                <a:lnTo>
                  <a:pt x="311005" y="21966"/>
                </a:lnTo>
                <a:lnTo>
                  <a:pt x="351117" y="47476"/>
                </a:lnTo>
                <a:lnTo>
                  <a:pt x="384577" y="80936"/>
                </a:lnTo>
                <a:lnTo>
                  <a:pt x="410087" y="121048"/>
                </a:lnTo>
                <a:lnTo>
                  <a:pt x="426345" y="166511"/>
                </a:lnTo>
                <a:lnTo>
                  <a:pt x="432053" y="216027"/>
                </a:lnTo>
                <a:lnTo>
                  <a:pt x="426345" y="265542"/>
                </a:lnTo>
                <a:lnTo>
                  <a:pt x="410087" y="311005"/>
                </a:lnTo>
                <a:lnTo>
                  <a:pt x="384577" y="351117"/>
                </a:lnTo>
                <a:lnTo>
                  <a:pt x="351117" y="384577"/>
                </a:lnTo>
                <a:lnTo>
                  <a:pt x="311005" y="410087"/>
                </a:lnTo>
                <a:lnTo>
                  <a:pt x="265542" y="426345"/>
                </a:lnTo>
                <a:lnTo>
                  <a:pt x="216026" y="432054"/>
                </a:lnTo>
                <a:lnTo>
                  <a:pt x="166471" y="426345"/>
                </a:lnTo>
                <a:lnTo>
                  <a:pt x="120992" y="410087"/>
                </a:lnTo>
                <a:lnTo>
                  <a:pt x="80883" y="384577"/>
                </a:lnTo>
                <a:lnTo>
                  <a:pt x="47436" y="351117"/>
                </a:lnTo>
                <a:lnTo>
                  <a:pt x="21944" y="311005"/>
                </a:lnTo>
                <a:lnTo>
                  <a:pt x="5701" y="265542"/>
                </a:lnTo>
                <a:lnTo>
                  <a:pt x="0" y="216027"/>
                </a:lnTo>
                <a:close/>
              </a:path>
            </a:pathLst>
          </a:custGeom>
          <a:ln w="12700">
            <a:solidFill>
              <a:srgbClr val="6CA9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71620" y="38412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16747" y="6430431"/>
            <a:ext cx="1931670" cy="393700"/>
          </a:xfrm>
          <a:prstGeom prst="rect">
            <a:avLst/>
          </a:prstGeom>
          <a:solidFill>
            <a:srgbClr val="B9E08F"/>
          </a:solidFill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20725" marR="333375" indent="-3784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RISK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MITIGATION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567161" y="6439367"/>
            <a:ext cx="1151255" cy="36068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35"/>
              </a:spcBef>
            </a:pPr>
            <a:r>
              <a:rPr sz="1200" b="1" spc="-10" dirty="0">
                <a:latin typeface="Calibri"/>
                <a:cs typeface="Calibri"/>
              </a:rPr>
              <a:t>APPENDIX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6908" y="6412246"/>
            <a:ext cx="2125980" cy="391795"/>
          </a:xfrm>
          <a:prstGeom prst="rect">
            <a:avLst/>
          </a:prstGeom>
          <a:ln w="3175">
            <a:solidFill>
              <a:srgbClr val="B9E0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62635" marR="314960" indent="-441959">
              <a:lnSpc>
                <a:spcPct val="1000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INDUSTRY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COMPANY </a:t>
            </a:r>
            <a:r>
              <a:rPr sz="1200" b="1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821159" y="6373901"/>
            <a:ext cx="377825" cy="490855"/>
            <a:chOff x="11821159" y="6373901"/>
            <a:chExt cx="377825" cy="490855"/>
          </a:xfrm>
        </p:grpSpPr>
        <p:sp>
          <p:nvSpPr>
            <p:cNvPr id="44" name="object 44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364553" y="0"/>
                  </a:moveTo>
                  <a:lnTo>
                    <a:pt x="0" y="0"/>
                  </a:lnTo>
                  <a:lnTo>
                    <a:pt x="0" y="477748"/>
                  </a:lnTo>
                  <a:lnTo>
                    <a:pt x="364553" y="477748"/>
                  </a:lnTo>
                  <a:lnTo>
                    <a:pt x="36455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0" y="477748"/>
                  </a:moveTo>
                  <a:lnTo>
                    <a:pt x="364553" y="477748"/>
                  </a:lnTo>
                  <a:lnTo>
                    <a:pt x="364553" y="0"/>
                  </a:lnTo>
                  <a:lnTo>
                    <a:pt x="0" y="0"/>
                  </a:lnTo>
                  <a:lnTo>
                    <a:pt x="0" y="47774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959590" y="64554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77841" y="1416558"/>
            <a:ext cx="131953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10" dirty="0">
                <a:latin typeface="Calibri"/>
                <a:cs typeface="Calibri"/>
              </a:rPr>
              <a:t>Inaccurate</a:t>
            </a:r>
            <a:r>
              <a:rPr sz="1200" b="1" dirty="0">
                <a:latin typeface="Calibri"/>
                <a:cs typeface="Calibri"/>
              </a:rPr>
              <a:t> AI-</a:t>
            </a:r>
            <a:r>
              <a:rPr sz="1200" b="1" spc="-10" dirty="0">
                <a:latin typeface="Calibri"/>
                <a:cs typeface="Calibri"/>
              </a:rPr>
              <a:t>Based </a:t>
            </a:r>
            <a:r>
              <a:rPr sz="1200" b="1" dirty="0">
                <a:latin typeface="Calibri"/>
                <a:cs typeface="Calibri"/>
              </a:rPr>
              <a:t>Demand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Forecasting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8858" y="2128773"/>
            <a:ext cx="1306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latin typeface="Trebuchet MS"/>
                <a:cs typeface="Trebuchet MS"/>
              </a:rPr>
              <a:t>Increased</a:t>
            </a:r>
            <a:r>
              <a:rPr sz="1200" b="1" spc="-4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Supplier </a:t>
            </a:r>
            <a:r>
              <a:rPr sz="1200" b="1" spc="-65" dirty="0">
                <a:latin typeface="Trebuchet MS"/>
                <a:cs typeface="Trebuchet MS"/>
              </a:rPr>
              <a:t>Dependence</a:t>
            </a:r>
            <a:r>
              <a:rPr sz="1200" b="1" spc="-85" dirty="0">
                <a:latin typeface="Trebuchet MS"/>
                <a:cs typeface="Trebuchet MS"/>
              </a:rPr>
              <a:t> </a:t>
            </a:r>
            <a:r>
              <a:rPr sz="1200" b="1" spc="-70" dirty="0">
                <a:latin typeface="Trebuchet MS"/>
                <a:cs typeface="Trebuchet MS"/>
              </a:rPr>
              <a:t>on</a:t>
            </a:r>
            <a:r>
              <a:rPr sz="1200" b="1" spc="-80" dirty="0">
                <a:latin typeface="Trebuchet MS"/>
                <a:cs typeface="Trebuchet MS"/>
              </a:rPr>
              <a:t> </a:t>
            </a:r>
            <a:r>
              <a:rPr sz="1200" b="1" spc="-60" dirty="0">
                <a:latin typeface="Trebuchet MS"/>
                <a:cs typeface="Trebuchet MS"/>
              </a:rPr>
              <a:t>Our </a:t>
            </a:r>
            <a:r>
              <a:rPr sz="1200" b="1" spc="-10" dirty="0">
                <a:latin typeface="Trebuchet MS"/>
                <a:cs typeface="Trebuchet MS"/>
              </a:rPr>
              <a:t>System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77841" y="3061208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Trebuchet MS"/>
                <a:cs typeface="Trebuchet MS"/>
              </a:rPr>
              <a:t>Supply</a:t>
            </a:r>
            <a:r>
              <a:rPr sz="1200" b="1" spc="-60" dirty="0">
                <a:latin typeface="Trebuchet MS"/>
                <a:cs typeface="Trebuchet MS"/>
              </a:rPr>
              <a:t> </a:t>
            </a:r>
            <a:r>
              <a:rPr sz="1200" b="1" spc="-55" dirty="0">
                <a:latin typeface="Trebuchet MS"/>
                <a:cs typeface="Trebuchet MS"/>
              </a:rPr>
              <a:t>Chain</a:t>
            </a:r>
            <a:r>
              <a:rPr sz="1200" b="1" spc="-80" dirty="0">
                <a:latin typeface="Trebuchet MS"/>
                <a:cs typeface="Trebuchet MS"/>
              </a:rPr>
              <a:t> </a:t>
            </a:r>
            <a:r>
              <a:rPr sz="1200" b="1" spc="-40" dirty="0">
                <a:latin typeface="Trebuchet MS"/>
                <a:cs typeface="Trebuchet MS"/>
              </a:rPr>
              <a:t>Disruptions </a:t>
            </a:r>
            <a:r>
              <a:rPr sz="1200" b="1" spc="-70" dirty="0">
                <a:latin typeface="Trebuchet MS"/>
                <a:cs typeface="Trebuchet MS"/>
              </a:rPr>
              <a:t>Leading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to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Stockouts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77841" y="3751579"/>
            <a:ext cx="151574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Supplier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May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Overprice </a:t>
            </a:r>
            <a:r>
              <a:rPr sz="1200" b="1" dirty="0">
                <a:latin typeface="Calibri"/>
                <a:cs typeface="Calibri"/>
              </a:rPr>
              <a:t>Due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to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Inventory Stockouts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28028" y="1324736"/>
            <a:ext cx="2508250" cy="57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200" dirty="0">
                <a:latin typeface="Calibri"/>
                <a:cs typeface="Calibri"/>
              </a:rPr>
              <a:t>AI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predictions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always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align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sudden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demand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shifts,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leading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to </a:t>
            </a:r>
            <a:r>
              <a:rPr sz="1200" spc="-10" dirty="0">
                <a:latin typeface="Calibri"/>
                <a:cs typeface="Calibri"/>
              </a:rPr>
              <a:t>overstocking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stockouts.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45905" y="1316228"/>
            <a:ext cx="2611120" cy="57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05"/>
              </a:spcBef>
            </a:pPr>
            <a:r>
              <a:rPr sz="1200" dirty="0">
                <a:latin typeface="Calibri"/>
                <a:cs typeface="Calibri"/>
              </a:rPr>
              <a:t>Combine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AI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forecasts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manual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market adjustments,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10" dirty="0">
                <a:latin typeface="Calibri"/>
                <a:cs typeface="Calibri"/>
              </a:rPr>
              <a:t> real-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supplier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customer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accuracy.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28028" y="2154682"/>
            <a:ext cx="2602230" cy="57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200" dirty="0">
                <a:latin typeface="Calibri"/>
                <a:cs typeface="Calibri"/>
              </a:rPr>
              <a:t>Suppliers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overly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dependent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portal,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leading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operational </a:t>
            </a:r>
            <a:r>
              <a:rPr sz="1200" dirty="0">
                <a:latin typeface="Calibri"/>
                <a:cs typeface="Calibri"/>
              </a:rPr>
              <a:t>disruptions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system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faces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downtime.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169145" y="2169667"/>
            <a:ext cx="2674620" cy="57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200" spc="-10" dirty="0">
                <a:latin typeface="Calibri"/>
                <a:cs typeface="Calibri"/>
              </a:rPr>
              <a:t>Maintain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backup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systems,</a:t>
            </a:r>
            <a:r>
              <a:rPr sz="1200" dirty="0">
                <a:latin typeface="Calibri"/>
                <a:cs typeface="Calibri"/>
              </a:rPr>
              <a:t> offline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inventory </a:t>
            </a:r>
            <a:r>
              <a:rPr sz="1200" dirty="0">
                <a:latin typeface="Calibri"/>
                <a:cs typeface="Calibri"/>
              </a:rPr>
              <a:t>reports,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emergency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procurement protocols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ensure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continuity.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77019" y="2980435"/>
            <a:ext cx="2569210" cy="57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200" dirty="0">
                <a:latin typeface="Calibri"/>
                <a:cs typeface="Calibri"/>
              </a:rPr>
              <a:t>Diversify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suppliers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reduce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dependency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single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source.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Maintain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strategic </a:t>
            </a:r>
            <a:r>
              <a:rPr sz="1200" dirty="0">
                <a:latin typeface="Calibri"/>
                <a:cs typeface="Calibri"/>
              </a:rPr>
              <a:t>safety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stock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high-</a:t>
            </a:r>
            <a:r>
              <a:rPr sz="1200" spc="-10" dirty="0">
                <a:latin typeface="Calibri"/>
                <a:cs typeface="Calibri"/>
              </a:rPr>
              <a:t>demand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SKUs.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01150" y="3772027"/>
            <a:ext cx="2621915" cy="57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05"/>
              </a:spcBef>
            </a:pPr>
            <a:r>
              <a:rPr sz="1200" b="1" spc="-10" dirty="0">
                <a:latin typeface="Calibri"/>
                <a:cs typeface="Calibri"/>
              </a:rPr>
              <a:t>Pre-negotiated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contracts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prevent sudden </a:t>
            </a:r>
            <a:r>
              <a:rPr sz="1200" dirty="0">
                <a:latin typeface="Calibri"/>
                <a:cs typeface="Calibri"/>
              </a:rPr>
              <a:t>cost </a:t>
            </a:r>
            <a:r>
              <a:rPr sz="1200" spc="-10" dirty="0">
                <a:latin typeface="Calibri"/>
                <a:cs typeface="Calibri"/>
              </a:rPr>
              <a:t>spikes, </a:t>
            </a:r>
            <a:r>
              <a:rPr sz="1200" b="1" spc="-10" dirty="0">
                <a:latin typeface="Calibri"/>
                <a:cs typeface="Calibri"/>
              </a:rPr>
              <a:t>diversifying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suppliers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ensures competitive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pricing.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28028" y="2985261"/>
            <a:ext cx="2696210" cy="57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200" dirty="0">
                <a:latin typeface="Calibri"/>
                <a:cs typeface="Calibri"/>
              </a:rPr>
              <a:t>JIT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minimizes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excess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inventory,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but</a:t>
            </a:r>
            <a:r>
              <a:rPr sz="1200" spc="-25" dirty="0">
                <a:latin typeface="Calibri"/>
                <a:cs typeface="Calibri"/>
              </a:rPr>
              <a:t> if </a:t>
            </a:r>
            <a:r>
              <a:rPr sz="1200" dirty="0">
                <a:latin typeface="Calibri"/>
                <a:cs typeface="Calibri"/>
              </a:rPr>
              <a:t>suppliers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delay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deliveries,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Phitons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face </a:t>
            </a:r>
            <a:r>
              <a:rPr sz="1200" spc="-10" dirty="0">
                <a:latin typeface="Calibri"/>
                <a:cs typeface="Calibri"/>
              </a:rPr>
              <a:t>stockouts.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28028" y="3667505"/>
            <a:ext cx="2555875" cy="75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inventory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levels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drop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critically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low, </a:t>
            </a:r>
            <a:r>
              <a:rPr sz="1200" dirty="0">
                <a:latin typeface="Calibri"/>
                <a:cs typeface="Calibri"/>
              </a:rPr>
              <a:t>suppliers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exploit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urgency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by </a:t>
            </a:r>
            <a:r>
              <a:rPr sz="1200" dirty="0">
                <a:latin typeface="Calibri"/>
                <a:cs typeface="Calibri"/>
              </a:rPr>
              <a:t>increasing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prices,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leading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higher procurement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costs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59095" y="6430848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6415" marR="417195" indent="-10223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SUPPLIER DASHBOARDS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1968" y="4692015"/>
            <a:ext cx="969010" cy="46799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98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55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1968" y="5252630"/>
            <a:ext cx="969010" cy="46799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Benefits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1968" y="5793333"/>
            <a:ext cx="969010" cy="46799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3180" rIns="0" bIns="0" rtlCol="0">
            <a:spAutoFit/>
          </a:bodyPr>
          <a:lstStyle/>
          <a:p>
            <a:pPr marL="147955" marR="140335" indent="116839">
              <a:lnSpc>
                <a:spcPct val="100000"/>
              </a:lnSpc>
              <a:spcBef>
                <a:spcPts val="34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Impact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Weightage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00607" y="4863846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78"/>
                </a:lnTo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3592" y="4660468"/>
            <a:ext cx="2196465" cy="493395"/>
          </a:xfrm>
          <a:custGeom>
            <a:avLst/>
            <a:gdLst/>
            <a:ahLst/>
            <a:cxnLst/>
            <a:rect l="l" t="t" r="r" b="b"/>
            <a:pathLst>
              <a:path w="2196465" h="493395">
                <a:moveTo>
                  <a:pt x="2195957" y="0"/>
                </a:moveTo>
                <a:lnTo>
                  <a:pt x="0" y="0"/>
                </a:lnTo>
                <a:lnTo>
                  <a:pt x="0" y="493064"/>
                </a:lnTo>
                <a:lnTo>
                  <a:pt x="2195957" y="493064"/>
                </a:lnTo>
                <a:lnTo>
                  <a:pt x="219595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117598" y="4794326"/>
            <a:ext cx="16071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Supplier</a:t>
            </a:r>
            <a:r>
              <a:rPr sz="1200" b="1" spc="-10" dirty="0">
                <a:latin typeface="Calibri"/>
                <a:cs typeface="Calibri"/>
              </a:rPr>
              <a:t> Inventory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Portal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629600" y="4522660"/>
            <a:ext cx="461009" cy="461009"/>
            <a:chOff x="1629600" y="4522660"/>
            <a:chExt cx="461009" cy="461009"/>
          </a:xfrm>
        </p:grpSpPr>
        <p:sp>
          <p:nvSpPr>
            <p:cNvPr id="67" name="object 67"/>
            <p:cNvSpPr/>
            <p:nvPr/>
          </p:nvSpPr>
          <p:spPr>
            <a:xfrm>
              <a:off x="1643888" y="4536947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216026" y="0"/>
                  </a:moveTo>
                  <a:lnTo>
                    <a:pt x="166511" y="5708"/>
                  </a:lnTo>
                  <a:lnTo>
                    <a:pt x="121048" y="21966"/>
                  </a:lnTo>
                  <a:lnTo>
                    <a:pt x="80936" y="47476"/>
                  </a:lnTo>
                  <a:lnTo>
                    <a:pt x="47476" y="80936"/>
                  </a:lnTo>
                  <a:lnTo>
                    <a:pt x="21966" y="121048"/>
                  </a:lnTo>
                  <a:lnTo>
                    <a:pt x="5708" y="166511"/>
                  </a:lnTo>
                  <a:lnTo>
                    <a:pt x="0" y="216026"/>
                  </a:lnTo>
                  <a:lnTo>
                    <a:pt x="5708" y="265582"/>
                  </a:lnTo>
                  <a:lnTo>
                    <a:pt x="21966" y="311061"/>
                  </a:lnTo>
                  <a:lnTo>
                    <a:pt x="47476" y="351170"/>
                  </a:lnTo>
                  <a:lnTo>
                    <a:pt x="80936" y="384617"/>
                  </a:lnTo>
                  <a:lnTo>
                    <a:pt x="121048" y="410109"/>
                  </a:lnTo>
                  <a:lnTo>
                    <a:pt x="166511" y="426352"/>
                  </a:lnTo>
                  <a:lnTo>
                    <a:pt x="216026" y="432053"/>
                  </a:lnTo>
                  <a:lnTo>
                    <a:pt x="265542" y="426352"/>
                  </a:lnTo>
                  <a:lnTo>
                    <a:pt x="311005" y="410109"/>
                  </a:lnTo>
                  <a:lnTo>
                    <a:pt x="351117" y="384617"/>
                  </a:lnTo>
                  <a:lnTo>
                    <a:pt x="384577" y="351170"/>
                  </a:lnTo>
                  <a:lnTo>
                    <a:pt x="410087" y="311061"/>
                  </a:lnTo>
                  <a:lnTo>
                    <a:pt x="426345" y="265582"/>
                  </a:lnTo>
                  <a:lnTo>
                    <a:pt x="432054" y="216026"/>
                  </a:lnTo>
                  <a:lnTo>
                    <a:pt x="426345" y="166511"/>
                  </a:lnTo>
                  <a:lnTo>
                    <a:pt x="410087" y="121048"/>
                  </a:lnTo>
                  <a:lnTo>
                    <a:pt x="384577" y="80936"/>
                  </a:lnTo>
                  <a:lnTo>
                    <a:pt x="351117" y="47476"/>
                  </a:lnTo>
                  <a:lnTo>
                    <a:pt x="311005" y="21966"/>
                  </a:lnTo>
                  <a:lnTo>
                    <a:pt x="265542" y="5708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43888" y="4536947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0" y="216026"/>
                  </a:moveTo>
                  <a:lnTo>
                    <a:pt x="5708" y="166511"/>
                  </a:lnTo>
                  <a:lnTo>
                    <a:pt x="21966" y="121048"/>
                  </a:lnTo>
                  <a:lnTo>
                    <a:pt x="47476" y="80936"/>
                  </a:lnTo>
                  <a:lnTo>
                    <a:pt x="80936" y="47476"/>
                  </a:lnTo>
                  <a:lnTo>
                    <a:pt x="121048" y="21966"/>
                  </a:lnTo>
                  <a:lnTo>
                    <a:pt x="166511" y="5708"/>
                  </a:lnTo>
                  <a:lnTo>
                    <a:pt x="216026" y="0"/>
                  </a:lnTo>
                  <a:lnTo>
                    <a:pt x="265542" y="5708"/>
                  </a:lnTo>
                  <a:lnTo>
                    <a:pt x="311005" y="21966"/>
                  </a:lnTo>
                  <a:lnTo>
                    <a:pt x="351117" y="47476"/>
                  </a:lnTo>
                  <a:lnTo>
                    <a:pt x="384577" y="80936"/>
                  </a:lnTo>
                  <a:lnTo>
                    <a:pt x="410087" y="121048"/>
                  </a:lnTo>
                  <a:lnTo>
                    <a:pt x="426345" y="166511"/>
                  </a:lnTo>
                  <a:lnTo>
                    <a:pt x="432054" y="216026"/>
                  </a:lnTo>
                  <a:lnTo>
                    <a:pt x="426345" y="265582"/>
                  </a:lnTo>
                  <a:lnTo>
                    <a:pt x="410087" y="311061"/>
                  </a:lnTo>
                  <a:lnTo>
                    <a:pt x="384577" y="351170"/>
                  </a:lnTo>
                  <a:lnTo>
                    <a:pt x="351117" y="384617"/>
                  </a:lnTo>
                  <a:lnTo>
                    <a:pt x="311005" y="410109"/>
                  </a:lnTo>
                  <a:lnTo>
                    <a:pt x="265542" y="426352"/>
                  </a:lnTo>
                  <a:lnTo>
                    <a:pt x="216026" y="432053"/>
                  </a:lnTo>
                  <a:lnTo>
                    <a:pt x="166511" y="426352"/>
                  </a:lnTo>
                  <a:lnTo>
                    <a:pt x="121048" y="410109"/>
                  </a:lnTo>
                  <a:lnTo>
                    <a:pt x="80936" y="384617"/>
                  </a:lnTo>
                  <a:lnTo>
                    <a:pt x="47476" y="351170"/>
                  </a:lnTo>
                  <a:lnTo>
                    <a:pt x="21966" y="311061"/>
                  </a:lnTo>
                  <a:lnTo>
                    <a:pt x="5708" y="265582"/>
                  </a:lnTo>
                  <a:lnTo>
                    <a:pt x="0" y="216026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789302" y="45888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72767" y="5227878"/>
            <a:ext cx="2664460" cy="4933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6675" rIns="0" bIns="0" rtlCol="0">
            <a:spAutoFit/>
          </a:bodyPr>
          <a:lstStyle/>
          <a:p>
            <a:pPr marL="153035" marR="109855" indent="-35560">
              <a:lnSpc>
                <a:spcPct val="101800"/>
              </a:lnSpc>
              <a:spcBef>
                <a:spcPts val="525"/>
              </a:spcBef>
            </a:pPr>
            <a:r>
              <a:rPr sz="1100" b="1" dirty="0">
                <a:latin typeface="Calibri"/>
                <a:cs typeface="Calibri"/>
              </a:rPr>
              <a:t>Real-time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stock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visibility, tracks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in-</a:t>
            </a:r>
            <a:r>
              <a:rPr sz="1100" b="1" spc="-10" dirty="0">
                <a:latin typeface="Calibri"/>
                <a:cs typeface="Calibri"/>
              </a:rPr>
              <a:t>transit </a:t>
            </a:r>
            <a:r>
              <a:rPr sz="1100" b="1" dirty="0">
                <a:latin typeface="Calibri"/>
                <a:cs typeface="Calibri"/>
              </a:rPr>
              <a:t>inventory,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reduces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supplier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uncertainty.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742688" y="4659706"/>
            <a:ext cx="2196465" cy="493395"/>
          </a:xfrm>
          <a:custGeom>
            <a:avLst/>
            <a:gdLst/>
            <a:ahLst/>
            <a:cxnLst/>
            <a:rect l="l" t="t" r="r" b="b"/>
            <a:pathLst>
              <a:path w="2196465" h="493395">
                <a:moveTo>
                  <a:pt x="2195957" y="0"/>
                </a:moveTo>
                <a:lnTo>
                  <a:pt x="0" y="0"/>
                </a:lnTo>
                <a:lnTo>
                  <a:pt x="0" y="493064"/>
                </a:lnTo>
                <a:lnTo>
                  <a:pt x="2195957" y="493064"/>
                </a:lnTo>
                <a:lnTo>
                  <a:pt x="219595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572767" y="5791377"/>
            <a:ext cx="2664460" cy="493395"/>
            <a:chOff x="1572767" y="5791377"/>
            <a:chExt cx="2664460" cy="493395"/>
          </a:xfrm>
        </p:grpSpPr>
        <p:sp>
          <p:nvSpPr>
            <p:cNvPr id="73" name="object 73"/>
            <p:cNvSpPr/>
            <p:nvPr/>
          </p:nvSpPr>
          <p:spPr>
            <a:xfrm>
              <a:off x="1572767" y="5791377"/>
              <a:ext cx="2664460" cy="493395"/>
            </a:xfrm>
            <a:custGeom>
              <a:avLst/>
              <a:gdLst/>
              <a:ahLst/>
              <a:cxnLst/>
              <a:rect l="l" t="t" r="r" b="b"/>
              <a:pathLst>
                <a:path w="2664460" h="493395">
                  <a:moveTo>
                    <a:pt x="2663952" y="0"/>
                  </a:moveTo>
                  <a:lnTo>
                    <a:pt x="0" y="0"/>
                  </a:lnTo>
                  <a:lnTo>
                    <a:pt x="0" y="493064"/>
                  </a:lnTo>
                  <a:lnTo>
                    <a:pt x="2663952" y="493064"/>
                  </a:lnTo>
                  <a:lnTo>
                    <a:pt x="26639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8824" y="5927013"/>
              <a:ext cx="228726" cy="22870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0045" y="5927013"/>
              <a:ext cx="228727" cy="22870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3454" y="5931217"/>
              <a:ext cx="228727" cy="22870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1139" y="5931217"/>
              <a:ext cx="228727" cy="22870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2233" y="5927013"/>
              <a:ext cx="228727" cy="228701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5172836" y="4702555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5715" indent="-29464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AI-Powered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Demand Forecasting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437888" y="5227561"/>
            <a:ext cx="2664460" cy="4933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0645" rIns="0" bIns="0" rtlCol="0">
            <a:spAutoFit/>
          </a:bodyPr>
          <a:lstStyle/>
          <a:p>
            <a:pPr marL="271145" marR="97155" indent="-168275">
              <a:lnSpc>
                <a:spcPct val="103000"/>
              </a:lnSpc>
              <a:spcBef>
                <a:spcPts val="635"/>
              </a:spcBef>
            </a:pPr>
            <a:r>
              <a:rPr sz="1000" b="1" dirty="0">
                <a:latin typeface="Calibri"/>
                <a:cs typeface="Calibri"/>
              </a:rPr>
              <a:t>Predicts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demand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shifts,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cuts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excess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inventory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25%,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reduces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stockouts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40%.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437888" y="5791377"/>
            <a:ext cx="2664460" cy="493395"/>
            <a:chOff x="4437888" y="5791377"/>
            <a:chExt cx="2664460" cy="493395"/>
          </a:xfrm>
        </p:grpSpPr>
        <p:sp>
          <p:nvSpPr>
            <p:cNvPr id="82" name="object 82"/>
            <p:cNvSpPr/>
            <p:nvPr/>
          </p:nvSpPr>
          <p:spPr>
            <a:xfrm>
              <a:off x="4437888" y="5791377"/>
              <a:ext cx="2664460" cy="493395"/>
            </a:xfrm>
            <a:custGeom>
              <a:avLst/>
              <a:gdLst/>
              <a:ahLst/>
              <a:cxnLst/>
              <a:rect l="l" t="t" r="r" b="b"/>
              <a:pathLst>
                <a:path w="2664459" h="493395">
                  <a:moveTo>
                    <a:pt x="2663952" y="0"/>
                  </a:moveTo>
                  <a:lnTo>
                    <a:pt x="0" y="0"/>
                  </a:lnTo>
                  <a:lnTo>
                    <a:pt x="0" y="493064"/>
                  </a:lnTo>
                  <a:lnTo>
                    <a:pt x="2663952" y="493064"/>
                  </a:lnTo>
                  <a:lnTo>
                    <a:pt x="26639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3089" y="5921463"/>
              <a:ext cx="228600" cy="22870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4183" y="5921463"/>
              <a:ext cx="228726" cy="22870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592" y="5925667"/>
              <a:ext cx="228727" cy="22870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5277" y="5925667"/>
              <a:ext cx="228726" cy="22870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6498" y="5921463"/>
              <a:ext cx="228600" cy="228701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7303007" y="5220563"/>
            <a:ext cx="2664460" cy="4933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8740" rIns="0" bIns="0" rtlCol="0">
            <a:spAutoFit/>
          </a:bodyPr>
          <a:lstStyle/>
          <a:p>
            <a:pPr marL="281940" marR="132080" indent="-140335">
              <a:lnSpc>
                <a:spcPct val="100000"/>
              </a:lnSpc>
              <a:spcBef>
                <a:spcPts val="620"/>
              </a:spcBef>
            </a:pPr>
            <a:r>
              <a:rPr sz="1050" b="1" dirty="0">
                <a:latin typeface="Calibri"/>
                <a:cs typeface="Calibri"/>
              </a:rPr>
              <a:t>Speeds</a:t>
            </a:r>
            <a:r>
              <a:rPr sz="1050" b="1" spc="-3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up</a:t>
            </a:r>
            <a:r>
              <a:rPr sz="1050" b="1" spc="-2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order</a:t>
            </a:r>
            <a:r>
              <a:rPr sz="1050" b="1" spc="-2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fulfillment</a:t>
            </a:r>
            <a:r>
              <a:rPr sz="1050" b="1" spc="-2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by</a:t>
            </a:r>
            <a:r>
              <a:rPr sz="1050" b="1" spc="-2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30%,</a:t>
            </a:r>
            <a:r>
              <a:rPr sz="1050" b="1" spc="-25" dirty="0">
                <a:latin typeface="Calibri"/>
                <a:cs typeface="Calibri"/>
              </a:rPr>
              <a:t> </a:t>
            </a:r>
            <a:r>
              <a:rPr sz="1050" b="1" spc="-10" dirty="0">
                <a:latin typeface="Calibri"/>
                <a:cs typeface="Calibri"/>
              </a:rPr>
              <a:t>lowers wastage–15%</a:t>
            </a:r>
            <a:r>
              <a:rPr sz="1050" b="1" spc="-3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and</a:t>
            </a:r>
            <a:r>
              <a:rPr sz="1050" b="1" spc="-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improves</a:t>
            </a:r>
            <a:r>
              <a:rPr sz="1050" b="1" spc="-1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cash</a:t>
            </a:r>
            <a:r>
              <a:rPr sz="1050" b="1" spc="15" dirty="0">
                <a:latin typeface="Calibri"/>
                <a:cs typeface="Calibri"/>
              </a:rPr>
              <a:t> </a:t>
            </a:r>
            <a:r>
              <a:rPr sz="1050" b="1" spc="-20" dirty="0">
                <a:latin typeface="Calibri"/>
                <a:cs typeface="Calibri"/>
              </a:rPr>
              <a:t>flow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303008" y="4668342"/>
            <a:ext cx="2664460" cy="1615440"/>
          </a:xfrm>
          <a:custGeom>
            <a:avLst/>
            <a:gdLst/>
            <a:ahLst/>
            <a:cxnLst/>
            <a:rect l="l" t="t" r="r" b="b"/>
            <a:pathLst>
              <a:path w="2664459" h="1615439">
                <a:moveTo>
                  <a:pt x="2449944" y="0"/>
                </a:moveTo>
                <a:lnTo>
                  <a:pt x="254000" y="0"/>
                </a:lnTo>
                <a:lnTo>
                  <a:pt x="254000" y="493064"/>
                </a:lnTo>
                <a:lnTo>
                  <a:pt x="2449944" y="493064"/>
                </a:lnTo>
                <a:lnTo>
                  <a:pt x="2449944" y="0"/>
                </a:lnTo>
                <a:close/>
              </a:path>
              <a:path w="2664459" h="1615439">
                <a:moveTo>
                  <a:pt x="2663952" y="1122299"/>
                </a:moveTo>
                <a:lnTo>
                  <a:pt x="0" y="1122299"/>
                </a:lnTo>
                <a:lnTo>
                  <a:pt x="0" y="1615363"/>
                </a:lnTo>
                <a:lnTo>
                  <a:pt x="2663952" y="1615363"/>
                </a:lnTo>
                <a:lnTo>
                  <a:pt x="2663952" y="11222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557007" y="4711065"/>
            <a:ext cx="2196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935" marR="127000" indent="-489584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MOQ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Optimization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Dynamic </a:t>
            </a:r>
            <a:r>
              <a:rPr sz="1200" b="1" dirty="0">
                <a:latin typeface="Calibri"/>
                <a:cs typeface="Calibri"/>
              </a:rPr>
              <a:t>Order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Planning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4541202" y="4513389"/>
            <a:ext cx="461009" cy="461009"/>
            <a:chOff x="4541202" y="4513389"/>
            <a:chExt cx="461009" cy="461009"/>
          </a:xfrm>
        </p:grpSpPr>
        <p:sp>
          <p:nvSpPr>
            <p:cNvPr id="92" name="object 92"/>
            <p:cNvSpPr/>
            <p:nvPr/>
          </p:nvSpPr>
          <p:spPr>
            <a:xfrm>
              <a:off x="4555490" y="4527677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216026" y="0"/>
                  </a:moveTo>
                  <a:lnTo>
                    <a:pt x="166511" y="5701"/>
                  </a:lnTo>
                  <a:lnTo>
                    <a:pt x="121048" y="21941"/>
                  </a:lnTo>
                  <a:lnTo>
                    <a:pt x="80936" y="47426"/>
                  </a:lnTo>
                  <a:lnTo>
                    <a:pt x="47476" y="80859"/>
                  </a:lnTo>
                  <a:lnTo>
                    <a:pt x="21966" y="120946"/>
                  </a:lnTo>
                  <a:lnTo>
                    <a:pt x="5708" y="166391"/>
                  </a:lnTo>
                  <a:lnTo>
                    <a:pt x="0" y="215900"/>
                  </a:lnTo>
                  <a:lnTo>
                    <a:pt x="5708" y="265455"/>
                  </a:lnTo>
                  <a:lnTo>
                    <a:pt x="21966" y="310934"/>
                  </a:lnTo>
                  <a:lnTo>
                    <a:pt x="47476" y="351043"/>
                  </a:lnTo>
                  <a:lnTo>
                    <a:pt x="80936" y="384490"/>
                  </a:lnTo>
                  <a:lnTo>
                    <a:pt x="121048" y="409982"/>
                  </a:lnTo>
                  <a:lnTo>
                    <a:pt x="166511" y="426225"/>
                  </a:lnTo>
                  <a:lnTo>
                    <a:pt x="216026" y="431927"/>
                  </a:lnTo>
                  <a:lnTo>
                    <a:pt x="265542" y="426225"/>
                  </a:lnTo>
                  <a:lnTo>
                    <a:pt x="311005" y="409982"/>
                  </a:lnTo>
                  <a:lnTo>
                    <a:pt x="351117" y="384490"/>
                  </a:lnTo>
                  <a:lnTo>
                    <a:pt x="384577" y="351043"/>
                  </a:lnTo>
                  <a:lnTo>
                    <a:pt x="410087" y="310934"/>
                  </a:lnTo>
                  <a:lnTo>
                    <a:pt x="426345" y="265455"/>
                  </a:lnTo>
                  <a:lnTo>
                    <a:pt x="432054" y="215900"/>
                  </a:lnTo>
                  <a:lnTo>
                    <a:pt x="426345" y="166391"/>
                  </a:lnTo>
                  <a:lnTo>
                    <a:pt x="410087" y="120946"/>
                  </a:lnTo>
                  <a:lnTo>
                    <a:pt x="384577" y="80859"/>
                  </a:lnTo>
                  <a:lnTo>
                    <a:pt x="351117" y="47426"/>
                  </a:lnTo>
                  <a:lnTo>
                    <a:pt x="311005" y="21941"/>
                  </a:lnTo>
                  <a:lnTo>
                    <a:pt x="265542" y="5701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55490" y="4527677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0" y="215900"/>
                  </a:moveTo>
                  <a:lnTo>
                    <a:pt x="5708" y="166391"/>
                  </a:lnTo>
                  <a:lnTo>
                    <a:pt x="21966" y="120946"/>
                  </a:lnTo>
                  <a:lnTo>
                    <a:pt x="47476" y="80859"/>
                  </a:lnTo>
                  <a:lnTo>
                    <a:pt x="80936" y="47426"/>
                  </a:lnTo>
                  <a:lnTo>
                    <a:pt x="121048" y="21941"/>
                  </a:lnTo>
                  <a:lnTo>
                    <a:pt x="166511" y="5701"/>
                  </a:lnTo>
                  <a:lnTo>
                    <a:pt x="216026" y="0"/>
                  </a:lnTo>
                  <a:lnTo>
                    <a:pt x="265542" y="5701"/>
                  </a:lnTo>
                  <a:lnTo>
                    <a:pt x="311005" y="21941"/>
                  </a:lnTo>
                  <a:lnTo>
                    <a:pt x="351117" y="47426"/>
                  </a:lnTo>
                  <a:lnTo>
                    <a:pt x="384577" y="80859"/>
                  </a:lnTo>
                  <a:lnTo>
                    <a:pt x="410087" y="120946"/>
                  </a:lnTo>
                  <a:lnTo>
                    <a:pt x="426345" y="166391"/>
                  </a:lnTo>
                  <a:lnTo>
                    <a:pt x="432054" y="215900"/>
                  </a:lnTo>
                  <a:lnTo>
                    <a:pt x="426345" y="265455"/>
                  </a:lnTo>
                  <a:lnTo>
                    <a:pt x="410087" y="310934"/>
                  </a:lnTo>
                  <a:lnTo>
                    <a:pt x="384577" y="351043"/>
                  </a:lnTo>
                  <a:lnTo>
                    <a:pt x="351117" y="384490"/>
                  </a:lnTo>
                  <a:lnTo>
                    <a:pt x="311005" y="409982"/>
                  </a:lnTo>
                  <a:lnTo>
                    <a:pt x="265542" y="426225"/>
                  </a:lnTo>
                  <a:lnTo>
                    <a:pt x="216026" y="431927"/>
                  </a:lnTo>
                  <a:lnTo>
                    <a:pt x="166511" y="426225"/>
                  </a:lnTo>
                  <a:lnTo>
                    <a:pt x="121048" y="409982"/>
                  </a:lnTo>
                  <a:lnTo>
                    <a:pt x="80936" y="384490"/>
                  </a:lnTo>
                  <a:lnTo>
                    <a:pt x="47476" y="351043"/>
                  </a:lnTo>
                  <a:lnTo>
                    <a:pt x="21966" y="310934"/>
                  </a:lnTo>
                  <a:lnTo>
                    <a:pt x="5708" y="265455"/>
                  </a:lnTo>
                  <a:lnTo>
                    <a:pt x="0" y="21590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701285" y="45793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240587" y="4505261"/>
            <a:ext cx="461009" cy="461009"/>
            <a:chOff x="7240587" y="4505261"/>
            <a:chExt cx="461009" cy="461009"/>
          </a:xfrm>
        </p:grpSpPr>
        <p:sp>
          <p:nvSpPr>
            <p:cNvPr id="96" name="object 96"/>
            <p:cNvSpPr/>
            <p:nvPr/>
          </p:nvSpPr>
          <p:spPr>
            <a:xfrm>
              <a:off x="7254875" y="4519548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216026" y="0"/>
                  </a:moveTo>
                  <a:lnTo>
                    <a:pt x="166511" y="5708"/>
                  </a:lnTo>
                  <a:lnTo>
                    <a:pt x="121048" y="21966"/>
                  </a:lnTo>
                  <a:lnTo>
                    <a:pt x="80936" y="47476"/>
                  </a:lnTo>
                  <a:lnTo>
                    <a:pt x="47476" y="80936"/>
                  </a:lnTo>
                  <a:lnTo>
                    <a:pt x="21966" y="121048"/>
                  </a:lnTo>
                  <a:lnTo>
                    <a:pt x="5708" y="166511"/>
                  </a:lnTo>
                  <a:lnTo>
                    <a:pt x="0" y="216026"/>
                  </a:lnTo>
                  <a:lnTo>
                    <a:pt x="5708" y="265542"/>
                  </a:lnTo>
                  <a:lnTo>
                    <a:pt x="21966" y="311005"/>
                  </a:lnTo>
                  <a:lnTo>
                    <a:pt x="47476" y="351117"/>
                  </a:lnTo>
                  <a:lnTo>
                    <a:pt x="80936" y="384577"/>
                  </a:lnTo>
                  <a:lnTo>
                    <a:pt x="121048" y="410087"/>
                  </a:lnTo>
                  <a:lnTo>
                    <a:pt x="166511" y="426345"/>
                  </a:lnTo>
                  <a:lnTo>
                    <a:pt x="216026" y="432053"/>
                  </a:lnTo>
                  <a:lnTo>
                    <a:pt x="265542" y="426345"/>
                  </a:lnTo>
                  <a:lnTo>
                    <a:pt x="311005" y="410087"/>
                  </a:lnTo>
                  <a:lnTo>
                    <a:pt x="351117" y="384577"/>
                  </a:lnTo>
                  <a:lnTo>
                    <a:pt x="384577" y="351117"/>
                  </a:lnTo>
                  <a:lnTo>
                    <a:pt x="410087" y="311005"/>
                  </a:lnTo>
                  <a:lnTo>
                    <a:pt x="426345" y="265542"/>
                  </a:lnTo>
                  <a:lnTo>
                    <a:pt x="432053" y="216026"/>
                  </a:lnTo>
                  <a:lnTo>
                    <a:pt x="426345" y="166511"/>
                  </a:lnTo>
                  <a:lnTo>
                    <a:pt x="410087" y="121048"/>
                  </a:lnTo>
                  <a:lnTo>
                    <a:pt x="384577" y="80936"/>
                  </a:lnTo>
                  <a:lnTo>
                    <a:pt x="351117" y="47476"/>
                  </a:lnTo>
                  <a:lnTo>
                    <a:pt x="311005" y="21966"/>
                  </a:lnTo>
                  <a:lnTo>
                    <a:pt x="265542" y="5708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54875" y="4519548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0" y="216026"/>
                  </a:moveTo>
                  <a:lnTo>
                    <a:pt x="5708" y="166511"/>
                  </a:lnTo>
                  <a:lnTo>
                    <a:pt x="21966" y="121048"/>
                  </a:lnTo>
                  <a:lnTo>
                    <a:pt x="47476" y="80936"/>
                  </a:lnTo>
                  <a:lnTo>
                    <a:pt x="80936" y="47476"/>
                  </a:lnTo>
                  <a:lnTo>
                    <a:pt x="121048" y="21966"/>
                  </a:lnTo>
                  <a:lnTo>
                    <a:pt x="166511" y="5708"/>
                  </a:lnTo>
                  <a:lnTo>
                    <a:pt x="216026" y="0"/>
                  </a:lnTo>
                  <a:lnTo>
                    <a:pt x="265542" y="5708"/>
                  </a:lnTo>
                  <a:lnTo>
                    <a:pt x="311005" y="21966"/>
                  </a:lnTo>
                  <a:lnTo>
                    <a:pt x="351117" y="47476"/>
                  </a:lnTo>
                  <a:lnTo>
                    <a:pt x="384577" y="80936"/>
                  </a:lnTo>
                  <a:lnTo>
                    <a:pt x="410087" y="121048"/>
                  </a:lnTo>
                  <a:lnTo>
                    <a:pt x="426345" y="166511"/>
                  </a:lnTo>
                  <a:lnTo>
                    <a:pt x="432053" y="216026"/>
                  </a:lnTo>
                  <a:lnTo>
                    <a:pt x="426345" y="265542"/>
                  </a:lnTo>
                  <a:lnTo>
                    <a:pt x="410087" y="311005"/>
                  </a:lnTo>
                  <a:lnTo>
                    <a:pt x="384577" y="351117"/>
                  </a:lnTo>
                  <a:lnTo>
                    <a:pt x="351117" y="384577"/>
                  </a:lnTo>
                  <a:lnTo>
                    <a:pt x="311005" y="410087"/>
                  </a:lnTo>
                  <a:lnTo>
                    <a:pt x="265542" y="426345"/>
                  </a:lnTo>
                  <a:lnTo>
                    <a:pt x="216026" y="432053"/>
                  </a:lnTo>
                  <a:lnTo>
                    <a:pt x="166511" y="426345"/>
                  </a:lnTo>
                  <a:lnTo>
                    <a:pt x="121048" y="410087"/>
                  </a:lnTo>
                  <a:lnTo>
                    <a:pt x="80936" y="384577"/>
                  </a:lnTo>
                  <a:lnTo>
                    <a:pt x="47476" y="351117"/>
                  </a:lnTo>
                  <a:lnTo>
                    <a:pt x="21966" y="311005"/>
                  </a:lnTo>
                  <a:lnTo>
                    <a:pt x="5708" y="265542"/>
                  </a:lnTo>
                  <a:lnTo>
                    <a:pt x="0" y="216026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400925" y="457149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9" name="object 9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71223" y="5839498"/>
            <a:ext cx="468756" cy="468757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10347974" y="5268823"/>
            <a:ext cx="1108075" cy="615315"/>
            <a:chOff x="10347974" y="5268823"/>
            <a:chExt cx="1108075" cy="615315"/>
          </a:xfrm>
        </p:grpSpPr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47974" y="5268823"/>
              <a:ext cx="750695" cy="244401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14659" y="5547813"/>
              <a:ext cx="340842" cy="336236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34290" y="4505959"/>
            <a:ext cx="12128500" cy="1654175"/>
            <a:chOff x="34290" y="4505959"/>
            <a:chExt cx="12128500" cy="1654175"/>
          </a:xfrm>
        </p:grpSpPr>
        <p:pic>
          <p:nvPicPr>
            <p:cNvPr id="104" name="object 10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4210" y="5927013"/>
              <a:ext cx="228727" cy="228701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5305" y="5927013"/>
              <a:ext cx="228726" cy="228701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8713" y="5931217"/>
              <a:ext cx="228726" cy="228701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6525" y="5931217"/>
              <a:ext cx="228600" cy="22870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7620" y="5927013"/>
              <a:ext cx="228726" cy="228701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0640" y="4512309"/>
              <a:ext cx="12115800" cy="5715"/>
            </a:xfrm>
            <a:custGeom>
              <a:avLst/>
              <a:gdLst/>
              <a:ahLst/>
              <a:cxnLst/>
              <a:rect l="l" t="t" r="r" b="b"/>
              <a:pathLst>
                <a:path w="12115800" h="5714">
                  <a:moveTo>
                    <a:pt x="12115800" y="0"/>
                  </a:moveTo>
                  <a:lnTo>
                    <a:pt x="0" y="5714"/>
                  </a:lnTo>
                </a:path>
              </a:pathLst>
            </a:custGeom>
            <a:ln w="1270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240645" y="4821935"/>
              <a:ext cx="0" cy="962660"/>
            </a:xfrm>
            <a:custGeom>
              <a:avLst/>
              <a:gdLst/>
              <a:ahLst/>
              <a:cxnLst/>
              <a:rect l="l" t="t" r="r" b="b"/>
              <a:pathLst>
                <a:path h="962660">
                  <a:moveTo>
                    <a:pt x="0" y="0"/>
                  </a:moveTo>
                  <a:lnTo>
                    <a:pt x="0" y="962355"/>
                  </a:lnTo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058399" y="579064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20">
                  <a:moveTo>
                    <a:pt x="18542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130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966959" y="5748731"/>
              <a:ext cx="274320" cy="76200"/>
            </a:xfrm>
            <a:custGeom>
              <a:avLst/>
              <a:gdLst/>
              <a:ahLst/>
              <a:cxnLst/>
              <a:rect l="l" t="t" r="r" b="b"/>
              <a:pathLst>
                <a:path w="2743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274320" h="76200">
                  <a:moveTo>
                    <a:pt x="76200" y="28575"/>
                  </a:moveTo>
                  <a:lnTo>
                    <a:pt x="63500" y="28575"/>
                  </a:lnTo>
                  <a:lnTo>
                    <a:pt x="6350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274320" h="76200">
                  <a:moveTo>
                    <a:pt x="274320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274320" y="47625"/>
                  </a:lnTo>
                  <a:lnTo>
                    <a:pt x="274320" y="28575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0567161" y="4568609"/>
            <a:ext cx="1473200" cy="5492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225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175"/>
              </a:spcBef>
            </a:pPr>
            <a:r>
              <a:rPr sz="1600" b="1" spc="-10" dirty="0">
                <a:latin typeface="Calibri"/>
                <a:cs typeface="Calibri"/>
              </a:rPr>
              <a:t>IMPACT</a:t>
            </a:r>
            <a:endParaRPr sz="1600">
              <a:latin typeface="Calibri"/>
              <a:cs typeface="Calibri"/>
            </a:endParaRPr>
          </a:p>
          <a:p>
            <a:pPr marR="3619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ASSESSMENT…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424432" y="1993900"/>
            <a:ext cx="445134" cy="445134"/>
            <a:chOff x="1424432" y="1993900"/>
            <a:chExt cx="445134" cy="445134"/>
          </a:xfrm>
        </p:grpSpPr>
        <p:sp>
          <p:nvSpPr>
            <p:cNvPr id="115" name="object 115"/>
            <p:cNvSpPr/>
            <p:nvPr/>
          </p:nvSpPr>
          <p:spPr>
            <a:xfrm>
              <a:off x="1430782" y="2000250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215900" y="0"/>
                  </a:moveTo>
                  <a:lnTo>
                    <a:pt x="166391" y="5701"/>
                  </a:lnTo>
                  <a:lnTo>
                    <a:pt x="120946" y="21944"/>
                  </a:lnTo>
                  <a:lnTo>
                    <a:pt x="80859" y="47436"/>
                  </a:lnTo>
                  <a:lnTo>
                    <a:pt x="47426" y="80883"/>
                  </a:lnTo>
                  <a:lnTo>
                    <a:pt x="21941" y="120992"/>
                  </a:lnTo>
                  <a:lnTo>
                    <a:pt x="5701" y="166471"/>
                  </a:lnTo>
                  <a:lnTo>
                    <a:pt x="0" y="216026"/>
                  </a:lnTo>
                  <a:lnTo>
                    <a:pt x="5701" y="265535"/>
                  </a:lnTo>
                  <a:lnTo>
                    <a:pt x="21941" y="310980"/>
                  </a:lnTo>
                  <a:lnTo>
                    <a:pt x="47426" y="351067"/>
                  </a:lnTo>
                  <a:lnTo>
                    <a:pt x="80859" y="384500"/>
                  </a:lnTo>
                  <a:lnTo>
                    <a:pt x="120946" y="409985"/>
                  </a:lnTo>
                  <a:lnTo>
                    <a:pt x="166391" y="426225"/>
                  </a:lnTo>
                  <a:lnTo>
                    <a:pt x="215900" y="431926"/>
                  </a:lnTo>
                  <a:lnTo>
                    <a:pt x="265455" y="426225"/>
                  </a:lnTo>
                  <a:lnTo>
                    <a:pt x="310934" y="409985"/>
                  </a:lnTo>
                  <a:lnTo>
                    <a:pt x="351043" y="384500"/>
                  </a:lnTo>
                  <a:lnTo>
                    <a:pt x="384490" y="351067"/>
                  </a:lnTo>
                  <a:lnTo>
                    <a:pt x="409982" y="310980"/>
                  </a:lnTo>
                  <a:lnTo>
                    <a:pt x="426225" y="265535"/>
                  </a:lnTo>
                  <a:lnTo>
                    <a:pt x="431926" y="216026"/>
                  </a:lnTo>
                  <a:lnTo>
                    <a:pt x="426225" y="166471"/>
                  </a:lnTo>
                  <a:lnTo>
                    <a:pt x="409982" y="120992"/>
                  </a:lnTo>
                  <a:lnTo>
                    <a:pt x="384490" y="80883"/>
                  </a:lnTo>
                  <a:lnTo>
                    <a:pt x="351043" y="47436"/>
                  </a:lnTo>
                  <a:lnTo>
                    <a:pt x="310934" y="21944"/>
                  </a:lnTo>
                  <a:lnTo>
                    <a:pt x="265455" y="5701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30782" y="2000250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0" y="216026"/>
                  </a:moveTo>
                  <a:lnTo>
                    <a:pt x="5701" y="166471"/>
                  </a:lnTo>
                  <a:lnTo>
                    <a:pt x="21941" y="120992"/>
                  </a:lnTo>
                  <a:lnTo>
                    <a:pt x="47426" y="80883"/>
                  </a:lnTo>
                  <a:lnTo>
                    <a:pt x="80859" y="47436"/>
                  </a:lnTo>
                  <a:lnTo>
                    <a:pt x="120946" y="21944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265455" y="5701"/>
                  </a:lnTo>
                  <a:lnTo>
                    <a:pt x="310934" y="21944"/>
                  </a:lnTo>
                  <a:lnTo>
                    <a:pt x="351043" y="47436"/>
                  </a:lnTo>
                  <a:lnTo>
                    <a:pt x="384490" y="80883"/>
                  </a:lnTo>
                  <a:lnTo>
                    <a:pt x="409982" y="120992"/>
                  </a:lnTo>
                  <a:lnTo>
                    <a:pt x="426225" y="166471"/>
                  </a:lnTo>
                  <a:lnTo>
                    <a:pt x="431926" y="216026"/>
                  </a:lnTo>
                  <a:lnTo>
                    <a:pt x="426225" y="265535"/>
                  </a:lnTo>
                  <a:lnTo>
                    <a:pt x="409982" y="310980"/>
                  </a:lnTo>
                  <a:lnTo>
                    <a:pt x="384490" y="351067"/>
                  </a:lnTo>
                  <a:lnTo>
                    <a:pt x="351043" y="384500"/>
                  </a:lnTo>
                  <a:lnTo>
                    <a:pt x="310934" y="409985"/>
                  </a:lnTo>
                  <a:lnTo>
                    <a:pt x="265455" y="426225"/>
                  </a:lnTo>
                  <a:lnTo>
                    <a:pt x="215900" y="431926"/>
                  </a:lnTo>
                  <a:lnTo>
                    <a:pt x="166391" y="426225"/>
                  </a:lnTo>
                  <a:lnTo>
                    <a:pt x="120946" y="409985"/>
                  </a:lnTo>
                  <a:lnTo>
                    <a:pt x="80859" y="384500"/>
                  </a:lnTo>
                  <a:lnTo>
                    <a:pt x="47426" y="351067"/>
                  </a:lnTo>
                  <a:lnTo>
                    <a:pt x="21941" y="310980"/>
                  </a:lnTo>
                  <a:lnTo>
                    <a:pt x="5701" y="265535"/>
                  </a:lnTo>
                  <a:lnTo>
                    <a:pt x="0" y="21602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1588897" y="205168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2348864" y="1792097"/>
            <a:ext cx="445134" cy="445134"/>
            <a:chOff x="2348864" y="1792097"/>
            <a:chExt cx="445134" cy="445134"/>
          </a:xfrm>
        </p:grpSpPr>
        <p:sp>
          <p:nvSpPr>
            <p:cNvPr id="119" name="object 119"/>
            <p:cNvSpPr/>
            <p:nvPr/>
          </p:nvSpPr>
          <p:spPr>
            <a:xfrm>
              <a:off x="2355214" y="1798447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216027" y="0"/>
                  </a:moveTo>
                  <a:lnTo>
                    <a:pt x="166511" y="5701"/>
                  </a:lnTo>
                  <a:lnTo>
                    <a:pt x="121048" y="21944"/>
                  </a:lnTo>
                  <a:lnTo>
                    <a:pt x="80936" y="47436"/>
                  </a:lnTo>
                  <a:lnTo>
                    <a:pt x="47476" y="80883"/>
                  </a:lnTo>
                  <a:lnTo>
                    <a:pt x="21966" y="120992"/>
                  </a:lnTo>
                  <a:lnTo>
                    <a:pt x="5708" y="166471"/>
                  </a:lnTo>
                  <a:lnTo>
                    <a:pt x="0" y="216026"/>
                  </a:lnTo>
                  <a:lnTo>
                    <a:pt x="5708" y="265542"/>
                  </a:lnTo>
                  <a:lnTo>
                    <a:pt x="21966" y="311005"/>
                  </a:lnTo>
                  <a:lnTo>
                    <a:pt x="47476" y="351117"/>
                  </a:lnTo>
                  <a:lnTo>
                    <a:pt x="80936" y="384577"/>
                  </a:lnTo>
                  <a:lnTo>
                    <a:pt x="121048" y="410087"/>
                  </a:lnTo>
                  <a:lnTo>
                    <a:pt x="166511" y="426345"/>
                  </a:lnTo>
                  <a:lnTo>
                    <a:pt x="216027" y="432053"/>
                  </a:lnTo>
                  <a:lnTo>
                    <a:pt x="265542" y="426345"/>
                  </a:lnTo>
                  <a:lnTo>
                    <a:pt x="311005" y="410087"/>
                  </a:lnTo>
                  <a:lnTo>
                    <a:pt x="351117" y="384577"/>
                  </a:lnTo>
                  <a:lnTo>
                    <a:pt x="384577" y="351117"/>
                  </a:lnTo>
                  <a:lnTo>
                    <a:pt x="410087" y="311005"/>
                  </a:lnTo>
                  <a:lnTo>
                    <a:pt x="426345" y="265542"/>
                  </a:lnTo>
                  <a:lnTo>
                    <a:pt x="432054" y="216026"/>
                  </a:lnTo>
                  <a:lnTo>
                    <a:pt x="426345" y="166471"/>
                  </a:lnTo>
                  <a:lnTo>
                    <a:pt x="410087" y="120992"/>
                  </a:lnTo>
                  <a:lnTo>
                    <a:pt x="384577" y="80883"/>
                  </a:lnTo>
                  <a:lnTo>
                    <a:pt x="351117" y="47436"/>
                  </a:lnTo>
                  <a:lnTo>
                    <a:pt x="311005" y="21944"/>
                  </a:lnTo>
                  <a:lnTo>
                    <a:pt x="265542" y="5701"/>
                  </a:lnTo>
                  <a:lnTo>
                    <a:pt x="21602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355214" y="1798447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0" y="216026"/>
                  </a:moveTo>
                  <a:lnTo>
                    <a:pt x="5708" y="166471"/>
                  </a:lnTo>
                  <a:lnTo>
                    <a:pt x="21966" y="120992"/>
                  </a:lnTo>
                  <a:lnTo>
                    <a:pt x="47476" y="80883"/>
                  </a:lnTo>
                  <a:lnTo>
                    <a:pt x="80936" y="47436"/>
                  </a:lnTo>
                  <a:lnTo>
                    <a:pt x="121048" y="21944"/>
                  </a:lnTo>
                  <a:lnTo>
                    <a:pt x="166511" y="5701"/>
                  </a:lnTo>
                  <a:lnTo>
                    <a:pt x="216027" y="0"/>
                  </a:lnTo>
                  <a:lnTo>
                    <a:pt x="265542" y="5701"/>
                  </a:lnTo>
                  <a:lnTo>
                    <a:pt x="311005" y="21944"/>
                  </a:lnTo>
                  <a:lnTo>
                    <a:pt x="351117" y="47436"/>
                  </a:lnTo>
                  <a:lnTo>
                    <a:pt x="384577" y="80883"/>
                  </a:lnTo>
                  <a:lnTo>
                    <a:pt x="410087" y="120992"/>
                  </a:lnTo>
                  <a:lnTo>
                    <a:pt x="426345" y="166471"/>
                  </a:lnTo>
                  <a:lnTo>
                    <a:pt x="432054" y="216026"/>
                  </a:lnTo>
                  <a:lnTo>
                    <a:pt x="426345" y="265542"/>
                  </a:lnTo>
                  <a:lnTo>
                    <a:pt x="410087" y="311005"/>
                  </a:lnTo>
                  <a:lnTo>
                    <a:pt x="384577" y="351117"/>
                  </a:lnTo>
                  <a:lnTo>
                    <a:pt x="351117" y="384577"/>
                  </a:lnTo>
                  <a:lnTo>
                    <a:pt x="311005" y="410087"/>
                  </a:lnTo>
                  <a:lnTo>
                    <a:pt x="265542" y="426345"/>
                  </a:lnTo>
                  <a:lnTo>
                    <a:pt x="216027" y="432053"/>
                  </a:lnTo>
                  <a:lnTo>
                    <a:pt x="166511" y="426345"/>
                  </a:lnTo>
                  <a:lnTo>
                    <a:pt x="121048" y="410087"/>
                  </a:lnTo>
                  <a:lnTo>
                    <a:pt x="80936" y="384577"/>
                  </a:lnTo>
                  <a:lnTo>
                    <a:pt x="47476" y="351117"/>
                  </a:lnTo>
                  <a:lnTo>
                    <a:pt x="21966" y="311005"/>
                  </a:lnTo>
                  <a:lnTo>
                    <a:pt x="5708" y="265542"/>
                  </a:lnTo>
                  <a:lnTo>
                    <a:pt x="0" y="21602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2513329" y="1849323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806320" y="1253871"/>
            <a:ext cx="445134" cy="445134"/>
            <a:chOff x="1806320" y="1253871"/>
            <a:chExt cx="445134" cy="445134"/>
          </a:xfrm>
        </p:grpSpPr>
        <p:sp>
          <p:nvSpPr>
            <p:cNvPr id="123" name="object 123"/>
            <p:cNvSpPr/>
            <p:nvPr/>
          </p:nvSpPr>
          <p:spPr>
            <a:xfrm>
              <a:off x="1812670" y="1260221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216027" y="0"/>
                  </a:moveTo>
                  <a:lnTo>
                    <a:pt x="166511" y="5708"/>
                  </a:lnTo>
                  <a:lnTo>
                    <a:pt x="121048" y="21966"/>
                  </a:lnTo>
                  <a:lnTo>
                    <a:pt x="80936" y="47476"/>
                  </a:lnTo>
                  <a:lnTo>
                    <a:pt x="47476" y="80936"/>
                  </a:lnTo>
                  <a:lnTo>
                    <a:pt x="21966" y="121048"/>
                  </a:lnTo>
                  <a:lnTo>
                    <a:pt x="5708" y="166511"/>
                  </a:lnTo>
                  <a:lnTo>
                    <a:pt x="0" y="216026"/>
                  </a:lnTo>
                  <a:lnTo>
                    <a:pt x="5708" y="265542"/>
                  </a:lnTo>
                  <a:lnTo>
                    <a:pt x="21966" y="311005"/>
                  </a:lnTo>
                  <a:lnTo>
                    <a:pt x="47476" y="351117"/>
                  </a:lnTo>
                  <a:lnTo>
                    <a:pt x="80936" y="384577"/>
                  </a:lnTo>
                  <a:lnTo>
                    <a:pt x="121048" y="410087"/>
                  </a:lnTo>
                  <a:lnTo>
                    <a:pt x="166511" y="426345"/>
                  </a:lnTo>
                  <a:lnTo>
                    <a:pt x="216027" y="432053"/>
                  </a:lnTo>
                  <a:lnTo>
                    <a:pt x="265542" y="426345"/>
                  </a:lnTo>
                  <a:lnTo>
                    <a:pt x="311005" y="410087"/>
                  </a:lnTo>
                  <a:lnTo>
                    <a:pt x="351117" y="384577"/>
                  </a:lnTo>
                  <a:lnTo>
                    <a:pt x="384577" y="351117"/>
                  </a:lnTo>
                  <a:lnTo>
                    <a:pt x="410087" y="311005"/>
                  </a:lnTo>
                  <a:lnTo>
                    <a:pt x="426345" y="265542"/>
                  </a:lnTo>
                  <a:lnTo>
                    <a:pt x="432054" y="216026"/>
                  </a:lnTo>
                  <a:lnTo>
                    <a:pt x="426345" y="166511"/>
                  </a:lnTo>
                  <a:lnTo>
                    <a:pt x="410087" y="121048"/>
                  </a:lnTo>
                  <a:lnTo>
                    <a:pt x="384577" y="80936"/>
                  </a:lnTo>
                  <a:lnTo>
                    <a:pt x="351117" y="47476"/>
                  </a:lnTo>
                  <a:lnTo>
                    <a:pt x="311005" y="21966"/>
                  </a:lnTo>
                  <a:lnTo>
                    <a:pt x="265542" y="5708"/>
                  </a:lnTo>
                  <a:lnTo>
                    <a:pt x="21602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812670" y="1260221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0" y="216026"/>
                  </a:moveTo>
                  <a:lnTo>
                    <a:pt x="5708" y="166511"/>
                  </a:lnTo>
                  <a:lnTo>
                    <a:pt x="21966" y="121048"/>
                  </a:lnTo>
                  <a:lnTo>
                    <a:pt x="47476" y="80936"/>
                  </a:lnTo>
                  <a:lnTo>
                    <a:pt x="80936" y="47476"/>
                  </a:lnTo>
                  <a:lnTo>
                    <a:pt x="121048" y="21966"/>
                  </a:lnTo>
                  <a:lnTo>
                    <a:pt x="166511" y="5708"/>
                  </a:lnTo>
                  <a:lnTo>
                    <a:pt x="216027" y="0"/>
                  </a:lnTo>
                  <a:lnTo>
                    <a:pt x="265542" y="5708"/>
                  </a:lnTo>
                  <a:lnTo>
                    <a:pt x="311005" y="21966"/>
                  </a:lnTo>
                  <a:lnTo>
                    <a:pt x="351117" y="47476"/>
                  </a:lnTo>
                  <a:lnTo>
                    <a:pt x="384577" y="80936"/>
                  </a:lnTo>
                  <a:lnTo>
                    <a:pt x="410087" y="121048"/>
                  </a:lnTo>
                  <a:lnTo>
                    <a:pt x="426345" y="166511"/>
                  </a:lnTo>
                  <a:lnTo>
                    <a:pt x="432054" y="216026"/>
                  </a:lnTo>
                  <a:lnTo>
                    <a:pt x="426345" y="265542"/>
                  </a:lnTo>
                  <a:lnTo>
                    <a:pt x="410087" y="311005"/>
                  </a:lnTo>
                  <a:lnTo>
                    <a:pt x="384577" y="351117"/>
                  </a:lnTo>
                  <a:lnTo>
                    <a:pt x="351117" y="384577"/>
                  </a:lnTo>
                  <a:lnTo>
                    <a:pt x="311005" y="410087"/>
                  </a:lnTo>
                  <a:lnTo>
                    <a:pt x="265542" y="426345"/>
                  </a:lnTo>
                  <a:lnTo>
                    <a:pt x="216027" y="432053"/>
                  </a:lnTo>
                  <a:lnTo>
                    <a:pt x="166511" y="426345"/>
                  </a:lnTo>
                  <a:lnTo>
                    <a:pt x="121048" y="410087"/>
                  </a:lnTo>
                  <a:lnTo>
                    <a:pt x="80936" y="384577"/>
                  </a:lnTo>
                  <a:lnTo>
                    <a:pt x="47476" y="351117"/>
                  </a:lnTo>
                  <a:lnTo>
                    <a:pt x="21966" y="311005"/>
                  </a:lnTo>
                  <a:lnTo>
                    <a:pt x="5708" y="265542"/>
                  </a:lnTo>
                  <a:lnTo>
                    <a:pt x="0" y="21602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1970785" y="1311097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3037839" y="1116964"/>
            <a:ext cx="445134" cy="445134"/>
            <a:chOff x="3037839" y="1116964"/>
            <a:chExt cx="445134" cy="445134"/>
          </a:xfrm>
        </p:grpSpPr>
        <p:sp>
          <p:nvSpPr>
            <p:cNvPr id="127" name="object 127"/>
            <p:cNvSpPr/>
            <p:nvPr/>
          </p:nvSpPr>
          <p:spPr>
            <a:xfrm>
              <a:off x="3044189" y="1123314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4">
                  <a:moveTo>
                    <a:pt x="216026" y="0"/>
                  </a:moveTo>
                  <a:lnTo>
                    <a:pt x="166471" y="5701"/>
                  </a:lnTo>
                  <a:lnTo>
                    <a:pt x="120992" y="21944"/>
                  </a:lnTo>
                  <a:lnTo>
                    <a:pt x="80883" y="47436"/>
                  </a:lnTo>
                  <a:lnTo>
                    <a:pt x="47436" y="80883"/>
                  </a:lnTo>
                  <a:lnTo>
                    <a:pt x="21944" y="120992"/>
                  </a:lnTo>
                  <a:lnTo>
                    <a:pt x="5701" y="166471"/>
                  </a:lnTo>
                  <a:lnTo>
                    <a:pt x="0" y="216026"/>
                  </a:lnTo>
                  <a:lnTo>
                    <a:pt x="5701" y="265542"/>
                  </a:lnTo>
                  <a:lnTo>
                    <a:pt x="21944" y="311005"/>
                  </a:lnTo>
                  <a:lnTo>
                    <a:pt x="47436" y="351117"/>
                  </a:lnTo>
                  <a:lnTo>
                    <a:pt x="80883" y="384577"/>
                  </a:lnTo>
                  <a:lnTo>
                    <a:pt x="120992" y="410087"/>
                  </a:lnTo>
                  <a:lnTo>
                    <a:pt x="166471" y="426345"/>
                  </a:lnTo>
                  <a:lnTo>
                    <a:pt x="216026" y="432054"/>
                  </a:lnTo>
                  <a:lnTo>
                    <a:pt x="265542" y="426345"/>
                  </a:lnTo>
                  <a:lnTo>
                    <a:pt x="311005" y="410087"/>
                  </a:lnTo>
                  <a:lnTo>
                    <a:pt x="351117" y="384577"/>
                  </a:lnTo>
                  <a:lnTo>
                    <a:pt x="384577" y="351117"/>
                  </a:lnTo>
                  <a:lnTo>
                    <a:pt x="410087" y="311005"/>
                  </a:lnTo>
                  <a:lnTo>
                    <a:pt x="426345" y="265542"/>
                  </a:lnTo>
                  <a:lnTo>
                    <a:pt x="432054" y="216026"/>
                  </a:lnTo>
                  <a:lnTo>
                    <a:pt x="426345" y="166471"/>
                  </a:lnTo>
                  <a:lnTo>
                    <a:pt x="410087" y="120992"/>
                  </a:lnTo>
                  <a:lnTo>
                    <a:pt x="384577" y="80883"/>
                  </a:lnTo>
                  <a:lnTo>
                    <a:pt x="351117" y="47436"/>
                  </a:lnTo>
                  <a:lnTo>
                    <a:pt x="311005" y="21944"/>
                  </a:lnTo>
                  <a:lnTo>
                    <a:pt x="265542" y="5701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44189" y="1123314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4">
                  <a:moveTo>
                    <a:pt x="0" y="216026"/>
                  </a:moveTo>
                  <a:lnTo>
                    <a:pt x="5701" y="166471"/>
                  </a:lnTo>
                  <a:lnTo>
                    <a:pt x="21944" y="120992"/>
                  </a:lnTo>
                  <a:lnTo>
                    <a:pt x="47436" y="80883"/>
                  </a:lnTo>
                  <a:lnTo>
                    <a:pt x="80883" y="47436"/>
                  </a:lnTo>
                  <a:lnTo>
                    <a:pt x="120992" y="21944"/>
                  </a:lnTo>
                  <a:lnTo>
                    <a:pt x="166471" y="5701"/>
                  </a:lnTo>
                  <a:lnTo>
                    <a:pt x="216026" y="0"/>
                  </a:lnTo>
                  <a:lnTo>
                    <a:pt x="265542" y="5701"/>
                  </a:lnTo>
                  <a:lnTo>
                    <a:pt x="311005" y="21944"/>
                  </a:lnTo>
                  <a:lnTo>
                    <a:pt x="351117" y="47436"/>
                  </a:lnTo>
                  <a:lnTo>
                    <a:pt x="384577" y="80883"/>
                  </a:lnTo>
                  <a:lnTo>
                    <a:pt x="410087" y="120992"/>
                  </a:lnTo>
                  <a:lnTo>
                    <a:pt x="426345" y="166471"/>
                  </a:lnTo>
                  <a:lnTo>
                    <a:pt x="432054" y="216026"/>
                  </a:lnTo>
                  <a:lnTo>
                    <a:pt x="426345" y="265542"/>
                  </a:lnTo>
                  <a:lnTo>
                    <a:pt x="410087" y="311005"/>
                  </a:lnTo>
                  <a:lnTo>
                    <a:pt x="384577" y="351117"/>
                  </a:lnTo>
                  <a:lnTo>
                    <a:pt x="351117" y="384577"/>
                  </a:lnTo>
                  <a:lnTo>
                    <a:pt x="311005" y="410087"/>
                  </a:lnTo>
                  <a:lnTo>
                    <a:pt x="265542" y="426345"/>
                  </a:lnTo>
                  <a:lnTo>
                    <a:pt x="216026" y="432054"/>
                  </a:lnTo>
                  <a:lnTo>
                    <a:pt x="166471" y="426345"/>
                  </a:lnTo>
                  <a:lnTo>
                    <a:pt x="120992" y="410087"/>
                  </a:lnTo>
                  <a:lnTo>
                    <a:pt x="80883" y="384577"/>
                  </a:lnTo>
                  <a:lnTo>
                    <a:pt x="47436" y="351117"/>
                  </a:lnTo>
                  <a:lnTo>
                    <a:pt x="21944" y="311005"/>
                  </a:lnTo>
                  <a:lnTo>
                    <a:pt x="5701" y="265542"/>
                  </a:lnTo>
                  <a:lnTo>
                    <a:pt x="0" y="21602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3202558" y="1174496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901314" y="6410289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3234" marR="287655" indent="-1879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SAFE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FRAMEWORK</a:t>
            </a:r>
            <a:r>
              <a:rPr sz="1200" b="1" spc="-50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SEGMENTATON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840" y="2929508"/>
            <a:ext cx="2426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5" dirty="0">
                <a:solidFill>
                  <a:srgbClr val="FFFFFF"/>
                </a:solidFill>
                <a:latin typeface="Calibri Light"/>
                <a:cs typeface="Calibri Light"/>
              </a:rPr>
              <a:t>APPENDIX!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/>
              <a:t>APPENDIX</a:t>
            </a:r>
            <a:r>
              <a:rPr spc="-25" dirty="0"/>
              <a:t> </a:t>
            </a:r>
            <a:r>
              <a:rPr spc="-10" dirty="0"/>
              <a:t>(1/4)</a:t>
            </a:r>
          </a:p>
          <a:p>
            <a:pPr marL="12700">
              <a:lnSpc>
                <a:spcPts val="1889"/>
              </a:lnSpc>
            </a:pPr>
            <a:r>
              <a:rPr sz="1600" b="0" i="1" dirty="0">
                <a:latin typeface="Calibri Light"/>
                <a:cs typeface="Calibri Light"/>
              </a:rPr>
              <a:t>Calculations</a:t>
            </a:r>
            <a:r>
              <a:rPr sz="1600" b="0" i="1" spc="-3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for</a:t>
            </a:r>
            <a:r>
              <a:rPr sz="1600" b="0" i="1" spc="-7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the</a:t>
            </a:r>
            <a:r>
              <a:rPr sz="1600" b="0" i="1" spc="-55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Solutions</a:t>
            </a:r>
            <a:r>
              <a:rPr sz="1600" b="0" i="1" spc="-40" dirty="0">
                <a:latin typeface="Calibri Light"/>
                <a:cs typeface="Calibri Light"/>
              </a:rPr>
              <a:t> </a:t>
            </a:r>
            <a:r>
              <a:rPr sz="1600" b="0" i="1" spc="-10" dirty="0">
                <a:latin typeface="Calibri Light"/>
                <a:cs typeface="Calibri Light"/>
              </a:rPr>
              <a:t>provided</a:t>
            </a:r>
            <a:endParaRPr sz="1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21159" y="6373901"/>
            <a:ext cx="377825" cy="490855"/>
            <a:chOff x="11821159" y="6373901"/>
            <a:chExt cx="377825" cy="490855"/>
          </a:xfrm>
        </p:grpSpPr>
        <p:sp>
          <p:nvSpPr>
            <p:cNvPr id="4" name="object 4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364553" y="0"/>
                  </a:moveTo>
                  <a:lnTo>
                    <a:pt x="0" y="0"/>
                  </a:lnTo>
                  <a:lnTo>
                    <a:pt x="0" y="477748"/>
                  </a:lnTo>
                  <a:lnTo>
                    <a:pt x="364553" y="477748"/>
                  </a:lnTo>
                  <a:lnTo>
                    <a:pt x="36455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0" y="477748"/>
                  </a:moveTo>
                  <a:lnTo>
                    <a:pt x="364553" y="477748"/>
                  </a:lnTo>
                  <a:lnTo>
                    <a:pt x="364553" y="0"/>
                  </a:lnTo>
                  <a:lnTo>
                    <a:pt x="0" y="0"/>
                  </a:lnTo>
                  <a:lnTo>
                    <a:pt x="0" y="47774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59590" y="64554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16747" y="6430431"/>
            <a:ext cx="1931670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20725" marR="333375" indent="-3784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RISK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MITIGATION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7161" y="6439367"/>
            <a:ext cx="1151255" cy="360680"/>
          </a:xfrm>
          <a:prstGeom prst="rect">
            <a:avLst/>
          </a:prstGeom>
          <a:solidFill>
            <a:srgbClr val="B9E08F"/>
          </a:solidFill>
          <a:ln w="3175">
            <a:solidFill>
              <a:srgbClr val="92D05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35"/>
              </a:spcBef>
            </a:pPr>
            <a:r>
              <a:rPr sz="1200" b="1" spc="-10" dirty="0">
                <a:latin typeface="Calibri"/>
                <a:cs typeface="Calibri"/>
              </a:rPr>
              <a:t>APPENDIX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908" y="6412246"/>
            <a:ext cx="2125980" cy="391795"/>
          </a:xfrm>
          <a:prstGeom prst="rect">
            <a:avLst/>
          </a:prstGeom>
          <a:ln w="3175">
            <a:solidFill>
              <a:srgbClr val="B9E0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62635" marR="314960" indent="-441959">
              <a:lnSpc>
                <a:spcPct val="1000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INDUSTRY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COMPANY </a:t>
            </a:r>
            <a:r>
              <a:rPr sz="1200" b="1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3955" y="389726"/>
            <a:ext cx="771963" cy="2513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0688" y="196697"/>
            <a:ext cx="675149" cy="52110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5978" y="1091438"/>
            <a:ext cx="5223510" cy="2304415"/>
          </a:xfrm>
          <a:prstGeom prst="rect">
            <a:avLst/>
          </a:prstGeom>
          <a:ln w="19050">
            <a:solidFill>
              <a:srgbClr val="7E7E7E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178435" marR="179070">
              <a:lnSpc>
                <a:spcPct val="100000"/>
              </a:lnSpc>
              <a:spcBef>
                <a:spcPts val="1510"/>
              </a:spcBef>
            </a:pPr>
            <a:r>
              <a:rPr sz="1600" b="1" dirty="0">
                <a:latin typeface="Calibri"/>
                <a:cs typeface="Calibri"/>
              </a:rPr>
              <a:t>Additional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Proof: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Real-World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Similar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3-Group Segmentation</a:t>
            </a:r>
            <a:endParaRPr sz="1600">
              <a:latin typeface="Calibri"/>
              <a:cs typeface="Calibri"/>
            </a:endParaRPr>
          </a:p>
          <a:p>
            <a:pPr marL="464820" marR="56578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64820" algn="l"/>
              </a:tabLst>
            </a:pPr>
            <a:r>
              <a:rPr sz="1400" dirty="0">
                <a:latin typeface="Calibri"/>
                <a:cs typeface="Calibri"/>
              </a:rPr>
              <a:t>Amazon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B2B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Inventory: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Splits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handling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Bulk </a:t>
            </a:r>
            <a:r>
              <a:rPr sz="1400" dirty="0">
                <a:latin typeface="Calibri"/>
                <a:cs typeface="Calibri"/>
              </a:rPr>
              <a:t>Buyers,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SMBs,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Small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Test </a:t>
            </a:r>
            <a:r>
              <a:rPr sz="1400" dirty="0">
                <a:latin typeface="Calibri"/>
                <a:cs typeface="Calibri"/>
              </a:rPr>
              <a:t>Orders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efficiency.</a:t>
            </a:r>
            <a:endParaRPr sz="1400">
              <a:latin typeface="Calibri"/>
              <a:cs typeface="Calibri"/>
            </a:endParaRPr>
          </a:p>
          <a:p>
            <a:pPr marL="464820" marR="560705" indent="-287020">
              <a:lnSpc>
                <a:spcPct val="100000"/>
              </a:lnSpc>
              <a:buFont typeface="Arial MT"/>
              <a:buChar char="•"/>
              <a:tabLst>
                <a:tab pos="464820" algn="l"/>
              </a:tabLst>
            </a:pPr>
            <a:r>
              <a:rPr sz="1400" spc="-35" dirty="0">
                <a:latin typeface="Calibri"/>
                <a:cs typeface="Calibri"/>
              </a:rPr>
              <a:t>Tesla’s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Supply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Chain</a:t>
            </a:r>
            <a:r>
              <a:rPr sz="1400" spc="-10" dirty="0">
                <a:latin typeface="Calibri"/>
                <a:cs typeface="Calibri"/>
              </a:rPr>
              <a:t> Strategy: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Focuses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Fleet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Buyers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(big </a:t>
            </a:r>
            <a:r>
              <a:rPr sz="1400" spc="-10" dirty="0">
                <a:latin typeface="Calibri"/>
                <a:cs typeface="Calibri"/>
              </a:rPr>
              <a:t>companies),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Individual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Buyers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(mid-</a:t>
            </a:r>
            <a:r>
              <a:rPr sz="1400" dirty="0">
                <a:latin typeface="Calibri"/>
                <a:cs typeface="Calibri"/>
              </a:rPr>
              <a:t>size),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R&amp;D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(new markets)—</a:t>
            </a:r>
            <a:r>
              <a:rPr sz="1400" dirty="0">
                <a:latin typeface="Calibri"/>
                <a:cs typeface="Calibri"/>
              </a:rPr>
              <a:t>same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logic 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Phitons.</a:t>
            </a:r>
            <a:endParaRPr sz="1400">
              <a:latin typeface="Calibri"/>
              <a:cs typeface="Calibri"/>
            </a:endParaRPr>
          </a:p>
          <a:p>
            <a:pPr marL="464820" marR="441959" indent="-287020">
              <a:lnSpc>
                <a:spcPct val="100000"/>
              </a:lnSpc>
              <a:buFont typeface="Arial MT"/>
              <a:buChar char="•"/>
              <a:tabLst>
                <a:tab pos="464820" algn="l"/>
              </a:tabLst>
            </a:pPr>
            <a:r>
              <a:rPr sz="1400" dirty="0">
                <a:latin typeface="Calibri"/>
                <a:cs typeface="Calibri"/>
              </a:rPr>
              <a:t>FMCG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Companies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(HUL,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Nestlé):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Follow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3-tiered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supply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efficiency.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256" y="4181322"/>
            <a:ext cx="5223510" cy="2014855"/>
          </a:xfrm>
          <a:prstGeom prst="rect">
            <a:avLst/>
          </a:prstGeom>
          <a:ln w="19050">
            <a:solidFill>
              <a:srgbClr val="7E7E7E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188595" marR="450215">
              <a:lnSpc>
                <a:spcPct val="100299"/>
              </a:lnSpc>
              <a:spcBef>
                <a:spcPts val="1085"/>
              </a:spcBef>
            </a:pPr>
            <a:r>
              <a:rPr sz="1600" b="1" dirty="0">
                <a:latin typeface="Calibri"/>
                <a:cs typeface="Calibri"/>
              </a:rPr>
              <a:t>Why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Are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SMEs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&amp;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Startups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Different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from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Enterprises? </a:t>
            </a:r>
            <a:r>
              <a:rPr sz="1400" dirty="0">
                <a:latin typeface="Calibri"/>
                <a:cs typeface="Calibri"/>
              </a:rPr>
              <a:t>SMEs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b="1" spc="-10" dirty="0">
                <a:latin typeface="Calibri"/>
                <a:cs typeface="Calibri"/>
              </a:rPr>
              <a:t>high-</a:t>
            </a:r>
            <a:r>
              <a:rPr sz="1400" b="1" dirty="0">
                <a:latin typeface="Calibri"/>
                <a:cs typeface="Calibri"/>
              </a:rPr>
              <a:t>growth,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high-uncertainty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Phitons: </a:t>
            </a:r>
            <a:r>
              <a:rPr sz="1400" b="1" spc="-20" dirty="0">
                <a:latin typeface="Calibri"/>
                <a:cs typeface="Calibri"/>
              </a:rPr>
              <a:t>Smaller,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irregular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orders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(500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tonnes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month).</a:t>
            </a:r>
            <a:endParaRPr sz="1400">
              <a:latin typeface="Calibri"/>
              <a:cs typeface="Calibri"/>
            </a:endParaRPr>
          </a:p>
          <a:p>
            <a:pPr marL="188595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More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price-</a:t>
            </a:r>
            <a:r>
              <a:rPr sz="1400" b="1" spc="-10" dirty="0">
                <a:latin typeface="Calibri"/>
                <a:cs typeface="Calibri"/>
              </a:rPr>
              <a:t>sensitive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large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enterprises.</a:t>
            </a:r>
            <a:endParaRPr sz="1400">
              <a:latin typeface="Calibri"/>
              <a:cs typeface="Calibri"/>
            </a:endParaRPr>
          </a:p>
          <a:p>
            <a:pPr marL="188595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Highly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reactive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market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trends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→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Orders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increase/decrease</a:t>
            </a:r>
            <a:endParaRPr sz="1400">
              <a:latin typeface="Calibri"/>
              <a:cs typeface="Calibri"/>
            </a:endParaRPr>
          </a:p>
          <a:p>
            <a:pPr marL="18859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customers'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needs.</a:t>
            </a:r>
            <a:endParaRPr sz="1400">
              <a:latin typeface="Calibri"/>
              <a:cs typeface="Calibri"/>
            </a:endParaRPr>
          </a:p>
          <a:p>
            <a:pPr marL="188595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Cash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flow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constraints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→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prefer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on-demand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inventory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rather</a:t>
            </a:r>
            <a:endParaRPr sz="1400">
              <a:latin typeface="Calibri"/>
              <a:cs typeface="Calibri"/>
            </a:endParaRPr>
          </a:p>
          <a:p>
            <a:pPr marL="18859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than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bulk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commitments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1102" y="1566417"/>
            <a:ext cx="3827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Why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Segments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Work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Best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Phitons?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1102" y="2057145"/>
            <a:ext cx="51847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Different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Inventory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Needs: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Large</a:t>
            </a:r>
            <a:r>
              <a:rPr sz="1400" spc="-10" dirty="0">
                <a:latin typeface="Calibri"/>
                <a:cs typeface="Calibri"/>
              </a:rPr>
              <a:t> enterprises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bulk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stock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buffers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meet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consistent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orders.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order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unpredictably,</a:t>
            </a:r>
            <a:r>
              <a:rPr sz="1400" dirty="0">
                <a:latin typeface="Calibri"/>
                <a:cs typeface="Calibri"/>
              </a:rPr>
              <a:t> so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JIT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works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best.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R&amp;D/Trial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buyers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smaller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experimental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stock,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shouldn't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mix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regular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31102" y="3124326"/>
            <a:ext cx="517588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Optimized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Inventory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Strategy: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combine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Trial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Buyers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(2 </a:t>
            </a:r>
            <a:r>
              <a:rPr sz="1400" dirty="0">
                <a:latin typeface="Calibri"/>
                <a:cs typeface="Calibri"/>
              </a:rPr>
              <a:t>groups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only)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→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orders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would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disrupt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meant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SMEs.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If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fourth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group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(Splitting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SMEs)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→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unnecessary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complexity </a:t>
            </a:r>
            <a:r>
              <a:rPr sz="1400" dirty="0">
                <a:latin typeface="Calibri"/>
                <a:cs typeface="Calibri"/>
              </a:rPr>
              <a:t>without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improving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stock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planning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significantly.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31102" y="4190822"/>
            <a:ext cx="51250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Simplicity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Operations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=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Fewer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Errors: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Too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categories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25" dirty="0">
                <a:latin typeface="Calibri"/>
                <a:cs typeface="Calibri"/>
              </a:rPr>
              <a:t> AI- </a:t>
            </a:r>
            <a:r>
              <a:rPr sz="1400" dirty="0">
                <a:latin typeface="Calibri"/>
                <a:cs typeface="Calibri"/>
              </a:rPr>
              <a:t>driven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stock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planning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harder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→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leading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inefficiencies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&amp; </a:t>
            </a:r>
            <a:r>
              <a:rPr sz="1400" spc="-10" dirty="0">
                <a:latin typeface="Calibri"/>
                <a:cs typeface="Calibri"/>
              </a:rPr>
              <a:t>allocation.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Three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clear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groups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operations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agile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manageable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31102" y="5044821"/>
            <a:ext cx="462661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1400" b="1" dirty="0">
                <a:latin typeface="Calibri"/>
                <a:cs typeface="Calibri"/>
              </a:rPr>
              <a:t>Conclusion: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efficient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number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inventory </a:t>
            </a:r>
            <a:r>
              <a:rPr sz="1400" spc="-20" dirty="0">
                <a:latin typeface="Calibri"/>
                <a:cs typeface="Calibri"/>
              </a:rPr>
              <a:t>segmentation—</a:t>
            </a:r>
            <a:r>
              <a:rPr sz="1400" dirty="0">
                <a:latin typeface="Calibri"/>
                <a:cs typeface="Calibri"/>
              </a:rPr>
              <a:t>simple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enough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implementation,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yet </a:t>
            </a:r>
            <a:r>
              <a:rPr sz="1400" spc="-10" dirty="0">
                <a:latin typeface="Calibri"/>
                <a:cs typeface="Calibri"/>
              </a:rPr>
              <a:t>detailed </a:t>
            </a:r>
            <a:r>
              <a:rPr sz="1400" dirty="0">
                <a:latin typeface="Calibri"/>
                <a:cs typeface="Calibri"/>
              </a:rPr>
              <a:t>enough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capture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distinct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customer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behaviors.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9235" y="5434584"/>
            <a:ext cx="459485" cy="37414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459095" y="6430848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6415" marR="417195" indent="-10223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SUPPLIER DASHBOARDS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1314" y="6410289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3234" marR="287655" indent="-1879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SAFE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FRAMEWORK</a:t>
            </a:r>
            <a:r>
              <a:rPr sz="1200" b="1" spc="-50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SEGMENTATON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2127"/>
            <a:ext cx="12192000" cy="99060"/>
          </a:xfrm>
          <a:custGeom>
            <a:avLst/>
            <a:gdLst/>
            <a:ahLst/>
            <a:cxnLst/>
            <a:rect l="l" t="t" r="r" b="b"/>
            <a:pathLst>
              <a:path w="12192000" h="99060">
                <a:moveTo>
                  <a:pt x="12192000" y="0"/>
                </a:moveTo>
                <a:lnTo>
                  <a:pt x="0" y="0"/>
                </a:lnTo>
                <a:lnTo>
                  <a:pt x="0" y="98901"/>
                </a:lnTo>
                <a:lnTo>
                  <a:pt x="12192000" y="989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6" y="755650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637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/>
              <a:t>APPENDIX</a:t>
            </a:r>
            <a:r>
              <a:rPr spc="-25" dirty="0"/>
              <a:t> </a:t>
            </a:r>
            <a:r>
              <a:rPr spc="-10" dirty="0"/>
              <a:t>(2/4)</a:t>
            </a:r>
          </a:p>
          <a:p>
            <a:pPr marL="12700">
              <a:lnSpc>
                <a:spcPts val="1889"/>
              </a:lnSpc>
            </a:pPr>
            <a:r>
              <a:rPr sz="1600" b="0" i="1" dirty="0">
                <a:latin typeface="Calibri Light"/>
                <a:cs typeface="Calibri Light"/>
              </a:rPr>
              <a:t>Calculations</a:t>
            </a:r>
            <a:r>
              <a:rPr sz="1600" b="0" i="1" spc="-3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for</a:t>
            </a:r>
            <a:r>
              <a:rPr sz="1600" b="0" i="1" spc="-70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the</a:t>
            </a:r>
            <a:r>
              <a:rPr sz="1600" b="0" i="1" spc="-55" dirty="0">
                <a:latin typeface="Calibri Light"/>
                <a:cs typeface="Calibri Light"/>
              </a:rPr>
              <a:t> </a:t>
            </a:r>
            <a:r>
              <a:rPr sz="1600" b="0" i="1" dirty="0">
                <a:latin typeface="Calibri Light"/>
                <a:cs typeface="Calibri Light"/>
              </a:rPr>
              <a:t>Solutions</a:t>
            </a:r>
            <a:r>
              <a:rPr sz="1600" b="0" i="1" spc="-40" dirty="0">
                <a:latin typeface="Calibri Light"/>
                <a:cs typeface="Calibri Light"/>
              </a:rPr>
              <a:t> </a:t>
            </a:r>
            <a:r>
              <a:rPr sz="1600" b="0" i="1" spc="-10" dirty="0">
                <a:latin typeface="Calibri Light"/>
                <a:cs typeface="Calibri Light"/>
              </a:rPr>
              <a:t>provided</a:t>
            </a:r>
            <a:endParaRPr sz="16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821159" y="6373901"/>
            <a:ext cx="377825" cy="490855"/>
            <a:chOff x="11821159" y="6373901"/>
            <a:chExt cx="377825" cy="490855"/>
          </a:xfrm>
        </p:grpSpPr>
        <p:sp>
          <p:nvSpPr>
            <p:cNvPr id="7" name="object 7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364553" y="0"/>
                  </a:moveTo>
                  <a:lnTo>
                    <a:pt x="0" y="0"/>
                  </a:lnTo>
                  <a:lnTo>
                    <a:pt x="0" y="477748"/>
                  </a:lnTo>
                  <a:lnTo>
                    <a:pt x="364553" y="477748"/>
                  </a:lnTo>
                  <a:lnTo>
                    <a:pt x="36455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27509" y="6380251"/>
              <a:ext cx="365125" cy="478155"/>
            </a:xfrm>
            <a:custGeom>
              <a:avLst/>
              <a:gdLst/>
              <a:ahLst/>
              <a:cxnLst/>
              <a:rect l="l" t="t" r="r" b="b"/>
              <a:pathLst>
                <a:path w="365125" h="478154">
                  <a:moveTo>
                    <a:pt x="0" y="477748"/>
                  </a:moveTo>
                  <a:lnTo>
                    <a:pt x="364553" y="477748"/>
                  </a:lnTo>
                  <a:lnTo>
                    <a:pt x="364553" y="0"/>
                  </a:lnTo>
                  <a:lnTo>
                    <a:pt x="0" y="0"/>
                  </a:lnTo>
                  <a:lnTo>
                    <a:pt x="0" y="477748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59590" y="64554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76" y="6355194"/>
            <a:ext cx="12188190" cy="17145"/>
          </a:xfrm>
          <a:custGeom>
            <a:avLst/>
            <a:gdLst/>
            <a:ahLst/>
            <a:cxnLst/>
            <a:rect l="l" t="t" r="r" b="b"/>
            <a:pathLst>
              <a:path w="12188190" h="17145">
                <a:moveTo>
                  <a:pt x="0" y="0"/>
                </a:moveTo>
                <a:lnTo>
                  <a:pt x="12187823" y="16700"/>
                </a:lnTo>
              </a:path>
            </a:pathLst>
          </a:custGeom>
          <a:ln w="2857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6747" y="6430431"/>
            <a:ext cx="1931670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20725" marR="333375" indent="-3784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RISK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MITIGATION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&amp; </a:t>
            </a:r>
            <a:r>
              <a:rPr sz="1200" b="1" spc="-10" dirty="0">
                <a:latin typeface="Calibri"/>
                <a:cs typeface="Calibri"/>
              </a:rPr>
              <a:t>IMPACT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67161" y="6439367"/>
            <a:ext cx="1151255" cy="360680"/>
          </a:xfrm>
          <a:prstGeom prst="rect">
            <a:avLst/>
          </a:prstGeom>
          <a:solidFill>
            <a:srgbClr val="B9E08F"/>
          </a:solidFill>
          <a:ln w="3175">
            <a:solidFill>
              <a:srgbClr val="92D05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635"/>
              </a:spcBef>
            </a:pPr>
            <a:r>
              <a:rPr sz="1200" b="1" spc="-10" dirty="0">
                <a:latin typeface="Calibri"/>
                <a:cs typeface="Calibri"/>
              </a:rPr>
              <a:t>APPENDIX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908" y="6412246"/>
            <a:ext cx="2125980" cy="391795"/>
          </a:xfrm>
          <a:prstGeom prst="rect">
            <a:avLst/>
          </a:prstGeom>
          <a:ln w="3175">
            <a:solidFill>
              <a:srgbClr val="B9E08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762635" marR="314960" indent="-441959">
              <a:lnSpc>
                <a:spcPct val="100000"/>
              </a:lnSpc>
              <a:spcBef>
                <a:spcPts val="40"/>
              </a:spcBef>
            </a:pPr>
            <a:r>
              <a:rPr sz="1200" b="1" spc="-10" dirty="0">
                <a:latin typeface="Calibri"/>
                <a:cs typeface="Calibri"/>
              </a:rPr>
              <a:t>INDUSTRY</a:t>
            </a:r>
            <a:r>
              <a:rPr sz="1200" b="1" dirty="0">
                <a:latin typeface="Calibri"/>
                <a:cs typeface="Calibri"/>
              </a:rPr>
              <a:t> &amp;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COMPANY </a:t>
            </a:r>
            <a:r>
              <a:rPr sz="1200" b="1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3955" y="389726"/>
            <a:ext cx="771963" cy="2513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0688" y="196697"/>
            <a:ext cx="675149" cy="5211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886" y="1372237"/>
            <a:ext cx="10345541" cy="20766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433" y="4116949"/>
            <a:ext cx="4913251" cy="13136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01500" y="4157260"/>
            <a:ext cx="6765577" cy="119681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41603" y="1070863"/>
            <a:ext cx="6167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Cost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Comparison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Before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After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SAFE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&amp;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Segmentation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Implementation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39" y="3804665"/>
            <a:ext cx="2296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Calculations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above…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01488" y="3850004"/>
            <a:ext cx="2296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Calculations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above…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9095" y="6430848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26415" marR="417195" indent="-102235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SMART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SUPPLIER DASHBOARDS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01314" y="6410289"/>
            <a:ext cx="1939289" cy="393700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3234" marR="287655" indent="-187960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Calibri"/>
                <a:cs typeface="Calibri"/>
              </a:rPr>
              <a:t>SAFE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FRAMEWORK</a:t>
            </a:r>
            <a:r>
              <a:rPr sz="1200" b="1" spc="-50" dirty="0">
                <a:latin typeface="Calibri"/>
                <a:cs typeface="Calibri"/>
              </a:rPr>
              <a:t> &amp; </a:t>
            </a:r>
            <a:r>
              <a:rPr sz="1200" b="1" spc="-10" dirty="0">
                <a:latin typeface="Calibri"/>
                <a:cs typeface="Calibri"/>
              </a:rPr>
              <a:t>SEGMENTATON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2689</Words>
  <Application>Microsoft Office PowerPoint</Application>
  <PresentationFormat>Widescreen</PresentationFormat>
  <Paragraphs>403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Franklin Gothic Medium</vt:lpstr>
      <vt:lpstr>Segoe UI Symbol</vt:lpstr>
      <vt:lpstr>Times New Roman</vt:lpstr>
      <vt:lpstr>Trebuchet MS</vt:lpstr>
      <vt:lpstr>Office Theme</vt:lpstr>
      <vt:lpstr>AZKEN OPERAATIO’2025 START-OP-SPHERE</vt:lpstr>
      <vt:lpstr>INDUSTRY &amp; COMPANY ANALYSIS</vt:lpstr>
      <vt:lpstr>SAFE Model: Smart, Agile, and Future-Ready Stock Planning</vt:lpstr>
      <vt:lpstr>Right Stock for the Right Customer – Precision Inventory Allocation</vt:lpstr>
      <vt:lpstr>Real-Time Inventory Insights: Track, Manage, Optimize Mapping the Inventory: Provide real-time data for smarter procurement and seamless inventory control.</vt:lpstr>
      <vt:lpstr>RISK MITIGATION</vt:lpstr>
      <vt:lpstr>APPENDIX!</vt:lpstr>
      <vt:lpstr>APPENDIX (1/4) Calculations for the Solutions provided</vt:lpstr>
      <vt:lpstr>APPENDIX (2/4) Calculations for the Solutions provided</vt:lpstr>
      <vt:lpstr>APPENDIX (3/4) Calculations for the Solutions provided</vt:lpstr>
      <vt:lpstr>APPENDIX (4/4)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Naman Jain</dc:creator>
  <cp:lastModifiedBy>vidit garg</cp:lastModifiedBy>
  <cp:revision>1</cp:revision>
  <dcterms:created xsi:type="dcterms:W3CDTF">2025-02-28T05:36:21Z</dcterms:created>
  <dcterms:modified xsi:type="dcterms:W3CDTF">2025-02-28T05:39:07Z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2025-02-28T00:00:00Z</vt:filetime>
  </property>
  <property fmtid="{D5CDD505-2E9C-101B-9397-08002B2CF9AE}" pid="5" name="Producer">
    <vt:lpwstr>Microsoft® PowerPoint® 2021</vt:lpwstr>
  </property>
</Properties>
</file>