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67" r:id="rId8"/>
    <p:sldId id="269" r:id="rId9"/>
    <p:sldId id="270" r:id="rId10"/>
    <p:sldId id="278" r:id="rId11"/>
    <p:sldId id="287" r:id="rId12"/>
    <p:sldId id="271" r:id="rId13"/>
    <p:sldId id="272" r:id="rId14"/>
    <p:sldId id="273" r:id="rId15"/>
    <p:sldId id="280" r:id="rId16"/>
    <p:sldId id="274" r:id="rId17"/>
    <p:sldId id="281" r:id="rId18"/>
    <p:sldId id="275" r:id="rId19"/>
    <p:sldId id="285" r:id="rId20"/>
    <p:sldId id="276" r:id="rId21"/>
    <p:sldId id="277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3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6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4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1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9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4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0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5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3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5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4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3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0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304A-7234-4166-99ED-9C3BE7D7358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B661-D8C0-4CA2-BEE9-2786CFFDB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2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7C39-7CB2-4CD8-7D9D-F714C7015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4"/>
            <a:ext cx="9144000" cy="799743"/>
          </a:xfrm>
        </p:spPr>
        <p:txBody>
          <a:bodyPr>
            <a:normAutofit/>
          </a:bodyPr>
          <a:lstStyle/>
          <a:p>
            <a:r>
              <a:rPr lang="en-IN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794C9-373E-3842-5710-8C322BB65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6327"/>
            <a:ext cx="9144000" cy="4851918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Artificial Intelligence(AI) refers to the simulation of human intelligence in machines that are programmed to think like humans and mimic their actions.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Branches of AI are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Deep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Natural Language 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Robotics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Expert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Fuzzy Logic</a:t>
            </a:r>
          </a:p>
        </p:txBody>
      </p:sp>
    </p:spTree>
    <p:extLst>
      <p:ext uri="{BB962C8B-B14F-4D97-AF65-F5344CB8AC3E}">
        <p14:creationId xmlns:p14="http://schemas.microsoft.com/office/powerpoint/2010/main" val="405140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479B-E350-1839-3004-488F8757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2638"/>
            <a:ext cx="9905998" cy="578497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 regression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486A6-32D8-F806-2E4D-11C20952C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002069"/>
            <a:ext cx="9830157" cy="5454716"/>
          </a:xfrm>
        </p:spPr>
      </p:pic>
    </p:spTree>
    <p:extLst>
      <p:ext uri="{BB962C8B-B14F-4D97-AF65-F5344CB8AC3E}">
        <p14:creationId xmlns:p14="http://schemas.microsoft.com/office/powerpoint/2010/main" val="136957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F9F3-DA6E-C6E2-C3CC-EE0F337C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6531"/>
            <a:ext cx="9905998" cy="1082351"/>
          </a:xfrm>
        </p:spPr>
        <p:txBody>
          <a:bodyPr/>
          <a:lstStyle/>
          <a:p>
            <a:r>
              <a:rPr lang="en-IN" dirty="0"/>
              <a:t>Linear regression Algorithm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20AF8CE-C944-9F77-38F2-205432B5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" y="1632857"/>
            <a:ext cx="9895286" cy="4758612"/>
          </a:xfrm>
        </p:spPr>
      </p:pic>
    </p:spTree>
    <p:extLst>
      <p:ext uri="{BB962C8B-B14F-4D97-AF65-F5344CB8AC3E}">
        <p14:creationId xmlns:p14="http://schemas.microsoft.com/office/powerpoint/2010/main" val="255664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ADF7-0BED-AFEC-5C3C-EAE94413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5234"/>
            <a:ext cx="9905998" cy="721566"/>
          </a:xfrm>
        </p:spPr>
        <p:txBody>
          <a:bodyPr/>
          <a:lstStyle/>
          <a:p>
            <a:r>
              <a:rPr lang="en-IN" dirty="0"/>
              <a:t>Non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3D46-FAB1-D6E1-9530-446A6BEA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5557935"/>
          </a:xfrm>
        </p:spPr>
        <p:txBody>
          <a:bodyPr/>
          <a:lstStyle/>
          <a:p>
            <a:r>
              <a:rPr lang="en-US" b="0" dirty="0">
                <a:effectLst/>
              </a:rPr>
              <a:t>It refers to a regression model that portrays a nonlinear relationship between a dependent variable and independent variables.</a:t>
            </a:r>
          </a:p>
          <a:p>
            <a:r>
              <a:rPr lang="en-US" dirty="0"/>
              <a:t>It is complex and, at the same time, creates accurate results.</a:t>
            </a:r>
          </a:p>
          <a:p>
            <a:r>
              <a:rPr lang="en-US" b="0" dirty="0">
                <a:effectLst/>
              </a:rPr>
              <a:t>The analysis develops a curve depicting the relationship between variables based on the dataset provided.</a:t>
            </a:r>
          </a:p>
          <a:p>
            <a:r>
              <a:rPr lang="en-US" dirty="0"/>
              <a:t>Here the power of x is generally more than 1</a:t>
            </a:r>
            <a:endParaRPr lang="en-US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61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7A88-760D-097D-2870-F25EA67D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5943"/>
            <a:ext cx="9905998" cy="870856"/>
          </a:xfrm>
        </p:spPr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3028-E7EE-AB09-9310-2A553211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3649"/>
            <a:ext cx="9905999" cy="5551714"/>
          </a:xfrm>
        </p:spPr>
        <p:txBody>
          <a:bodyPr/>
          <a:lstStyle/>
          <a:p>
            <a:r>
              <a:rPr lang="en-IN" dirty="0"/>
              <a:t>It is an example of supervised learning which is used to calculate the probability of a binary(yes/no) event occurring.</a:t>
            </a:r>
          </a:p>
          <a:p>
            <a:r>
              <a:rPr lang="en-IN" dirty="0"/>
              <a:t>It is similar to linear regression, except in the way they are used, in that linear regression is used to solve regression problems while logistic regression is used to solve classification problems.</a:t>
            </a:r>
          </a:p>
          <a:p>
            <a:r>
              <a:rPr lang="en-IN" dirty="0"/>
              <a:t>On the graph, it gives an exponential curve unlike a straight line given by the graph of linear regression.</a:t>
            </a:r>
          </a:p>
        </p:txBody>
      </p:sp>
      <p:pic>
        <p:nvPicPr>
          <p:cNvPr id="3074" name="Picture 2" descr="Logistic Regression: Equation, Assumptions, Types, and Best Practices">
            <a:extLst>
              <a:ext uri="{FF2B5EF4-FFF2-40B4-BE49-F238E27FC236}">
                <a16:creationId xmlns:a16="http://schemas.microsoft.com/office/drawing/2014/main" id="{CF41EF12-18BC-EE35-BE83-17B7F0D3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4" y="4578378"/>
            <a:ext cx="3582955" cy="215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6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EEB5-C76B-913E-9692-2A60BB19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9290"/>
            <a:ext cx="9905998" cy="783771"/>
          </a:xfrm>
        </p:spPr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BC8F-A981-ED45-CCC1-DF51FD5A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9673"/>
            <a:ext cx="9905999" cy="5486400"/>
          </a:xfrm>
        </p:spPr>
        <p:txBody>
          <a:bodyPr/>
          <a:lstStyle/>
          <a:p>
            <a:r>
              <a:rPr lang="en-IN" dirty="0"/>
              <a:t>It falls under the category of supervised learning.</a:t>
            </a:r>
          </a:p>
          <a:p>
            <a:r>
              <a:rPr lang="en-IN" dirty="0"/>
              <a:t> They can be used to solve both regression and classification problems</a:t>
            </a:r>
          </a:p>
          <a:p>
            <a:r>
              <a:rPr lang="en-IN" dirty="0"/>
              <a:t>It is graphical representation of all possible solutions and all the decisions are made based on some conditions.</a:t>
            </a:r>
          </a:p>
        </p:txBody>
      </p:sp>
      <p:pic>
        <p:nvPicPr>
          <p:cNvPr id="4098" name="Picture 2" descr="Machine Learning Decision Tree Classification Algorithm - Javatpoint">
            <a:extLst>
              <a:ext uri="{FF2B5EF4-FFF2-40B4-BE49-F238E27FC236}">
                <a16:creationId xmlns:a16="http://schemas.microsoft.com/office/drawing/2014/main" id="{6EF04780-898D-0F87-CAC8-3E6C44015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519" y="3335768"/>
            <a:ext cx="4704070" cy="31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9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DFB8-EE6E-33C5-F787-C9E224A5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2637"/>
            <a:ext cx="9905998" cy="849085"/>
          </a:xfrm>
        </p:spPr>
        <p:txBody>
          <a:bodyPr/>
          <a:lstStyle/>
          <a:p>
            <a:r>
              <a:rPr lang="en-IN" dirty="0"/>
              <a:t>Decision tree 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2A732B-18AC-E5E8-80AE-64F61484A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14" y="1623527"/>
            <a:ext cx="10078499" cy="4096138"/>
          </a:xfrm>
        </p:spPr>
      </p:pic>
    </p:spTree>
    <p:extLst>
      <p:ext uri="{BB962C8B-B14F-4D97-AF65-F5344CB8AC3E}">
        <p14:creationId xmlns:p14="http://schemas.microsoft.com/office/powerpoint/2010/main" val="267147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F1EE-8307-0C0C-BA1E-B67080FD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7952"/>
            <a:ext cx="9905998" cy="811762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C83F-6BC9-04F3-B0C4-E986409A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4318"/>
            <a:ext cx="9905999" cy="5589037"/>
          </a:xfrm>
        </p:spPr>
        <p:txBody>
          <a:bodyPr/>
          <a:lstStyle/>
          <a:p>
            <a:r>
              <a:rPr lang="en-IN" dirty="0"/>
              <a:t>It is a supervised machine learning algorithm that is widely used in Classification and Regression problems.</a:t>
            </a:r>
          </a:p>
          <a:p>
            <a:r>
              <a:rPr lang="en-IN" dirty="0"/>
              <a:t>It builds decision trees on different samples and takes their majority vote for classification and average in case of regression.</a:t>
            </a:r>
          </a:p>
          <a:p>
            <a:r>
              <a:rPr lang="en-IN" dirty="0"/>
              <a:t>One of its important features is that it can handle the data set containing continuous variables in case of regression and categorical variables in case of classification.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 descr="Random forest - Wikipedia">
            <a:extLst>
              <a:ext uri="{FF2B5EF4-FFF2-40B4-BE49-F238E27FC236}">
                <a16:creationId xmlns:a16="http://schemas.microsoft.com/office/drawing/2014/main" id="{DCC6E4C4-3B25-D929-EBAB-9524BE62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18" y="4394719"/>
            <a:ext cx="3857016" cy="240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17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3FCB-AD45-00FB-7EC3-BBFAE6E8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1967"/>
            <a:ext cx="9905998" cy="1353039"/>
          </a:xfrm>
        </p:spPr>
        <p:txBody>
          <a:bodyPr/>
          <a:lstStyle/>
          <a:p>
            <a:r>
              <a:rPr lang="en-IN" dirty="0"/>
              <a:t>Random Forest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DFF9E-18CF-D99C-515F-C69E746B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27" y="1931437"/>
            <a:ext cx="10242168" cy="38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6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6E7F-0C74-1D09-DAA0-A154260B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2638"/>
            <a:ext cx="9905998" cy="830424"/>
          </a:xfrm>
        </p:spPr>
        <p:txBody>
          <a:bodyPr/>
          <a:lstStyle/>
          <a:p>
            <a:r>
              <a:rPr lang="en-IN" dirty="0"/>
              <a:t>KNN(K nearest neighbours)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2F8C-1964-8E24-5CB8-8FB5F704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5656"/>
            <a:ext cx="9905999" cy="5579705"/>
          </a:xfrm>
        </p:spPr>
        <p:txBody>
          <a:bodyPr/>
          <a:lstStyle/>
          <a:p>
            <a:r>
              <a:rPr lang="en-IN" dirty="0"/>
              <a:t>It is an algorithm based on supervised learning which assumes the similarity between the new data and puts it into a category which is most similar to the available categories.</a:t>
            </a:r>
          </a:p>
          <a:p>
            <a:r>
              <a:rPr lang="en-IN" dirty="0"/>
              <a:t>It stores all the available data and classifies a new data point based on the similarity, making it easier to classify the new data into a well suited category.</a:t>
            </a:r>
          </a:p>
          <a:p>
            <a:r>
              <a:rPr lang="en-IN" dirty="0"/>
              <a:t>It is mostly used for classification problems.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146" name="Picture 2" descr="The k-Nearest Neighbors (kNN) Algorithm in Python – Real Python">
            <a:extLst>
              <a:ext uri="{FF2B5EF4-FFF2-40B4-BE49-F238E27FC236}">
                <a16:creationId xmlns:a16="http://schemas.microsoft.com/office/drawing/2014/main" id="{C6C8AD31-4F21-2831-3858-F66C99D1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55" y="4170784"/>
            <a:ext cx="5077371" cy="25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6C30-F6C4-4420-8CF3-C45B6FD9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               Knn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59838-996D-8AB4-A361-5AA229B42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34" y="2230016"/>
            <a:ext cx="9205758" cy="3797559"/>
          </a:xfrm>
        </p:spPr>
      </p:pic>
    </p:spTree>
    <p:extLst>
      <p:ext uri="{BB962C8B-B14F-4D97-AF65-F5344CB8AC3E}">
        <p14:creationId xmlns:p14="http://schemas.microsoft.com/office/powerpoint/2010/main" val="175319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52F7-9DE5-42AC-F282-B185A059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88EB-067C-E853-E72A-69D1DA89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4898669"/>
          </a:xfrm>
        </p:spPr>
        <p:txBody>
          <a:bodyPr/>
          <a:lstStyle/>
          <a:p>
            <a:r>
              <a:rPr lang="en-IN" sz="2400" dirty="0"/>
              <a:t>Machine learning(ML) is a type of artificial intelligence that allows software applications to become more accurate at predicting outcomes without being programmed to do so.</a:t>
            </a:r>
          </a:p>
          <a:p>
            <a:r>
              <a:rPr lang="en-IN" sz="2400" dirty="0"/>
              <a:t>Machine Learning algorithms use historical data as input to predict output values.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There are three types of machine learning :</a:t>
            </a:r>
          </a:p>
          <a:p>
            <a:r>
              <a:rPr lang="en-IN" sz="2400" dirty="0"/>
              <a:t>Supervised learning</a:t>
            </a:r>
          </a:p>
          <a:p>
            <a:r>
              <a:rPr lang="en-IN" sz="2400" dirty="0"/>
              <a:t>Unsupervised learning</a:t>
            </a:r>
          </a:p>
          <a:p>
            <a:r>
              <a:rPr lang="en-IN" sz="2400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93249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9BC4-3361-93B4-6D32-F43CC9F7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5314"/>
            <a:ext cx="9905998" cy="1001485"/>
          </a:xfrm>
        </p:spPr>
        <p:txBody>
          <a:bodyPr/>
          <a:lstStyle/>
          <a:p>
            <a:r>
              <a:rPr lang="en-IN" dirty="0"/>
              <a:t>Svm(support vector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C1DF-B6C3-CEC6-8AF0-392CCC6F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0302"/>
            <a:ext cx="9905999" cy="5458408"/>
          </a:xfrm>
        </p:spPr>
        <p:txBody>
          <a:bodyPr/>
          <a:lstStyle/>
          <a:p>
            <a:r>
              <a:rPr lang="en-IN" dirty="0"/>
              <a:t>It is an algorithm based on supervised learning used for classification as well as regression problems, though it is primarily used for classification problems.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AD8C3-9302-A9C2-FD6D-E028D378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0" y="2327814"/>
            <a:ext cx="10615580" cy="31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7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98F-B172-E791-9C8F-FB9C09F8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1299"/>
            <a:ext cx="9905998" cy="898848"/>
          </a:xfrm>
        </p:spPr>
        <p:txBody>
          <a:bodyPr/>
          <a:lstStyle/>
          <a:p>
            <a:r>
              <a:rPr lang="en-IN" dirty="0"/>
              <a:t>Naïve bayes algorithm – diabetes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0249F-DD11-A93D-63A2-4EBDAB284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8" y="1415202"/>
            <a:ext cx="8184589" cy="4922947"/>
          </a:xfrm>
        </p:spPr>
      </p:pic>
    </p:spTree>
    <p:extLst>
      <p:ext uri="{BB962C8B-B14F-4D97-AF65-F5344CB8AC3E}">
        <p14:creationId xmlns:p14="http://schemas.microsoft.com/office/powerpoint/2010/main" val="181976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6B8B-C78E-6027-4076-5E153D58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2596"/>
            <a:ext cx="9905998" cy="1166326"/>
          </a:xfrm>
        </p:spPr>
        <p:txBody>
          <a:bodyPr/>
          <a:lstStyle/>
          <a:p>
            <a:r>
              <a:rPr lang="en-IN" dirty="0"/>
              <a:t>Decision Tree – Diabetes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994B2-A5F9-3179-2644-944589AD5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65" y="1325563"/>
            <a:ext cx="8556296" cy="4465637"/>
          </a:xfrm>
        </p:spPr>
      </p:pic>
    </p:spTree>
    <p:extLst>
      <p:ext uri="{BB962C8B-B14F-4D97-AF65-F5344CB8AC3E}">
        <p14:creationId xmlns:p14="http://schemas.microsoft.com/office/powerpoint/2010/main" val="151461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1F59-F0B1-8640-2A66-DCF7E040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IN" sz="4400" dirty="0"/>
              <a:t>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D662-36DA-0506-1DE5-E7C0A036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89339"/>
          </a:xfrm>
        </p:spPr>
        <p:txBody>
          <a:bodyPr/>
          <a:lstStyle/>
          <a:p>
            <a:r>
              <a:rPr lang="en-IN" sz="2400" dirty="0"/>
              <a:t>When a input is provided as a labelled dataset, a model can learn from it and this kind of learning is called supervised learning.</a:t>
            </a:r>
          </a:p>
          <a:p>
            <a:endParaRPr lang="en-IN" dirty="0"/>
          </a:p>
        </p:txBody>
      </p:sp>
      <p:pic>
        <p:nvPicPr>
          <p:cNvPr id="5" name="Picture 2" descr="Types of Machine Learning - Supervised, Unsupervised, Reinforcement -  TechVidvan">
            <a:extLst>
              <a:ext uri="{FF2B5EF4-FFF2-40B4-BE49-F238E27FC236}">
                <a16:creationId xmlns:a16="http://schemas.microsoft.com/office/drawing/2014/main" id="{0FFC9557-0708-17A6-D521-CAE8AAB0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65" y="2435291"/>
            <a:ext cx="6348674" cy="39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1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0DCC-FCE9-0629-129F-A2846D0D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3"/>
            <a:ext cx="10515600" cy="679904"/>
          </a:xfrm>
        </p:spPr>
        <p:txBody>
          <a:bodyPr>
            <a:normAutofit/>
          </a:bodyPr>
          <a:lstStyle/>
          <a:p>
            <a:r>
              <a:rPr lang="en-IN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BA9A-21CA-4E03-7F1E-18D924C9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3"/>
          </a:xfrm>
        </p:spPr>
        <p:txBody>
          <a:bodyPr>
            <a:normAutofit/>
          </a:bodyPr>
          <a:lstStyle/>
          <a:p>
            <a:r>
              <a:rPr lang="en-IN" sz="2400" dirty="0"/>
              <a:t>There is no complete and clean labelled dataset in unsupervised learning.</a:t>
            </a:r>
          </a:p>
          <a:p>
            <a:r>
              <a:rPr lang="en-IN" sz="2400" dirty="0"/>
              <a:t>It is a type of self-organised learning that helps find previously unknown patterns in data sets without pre-existing labels.</a:t>
            </a:r>
          </a:p>
          <a:p>
            <a:endParaRPr lang="en-IN" sz="2400" dirty="0"/>
          </a:p>
        </p:txBody>
      </p:sp>
      <p:pic>
        <p:nvPicPr>
          <p:cNvPr id="2050" name="Picture 2" descr="Unsupervised Learning - Machine Learning Algorithms - TechVidvan">
            <a:extLst>
              <a:ext uri="{FF2B5EF4-FFF2-40B4-BE49-F238E27FC236}">
                <a16:creationId xmlns:a16="http://schemas.microsoft.com/office/drawing/2014/main" id="{524B2352-FA33-1B99-382B-08DF0BEA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39" y="2880037"/>
            <a:ext cx="7501812" cy="280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3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52AE-5FC7-318F-233D-800D7BBA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64FF-EB96-8982-DBBC-C6DBEEA96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2"/>
            <a:ext cx="10515600" cy="4842684"/>
          </a:xfrm>
        </p:spPr>
        <p:txBody>
          <a:bodyPr>
            <a:normAutofit/>
          </a:bodyPr>
          <a:lstStyle/>
          <a:p>
            <a:r>
              <a:rPr lang="en-IN" sz="2400" dirty="0"/>
              <a:t>It is about taking suitable action to maximize reward in a particular situation.</a:t>
            </a:r>
          </a:p>
          <a:p>
            <a:r>
              <a:rPr lang="en-IN" sz="2400" dirty="0"/>
              <a:t>It works on basis of a reward and penalty system.</a:t>
            </a:r>
          </a:p>
          <a:p>
            <a:endParaRPr lang="en-IN" sz="2400" dirty="0"/>
          </a:p>
        </p:txBody>
      </p:sp>
      <p:pic>
        <p:nvPicPr>
          <p:cNvPr id="3074" name="Picture 2" descr="Three Things to Know About Reinforcement Learning - KDnuggets">
            <a:extLst>
              <a:ext uri="{FF2B5EF4-FFF2-40B4-BE49-F238E27FC236}">
                <a16:creationId xmlns:a16="http://schemas.microsoft.com/office/drawing/2014/main" id="{D0BB228F-5C6A-8E0B-0DB1-C8D7B6E9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397" y="2671764"/>
            <a:ext cx="5592964" cy="28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inforcement Learning with Q tables | by Mohit Mayank | ITNEXT">
            <a:extLst>
              <a:ext uri="{FF2B5EF4-FFF2-40B4-BE49-F238E27FC236}">
                <a16:creationId xmlns:a16="http://schemas.microsoft.com/office/drawing/2014/main" id="{6D00C481-F3EF-8FA4-222E-B3771AFB7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3" y="2671764"/>
            <a:ext cx="5717818" cy="280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8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C86E-9427-43BC-9879-247D2CBA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IN" dirty="0"/>
              <a:t>Types of problems in 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E4A6-B293-1354-F2F2-74249D0F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3172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/>
              <a:t>Regression problems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They are responsible for continuous data.</a:t>
            </a:r>
          </a:p>
          <a:p>
            <a:r>
              <a:rPr lang="en-IN" sz="2400" dirty="0"/>
              <a:t>Example: For predicting the price of a piece of land in a given area.</a:t>
            </a:r>
          </a:p>
          <a:p>
            <a:r>
              <a:rPr lang="en-IN" sz="2400" dirty="0"/>
              <a:t>The input is sent to the machine for predicting the price according to previous instances.</a:t>
            </a:r>
          </a:p>
          <a:p>
            <a:r>
              <a:rPr lang="en-IN" sz="2400" dirty="0"/>
              <a:t>The machine them determines a function that would map the pairs.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Classification problems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They ask the algorithm to predict a discrete value that can identify the input data as a member of a particular class or group.</a:t>
            </a:r>
          </a:p>
          <a:p>
            <a:r>
              <a:rPr lang="en-IN" sz="2400" dirty="0"/>
              <a:t>Example: For determining whether a student has passed or failed from a particular set of students.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728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8405-E207-5AE1-D032-93433785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76"/>
            <a:ext cx="10515600" cy="758841"/>
          </a:xfrm>
        </p:spPr>
        <p:txBody>
          <a:bodyPr/>
          <a:lstStyle/>
          <a:p>
            <a:r>
              <a:rPr lang="en-IN" dirty="0"/>
              <a:t>Components of 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D682-FA53-9E6A-E467-EE77FFCE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071"/>
            <a:ext cx="10515600" cy="606956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Features </a:t>
            </a:r>
          </a:p>
          <a:p>
            <a:r>
              <a:rPr lang="en-IN" sz="2400" dirty="0"/>
              <a:t>It refers to the inputs given to the algorithm.</a:t>
            </a:r>
          </a:p>
          <a:p>
            <a:pPr marL="457200" indent="-457200">
              <a:buAutoNum type="arabicPeriod" startAt="2"/>
            </a:pPr>
            <a:r>
              <a:rPr lang="en-IN" sz="2400" dirty="0"/>
              <a:t>Labels</a:t>
            </a:r>
          </a:p>
          <a:p>
            <a:r>
              <a:rPr lang="en-IN" sz="2400" dirty="0"/>
              <a:t>It refers to the outputs given by the algorithm.</a:t>
            </a:r>
          </a:p>
          <a:p>
            <a:pPr marL="457200" indent="-457200">
              <a:buAutoNum type="arabicPeriod" startAt="3"/>
            </a:pPr>
            <a:r>
              <a:rPr lang="en-IN" sz="2400" dirty="0"/>
              <a:t>Model</a:t>
            </a:r>
          </a:p>
          <a:p>
            <a:r>
              <a:rPr lang="en-IN" sz="2400" dirty="0"/>
              <a:t>It refers to the mathematical equation used to solve the function.</a:t>
            </a:r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r>
              <a:rPr lang="en-IN" sz="2400" dirty="0"/>
              <a:t>Example : If input is given as x= (1,2,3,4,5) and output as y=(2,4,6,8,10) the mathematical model formed would be y=2x 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CEAB142-03EC-E9DD-182F-B1ED7C2BBB80}"/>
              </a:ext>
            </a:extLst>
          </p:cNvPr>
          <p:cNvSpPr/>
          <p:nvPr/>
        </p:nvSpPr>
        <p:spPr>
          <a:xfrm>
            <a:off x="5097234" y="4213142"/>
            <a:ext cx="1735494" cy="152089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7E915F-4FA0-5D7F-7C9B-CBDE32064A40}"/>
              </a:ext>
            </a:extLst>
          </p:cNvPr>
          <p:cNvSpPr/>
          <p:nvPr/>
        </p:nvSpPr>
        <p:spPr>
          <a:xfrm>
            <a:off x="7891364" y="4558374"/>
            <a:ext cx="1791477" cy="8304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478D6B-DA01-D424-D322-DEEB891F90E4}"/>
              </a:ext>
            </a:extLst>
          </p:cNvPr>
          <p:cNvCxnSpPr/>
          <p:nvPr/>
        </p:nvCxnSpPr>
        <p:spPr>
          <a:xfrm>
            <a:off x="2759915" y="4638256"/>
            <a:ext cx="24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F0E007-7E60-5196-70C4-86C383BE885B}"/>
              </a:ext>
            </a:extLst>
          </p:cNvPr>
          <p:cNvCxnSpPr/>
          <p:nvPr/>
        </p:nvCxnSpPr>
        <p:spPr>
          <a:xfrm>
            <a:off x="2759915" y="5314525"/>
            <a:ext cx="2407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276261-A78B-5CE0-B117-2B51FC45D87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832728" y="4973587"/>
            <a:ext cx="1058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8F7769-25B7-CF85-04F3-2D05EBC91F74}"/>
              </a:ext>
            </a:extLst>
          </p:cNvPr>
          <p:cNvSpPr txBox="1"/>
          <p:nvPr/>
        </p:nvSpPr>
        <p:spPr>
          <a:xfrm>
            <a:off x="8164672" y="4857359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BAE87-26AC-8220-2F71-25284A983AA7}"/>
              </a:ext>
            </a:extLst>
          </p:cNvPr>
          <p:cNvSpPr txBox="1"/>
          <p:nvPr/>
        </p:nvSpPr>
        <p:spPr>
          <a:xfrm>
            <a:off x="1976145" y="4189042"/>
            <a:ext cx="220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21CC1-2DD2-6E1C-77B8-0CA073C12832}"/>
              </a:ext>
            </a:extLst>
          </p:cNvPr>
          <p:cNvSpPr txBox="1"/>
          <p:nvPr/>
        </p:nvSpPr>
        <p:spPr>
          <a:xfrm>
            <a:off x="1803914" y="4878705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AEAE1-1A75-474C-1991-4A251A7C117A}"/>
              </a:ext>
            </a:extLst>
          </p:cNvPr>
          <p:cNvSpPr txBox="1"/>
          <p:nvPr/>
        </p:nvSpPr>
        <p:spPr>
          <a:xfrm>
            <a:off x="1748326" y="4729055"/>
            <a:ext cx="12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(Features)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E720E-F8C3-B0EA-7EBA-21C999582F60}"/>
              </a:ext>
            </a:extLst>
          </p:cNvPr>
          <p:cNvSpPr txBox="1"/>
          <p:nvPr/>
        </p:nvSpPr>
        <p:spPr>
          <a:xfrm>
            <a:off x="1800811" y="5470895"/>
            <a:ext cx="1129003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(Labels)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5D6DB-4426-08E0-94DE-D558248CDB3A}"/>
              </a:ext>
            </a:extLst>
          </p:cNvPr>
          <p:cNvSpPr txBox="1"/>
          <p:nvPr/>
        </p:nvSpPr>
        <p:spPr>
          <a:xfrm>
            <a:off x="7849379" y="5495143"/>
            <a:ext cx="179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(Functions)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45215-0CAB-35AF-7BE7-7DC8B8C1F0A3}"/>
              </a:ext>
            </a:extLst>
          </p:cNvPr>
          <p:cNvSpPr txBox="1"/>
          <p:nvPr/>
        </p:nvSpPr>
        <p:spPr>
          <a:xfrm>
            <a:off x="5370543" y="4668194"/>
            <a:ext cx="11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ML    Algorithm</a:t>
            </a:r>
          </a:p>
        </p:txBody>
      </p:sp>
    </p:spTree>
    <p:extLst>
      <p:ext uri="{BB962C8B-B14F-4D97-AF65-F5344CB8AC3E}">
        <p14:creationId xmlns:p14="http://schemas.microsoft.com/office/powerpoint/2010/main" val="363243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6455-9DF9-ED1D-682A-AB035CEF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606"/>
            <a:ext cx="9905998" cy="852194"/>
          </a:xfrm>
        </p:spPr>
        <p:txBody>
          <a:bodyPr/>
          <a:lstStyle/>
          <a:p>
            <a:r>
              <a:rPr lang="en-IN" dirty="0"/>
              <a:t>Types of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77EE-7DCA-B693-FA14-FD7F27DF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6326"/>
            <a:ext cx="9905999" cy="5477067"/>
          </a:xfrm>
        </p:spPr>
        <p:txBody>
          <a:bodyPr/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Non Linear Regression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KNN( K Nearest Neighbours )</a:t>
            </a:r>
          </a:p>
          <a:p>
            <a:r>
              <a:rPr lang="en-IN" dirty="0"/>
              <a:t>SVM ( Support Vector Machine )</a:t>
            </a:r>
          </a:p>
          <a:p>
            <a:r>
              <a:rPr lang="en-IN" dirty="0"/>
              <a:t>Naïve Bayes Algorithm</a:t>
            </a:r>
          </a:p>
        </p:txBody>
      </p:sp>
    </p:spTree>
    <p:extLst>
      <p:ext uri="{BB962C8B-B14F-4D97-AF65-F5344CB8AC3E}">
        <p14:creationId xmlns:p14="http://schemas.microsoft.com/office/powerpoint/2010/main" val="418033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D7C9-0FAC-2FFE-09E8-63770A90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9918"/>
            <a:ext cx="9905998" cy="858417"/>
          </a:xfrm>
        </p:spPr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07EC-F732-47B5-2803-7627A4DE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38335"/>
            <a:ext cx="9905999" cy="5514392"/>
          </a:xfrm>
        </p:spPr>
        <p:txBody>
          <a:bodyPr/>
          <a:lstStyle/>
          <a:p>
            <a:r>
              <a:rPr lang="en-IN" dirty="0"/>
              <a:t>It is a machine learning algorithm based on supervised learning.</a:t>
            </a:r>
          </a:p>
          <a:p>
            <a:r>
              <a:rPr lang="en-IN" dirty="0"/>
              <a:t>It is a statistical method used for predictive analysis.</a:t>
            </a:r>
          </a:p>
          <a:p>
            <a:r>
              <a:rPr lang="en-IN" dirty="0"/>
              <a:t>It models a target prediction value based on independent variables and is mostly used for finding out the relationship between variables and forecasting.</a:t>
            </a:r>
          </a:p>
          <a:p>
            <a:r>
              <a:rPr lang="en-IN" dirty="0"/>
              <a:t>Here the power of x should be 1</a:t>
            </a:r>
          </a:p>
        </p:txBody>
      </p:sp>
      <p:pic>
        <p:nvPicPr>
          <p:cNvPr id="1026" name="Picture 2" descr="Linear Regression Machine Learning | Examples | Gate Vidyalay">
            <a:extLst>
              <a:ext uri="{FF2B5EF4-FFF2-40B4-BE49-F238E27FC236}">
                <a16:creationId xmlns:a16="http://schemas.microsoft.com/office/drawing/2014/main" id="{184017C0-E0C8-2226-6E80-224CA509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72" y="4357396"/>
            <a:ext cx="4475173" cy="229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34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696</TotalTime>
  <Words>857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Artificial Intelligence</vt:lpstr>
      <vt:lpstr>Machine Learning</vt:lpstr>
      <vt:lpstr>Supervised Learning</vt:lpstr>
      <vt:lpstr>Unsupervised Learning</vt:lpstr>
      <vt:lpstr>Reinforcement learning</vt:lpstr>
      <vt:lpstr>Types of problems in supervised learning </vt:lpstr>
      <vt:lpstr>Components of Machine Learning Algorithm</vt:lpstr>
      <vt:lpstr>Types of ML algorithms</vt:lpstr>
      <vt:lpstr>Linear Regression</vt:lpstr>
      <vt:lpstr>Linear regression Algorithm</vt:lpstr>
      <vt:lpstr>Linear regression Algorithm</vt:lpstr>
      <vt:lpstr>Non linear regression</vt:lpstr>
      <vt:lpstr>Logistic regression</vt:lpstr>
      <vt:lpstr>Decision tree</vt:lpstr>
      <vt:lpstr>Decision tree algorithm</vt:lpstr>
      <vt:lpstr>Random forest</vt:lpstr>
      <vt:lpstr>Random Forest algorithm</vt:lpstr>
      <vt:lpstr>KNN(K nearest neighbours)</vt:lpstr>
      <vt:lpstr>               Knn Algorithm</vt:lpstr>
      <vt:lpstr>Svm(support vector machine)</vt:lpstr>
      <vt:lpstr>Naïve bayes algorithm – diabetes detection</vt:lpstr>
      <vt:lpstr>Decision Tree – Diabetes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Vidith Somanna</dc:creator>
  <cp:lastModifiedBy>Vidith Somanna</cp:lastModifiedBy>
  <cp:revision>6</cp:revision>
  <dcterms:created xsi:type="dcterms:W3CDTF">2022-09-04T10:43:17Z</dcterms:created>
  <dcterms:modified xsi:type="dcterms:W3CDTF">2023-06-05T10:05:18Z</dcterms:modified>
</cp:coreProperties>
</file>