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30"/>
  </p:notesMasterIdLst>
  <p:sldIdLst>
    <p:sldId id="259" r:id="rId2"/>
    <p:sldId id="292" r:id="rId3"/>
    <p:sldId id="258" r:id="rId4"/>
    <p:sldId id="260" r:id="rId5"/>
    <p:sldId id="293" r:id="rId6"/>
    <p:sldId id="261" r:id="rId7"/>
    <p:sldId id="300" r:id="rId8"/>
    <p:sldId id="306" r:id="rId9"/>
    <p:sldId id="307" r:id="rId10"/>
    <p:sldId id="294" r:id="rId11"/>
    <p:sldId id="263" r:id="rId12"/>
    <p:sldId id="278" r:id="rId13"/>
    <p:sldId id="264" r:id="rId14"/>
    <p:sldId id="304" r:id="rId15"/>
    <p:sldId id="295" r:id="rId16"/>
    <p:sldId id="296" r:id="rId17"/>
    <p:sldId id="305" r:id="rId18"/>
    <p:sldId id="285" r:id="rId19"/>
    <p:sldId id="303" r:id="rId20"/>
    <p:sldId id="277" r:id="rId21"/>
    <p:sldId id="279" r:id="rId22"/>
    <p:sldId id="301" r:id="rId23"/>
    <p:sldId id="297" r:id="rId24"/>
    <p:sldId id="298" r:id="rId25"/>
    <p:sldId id="299" r:id="rId26"/>
    <p:sldId id="280" r:id="rId27"/>
    <p:sldId id="282" r:id="rId28"/>
    <p:sldId id="273" r:id="rId29"/>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8060" autoAdjust="0"/>
  </p:normalViewPr>
  <p:slideViewPr>
    <p:cSldViewPr snapToGrid="0">
      <p:cViewPr varScale="1">
        <p:scale>
          <a:sx n="82" d="100"/>
          <a:sy n="82" d="100"/>
        </p:scale>
        <p:origin x="77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68D026-C867-4F75-AAAE-4708257D9DBB}"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C5868C62-1EDF-45F7-88EF-00FE13E676AA}">
      <dgm:prSet custT="1"/>
      <dgm:spPr/>
      <dgm:t>
        <a:bodyPr/>
        <a:lstStyle/>
        <a:p>
          <a:r>
            <a:rPr lang="en-US" sz="1800" dirty="0">
              <a:solidFill>
                <a:schemeClr val="bg1"/>
              </a:solidFill>
              <a:latin typeface="Times New Roman" panose="02020603050405020304" pitchFamily="18" charset="0"/>
              <a:cs typeface="Times New Roman" panose="02020603050405020304" pitchFamily="18" charset="0"/>
            </a:rPr>
            <a:t>In this project, we implemented deep learning algorithms for the precise detection of mild ailments. </a:t>
          </a:r>
          <a:r>
            <a:rPr lang="en-US" sz="1800" b="0" i="0" dirty="0">
              <a:solidFill>
                <a:schemeClr val="bg1"/>
              </a:solidFill>
              <a:latin typeface="Times New Roman" panose="02020603050405020304" pitchFamily="18" charset="0"/>
              <a:cs typeface="Times New Roman" panose="02020603050405020304" pitchFamily="18" charset="0"/>
            </a:rPr>
            <a:t>.</a:t>
          </a:r>
          <a:endParaRPr lang="en-US" sz="1800" dirty="0">
            <a:solidFill>
              <a:schemeClr val="bg1"/>
            </a:solidFill>
            <a:latin typeface="Times New Roman" panose="02020603050405020304" pitchFamily="18" charset="0"/>
            <a:cs typeface="Times New Roman" panose="02020603050405020304" pitchFamily="18" charset="0"/>
          </a:endParaRPr>
        </a:p>
      </dgm:t>
    </dgm:pt>
    <dgm:pt modelId="{D71105AD-C87C-4A8C-BFC4-D485DBC457C8}" type="parTrans" cxnId="{51BCAE01-FB92-44A6-8F29-29E96C9AC5E2}">
      <dgm:prSet/>
      <dgm:spPr/>
      <dgm:t>
        <a:bodyPr/>
        <a:lstStyle/>
        <a:p>
          <a:endParaRPr lang="en-US"/>
        </a:p>
      </dgm:t>
    </dgm:pt>
    <dgm:pt modelId="{C8CA63A9-9D5E-4D59-92A7-7F0545FD2361}" type="sibTrans" cxnId="{51BCAE01-FB92-44A6-8F29-29E96C9AC5E2}">
      <dgm:prSet/>
      <dgm:spPr/>
      <dgm:t>
        <a:bodyPr/>
        <a:lstStyle/>
        <a:p>
          <a:endParaRPr lang="en-US"/>
        </a:p>
      </dgm:t>
    </dgm:pt>
    <dgm:pt modelId="{FEBBDBB8-7D1B-4F6D-BA54-EFCC41561AA3}">
      <dgm:prSet custT="1"/>
      <dgm:spPr/>
      <dgm:t>
        <a:bodyPr/>
        <a:lstStyle/>
        <a:p>
          <a:r>
            <a:rPr lang="en-US" sz="1800" dirty="0">
              <a:solidFill>
                <a:schemeClr val="bg1"/>
              </a:solidFill>
              <a:latin typeface="Times New Roman" panose="02020603050405020304" pitchFamily="18" charset="0"/>
              <a:cs typeface="Times New Roman" panose="02020603050405020304" pitchFamily="18" charset="0"/>
            </a:rPr>
            <a:t>Main functionality is first aid assistant; if an image or text of an injury is provided as input, then our system will display the appropriate video to perform first aid</a:t>
          </a:r>
        </a:p>
      </dgm:t>
    </dgm:pt>
    <dgm:pt modelId="{599744F4-F88F-4A28-9BC3-3C65711AB599}" type="parTrans" cxnId="{347EC17F-113A-4D8F-A604-E61CB8DE1960}">
      <dgm:prSet/>
      <dgm:spPr/>
      <dgm:t>
        <a:bodyPr/>
        <a:lstStyle/>
        <a:p>
          <a:endParaRPr lang="en-US"/>
        </a:p>
      </dgm:t>
    </dgm:pt>
    <dgm:pt modelId="{D1F19BB5-BBA3-4CF9-B459-E083CF79FB0F}" type="sibTrans" cxnId="{347EC17F-113A-4D8F-A604-E61CB8DE1960}">
      <dgm:prSet/>
      <dgm:spPr/>
      <dgm:t>
        <a:bodyPr/>
        <a:lstStyle/>
        <a:p>
          <a:endParaRPr lang="en-US"/>
        </a:p>
      </dgm:t>
    </dgm:pt>
    <dgm:pt modelId="{777111BB-6CF6-4BD3-A846-434D5387D08E}">
      <dgm:prSet custT="1"/>
      <dgm:spPr/>
      <dgm:t>
        <a:bodyPr/>
        <a:lstStyle/>
        <a:p>
          <a:r>
            <a:rPr lang="en-US" sz="1800" dirty="0">
              <a:solidFill>
                <a:schemeClr val="bg1"/>
              </a:solidFill>
              <a:latin typeface="Times New Roman" panose="02020603050405020304" pitchFamily="18" charset="0"/>
              <a:cs typeface="Times New Roman" panose="02020603050405020304" pitchFamily="18" charset="0"/>
            </a:rPr>
            <a:t>CNNs are the chosen network architecture for detecting and recognizing objects in deep learning</a:t>
          </a:r>
        </a:p>
      </dgm:t>
    </dgm:pt>
    <dgm:pt modelId="{5F25862E-6EAD-45C1-BD96-1AE8DCEED374}" type="parTrans" cxnId="{08AB8B52-BA77-449F-BA97-113F77EBF089}">
      <dgm:prSet/>
      <dgm:spPr/>
      <dgm:t>
        <a:bodyPr/>
        <a:lstStyle/>
        <a:p>
          <a:endParaRPr lang="en-US"/>
        </a:p>
      </dgm:t>
    </dgm:pt>
    <dgm:pt modelId="{70EE4324-2A92-43C0-92D4-93CCC710F075}" type="sibTrans" cxnId="{08AB8B52-BA77-449F-BA97-113F77EBF089}">
      <dgm:prSet/>
      <dgm:spPr/>
      <dgm:t>
        <a:bodyPr/>
        <a:lstStyle/>
        <a:p>
          <a:endParaRPr lang="en-US"/>
        </a:p>
      </dgm:t>
    </dgm:pt>
    <dgm:pt modelId="{9E68680F-1EBB-437D-AAAB-4C08D3A95C6C}">
      <dgm:prSet custT="1"/>
      <dgm:spPr/>
      <dgm:t>
        <a:bodyPr/>
        <a:lstStyle/>
        <a:p>
          <a:r>
            <a:rPr lang="en-US" sz="1800" dirty="0">
              <a:solidFill>
                <a:schemeClr val="bg1"/>
              </a:solidFill>
              <a:latin typeface="Times New Roman" panose="02020603050405020304" pitchFamily="18" charset="0"/>
              <a:cs typeface="Times New Roman" panose="02020603050405020304" pitchFamily="18" charset="0"/>
            </a:rPr>
            <a:t>Transfer learning is used in this model to classify using a previously trained model.</a:t>
          </a:r>
        </a:p>
      </dgm:t>
    </dgm:pt>
    <dgm:pt modelId="{3DCD1AC8-D98C-4FE2-8603-44F989753415}" type="parTrans" cxnId="{FCBF1925-6B83-4DE6-B57E-01F0BF597E07}">
      <dgm:prSet/>
      <dgm:spPr/>
      <dgm:t>
        <a:bodyPr/>
        <a:lstStyle/>
        <a:p>
          <a:endParaRPr lang="en-US"/>
        </a:p>
      </dgm:t>
    </dgm:pt>
    <dgm:pt modelId="{B1B14EEF-73A3-4938-A302-7E3885868752}" type="sibTrans" cxnId="{FCBF1925-6B83-4DE6-B57E-01F0BF597E07}">
      <dgm:prSet/>
      <dgm:spPr/>
      <dgm:t>
        <a:bodyPr/>
        <a:lstStyle/>
        <a:p>
          <a:endParaRPr lang="en-US"/>
        </a:p>
      </dgm:t>
    </dgm:pt>
    <dgm:pt modelId="{22B87754-150B-46EC-868A-EACAF07BC63C}" type="pres">
      <dgm:prSet presAssocID="{CE68D026-C867-4F75-AAAE-4708257D9DBB}" presName="root" presStyleCnt="0">
        <dgm:presLayoutVars>
          <dgm:dir/>
          <dgm:resizeHandles val="exact"/>
        </dgm:presLayoutVars>
      </dgm:prSet>
      <dgm:spPr/>
    </dgm:pt>
    <dgm:pt modelId="{12C32150-F8B8-4E30-A3B1-711F3D619B75}" type="pres">
      <dgm:prSet presAssocID="{C5868C62-1EDF-45F7-88EF-00FE13E676AA}" presName="compNode" presStyleCnt="0"/>
      <dgm:spPr/>
    </dgm:pt>
    <dgm:pt modelId="{BA62F91E-5F65-402E-9CE5-A2E0231C0211}" type="pres">
      <dgm:prSet presAssocID="{C5868C62-1EDF-45F7-88EF-00FE13E676AA}" presName="bgRect" presStyleLbl="bgShp" presStyleIdx="0" presStyleCnt="4"/>
      <dgm:spPr>
        <a:solidFill>
          <a:schemeClr val="accent2"/>
        </a:solidFill>
      </dgm:spPr>
    </dgm:pt>
    <dgm:pt modelId="{9EB7DE73-443B-4F34-83BE-BB5C65285537}" type="pres">
      <dgm:prSet presAssocID="{C5868C62-1EDF-45F7-88EF-00FE13E676A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p compass"/>
        </a:ext>
      </dgm:extLst>
    </dgm:pt>
    <dgm:pt modelId="{F2949F48-0352-41B1-A73A-B35109E7A103}" type="pres">
      <dgm:prSet presAssocID="{C5868C62-1EDF-45F7-88EF-00FE13E676AA}" presName="spaceRect" presStyleCnt="0"/>
      <dgm:spPr/>
    </dgm:pt>
    <dgm:pt modelId="{5A1E774E-AF3B-40D3-8800-842410B81B64}" type="pres">
      <dgm:prSet presAssocID="{C5868C62-1EDF-45F7-88EF-00FE13E676AA}" presName="parTx" presStyleLbl="revTx" presStyleIdx="0" presStyleCnt="4">
        <dgm:presLayoutVars>
          <dgm:chMax val="0"/>
          <dgm:chPref val="0"/>
        </dgm:presLayoutVars>
      </dgm:prSet>
      <dgm:spPr/>
    </dgm:pt>
    <dgm:pt modelId="{A29B9ECD-FD31-482B-A4A3-C26764464A12}" type="pres">
      <dgm:prSet presAssocID="{C8CA63A9-9D5E-4D59-92A7-7F0545FD2361}" presName="sibTrans" presStyleCnt="0"/>
      <dgm:spPr/>
    </dgm:pt>
    <dgm:pt modelId="{A52B9E34-6459-4B61-AC95-F195B2C3EFB3}" type="pres">
      <dgm:prSet presAssocID="{FEBBDBB8-7D1B-4F6D-BA54-EFCC41561AA3}" presName="compNode" presStyleCnt="0"/>
      <dgm:spPr/>
    </dgm:pt>
    <dgm:pt modelId="{6624244C-C140-42DE-8D12-1E969DCD6034}" type="pres">
      <dgm:prSet presAssocID="{FEBBDBB8-7D1B-4F6D-BA54-EFCC41561AA3}" presName="bgRect" presStyleLbl="bgShp" presStyleIdx="1" presStyleCnt="4"/>
      <dgm:spPr>
        <a:solidFill>
          <a:schemeClr val="accent2"/>
        </a:solidFill>
      </dgm:spPr>
    </dgm:pt>
    <dgm:pt modelId="{C438F692-39F4-43BA-A7B6-36189EE5798D}" type="pres">
      <dgm:prSet presAssocID="{FEBBDBB8-7D1B-4F6D-BA54-EFCC41561AA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rst Aid Kit"/>
        </a:ext>
      </dgm:extLst>
    </dgm:pt>
    <dgm:pt modelId="{145EE8CF-7C69-4528-88CB-CDF7758A52D9}" type="pres">
      <dgm:prSet presAssocID="{FEBBDBB8-7D1B-4F6D-BA54-EFCC41561AA3}" presName="spaceRect" presStyleCnt="0"/>
      <dgm:spPr/>
    </dgm:pt>
    <dgm:pt modelId="{22B27F77-C021-4B54-89CA-A14E89906A2F}" type="pres">
      <dgm:prSet presAssocID="{FEBBDBB8-7D1B-4F6D-BA54-EFCC41561AA3}" presName="parTx" presStyleLbl="revTx" presStyleIdx="1" presStyleCnt="4">
        <dgm:presLayoutVars>
          <dgm:chMax val="0"/>
          <dgm:chPref val="0"/>
        </dgm:presLayoutVars>
      </dgm:prSet>
      <dgm:spPr/>
    </dgm:pt>
    <dgm:pt modelId="{45F3EDF3-72DC-417D-8FCB-EA557EC63209}" type="pres">
      <dgm:prSet presAssocID="{D1F19BB5-BBA3-4CF9-B459-E083CF79FB0F}" presName="sibTrans" presStyleCnt="0"/>
      <dgm:spPr/>
    </dgm:pt>
    <dgm:pt modelId="{0CC082C9-16DF-44C2-89BE-CF16749585AA}" type="pres">
      <dgm:prSet presAssocID="{777111BB-6CF6-4BD3-A846-434D5387D08E}" presName="compNode" presStyleCnt="0"/>
      <dgm:spPr/>
    </dgm:pt>
    <dgm:pt modelId="{5B413EDE-E258-4722-A18F-6D1D22C02F66}" type="pres">
      <dgm:prSet presAssocID="{777111BB-6CF6-4BD3-A846-434D5387D08E}" presName="bgRect" presStyleLbl="bgShp" presStyleIdx="2" presStyleCnt="4"/>
      <dgm:spPr>
        <a:solidFill>
          <a:schemeClr val="accent2"/>
        </a:solidFill>
      </dgm:spPr>
    </dgm:pt>
    <dgm:pt modelId="{BB700923-C371-4760-A30C-62F2A694FE06}" type="pres">
      <dgm:prSet presAssocID="{777111BB-6CF6-4BD3-A846-434D5387D08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9A4FB2A6-C234-4A31-8D85-FE1778C5A495}" type="pres">
      <dgm:prSet presAssocID="{777111BB-6CF6-4BD3-A846-434D5387D08E}" presName="spaceRect" presStyleCnt="0"/>
      <dgm:spPr/>
    </dgm:pt>
    <dgm:pt modelId="{40E5F835-7E95-4BA0-BF7E-89A3561A4340}" type="pres">
      <dgm:prSet presAssocID="{777111BB-6CF6-4BD3-A846-434D5387D08E}" presName="parTx" presStyleLbl="revTx" presStyleIdx="2" presStyleCnt="4">
        <dgm:presLayoutVars>
          <dgm:chMax val="0"/>
          <dgm:chPref val="0"/>
        </dgm:presLayoutVars>
      </dgm:prSet>
      <dgm:spPr/>
    </dgm:pt>
    <dgm:pt modelId="{F8A2070A-E96B-46E9-8C0B-BF0D829F24ED}" type="pres">
      <dgm:prSet presAssocID="{70EE4324-2A92-43C0-92D4-93CCC710F075}" presName="sibTrans" presStyleCnt="0"/>
      <dgm:spPr/>
    </dgm:pt>
    <dgm:pt modelId="{ECDD8283-BDE0-4966-B5A8-33C33F3F4B59}" type="pres">
      <dgm:prSet presAssocID="{9E68680F-1EBB-437D-AAAB-4C08D3A95C6C}" presName="compNode" presStyleCnt="0"/>
      <dgm:spPr/>
    </dgm:pt>
    <dgm:pt modelId="{EC4D9D83-24A6-46B4-85C8-FE6632178C04}" type="pres">
      <dgm:prSet presAssocID="{9E68680F-1EBB-437D-AAAB-4C08D3A95C6C}" presName="bgRect" presStyleLbl="bgShp" presStyleIdx="3" presStyleCnt="4"/>
      <dgm:spPr>
        <a:solidFill>
          <a:schemeClr val="accent2"/>
        </a:solidFill>
      </dgm:spPr>
    </dgm:pt>
    <dgm:pt modelId="{0DB62196-F002-4B43-9E56-975760BC45D7}" type="pres">
      <dgm:prSet presAssocID="{9E68680F-1EBB-437D-AAAB-4C08D3A95C6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1DA33285-4B63-44CF-BEA4-384C7844A1AC}" type="pres">
      <dgm:prSet presAssocID="{9E68680F-1EBB-437D-AAAB-4C08D3A95C6C}" presName="spaceRect" presStyleCnt="0"/>
      <dgm:spPr/>
    </dgm:pt>
    <dgm:pt modelId="{4907DC68-72CB-4E3C-B7A8-D3F7DDACAA58}" type="pres">
      <dgm:prSet presAssocID="{9E68680F-1EBB-437D-AAAB-4C08D3A95C6C}" presName="parTx" presStyleLbl="revTx" presStyleIdx="3" presStyleCnt="4">
        <dgm:presLayoutVars>
          <dgm:chMax val="0"/>
          <dgm:chPref val="0"/>
        </dgm:presLayoutVars>
      </dgm:prSet>
      <dgm:spPr/>
    </dgm:pt>
  </dgm:ptLst>
  <dgm:cxnLst>
    <dgm:cxn modelId="{51BCAE01-FB92-44A6-8F29-29E96C9AC5E2}" srcId="{CE68D026-C867-4F75-AAAE-4708257D9DBB}" destId="{C5868C62-1EDF-45F7-88EF-00FE13E676AA}" srcOrd="0" destOrd="0" parTransId="{D71105AD-C87C-4A8C-BFC4-D485DBC457C8}" sibTransId="{C8CA63A9-9D5E-4D59-92A7-7F0545FD2361}"/>
    <dgm:cxn modelId="{D342D214-219B-4311-B7C2-8AFF99ED37FB}" type="presOf" srcId="{9E68680F-1EBB-437D-AAAB-4C08D3A95C6C}" destId="{4907DC68-72CB-4E3C-B7A8-D3F7DDACAA58}" srcOrd="0" destOrd="0" presId="urn:microsoft.com/office/officeart/2018/2/layout/IconVerticalSolidList"/>
    <dgm:cxn modelId="{9D527A23-4C3F-49BA-8220-AD6FB3BBDD21}" type="presOf" srcId="{C5868C62-1EDF-45F7-88EF-00FE13E676AA}" destId="{5A1E774E-AF3B-40D3-8800-842410B81B64}" srcOrd="0" destOrd="0" presId="urn:microsoft.com/office/officeart/2018/2/layout/IconVerticalSolidList"/>
    <dgm:cxn modelId="{FCBF1925-6B83-4DE6-B57E-01F0BF597E07}" srcId="{CE68D026-C867-4F75-AAAE-4708257D9DBB}" destId="{9E68680F-1EBB-437D-AAAB-4C08D3A95C6C}" srcOrd="3" destOrd="0" parTransId="{3DCD1AC8-D98C-4FE2-8603-44F989753415}" sibTransId="{B1B14EEF-73A3-4938-A302-7E3885868752}"/>
    <dgm:cxn modelId="{0AE02772-440B-4A9C-B85D-CDC9EEC5968A}" type="presOf" srcId="{CE68D026-C867-4F75-AAAE-4708257D9DBB}" destId="{22B87754-150B-46EC-868A-EACAF07BC63C}" srcOrd="0" destOrd="0" presId="urn:microsoft.com/office/officeart/2018/2/layout/IconVerticalSolidList"/>
    <dgm:cxn modelId="{08AB8B52-BA77-449F-BA97-113F77EBF089}" srcId="{CE68D026-C867-4F75-AAAE-4708257D9DBB}" destId="{777111BB-6CF6-4BD3-A846-434D5387D08E}" srcOrd="2" destOrd="0" parTransId="{5F25862E-6EAD-45C1-BD96-1AE8DCEED374}" sibTransId="{70EE4324-2A92-43C0-92D4-93CCC710F075}"/>
    <dgm:cxn modelId="{347EC17F-113A-4D8F-A604-E61CB8DE1960}" srcId="{CE68D026-C867-4F75-AAAE-4708257D9DBB}" destId="{FEBBDBB8-7D1B-4F6D-BA54-EFCC41561AA3}" srcOrd="1" destOrd="0" parTransId="{599744F4-F88F-4A28-9BC3-3C65711AB599}" sibTransId="{D1F19BB5-BBA3-4CF9-B459-E083CF79FB0F}"/>
    <dgm:cxn modelId="{9082A39D-2223-4561-9BE5-8BCF46497385}" type="presOf" srcId="{FEBBDBB8-7D1B-4F6D-BA54-EFCC41561AA3}" destId="{22B27F77-C021-4B54-89CA-A14E89906A2F}" srcOrd="0" destOrd="0" presId="urn:microsoft.com/office/officeart/2018/2/layout/IconVerticalSolidList"/>
    <dgm:cxn modelId="{5BDEF1D7-0451-4ECA-BB21-23D27BC28529}" type="presOf" srcId="{777111BB-6CF6-4BD3-A846-434D5387D08E}" destId="{40E5F835-7E95-4BA0-BF7E-89A3561A4340}" srcOrd="0" destOrd="0" presId="urn:microsoft.com/office/officeart/2018/2/layout/IconVerticalSolidList"/>
    <dgm:cxn modelId="{508FE38C-ABBB-4820-ACF5-798A22635E95}" type="presParOf" srcId="{22B87754-150B-46EC-868A-EACAF07BC63C}" destId="{12C32150-F8B8-4E30-A3B1-711F3D619B75}" srcOrd="0" destOrd="0" presId="urn:microsoft.com/office/officeart/2018/2/layout/IconVerticalSolidList"/>
    <dgm:cxn modelId="{3CA4A7C8-77F7-4A77-A42A-E7FB65A43AA5}" type="presParOf" srcId="{12C32150-F8B8-4E30-A3B1-711F3D619B75}" destId="{BA62F91E-5F65-402E-9CE5-A2E0231C0211}" srcOrd="0" destOrd="0" presId="urn:microsoft.com/office/officeart/2018/2/layout/IconVerticalSolidList"/>
    <dgm:cxn modelId="{C3969F7E-2231-4BB3-852D-A6CC1E555C80}" type="presParOf" srcId="{12C32150-F8B8-4E30-A3B1-711F3D619B75}" destId="{9EB7DE73-443B-4F34-83BE-BB5C65285537}" srcOrd="1" destOrd="0" presId="urn:microsoft.com/office/officeart/2018/2/layout/IconVerticalSolidList"/>
    <dgm:cxn modelId="{F221BD2D-AF14-4A0F-8414-F72FABA53782}" type="presParOf" srcId="{12C32150-F8B8-4E30-A3B1-711F3D619B75}" destId="{F2949F48-0352-41B1-A73A-B35109E7A103}" srcOrd="2" destOrd="0" presId="urn:microsoft.com/office/officeart/2018/2/layout/IconVerticalSolidList"/>
    <dgm:cxn modelId="{3F12C678-F5DC-4297-9D74-6262797FEA47}" type="presParOf" srcId="{12C32150-F8B8-4E30-A3B1-711F3D619B75}" destId="{5A1E774E-AF3B-40D3-8800-842410B81B64}" srcOrd="3" destOrd="0" presId="urn:microsoft.com/office/officeart/2018/2/layout/IconVerticalSolidList"/>
    <dgm:cxn modelId="{73FCBBCD-4A9E-412F-8673-961698E3829A}" type="presParOf" srcId="{22B87754-150B-46EC-868A-EACAF07BC63C}" destId="{A29B9ECD-FD31-482B-A4A3-C26764464A12}" srcOrd="1" destOrd="0" presId="urn:microsoft.com/office/officeart/2018/2/layout/IconVerticalSolidList"/>
    <dgm:cxn modelId="{07688266-4FBD-4C4A-98C2-8366EFC9464E}" type="presParOf" srcId="{22B87754-150B-46EC-868A-EACAF07BC63C}" destId="{A52B9E34-6459-4B61-AC95-F195B2C3EFB3}" srcOrd="2" destOrd="0" presId="urn:microsoft.com/office/officeart/2018/2/layout/IconVerticalSolidList"/>
    <dgm:cxn modelId="{ED6F3615-E290-42A1-B149-27C357BD6B93}" type="presParOf" srcId="{A52B9E34-6459-4B61-AC95-F195B2C3EFB3}" destId="{6624244C-C140-42DE-8D12-1E969DCD6034}" srcOrd="0" destOrd="0" presId="urn:microsoft.com/office/officeart/2018/2/layout/IconVerticalSolidList"/>
    <dgm:cxn modelId="{198BF605-A7D4-40CC-8197-6D365D458B46}" type="presParOf" srcId="{A52B9E34-6459-4B61-AC95-F195B2C3EFB3}" destId="{C438F692-39F4-43BA-A7B6-36189EE5798D}" srcOrd="1" destOrd="0" presId="urn:microsoft.com/office/officeart/2018/2/layout/IconVerticalSolidList"/>
    <dgm:cxn modelId="{9DF1E168-15D9-49AA-916C-437B31D6041E}" type="presParOf" srcId="{A52B9E34-6459-4B61-AC95-F195B2C3EFB3}" destId="{145EE8CF-7C69-4528-88CB-CDF7758A52D9}" srcOrd="2" destOrd="0" presId="urn:microsoft.com/office/officeart/2018/2/layout/IconVerticalSolidList"/>
    <dgm:cxn modelId="{6C632E62-9B04-4195-8B3E-D6AE1D464B29}" type="presParOf" srcId="{A52B9E34-6459-4B61-AC95-F195B2C3EFB3}" destId="{22B27F77-C021-4B54-89CA-A14E89906A2F}" srcOrd="3" destOrd="0" presId="urn:microsoft.com/office/officeart/2018/2/layout/IconVerticalSolidList"/>
    <dgm:cxn modelId="{3963C5AB-A4CF-4BB6-B373-14B0A6097830}" type="presParOf" srcId="{22B87754-150B-46EC-868A-EACAF07BC63C}" destId="{45F3EDF3-72DC-417D-8FCB-EA557EC63209}" srcOrd="3" destOrd="0" presId="urn:microsoft.com/office/officeart/2018/2/layout/IconVerticalSolidList"/>
    <dgm:cxn modelId="{84ED54CF-6550-4C12-92BF-4B2521A51300}" type="presParOf" srcId="{22B87754-150B-46EC-868A-EACAF07BC63C}" destId="{0CC082C9-16DF-44C2-89BE-CF16749585AA}" srcOrd="4" destOrd="0" presId="urn:microsoft.com/office/officeart/2018/2/layout/IconVerticalSolidList"/>
    <dgm:cxn modelId="{2CE293EE-9FD6-46B0-97B0-470DC3D7830B}" type="presParOf" srcId="{0CC082C9-16DF-44C2-89BE-CF16749585AA}" destId="{5B413EDE-E258-4722-A18F-6D1D22C02F66}" srcOrd="0" destOrd="0" presId="urn:microsoft.com/office/officeart/2018/2/layout/IconVerticalSolidList"/>
    <dgm:cxn modelId="{5913F6AF-5221-412B-A401-418F18162B63}" type="presParOf" srcId="{0CC082C9-16DF-44C2-89BE-CF16749585AA}" destId="{BB700923-C371-4760-A30C-62F2A694FE06}" srcOrd="1" destOrd="0" presId="urn:microsoft.com/office/officeart/2018/2/layout/IconVerticalSolidList"/>
    <dgm:cxn modelId="{9496699A-F1B4-4AD3-BAF4-5EFE632B7026}" type="presParOf" srcId="{0CC082C9-16DF-44C2-89BE-CF16749585AA}" destId="{9A4FB2A6-C234-4A31-8D85-FE1778C5A495}" srcOrd="2" destOrd="0" presId="urn:microsoft.com/office/officeart/2018/2/layout/IconVerticalSolidList"/>
    <dgm:cxn modelId="{F55ECE24-393B-4971-9993-9D4EA7A5FDDB}" type="presParOf" srcId="{0CC082C9-16DF-44C2-89BE-CF16749585AA}" destId="{40E5F835-7E95-4BA0-BF7E-89A3561A4340}" srcOrd="3" destOrd="0" presId="urn:microsoft.com/office/officeart/2018/2/layout/IconVerticalSolidList"/>
    <dgm:cxn modelId="{BB256186-F817-4DC8-9917-E74B1CB73533}" type="presParOf" srcId="{22B87754-150B-46EC-868A-EACAF07BC63C}" destId="{F8A2070A-E96B-46E9-8C0B-BF0D829F24ED}" srcOrd="5" destOrd="0" presId="urn:microsoft.com/office/officeart/2018/2/layout/IconVerticalSolidList"/>
    <dgm:cxn modelId="{A53AFFED-5F80-4BBD-A01B-28A93C32097D}" type="presParOf" srcId="{22B87754-150B-46EC-868A-EACAF07BC63C}" destId="{ECDD8283-BDE0-4966-B5A8-33C33F3F4B59}" srcOrd="6" destOrd="0" presId="urn:microsoft.com/office/officeart/2018/2/layout/IconVerticalSolidList"/>
    <dgm:cxn modelId="{4C5E6EA4-F13A-4D96-A3CB-A41B165A29BC}" type="presParOf" srcId="{ECDD8283-BDE0-4966-B5A8-33C33F3F4B59}" destId="{EC4D9D83-24A6-46B4-85C8-FE6632178C04}" srcOrd="0" destOrd="0" presId="urn:microsoft.com/office/officeart/2018/2/layout/IconVerticalSolidList"/>
    <dgm:cxn modelId="{2600D1EC-E790-4DB6-9AF1-403AC73B47F4}" type="presParOf" srcId="{ECDD8283-BDE0-4966-B5A8-33C33F3F4B59}" destId="{0DB62196-F002-4B43-9E56-975760BC45D7}" srcOrd="1" destOrd="0" presId="urn:microsoft.com/office/officeart/2018/2/layout/IconVerticalSolidList"/>
    <dgm:cxn modelId="{3D971C0D-BE8D-4FBD-9AD6-C14C4A3CC6CF}" type="presParOf" srcId="{ECDD8283-BDE0-4966-B5A8-33C33F3F4B59}" destId="{1DA33285-4B63-44CF-BEA4-384C7844A1AC}" srcOrd="2" destOrd="0" presId="urn:microsoft.com/office/officeart/2018/2/layout/IconVerticalSolidList"/>
    <dgm:cxn modelId="{21A30BE6-E25C-4A3A-9730-390B5B5E445E}" type="presParOf" srcId="{ECDD8283-BDE0-4966-B5A8-33C33F3F4B59}" destId="{4907DC68-72CB-4E3C-B7A8-D3F7DDACAA5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62F91E-5F65-402E-9CE5-A2E0231C0211}">
      <dsp:nvSpPr>
        <dsp:cNvPr id="0" name=""/>
        <dsp:cNvSpPr/>
      </dsp:nvSpPr>
      <dsp:spPr>
        <a:xfrm>
          <a:off x="0" y="2118"/>
          <a:ext cx="7886700" cy="1073622"/>
        </a:xfrm>
        <a:prstGeom prst="roundRect">
          <a:avLst>
            <a:gd name="adj" fmla="val 10000"/>
          </a:avLst>
        </a:prstGeom>
        <a:solidFill>
          <a:schemeClr val="accent2"/>
        </a:solidFill>
        <a:ln>
          <a:noFill/>
        </a:ln>
        <a:effectLst/>
      </dsp:spPr>
      <dsp:style>
        <a:lnRef idx="0">
          <a:scrgbClr r="0" g="0" b="0"/>
        </a:lnRef>
        <a:fillRef idx="1">
          <a:scrgbClr r="0" g="0" b="0"/>
        </a:fillRef>
        <a:effectRef idx="0">
          <a:scrgbClr r="0" g="0" b="0"/>
        </a:effectRef>
        <a:fontRef idx="minor"/>
      </dsp:style>
    </dsp:sp>
    <dsp:sp modelId="{9EB7DE73-443B-4F34-83BE-BB5C65285537}">
      <dsp:nvSpPr>
        <dsp:cNvPr id="0" name=""/>
        <dsp:cNvSpPr/>
      </dsp:nvSpPr>
      <dsp:spPr>
        <a:xfrm>
          <a:off x="324770" y="243683"/>
          <a:ext cx="590492" cy="5904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A1E774E-AF3B-40D3-8800-842410B81B64}">
      <dsp:nvSpPr>
        <dsp:cNvPr id="0" name=""/>
        <dsp:cNvSpPr/>
      </dsp:nvSpPr>
      <dsp:spPr>
        <a:xfrm>
          <a:off x="1240034" y="2118"/>
          <a:ext cx="6646665" cy="1073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25" tIns="113625" rIns="113625" bIns="113625"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bg1"/>
              </a:solidFill>
              <a:latin typeface="Times New Roman" panose="02020603050405020304" pitchFamily="18" charset="0"/>
              <a:cs typeface="Times New Roman" panose="02020603050405020304" pitchFamily="18" charset="0"/>
            </a:rPr>
            <a:t>In this project, we implemented deep learning algorithms for the precise detection of mild ailments. </a:t>
          </a:r>
          <a:r>
            <a:rPr lang="en-US" sz="1800" b="0" i="0" kern="1200" dirty="0">
              <a:solidFill>
                <a:schemeClr val="bg1"/>
              </a:solidFill>
              <a:latin typeface="Times New Roman" panose="02020603050405020304" pitchFamily="18" charset="0"/>
              <a:cs typeface="Times New Roman" panose="02020603050405020304" pitchFamily="18" charset="0"/>
            </a:rPr>
            <a:t>.</a:t>
          </a:r>
          <a:endParaRPr lang="en-US" sz="1800" kern="1200" dirty="0">
            <a:solidFill>
              <a:schemeClr val="bg1"/>
            </a:solidFill>
            <a:latin typeface="Times New Roman" panose="02020603050405020304" pitchFamily="18" charset="0"/>
            <a:cs typeface="Times New Roman" panose="02020603050405020304" pitchFamily="18" charset="0"/>
          </a:endParaRPr>
        </a:p>
      </dsp:txBody>
      <dsp:txXfrm>
        <a:off x="1240034" y="2118"/>
        <a:ext cx="6646665" cy="1073622"/>
      </dsp:txXfrm>
    </dsp:sp>
    <dsp:sp modelId="{6624244C-C140-42DE-8D12-1E969DCD6034}">
      <dsp:nvSpPr>
        <dsp:cNvPr id="0" name=""/>
        <dsp:cNvSpPr/>
      </dsp:nvSpPr>
      <dsp:spPr>
        <a:xfrm>
          <a:off x="0" y="1344146"/>
          <a:ext cx="7886700" cy="1073622"/>
        </a:xfrm>
        <a:prstGeom prst="roundRect">
          <a:avLst>
            <a:gd name="adj" fmla="val 10000"/>
          </a:avLst>
        </a:prstGeom>
        <a:solidFill>
          <a:schemeClr val="accent2"/>
        </a:solidFill>
        <a:ln>
          <a:noFill/>
        </a:ln>
        <a:effectLst/>
      </dsp:spPr>
      <dsp:style>
        <a:lnRef idx="0">
          <a:scrgbClr r="0" g="0" b="0"/>
        </a:lnRef>
        <a:fillRef idx="1">
          <a:scrgbClr r="0" g="0" b="0"/>
        </a:fillRef>
        <a:effectRef idx="0">
          <a:scrgbClr r="0" g="0" b="0"/>
        </a:effectRef>
        <a:fontRef idx="minor"/>
      </dsp:style>
    </dsp:sp>
    <dsp:sp modelId="{C438F692-39F4-43BA-A7B6-36189EE5798D}">
      <dsp:nvSpPr>
        <dsp:cNvPr id="0" name=""/>
        <dsp:cNvSpPr/>
      </dsp:nvSpPr>
      <dsp:spPr>
        <a:xfrm>
          <a:off x="324770" y="1585711"/>
          <a:ext cx="590492" cy="5904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2B27F77-C021-4B54-89CA-A14E89906A2F}">
      <dsp:nvSpPr>
        <dsp:cNvPr id="0" name=""/>
        <dsp:cNvSpPr/>
      </dsp:nvSpPr>
      <dsp:spPr>
        <a:xfrm>
          <a:off x="1240034" y="1344146"/>
          <a:ext cx="6646665" cy="1073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25" tIns="113625" rIns="113625" bIns="113625"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bg1"/>
              </a:solidFill>
              <a:latin typeface="Times New Roman" panose="02020603050405020304" pitchFamily="18" charset="0"/>
              <a:cs typeface="Times New Roman" panose="02020603050405020304" pitchFamily="18" charset="0"/>
            </a:rPr>
            <a:t>Main functionality is first aid assistant; if an image or text of an injury is provided as input, then our system will display the appropriate video to perform first aid</a:t>
          </a:r>
        </a:p>
      </dsp:txBody>
      <dsp:txXfrm>
        <a:off x="1240034" y="1344146"/>
        <a:ext cx="6646665" cy="1073622"/>
      </dsp:txXfrm>
    </dsp:sp>
    <dsp:sp modelId="{5B413EDE-E258-4722-A18F-6D1D22C02F66}">
      <dsp:nvSpPr>
        <dsp:cNvPr id="0" name=""/>
        <dsp:cNvSpPr/>
      </dsp:nvSpPr>
      <dsp:spPr>
        <a:xfrm>
          <a:off x="0" y="2686174"/>
          <a:ext cx="7886700" cy="1073622"/>
        </a:xfrm>
        <a:prstGeom prst="roundRect">
          <a:avLst>
            <a:gd name="adj" fmla="val 10000"/>
          </a:avLst>
        </a:prstGeom>
        <a:solidFill>
          <a:schemeClr val="accent2"/>
        </a:solidFill>
        <a:ln>
          <a:noFill/>
        </a:ln>
        <a:effectLst/>
      </dsp:spPr>
      <dsp:style>
        <a:lnRef idx="0">
          <a:scrgbClr r="0" g="0" b="0"/>
        </a:lnRef>
        <a:fillRef idx="1">
          <a:scrgbClr r="0" g="0" b="0"/>
        </a:fillRef>
        <a:effectRef idx="0">
          <a:scrgbClr r="0" g="0" b="0"/>
        </a:effectRef>
        <a:fontRef idx="minor"/>
      </dsp:style>
    </dsp:sp>
    <dsp:sp modelId="{BB700923-C371-4760-A30C-62F2A694FE06}">
      <dsp:nvSpPr>
        <dsp:cNvPr id="0" name=""/>
        <dsp:cNvSpPr/>
      </dsp:nvSpPr>
      <dsp:spPr>
        <a:xfrm>
          <a:off x="324770" y="2927739"/>
          <a:ext cx="590492" cy="5904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0E5F835-7E95-4BA0-BF7E-89A3561A4340}">
      <dsp:nvSpPr>
        <dsp:cNvPr id="0" name=""/>
        <dsp:cNvSpPr/>
      </dsp:nvSpPr>
      <dsp:spPr>
        <a:xfrm>
          <a:off x="1240034" y="2686174"/>
          <a:ext cx="6646665" cy="1073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25" tIns="113625" rIns="113625" bIns="113625"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bg1"/>
              </a:solidFill>
              <a:latin typeface="Times New Roman" panose="02020603050405020304" pitchFamily="18" charset="0"/>
              <a:cs typeface="Times New Roman" panose="02020603050405020304" pitchFamily="18" charset="0"/>
            </a:rPr>
            <a:t>CNNs are the chosen network architecture for detecting and recognizing objects in deep learning</a:t>
          </a:r>
        </a:p>
      </dsp:txBody>
      <dsp:txXfrm>
        <a:off x="1240034" y="2686174"/>
        <a:ext cx="6646665" cy="1073622"/>
      </dsp:txXfrm>
    </dsp:sp>
    <dsp:sp modelId="{EC4D9D83-24A6-46B4-85C8-FE6632178C04}">
      <dsp:nvSpPr>
        <dsp:cNvPr id="0" name=""/>
        <dsp:cNvSpPr/>
      </dsp:nvSpPr>
      <dsp:spPr>
        <a:xfrm>
          <a:off x="0" y="4028203"/>
          <a:ext cx="7886700" cy="1073622"/>
        </a:xfrm>
        <a:prstGeom prst="roundRect">
          <a:avLst>
            <a:gd name="adj" fmla="val 10000"/>
          </a:avLst>
        </a:prstGeom>
        <a:solidFill>
          <a:schemeClr val="accent2"/>
        </a:solidFill>
        <a:ln>
          <a:noFill/>
        </a:ln>
        <a:effectLst/>
      </dsp:spPr>
      <dsp:style>
        <a:lnRef idx="0">
          <a:scrgbClr r="0" g="0" b="0"/>
        </a:lnRef>
        <a:fillRef idx="1">
          <a:scrgbClr r="0" g="0" b="0"/>
        </a:fillRef>
        <a:effectRef idx="0">
          <a:scrgbClr r="0" g="0" b="0"/>
        </a:effectRef>
        <a:fontRef idx="minor"/>
      </dsp:style>
    </dsp:sp>
    <dsp:sp modelId="{0DB62196-F002-4B43-9E56-975760BC45D7}">
      <dsp:nvSpPr>
        <dsp:cNvPr id="0" name=""/>
        <dsp:cNvSpPr/>
      </dsp:nvSpPr>
      <dsp:spPr>
        <a:xfrm>
          <a:off x="324770" y="4269768"/>
          <a:ext cx="590492" cy="5904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07DC68-72CB-4E3C-B7A8-D3F7DDACAA58}">
      <dsp:nvSpPr>
        <dsp:cNvPr id="0" name=""/>
        <dsp:cNvSpPr/>
      </dsp:nvSpPr>
      <dsp:spPr>
        <a:xfrm>
          <a:off x="1240034" y="4028203"/>
          <a:ext cx="6646665" cy="1073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25" tIns="113625" rIns="113625" bIns="113625"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bg1"/>
              </a:solidFill>
              <a:latin typeface="Times New Roman" panose="02020603050405020304" pitchFamily="18" charset="0"/>
              <a:cs typeface="Times New Roman" panose="02020603050405020304" pitchFamily="18" charset="0"/>
            </a:rPr>
            <a:t>Transfer learning is used in this model to classify using a previously trained model.</a:t>
          </a:r>
        </a:p>
      </dsp:txBody>
      <dsp:txXfrm>
        <a:off x="1240034" y="4028203"/>
        <a:ext cx="6646665" cy="107362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54"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755"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DB144C-8B49-4CF4-932B-ECE77083B0B8}" type="datetimeFigureOut">
              <a:rPr lang="en-US" smtClean="0"/>
              <a:t>4/18/2024</a:t>
            </a:fld>
            <a:endParaRPr lang="en-US"/>
          </a:p>
        </p:txBody>
      </p:sp>
      <p:sp>
        <p:nvSpPr>
          <p:cNvPr id="1048756"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757"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58"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759"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9CD0B4-CEF8-4F5F-BE8E-0CDCE2C9CF4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Slide Image Placeholder 1"/>
          <p:cNvSpPr>
            <a:spLocks noGrp="1" noRot="1" noChangeAspect="1"/>
          </p:cNvSpPr>
          <p:nvPr>
            <p:ph type="sldImg"/>
          </p:nvPr>
        </p:nvSpPr>
        <p:spPr/>
      </p:sp>
      <p:sp>
        <p:nvSpPr>
          <p:cNvPr id="1048600" name="Notes Placeholder 2"/>
          <p:cNvSpPr>
            <a:spLocks noGrp="1"/>
          </p:cNvSpPr>
          <p:nvPr>
            <p:ph type="body" idx="1"/>
          </p:nvPr>
        </p:nvSpPr>
        <p:spPr/>
        <p:txBody>
          <a:bodyPr>
            <a:normAutofit/>
          </a:bodyPr>
          <a:lstStyle/>
          <a:p>
            <a:endParaRPr lang="en-IN" dirty="0"/>
          </a:p>
        </p:txBody>
      </p:sp>
      <p:sp>
        <p:nvSpPr>
          <p:cNvPr id="1048601" name="Slide Number Placeholder 3"/>
          <p:cNvSpPr>
            <a:spLocks noGrp="1"/>
          </p:cNvSpPr>
          <p:nvPr>
            <p:ph type="sldNum" sz="quarter" idx="10"/>
          </p:nvPr>
        </p:nvSpPr>
        <p:spPr/>
        <p:txBody>
          <a:bodyPr/>
          <a:lstStyle/>
          <a:p>
            <a:fld id="{BB9F0998-34F3-477E-826E-811F99652609}" type="slidenum">
              <a:rPr lang="en-IN" smtClean="0"/>
              <a:t>1</a:t>
            </a:fld>
            <a:endParaRPr lang="en-I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0B55B1-498A-5CB4-91F4-64376623CFB3}"/>
            </a:ext>
          </a:extLst>
        </p:cNvPr>
        <p:cNvGrpSpPr/>
        <p:nvPr/>
      </p:nvGrpSpPr>
      <p:grpSpPr>
        <a:xfrm>
          <a:off x="0" y="0"/>
          <a:ext cx="0" cy="0"/>
          <a:chOff x="0" y="0"/>
          <a:chExt cx="0" cy="0"/>
        </a:xfrm>
      </p:grpSpPr>
      <p:sp>
        <p:nvSpPr>
          <p:cNvPr id="1048643" name="Slide Image Placeholder 1">
            <a:extLst>
              <a:ext uri="{FF2B5EF4-FFF2-40B4-BE49-F238E27FC236}">
                <a16:creationId xmlns:a16="http://schemas.microsoft.com/office/drawing/2014/main" id="{E579D581-4C75-24EE-8305-A5EB2A592C00}"/>
              </a:ext>
            </a:extLst>
          </p:cNvPr>
          <p:cNvSpPr>
            <a:spLocks noGrp="1" noRot="1" noChangeAspect="1"/>
          </p:cNvSpPr>
          <p:nvPr>
            <p:ph type="sldImg"/>
          </p:nvPr>
        </p:nvSpPr>
        <p:spPr/>
      </p:sp>
      <p:sp>
        <p:nvSpPr>
          <p:cNvPr id="1048644" name="Notes Placeholder 2">
            <a:extLst>
              <a:ext uri="{FF2B5EF4-FFF2-40B4-BE49-F238E27FC236}">
                <a16:creationId xmlns:a16="http://schemas.microsoft.com/office/drawing/2014/main" id="{BD2E9DB6-0751-272E-D46B-930BA0118189}"/>
              </a:ext>
            </a:extLst>
          </p:cNvPr>
          <p:cNvSpPr>
            <a:spLocks noGrp="1"/>
          </p:cNvSpPr>
          <p:nvPr>
            <p:ph type="body" idx="1"/>
          </p:nvPr>
        </p:nvSpPr>
        <p:spPr/>
        <p:txBody>
          <a:bodyPr>
            <a:normAutofit/>
          </a:bodyPr>
          <a:lstStyle/>
          <a:p>
            <a:endParaRPr lang="en-IN" dirty="0"/>
          </a:p>
        </p:txBody>
      </p:sp>
      <p:sp>
        <p:nvSpPr>
          <p:cNvPr id="1048645" name="Slide Number Placeholder 3">
            <a:extLst>
              <a:ext uri="{FF2B5EF4-FFF2-40B4-BE49-F238E27FC236}">
                <a16:creationId xmlns:a16="http://schemas.microsoft.com/office/drawing/2014/main" id="{99E9A473-5DE0-DA9D-0F1F-68B77AE907AB}"/>
              </a:ext>
            </a:extLst>
          </p:cNvPr>
          <p:cNvSpPr>
            <a:spLocks noGrp="1"/>
          </p:cNvSpPr>
          <p:nvPr>
            <p:ph type="sldNum" sz="quarter" idx="10"/>
          </p:nvPr>
        </p:nvSpPr>
        <p:spPr/>
        <p:txBody>
          <a:bodyPr/>
          <a:lstStyle/>
          <a:p>
            <a:fld id="{BB9F0998-34F3-477E-826E-811F99652609}" type="slidenum">
              <a:rPr lang="en-IN" smtClean="0"/>
              <a:t>16</a:t>
            </a:fld>
            <a:endParaRPr lang="en-IN"/>
          </a:p>
        </p:txBody>
      </p:sp>
    </p:spTree>
    <p:extLst>
      <p:ext uri="{BB962C8B-B14F-4D97-AF65-F5344CB8AC3E}">
        <p14:creationId xmlns:p14="http://schemas.microsoft.com/office/powerpoint/2010/main" val="2427181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1" name="Slide Image Placeholder 1"/>
          <p:cNvSpPr>
            <a:spLocks noGrp="1" noRot="1" noChangeAspect="1"/>
          </p:cNvSpPr>
          <p:nvPr>
            <p:ph type="sldImg"/>
          </p:nvPr>
        </p:nvSpPr>
        <p:spPr/>
      </p:sp>
      <p:sp>
        <p:nvSpPr>
          <p:cNvPr id="1048702" name="Notes Placeholder 2"/>
          <p:cNvSpPr>
            <a:spLocks noGrp="1"/>
          </p:cNvSpPr>
          <p:nvPr>
            <p:ph type="body" idx="1"/>
          </p:nvPr>
        </p:nvSpPr>
        <p:spPr/>
        <p:txBody>
          <a:bodyPr>
            <a:normAutofit/>
          </a:bodyPr>
          <a:lstStyle/>
          <a:p>
            <a:endParaRPr lang="en-IN" dirty="0"/>
          </a:p>
        </p:txBody>
      </p:sp>
      <p:sp>
        <p:nvSpPr>
          <p:cNvPr id="1048703" name="Slide Number Placeholder 3"/>
          <p:cNvSpPr>
            <a:spLocks noGrp="1"/>
          </p:cNvSpPr>
          <p:nvPr>
            <p:ph type="sldNum" sz="quarter" idx="10"/>
          </p:nvPr>
        </p:nvSpPr>
        <p:spPr/>
        <p:txBody>
          <a:bodyPr/>
          <a:lstStyle/>
          <a:p>
            <a:fld id="{BB9F0998-34F3-477E-826E-811F99652609}" type="slidenum">
              <a:rPr lang="en-IN" smtClean="0"/>
              <a:t>28</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Slide Image Placeholder 1"/>
          <p:cNvSpPr>
            <a:spLocks noGrp="1" noRot="1" noChangeAspect="1"/>
          </p:cNvSpPr>
          <p:nvPr>
            <p:ph type="sldImg"/>
          </p:nvPr>
        </p:nvSpPr>
        <p:spPr/>
      </p:sp>
      <p:sp>
        <p:nvSpPr>
          <p:cNvPr id="1048593" name="Notes Placeholder 2"/>
          <p:cNvSpPr>
            <a:spLocks noGrp="1"/>
          </p:cNvSpPr>
          <p:nvPr>
            <p:ph type="body" idx="1"/>
          </p:nvPr>
        </p:nvSpPr>
        <p:spPr/>
        <p:txBody>
          <a:bodyPr>
            <a:normAutofit/>
          </a:bodyPr>
          <a:lstStyle/>
          <a:p>
            <a:endParaRPr lang="en-IN" dirty="0"/>
          </a:p>
        </p:txBody>
      </p:sp>
      <p:sp>
        <p:nvSpPr>
          <p:cNvPr id="1048594" name="Slide Number Placeholder 3"/>
          <p:cNvSpPr>
            <a:spLocks noGrp="1"/>
          </p:cNvSpPr>
          <p:nvPr>
            <p:ph type="sldNum" sz="quarter" idx="10"/>
          </p:nvPr>
        </p:nvSpPr>
        <p:spPr/>
        <p:txBody>
          <a:bodyPr/>
          <a:lstStyle/>
          <a:p>
            <a:fld id="{BB9F0998-34F3-477E-826E-811F99652609}" type="slidenum">
              <a:rPr lang="en-IN" smtClean="0"/>
              <a:t>3</a:t>
            </a:fld>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Slide Image Placeholder 1"/>
          <p:cNvSpPr>
            <a:spLocks noGrp="1" noRot="1" noChangeAspect="1"/>
          </p:cNvSpPr>
          <p:nvPr>
            <p:ph type="sldImg"/>
          </p:nvPr>
        </p:nvSpPr>
        <p:spPr/>
      </p:sp>
      <p:sp>
        <p:nvSpPr>
          <p:cNvPr id="1048609" name="Notes Placeholder 2"/>
          <p:cNvSpPr>
            <a:spLocks noGrp="1"/>
          </p:cNvSpPr>
          <p:nvPr>
            <p:ph type="body" idx="1"/>
          </p:nvPr>
        </p:nvSpPr>
        <p:spPr/>
        <p:txBody>
          <a:bodyPr>
            <a:normAutofit/>
          </a:bodyPr>
          <a:lstStyle/>
          <a:p>
            <a:endParaRPr lang="en-IN" dirty="0"/>
          </a:p>
        </p:txBody>
      </p:sp>
      <p:sp>
        <p:nvSpPr>
          <p:cNvPr id="1048610" name="Slide Number Placeholder 3"/>
          <p:cNvSpPr>
            <a:spLocks noGrp="1"/>
          </p:cNvSpPr>
          <p:nvPr>
            <p:ph type="sldNum" sz="quarter" idx="10"/>
          </p:nvPr>
        </p:nvSpPr>
        <p:spPr/>
        <p:txBody>
          <a:bodyPr/>
          <a:lstStyle/>
          <a:p>
            <a:fld id="{BB9F0998-34F3-477E-826E-811F99652609}" type="slidenum">
              <a:rPr lang="en-IN" smtClean="0"/>
              <a:t>4</a:t>
            </a:fld>
            <a:endParaRPr lang="en-I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82423-934E-4ED5-0F05-75BEB1CDBB57}"/>
            </a:ext>
          </a:extLst>
        </p:cNvPr>
        <p:cNvGrpSpPr/>
        <p:nvPr/>
      </p:nvGrpSpPr>
      <p:grpSpPr>
        <a:xfrm>
          <a:off x="0" y="0"/>
          <a:ext cx="0" cy="0"/>
          <a:chOff x="0" y="0"/>
          <a:chExt cx="0" cy="0"/>
        </a:xfrm>
      </p:grpSpPr>
      <p:sp>
        <p:nvSpPr>
          <p:cNvPr id="1048608" name="Slide Image Placeholder 1">
            <a:extLst>
              <a:ext uri="{FF2B5EF4-FFF2-40B4-BE49-F238E27FC236}">
                <a16:creationId xmlns:a16="http://schemas.microsoft.com/office/drawing/2014/main" id="{D3D4AC5E-D6D4-E0A8-3686-3BC87FC18E58}"/>
              </a:ext>
            </a:extLst>
          </p:cNvPr>
          <p:cNvSpPr>
            <a:spLocks noGrp="1" noRot="1" noChangeAspect="1"/>
          </p:cNvSpPr>
          <p:nvPr>
            <p:ph type="sldImg"/>
          </p:nvPr>
        </p:nvSpPr>
        <p:spPr/>
      </p:sp>
      <p:sp>
        <p:nvSpPr>
          <p:cNvPr id="1048609" name="Notes Placeholder 2">
            <a:extLst>
              <a:ext uri="{FF2B5EF4-FFF2-40B4-BE49-F238E27FC236}">
                <a16:creationId xmlns:a16="http://schemas.microsoft.com/office/drawing/2014/main" id="{9AA70000-34F5-6660-F023-974C67A8848C}"/>
              </a:ext>
            </a:extLst>
          </p:cNvPr>
          <p:cNvSpPr>
            <a:spLocks noGrp="1"/>
          </p:cNvSpPr>
          <p:nvPr>
            <p:ph type="body" idx="1"/>
          </p:nvPr>
        </p:nvSpPr>
        <p:spPr/>
        <p:txBody>
          <a:bodyPr>
            <a:normAutofit/>
          </a:bodyPr>
          <a:lstStyle/>
          <a:p>
            <a:endParaRPr lang="en-IN" dirty="0"/>
          </a:p>
        </p:txBody>
      </p:sp>
      <p:sp>
        <p:nvSpPr>
          <p:cNvPr id="1048610" name="Slide Number Placeholder 3">
            <a:extLst>
              <a:ext uri="{FF2B5EF4-FFF2-40B4-BE49-F238E27FC236}">
                <a16:creationId xmlns:a16="http://schemas.microsoft.com/office/drawing/2014/main" id="{195183AF-D6D1-111D-6061-307FF99274EA}"/>
              </a:ext>
            </a:extLst>
          </p:cNvPr>
          <p:cNvSpPr>
            <a:spLocks noGrp="1"/>
          </p:cNvSpPr>
          <p:nvPr>
            <p:ph type="sldNum" sz="quarter" idx="10"/>
          </p:nvPr>
        </p:nvSpPr>
        <p:spPr/>
        <p:txBody>
          <a:bodyPr/>
          <a:lstStyle/>
          <a:p>
            <a:fld id="{BB9F0998-34F3-477E-826E-811F99652609}" type="slidenum">
              <a:rPr lang="en-IN" smtClean="0"/>
              <a:t>5</a:t>
            </a:fld>
            <a:endParaRPr lang="en-IN" dirty="0"/>
          </a:p>
        </p:txBody>
      </p:sp>
    </p:spTree>
    <p:extLst>
      <p:ext uri="{BB962C8B-B14F-4D97-AF65-F5344CB8AC3E}">
        <p14:creationId xmlns:p14="http://schemas.microsoft.com/office/powerpoint/2010/main" val="1486989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Slide Image Placeholder 1"/>
          <p:cNvSpPr>
            <a:spLocks noGrp="1" noRot="1" noChangeAspect="1"/>
          </p:cNvSpPr>
          <p:nvPr>
            <p:ph type="sldImg"/>
          </p:nvPr>
        </p:nvSpPr>
        <p:spPr/>
      </p:sp>
      <p:sp>
        <p:nvSpPr>
          <p:cNvPr id="1048622" name="Notes Placeholder 2"/>
          <p:cNvSpPr>
            <a:spLocks noGrp="1"/>
          </p:cNvSpPr>
          <p:nvPr>
            <p:ph type="body" idx="1"/>
          </p:nvPr>
        </p:nvSpPr>
        <p:spPr/>
        <p:txBody>
          <a:bodyPr>
            <a:normAutofit/>
          </a:bodyPr>
          <a:lstStyle/>
          <a:p>
            <a:endParaRPr lang="en-IN" dirty="0"/>
          </a:p>
        </p:txBody>
      </p:sp>
      <p:sp>
        <p:nvSpPr>
          <p:cNvPr id="1048623" name="Slide Number Placeholder 3"/>
          <p:cNvSpPr>
            <a:spLocks noGrp="1"/>
          </p:cNvSpPr>
          <p:nvPr>
            <p:ph type="sldNum" sz="quarter" idx="10"/>
          </p:nvPr>
        </p:nvSpPr>
        <p:spPr/>
        <p:txBody>
          <a:bodyPr/>
          <a:lstStyle/>
          <a:p>
            <a:fld id="{BB9F0998-34F3-477E-826E-811F99652609}" type="slidenum">
              <a:rPr lang="en-IN" smtClean="0"/>
              <a:t>6</a:t>
            </a:fld>
            <a:endParaRPr lang="en-I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3DE9F0-6BB4-018A-B67E-9A1B0B3E23A3}"/>
            </a:ext>
          </a:extLst>
        </p:cNvPr>
        <p:cNvGrpSpPr/>
        <p:nvPr/>
      </p:nvGrpSpPr>
      <p:grpSpPr>
        <a:xfrm>
          <a:off x="0" y="0"/>
          <a:ext cx="0" cy="0"/>
          <a:chOff x="0" y="0"/>
          <a:chExt cx="0" cy="0"/>
        </a:xfrm>
      </p:grpSpPr>
      <p:sp>
        <p:nvSpPr>
          <p:cNvPr id="1048621" name="Slide Image Placeholder 1">
            <a:extLst>
              <a:ext uri="{FF2B5EF4-FFF2-40B4-BE49-F238E27FC236}">
                <a16:creationId xmlns:a16="http://schemas.microsoft.com/office/drawing/2014/main" id="{F2A570F1-0820-9429-2569-F1A13EBB5633}"/>
              </a:ext>
            </a:extLst>
          </p:cNvPr>
          <p:cNvSpPr>
            <a:spLocks noGrp="1" noRot="1" noChangeAspect="1"/>
          </p:cNvSpPr>
          <p:nvPr>
            <p:ph type="sldImg"/>
          </p:nvPr>
        </p:nvSpPr>
        <p:spPr/>
      </p:sp>
      <p:sp>
        <p:nvSpPr>
          <p:cNvPr id="1048622" name="Notes Placeholder 2">
            <a:extLst>
              <a:ext uri="{FF2B5EF4-FFF2-40B4-BE49-F238E27FC236}">
                <a16:creationId xmlns:a16="http://schemas.microsoft.com/office/drawing/2014/main" id="{4F28FF39-14C1-48DF-8922-C2FA76E8DF3C}"/>
              </a:ext>
            </a:extLst>
          </p:cNvPr>
          <p:cNvSpPr>
            <a:spLocks noGrp="1"/>
          </p:cNvSpPr>
          <p:nvPr>
            <p:ph type="body" idx="1"/>
          </p:nvPr>
        </p:nvSpPr>
        <p:spPr/>
        <p:txBody>
          <a:bodyPr>
            <a:normAutofit/>
          </a:bodyPr>
          <a:lstStyle/>
          <a:p>
            <a:endParaRPr lang="en-IN" dirty="0"/>
          </a:p>
        </p:txBody>
      </p:sp>
      <p:sp>
        <p:nvSpPr>
          <p:cNvPr id="1048623" name="Slide Number Placeholder 3">
            <a:extLst>
              <a:ext uri="{FF2B5EF4-FFF2-40B4-BE49-F238E27FC236}">
                <a16:creationId xmlns:a16="http://schemas.microsoft.com/office/drawing/2014/main" id="{79D3B37A-A41A-ACC7-C431-ABCF0181B8DC}"/>
              </a:ext>
            </a:extLst>
          </p:cNvPr>
          <p:cNvSpPr>
            <a:spLocks noGrp="1"/>
          </p:cNvSpPr>
          <p:nvPr>
            <p:ph type="sldNum" sz="quarter" idx="10"/>
          </p:nvPr>
        </p:nvSpPr>
        <p:spPr/>
        <p:txBody>
          <a:bodyPr/>
          <a:lstStyle/>
          <a:p>
            <a:fld id="{BB9F0998-34F3-477E-826E-811F99652609}" type="slidenum">
              <a:rPr lang="en-IN" smtClean="0"/>
              <a:t>7</a:t>
            </a:fld>
            <a:endParaRPr lang="en-IN" dirty="0"/>
          </a:p>
        </p:txBody>
      </p:sp>
    </p:spTree>
    <p:extLst>
      <p:ext uri="{BB962C8B-B14F-4D97-AF65-F5344CB8AC3E}">
        <p14:creationId xmlns:p14="http://schemas.microsoft.com/office/powerpoint/2010/main" val="296582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Slide Image Placeholder 1"/>
          <p:cNvSpPr>
            <a:spLocks noGrp="1" noRot="1" noChangeAspect="1"/>
          </p:cNvSpPr>
          <p:nvPr>
            <p:ph type="sldImg"/>
          </p:nvPr>
        </p:nvSpPr>
        <p:spPr/>
      </p:sp>
      <p:sp>
        <p:nvSpPr>
          <p:cNvPr id="1048637" name="Notes Placeholder 2"/>
          <p:cNvSpPr>
            <a:spLocks noGrp="1"/>
          </p:cNvSpPr>
          <p:nvPr>
            <p:ph type="body" idx="1"/>
          </p:nvPr>
        </p:nvSpPr>
        <p:spPr/>
        <p:txBody>
          <a:bodyPr>
            <a:normAutofit/>
          </a:bodyPr>
          <a:lstStyle/>
          <a:p>
            <a:endParaRPr lang="en-IN" dirty="0"/>
          </a:p>
        </p:txBody>
      </p:sp>
      <p:sp>
        <p:nvSpPr>
          <p:cNvPr id="1048638" name="Slide Number Placeholder 3"/>
          <p:cNvSpPr>
            <a:spLocks noGrp="1"/>
          </p:cNvSpPr>
          <p:nvPr>
            <p:ph type="sldNum" sz="quarter" idx="10"/>
          </p:nvPr>
        </p:nvSpPr>
        <p:spPr/>
        <p:txBody>
          <a:bodyPr/>
          <a:lstStyle/>
          <a:p>
            <a:fld id="{BB9F0998-34F3-477E-826E-811F99652609}" type="slidenum">
              <a:rPr lang="en-IN" smtClean="0"/>
              <a:t>11</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Slide Image Placeholder 1"/>
          <p:cNvSpPr>
            <a:spLocks noGrp="1" noRot="1" noChangeAspect="1"/>
          </p:cNvSpPr>
          <p:nvPr>
            <p:ph type="sldImg"/>
          </p:nvPr>
        </p:nvSpPr>
        <p:spPr/>
      </p:sp>
      <p:sp>
        <p:nvSpPr>
          <p:cNvPr id="1048644" name="Notes Placeholder 2"/>
          <p:cNvSpPr>
            <a:spLocks noGrp="1"/>
          </p:cNvSpPr>
          <p:nvPr>
            <p:ph type="body" idx="1"/>
          </p:nvPr>
        </p:nvSpPr>
        <p:spPr/>
        <p:txBody>
          <a:bodyPr>
            <a:normAutofit/>
          </a:bodyPr>
          <a:lstStyle/>
          <a:p>
            <a:endParaRPr lang="en-IN" dirty="0"/>
          </a:p>
        </p:txBody>
      </p:sp>
      <p:sp>
        <p:nvSpPr>
          <p:cNvPr id="1048645" name="Slide Number Placeholder 3"/>
          <p:cNvSpPr>
            <a:spLocks noGrp="1"/>
          </p:cNvSpPr>
          <p:nvPr>
            <p:ph type="sldNum" sz="quarter" idx="10"/>
          </p:nvPr>
        </p:nvSpPr>
        <p:spPr/>
        <p:txBody>
          <a:bodyPr/>
          <a:lstStyle/>
          <a:p>
            <a:fld id="{BB9F0998-34F3-477E-826E-811F99652609}" type="slidenum">
              <a:rPr lang="en-IN" smtClean="0"/>
              <a:t>13</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C722A6-7DCA-979F-93A6-8BAA24E3A9E4}"/>
            </a:ext>
          </a:extLst>
        </p:cNvPr>
        <p:cNvGrpSpPr/>
        <p:nvPr/>
      </p:nvGrpSpPr>
      <p:grpSpPr>
        <a:xfrm>
          <a:off x="0" y="0"/>
          <a:ext cx="0" cy="0"/>
          <a:chOff x="0" y="0"/>
          <a:chExt cx="0" cy="0"/>
        </a:xfrm>
      </p:grpSpPr>
      <p:sp>
        <p:nvSpPr>
          <p:cNvPr id="1048643" name="Slide Image Placeholder 1">
            <a:extLst>
              <a:ext uri="{FF2B5EF4-FFF2-40B4-BE49-F238E27FC236}">
                <a16:creationId xmlns:a16="http://schemas.microsoft.com/office/drawing/2014/main" id="{6BC3EE43-D509-CD8F-BAC1-8856CB049E68}"/>
              </a:ext>
            </a:extLst>
          </p:cNvPr>
          <p:cNvSpPr>
            <a:spLocks noGrp="1" noRot="1" noChangeAspect="1"/>
          </p:cNvSpPr>
          <p:nvPr>
            <p:ph type="sldImg"/>
          </p:nvPr>
        </p:nvSpPr>
        <p:spPr/>
      </p:sp>
      <p:sp>
        <p:nvSpPr>
          <p:cNvPr id="1048644" name="Notes Placeholder 2">
            <a:extLst>
              <a:ext uri="{FF2B5EF4-FFF2-40B4-BE49-F238E27FC236}">
                <a16:creationId xmlns:a16="http://schemas.microsoft.com/office/drawing/2014/main" id="{9F81DA43-3C0A-B84C-B1E7-0C0ECB51EAEE}"/>
              </a:ext>
            </a:extLst>
          </p:cNvPr>
          <p:cNvSpPr>
            <a:spLocks noGrp="1"/>
          </p:cNvSpPr>
          <p:nvPr>
            <p:ph type="body" idx="1"/>
          </p:nvPr>
        </p:nvSpPr>
        <p:spPr/>
        <p:txBody>
          <a:bodyPr>
            <a:normAutofit/>
          </a:bodyPr>
          <a:lstStyle/>
          <a:p>
            <a:endParaRPr lang="en-IN" dirty="0"/>
          </a:p>
        </p:txBody>
      </p:sp>
      <p:sp>
        <p:nvSpPr>
          <p:cNvPr id="1048645" name="Slide Number Placeholder 3">
            <a:extLst>
              <a:ext uri="{FF2B5EF4-FFF2-40B4-BE49-F238E27FC236}">
                <a16:creationId xmlns:a16="http://schemas.microsoft.com/office/drawing/2014/main" id="{C016A19B-AE5A-C6F0-C828-9684E1A0069C}"/>
              </a:ext>
            </a:extLst>
          </p:cNvPr>
          <p:cNvSpPr>
            <a:spLocks noGrp="1"/>
          </p:cNvSpPr>
          <p:nvPr>
            <p:ph type="sldNum" sz="quarter" idx="10"/>
          </p:nvPr>
        </p:nvSpPr>
        <p:spPr/>
        <p:txBody>
          <a:bodyPr/>
          <a:lstStyle/>
          <a:p>
            <a:fld id="{BB9F0998-34F3-477E-826E-811F99652609}" type="slidenum">
              <a:rPr lang="en-IN" smtClean="0"/>
              <a:t>15</a:t>
            </a:fld>
            <a:endParaRPr lang="en-IN"/>
          </a:p>
        </p:txBody>
      </p:sp>
    </p:spTree>
    <p:extLst>
      <p:ext uri="{BB962C8B-B14F-4D97-AF65-F5344CB8AC3E}">
        <p14:creationId xmlns:p14="http://schemas.microsoft.com/office/powerpoint/2010/main" val="3480370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04"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1048705"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1048706" name="Date Placeholder 3"/>
          <p:cNvSpPr>
            <a:spLocks noGrp="1"/>
          </p:cNvSpPr>
          <p:nvPr>
            <p:ph type="dt" sz="half" idx="10"/>
          </p:nvPr>
        </p:nvSpPr>
        <p:spPr/>
        <p:txBody>
          <a:bodyPr/>
          <a:lstStyle/>
          <a:p>
            <a:r>
              <a:rPr lang="en-US"/>
              <a:t>24/09/2022</a:t>
            </a:r>
            <a:endParaRPr lang="en-IN"/>
          </a:p>
        </p:txBody>
      </p:sp>
      <p:sp>
        <p:nvSpPr>
          <p:cNvPr id="1048707" name="Footer Placeholder 4"/>
          <p:cNvSpPr>
            <a:spLocks noGrp="1"/>
          </p:cNvSpPr>
          <p:nvPr>
            <p:ph type="ftr" sz="quarter" idx="11"/>
          </p:nvPr>
        </p:nvSpPr>
        <p:spPr/>
        <p:txBody>
          <a:bodyPr/>
          <a:lstStyle/>
          <a:p>
            <a:r>
              <a:rPr lang="en-US"/>
              <a:t>Department of Computer Science &amp; Engineering</a:t>
            </a:r>
            <a:endParaRPr lang="en-IN"/>
          </a:p>
        </p:txBody>
      </p:sp>
      <p:sp>
        <p:nvSpPr>
          <p:cNvPr id="1048708" name="Slide Number Placeholder 5"/>
          <p:cNvSpPr>
            <a:spLocks noGrp="1"/>
          </p:cNvSpPr>
          <p:nvPr>
            <p:ph type="sldNum" sz="quarter" idx="12"/>
          </p:nvPr>
        </p:nvSpPr>
        <p:spPr/>
        <p:txBody>
          <a:bodyPr/>
          <a:lstStyle/>
          <a:p>
            <a:fld id="{43639954-FBA3-4940-A796-04B4D69CDF2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24" name="Title 1"/>
          <p:cNvSpPr>
            <a:spLocks noGrp="1"/>
          </p:cNvSpPr>
          <p:nvPr>
            <p:ph type="title"/>
          </p:nvPr>
        </p:nvSpPr>
        <p:spPr/>
        <p:txBody>
          <a:bodyPr/>
          <a:lstStyle/>
          <a:p>
            <a:r>
              <a:rPr lang="en-US"/>
              <a:t>Click to edit Master title style</a:t>
            </a:r>
            <a:endParaRPr lang="en-IN"/>
          </a:p>
        </p:txBody>
      </p:sp>
      <p:sp>
        <p:nvSpPr>
          <p:cNvPr id="1048725"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6" name="Date Placeholder 3"/>
          <p:cNvSpPr>
            <a:spLocks noGrp="1"/>
          </p:cNvSpPr>
          <p:nvPr>
            <p:ph type="dt" sz="half" idx="10"/>
          </p:nvPr>
        </p:nvSpPr>
        <p:spPr/>
        <p:txBody>
          <a:bodyPr/>
          <a:lstStyle/>
          <a:p>
            <a:r>
              <a:rPr lang="en-US"/>
              <a:t>24/09/2022</a:t>
            </a:r>
            <a:endParaRPr lang="en-IN"/>
          </a:p>
        </p:txBody>
      </p:sp>
      <p:sp>
        <p:nvSpPr>
          <p:cNvPr id="1048727" name="Footer Placeholder 4"/>
          <p:cNvSpPr>
            <a:spLocks noGrp="1"/>
          </p:cNvSpPr>
          <p:nvPr>
            <p:ph type="ftr" sz="quarter" idx="11"/>
          </p:nvPr>
        </p:nvSpPr>
        <p:spPr/>
        <p:txBody>
          <a:bodyPr/>
          <a:lstStyle/>
          <a:p>
            <a:r>
              <a:rPr lang="en-US"/>
              <a:t>Department of Computer Science &amp; Engineering</a:t>
            </a:r>
            <a:endParaRPr lang="en-IN"/>
          </a:p>
        </p:txBody>
      </p:sp>
      <p:sp>
        <p:nvSpPr>
          <p:cNvPr id="1048728" name="Slide Number Placeholder 5"/>
          <p:cNvSpPr>
            <a:spLocks noGrp="1"/>
          </p:cNvSpPr>
          <p:nvPr>
            <p:ph type="sldNum" sz="quarter" idx="12"/>
          </p:nvPr>
        </p:nvSpPr>
        <p:spPr/>
        <p:txBody>
          <a:bodyPr/>
          <a:lstStyle/>
          <a:p>
            <a:fld id="{43639954-FBA3-4940-A796-04B4D69CDF2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13"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1048714"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5" name="Date Placeholder 3"/>
          <p:cNvSpPr>
            <a:spLocks noGrp="1"/>
          </p:cNvSpPr>
          <p:nvPr>
            <p:ph type="dt" sz="half" idx="10"/>
          </p:nvPr>
        </p:nvSpPr>
        <p:spPr/>
        <p:txBody>
          <a:bodyPr/>
          <a:lstStyle/>
          <a:p>
            <a:r>
              <a:rPr lang="en-US"/>
              <a:t>24/09/2022</a:t>
            </a:r>
            <a:endParaRPr lang="en-IN"/>
          </a:p>
        </p:txBody>
      </p:sp>
      <p:sp>
        <p:nvSpPr>
          <p:cNvPr id="1048716" name="Footer Placeholder 4"/>
          <p:cNvSpPr>
            <a:spLocks noGrp="1"/>
          </p:cNvSpPr>
          <p:nvPr>
            <p:ph type="ftr" sz="quarter" idx="11"/>
          </p:nvPr>
        </p:nvSpPr>
        <p:spPr/>
        <p:txBody>
          <a:bodyPr/>
          <a:lstStyle/>
          <a:p>
            <a:r>
              <a:rPr lang="en-US"/>
              <a:t>Department of Computer Science &amp; Engineering</a:t>
            </a:r>
            <a:endParaRPr lang="en-IN"/>
          </a:p>
        </p:txBody>
      </p:sp>
      <p:sp>
        <p:nvSpPr>
          <p:cNvPr id="1048717" name="Slide Number Placeholder 5"/>
          <p:cNvSpPr>
            <a:spLocks noGrp="1"/>
          </p:cNvSpPr>
          <p:nvPr>
            <p:ph type="sldNum" sz="quarter" idx="12"/>
          </p:nvPr>
        </p:nvSpPr>
        <p:spPr/>
        <p:txBody>
          <a:bodyPr/>
          <a:lstStyle/>
          <a:p>
            <a:fld id="{43639954-FBA3-4940-A796-04B4D69CDF2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11" name="Title 1"/>
          <p:cNvSpPr>
            <a:spLocks noGrp="1"/>
          </p:cNvSpPr>
          <p:nvPr>
            <p:ph type="title"/>
          </p:nvPr>
        </p:nvSpPr>
        <p:spPr/>
        <p:txBody>
          <a:bodyPr/>
          <a:lstStyle/>
          <a:p>
            <a:r>
              <a:rPr lang="en-US"/>
              <a:t>Click to edit Master title style</a:t>
            </a:r>
            <a:endParaRPr lang="en-IN"/>
          </a:p>
        </p:txBody>
      </p:sp>
      <p:sp>
        <p:nvSpPr>
          <p:cNvPr id="104861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13" name="Date Placeholder 3"/>
          <p:cNvSpPr>
            <a:spLocks noGrp="1"/>
          </p:cNvSpPr>
          <p:nvPr>
            <p:ph type="dt" sz="half" idx="10"/>
          </p:nvPr>
        </p:nvSpPr>
        <p:spPr/>
        <p:txBody>
          <a:bodyPr/>
          <a:lstStyle/>
          <a:p>
            <a:r>
              <a:rPr lang="en-US"/>
              <a:t>24/09/2022</a:t>
            </a:r>
            <a:endParaRPr lang="en-IN"/>
          </a:p>
        </p:txBody>
      </p:sp>
      <p:sp>
        <p:nvSpPr>
          <p:cNvPr id="1048614" name="Footer Placeholder 4"/>
          <p:cNvSpPr>
            <a:spLocks noGrp="1"/>
          </p:cNvSpPr>
          <p:nvPr>
            <p:ph type="ftr" sz="quarter" idx="11"/>
          </p:nvPr>
        </p:nvSpPr>
        <p:spPr/>
        <p:txBody>
          <a:bodyPr/>
          <a:lstStyle/>
          <a:p>
            <a:r>
              <a:rPr lang="en-US"/>
              <a:t>Department of Computer Science &amp; Engineering</a:t>
            </a:r>
            <a:endParaRPr lang="en-IN"/>
          </a:p>
        </p:txBody>
      </p:sp>
      <p:sp>
        <p:nvSpPr>
          <p:cNvPr id="1048615" name="Slide Number Placeholder 5"/>
          <p:cNvSpPr>
            <a:spLocks noGrp="1"/>
          </p:cNvSpPr>
          <p:nvPr>
            <p:ph type="sldNum" sz="quarter" idx="12"/>
          </p:nvPr>
        </p:nvSpPr>
        <p:spPr/>
        <p:txBody>
          <a:bodyPr/>
          <a:lstStyle/>
          <a:p>
            <a:fld id="{43639954-FBA3-4940-A796-04B4D69CDF2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29"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1048730"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31" name="Date Placeholder 3"/>
          <p:cNvSpPr>
            <a:spLocks noGrp="1"/>
          </p:cNvSpPr>
          <p:nvPr>
            <p:ph type="dt" sz="half" idx="10"/>
          </p:nvPr>
        </p:nvSpPr>
        <p:spPr/>
        <p:txBody>
          <a:bodyPr/>
          <a:lstStyle/>
          <a:p>
            <a:r>
              <a:rPr lang="en-US"/>
              <a:t>24/09/2022</a:t>
            </a:r>
            <a:endParaRPr lang="en-IN"/>
          </a:p>
        </p:txBody>
      </p:sp>
      <p:sp>
        <p:nvSpPr>
          <p:cNvPr id="1048732" name="Footer Placeholder 4"/>
          <p:cNvSpPr>
            <a:spLocks noGrp="1"/>
          </p:cNvSpPr>
          <p:nvPr>
            <p:ph type="ftr" sz="quarter" idx="11"/>
          </p:nvPr>
        </p:nvSpPr>
        <p:spPr/>
        <p:txBody>
          <a:bodyPr/>
          <a:lstStyle/>
          <a:p>
            <a:r>
              <a:rPr lang="en-US"/>
              <a:t>Department of Computer Science &amp; Engineering</a:t>
            </a:r>
            <a:endParaRPr lang="en-IN"/>
          </a:p>
        </p:txBody>
      </p:sp>
      <p:sp>
        <p:nvSpPr>
          <p:cNvPr id="1048733" name="Slide Number Placeholder 5"/>
          <p:cNvSpPr>
            <a:spLocks noGrp="1"/>
          </p:cNvSpPr>
          <p:nvPr>
            <p:ph type="sldNum" sz="quarter" idx="12"/>
          </p:nvPr>
        </p:nvSpPr>
        <p:spPr/>
        <p:txBody>
          <a:bodyPr/>
          <a:lstStyle/>
          <a:p>
            <a:fld id="{43639954-FBA3-4940-A796-04B4D69CDF21}"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34" name="Title 1"/>
          <p:cNvSpPr>
            <a:spLocks noGrp="1"/>
          </p:cNvSpPr>
          <p:nvPr>
            <p:ph type="title"/>
          </p:nvPr>
        </p:nvSpPr>
        <p:spPr/>
        <p:txBody>
          <a:bodyPr/>
          <a:lstStyle/>
          <a:p>
            <a:r>
              <a:rPr lang="en-US"/>
              <a:t>Click to edit Master title style</a:t>
            </a:r>
            <a:endParaRPr lang="en-IN"/>
          </a:p>
        </p:txBody>
      </p:sp>
      <p:sp>
        <p:nvSpPr>
          <p:cNvPr id="1048735"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36"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37" name="Date Placeholder 4"/>
          <p:cNvSpPr>
            <a:spLocks noGrp="1"/>
          </p:cNvSpPr>
          <p:nvPr>
            <p:ph type="dt" sz="half" idx="10"/>
          </p:nvPr>
        </p:nvSpPr>
        <p:spPr/>
        <p:txBody>
          <a:bodyPr/>
          <a:lstStyle/>
          <a:p>
            <a:r>
              <a:rPr lang="en-US"/>
              <a:t>24/09/2022</a:t>
            </a:r>
            <a:endParaRPr lang="en-IN"/>
          </a:p>
        </p:txBody>
      </p:sp>
      <p:sp>
        <p:nvSpPr>
          <p:cNvPr id="1048738" name="Footer Placeholder 5"/>
          <p:cNvSpPr>
            <a:spLocks noGrp="1"/>
          </p:cNvSpPr>
          <p:nvPr>
            <p:ph type="ftr" sz="quarter" idx="11"/>
          </p:nvPr>
        </p:nvSpPr>
        <p:spPr/>
        <p:txBody>
          <a:bodyPr/>
          <a:lstStyle/>
          <a:p>
            <a:r>
              <a:rPr lang="en-US"/>
              <a:t>Department of Computer Science &amp; Engineering</a:t>
            </a:r>
            <a:endParaRPr lang="en-IN"/>
          </a:p>
        </p:txBody>
      </p:sp>
      <p:sp>
        <p:nvSpPr>
          <p:cNvPr id="1048739" name="Slide Number Placeholder 6"/>
          <p:cNvSpPr>
            <a:spLocks noGrp="1"/>
          </p:cNvSpPr>
          <p:nvPr>
            <p:ph type="sldNum" sz="quarter" idx="12"/>
          </p:nvPr>
        </p:nvSpPr>
        <p:spPr/>
        <p:txBody>
          <a:bodyPr/>
          <a:lstStyle/>
          <a:p>
            <a:fld id="{43639954-FBA3-4940-A796-04B4D69CDF2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40" name="Title 1"/>
          <p:cNvSpPr>
            <a:spLocks noGrp="1"/>
          </p:cNvSpPr>
          <p:nvPr>
            <p:ph type="title"/>
          </p:nvPr>
        </p:nvSpPr>
        <p:spPr/>
        <p:txBody>
          <a:bodyPr/>
          <a:lstStyle/>
          <a:p>
            <a:r>
              <a:rPr lang="en-US"/>
              <a:t>Click to edit Master title style</a:t>
            </a:r>
            <a:endParaRPr lang="en-IN"/>
          </a:p>
        </p:txBody>
      </p:sp>
      <p:sp>
        <p:nvSpPr>
          <p:cNvPr id="1048741"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42"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3"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44"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5" name="Date Placeholder 6"/>
          <p:cNvSpPr>
            <a:spLocks noGrp="1"/>
          </p:cNvSpPr>
          <p:nvPr>
            <p:ph type="dt" sz="half" idx="10"/>
          </p:nvPr>
        </p:nvSpPr>
        <p:spPr/>
        <p:txBody>
          <a:bodyPr/>
          <a:lstStyle/>
          <a:p>
            <a:r>
              <a:rPr lang="en-US"/>
              <a:t>24/09/2022</a:t>
            </a:r>
            <a:endParaRPr lang="en-IN"/>
          </a:p>
        </p:txBody>
      </p:sp>
      <p:sp>
        <p:nvSpPr>
          <p:cNvPr id="1048746" name="Footer Placeholder 7"/>
          <p:cNvSpPr>
            <a:spLocks noGrp="1"/>
          </p:cNvSpPr>
          <p:nvPr>
            <p:ph type="ftr" sz="quarter" idx="11"/>
          </p:nvPr>
        </p:nvSpPr>
        <p:spPr/>
        <p:txBody>
          <a:bodyPr/>
          <a:lstStyle/>
          <a:p>
            <a:r>
              <a:rPr lang="en-US"/>
              <a:t>Department of Computer Science &amp; Engineering</a:t>
            </a:r>
            <a:endParaRPr lang="en-IN"/>
          </a:p>
        </p:txBody>
      </p:sp>
      <p:sp>
        <p:nvSpPr>
          <p:cNvPr id="1048747" name="Slide Number Placeholder 8"/>
          <p:cNvSpPr>
            <a:spLocks noGrp="1"/>
          </p:cNvSpPr>
          <p:nvPr>
            <p:ph type="sldNum" sz="quarter" idx="12"/>
          </p:nvPr>
        </p:nvSpPr>
        <p:spPr/>
        <p:txBody>
          <a:bodyPr/>
          <a:lstStyle/>
          <a:p>
            <a:fld id="{43639954-FBA3-4940-A796-04B4D69CDF2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09" name="Title 1"/>
          <p:cNvSpPr>
            <a:spLocks noGrp="1"/>
          </p:cNvSpPr>
          <p:nvPr>
            <p:ph type="title"/>
          </p:nvPr>
        </p:nvSpPr>
        <p:spPr/>
        <p:txBody>
          <a:bodyPr/>
          <a:lstStyle/>
          <a:p>
            <a:r>
              <a:rPr lang="en-US"/>
              <a:t>Click to edit Master title style</a:t>
            </a:r>
            <a:endParaRPr lang="en-IN"/>
          </a:p>
        </p:txBody>
      </p:sp>
      <p:sp>
        <p:nvSpPr>
          <p:cNvPr id="1048710" name="Date Placeholder 2"/>
          <p:cNvSpPr>
            <a:spLocks noGrp="1"/>
          </p:cNvSpPr>
          <p:nvPr>
            <p:ph type="dt" sz="half" idx="10"/>
          </p:nvPr>
        </p:nvSpPr>
        <p:spPr/>
        <p:txBody>
          <a:bodyPr/>
          <a:lstStyle/>
          <a:p>
            <a:r>
              <a:rPr lang="en-US"/>
              <a:t>24/09/2022</a:t>
            </a:r>
            <a:endParaRPr lang="en-IN"/>
          </a:p>
        </p:txBody>
      </p:sp>
      <p:sp>
        <p:nvSpPr>
          <p:cNvPr id="1048711" name="Footer Placeholder 3"/>
          <p:cNvSpPr>
            <a:spLocks noGrp="1"/>
          </p:cNvSpPr>
          <p:nvPr>
            <p:ph type="ftr" sz="quarter" idx="11"/>
          </p:nvPr>
        </p:nvSpPr>
        <p:spPr/>
        <p:txBody>
          <a:bodyPr/>
          <a:lstStyle/>
          <a:p>
            <a:r>
              <a:rPr lang="en-US"/>
              <a:t>Department of Computer Science &amp; Engineering</a:t>
            </a:r>
            <a:endParaRPr lang="en-IN"/>
          </a:p>
        </p:txBody>
      </p:sp>
      <p:sp>
        <p:nvSpPr>
          <p:cNvPr id="1048712" name="Slide Number Placeholder 4"/>
          <p:cNvSpPr>
            <a:spLocks noGrp="1"/>
          </p:cNvSpPr>
          <p:nvPr>
            <p:ph type="sldNum" sz="quarter" idx="12"/>
          </p:nvPr>
        </p:nvSpPr>
        <p:spPr/>
        <p:txBody>
          <a:bodyPr/>
          <a:lstStyle/>
          <a:p>
            <a:fld id="{43639954-FBA3-4940-A796-04B4D69CDF2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r>
              <a:rPr lang="en-US"/>
              <a:t>24/09/2022</a:t>
            </a:r>
            <a:endParaRPr lang="en-IN"/>
          </a:p>
        </p:txBody>
      </p:sp>
      <p:sp>
        <p:nvSpPr>
          <p:cNvPr id="1048582" name="Footer Placeholder 2"/>
          <p:cNvSpPr>
            <a:spLocks noGrp="1"/>
          </p:cNvSpPr>
          <p:nvPr>
            <p:ph type="ftr" sz="quarter" idx="11"/>
          </p:nvPr>
        </p:nvSpPr>
        <p:spPr/>
        <p:txBody>
          <a:bodyPr/>
          <a:lstStyle/>
          <a:p>
            <a:r>
              <a:rPr lang="en-US"/>
              <a:t>Department of Computer Science &amp; Engineering</a:t>
            </a:r>
            <a:endParaRPr lang="en-IN"/>
          </a:p>
        </p:txBody>
      </p:sp>
      <p:sp>
        <p:nvSpPr>
          <p:cNvPr id="1048583" name="Slide Number Placeholder 3"/>
          <p:cNvSpPr>
            <a:spLocks noGrp="1"/>
          </p:cNvSpPr>
          <p:nvPr>
            <p:ph type="sldNum" sz="quarter" idx="12"/>
          </p:nvPr>
        </p:nvSpPr>
        <p:spPr/>
        <p:txBody>
          <a:bodyPr/>
          <a:lstStyle/>
          <a:p>
            <a:fld id="{43639954-FBA3-4940-A796-04B4D69CDF2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48"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1048749"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0"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51" name="Date Placeholder 4"/>
          <p:cNvSpPr>
            <a:spLocks noGrp="1"/>
          </p:cNvSpPr>
          <p:nvPr>
            <p:ph type="dt" sz="half" idx="10"/>
          </p:nvPr>
        </p:nvSpPr>
        <p:spPr/>
        <p:txBody>
          <a:bodyPr/>
          <a:lstStyle/>
          <a:p>
            <a:r>
              <a:rPr lang="en-US"/>
              <a:t>24/09/2022</a:t>
            </a:r>
            <a:endParaRPr lang="en-IN"/>
          </a:p>
        </p:txBody>
      </p:sp>
      <p:sp>
        <p:nvSpPr>
          <p:cNvPr id="1048752" name="Footer Placeholder 5"/>
          <p:cNvSpPr>
            <a:spLocks noGrp="1"/>
          </p:cNvSpPr>
          <p:nvPr>
            <p:ph type="ftr" sz="quarter" idx="11"/>
          </p:nvPr>
        </p:nvSpPr>
        <p:spPr/>
        <p:txBody>
          <a:bodyPr/>
          <a:lstStyle/>
          <a:p>
            <a:r>
              <a:rPr lang="en-US"/>
              <a:t>Department of Computer Science &amp; Engineering</a:t>
            </a:r>
            <a:endParaRPr lang="en-IN"/>
          </a:p>
        </p:txBody>
      </p:sp>
      <p:sp>
        <p:nvSpPr>
          <p:cNvPr id="1048753" name="Slide Number Placeholder 6"/>
          <p:cNvSpPr>
            <a:spLocks noGrp="1"/>
          </p:cNvSpPr>
          <p:nvPr>
            <p:ph type="sldNum" sz="quarter" idx="12"/>
          </p:nvPr>
        </p:nvSpPr>
        <p:spPr/>
        <p:txBody>
          <a:bodyPr/>
          <a:lstStyle/>
          <a:p>
            <a:fld id="{43639954-FBA3-4940-A796-04B4D69CDF21}"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18"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1048719"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720"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21" name="Date Placeholder 4"/>
          <p:cNvSpPr>
            <a:spLocks noGrp="1"/>
          </p:cNvSpPr>
          <p:nvPr>
            <p:ph type="dt" sz="half" idx="10"/>
          </p:nvPr>
        </p:nvSpPr>
        <p:spPr/>
        <p:txBody>
          <a:bodyPr/>
          <a:lstStyle/>
          <a:p>
            <a:r>
              <a:rPr lang="en-US"/>
              <a:t>24/09/2022</a:t>
            </a:r>
            <a:endParaRPr lang="en-IN"/>
          </a:p>
        </p:txBody>
      </p:sp>
      <p:sp>
        <p:nvSpPr>
          <p:cNvPr id="1048722" name="Footer Placeholder 5"/>
          <p:cNvSpPr>
            <a:spLocks noGrp="1"/>
          </p:cNvSpPr>
          <p:nvPr>
            <p:ph type="ftr" sz="quarter" idx="11"/>
          </p:nvPr>
        </p:nvSpPr>
        <p:spPr/>
        <p:txBody>
          <a:bodyPr/>
          <a:lstStyle/>
          <a:p>
            <a:r>
              <a:rPr lang="en-US"/>
              <a:t>Department of Computer Science &amp; Engineering</a:t>
            </a:r>
            <a:endParaRPr lang="en-IN"/>
          </a:p>
        </p:txBody>
      </p:sp>
      <p:sp>
        <p:nvSpPr>
          <p:cNvPr id="1048723" name="Slide Number Placeholder 6"/>
          <p:cNvSpPr>
            <a:spLocks noGrp="1"/>
          </p:cNvSpPr>
          <p:nvPr>
            <p:ph type="sldNum" sz="quarter" idx="12"/>
          </p:nvPr>
        </p:nvSpPr>
        <p:spPr/>
        <p:txBody>
          <a:bodyPr/>
          <a:lstStyle/>
          <a:p>
            <a:fld id="{43639954-FBA3-4940-A796-04B4D69CDF2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24/09/2022</a:t>
            </a:r>
            <a:endParaRPr lang="en-IN"/>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Computer Science &amp; Engineering</a:t>
            </a:r>
            <a:endParaRPr lang="en-IN"/>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639954-FBA3-4940-A796-04B4D69CDF2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15" name="Rectangle 1048614">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1536916-FAB9-3F9D-B6DB-91E41C04E020}"/>
              </a:ext>
            </a:extLst>
          </p:cNvPr>
          <p:cNvSpPr txBox="1"/>
          <p:nvPr/>
        </p:nvSpPr>
        <p:spPr>
          <a:xfrm>
            <a:off x="667753" y="640080"/>
            <a:ext cx="3314880" cy="3566160"/>
          </a:xfrm>
          <a:prstGeom prst="rect">
            <a:avLst/>
          </a:prstGeom>
        </p:spPr>
        <p:txBody>
          <a:bodyPr vert="horz" lIns="91440" tIns="45720" rIns="91440" bIns="45720" rtlCol="0" anchor="b">
            <a:normAutofit/>
          </a:bodyPr>
          <a:lstStyle/>
          <a:p>
            <a:pPr>
              <a:lnSpc>
                <a:spcPct val="90000"/>
              </a:lnSpc>
              <a:spcBef>
                <a:spcPct val="0"/>
              </a:spcBef>
              <a:spcAft>
                <a:spcPts val="600"/>
              </a:spcAft>
            </a:pPr>
            <a:endParaRPr lang="en-US" sz="3000" dirty="0">
              <a:latin typeface="+mj-lt"/>
              <a:ea typeface="+mj-ea"/>
              <a:cs typeface="+mj-cs"/>
            </a:endParaRPr>
          </a:p>
          <a:p>
            <a:pPr>
              <a:lnSpc>
                <a:spcPct val="90000"/>
              </a:lnSpc>
              <a:spcBef>
                <a:spcPct val="0"/>
              </a:spcBef>
              <a:spcAft>
                <a:spcPts val="600"/>
              </a:spcAft>
            </a:pPr>
            <a:r>
              <a:rPr lang="en-US" sz="3000" dirty="0">
                <a:latin typeface="Times New Roman" panose="02020603050405020304" pitchFamily="18" charset="0"/>
                <a:ea typeface="+mj-ea"/>
                <a:cs typeface="Times New Roman" panose="02020603050405020304" pitchFamily="18" charset="0"/>
              </a:rPr>
              <a:t>First-Aid Assistance based on Image Processing Using TensorFlow</a:t>
            </a:r>
          </a:p>
        </p:txBody>
      </p:sp>
      <p:sp>
        <p:nvSpPr>
          <p:cNvPr id="1048617"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753" y="4409267"/>
            <a:ext cx="2606040" cy="18288"/>
          </a:xfrm>
          <a:custGeom>
            <a:avLst/>
            <a:gdLst>
              <a:gd name="connsiteX0" fmla="*/ 0 w 2606040"/>
              <a:gd name="connsiteY0" fmla="*/ 0 h 18288"/>
              <a:gd name="connsiteX1" fmla="*/ 625450 w 2606040"/>
              <a:gd name="connsiteY1" fmla="*/ 0 h 18288"/>
              <a:gd name="connsiteX2" fmla="*/ 1224839 w 2606040"/>
              <a:gd name="connsiteY2" fmla="*/ 0 h 18288"/>
              <a:gd name="connsiteX3" fmla="*/ 1824228 w 2606040"/>
              <a:gd name="connsiteY3" fmla="*/ 0 h 18288"/>
              <a:gd name="connsiteX4" fmla="*/ 2606040 w 2606040"/>
              <a:gd name="connsiteY4" fmla="*/ 0 h 18288"/>
              <a:gd name="connsiteX5" fmla="*/ 2606040 w 2606040"/>
              <a:gd name="connsiteY5" fmla="*/ 18288 h 18288"/>
              <a:gd name="connsiteX6" fmla="*/ 1902409 w 2606040"/>
              <a:gd name="connsiteY6" fmla="*/ 18288 h 18288"/>
              <a:gd name="connsiteX7" fmla="*/ 1276960 w 2606040"/>
              <a:gd name="connsiteY7" fmla="*/ 18288 h 18288"/>
              <a:gd name="connsiteX8" fmla="*/ 677570 w 2606040"/>
              <a:gd name="connsiteY8" fmla="*/ 18288 h 18288"/>
              <a:gd name="connsiteX9" fmla="*/ 0 w 2606040"/>
              <a:gd name="connsiteY9" fmla="*/ 18288 h 18288"/>
              <a:gd name="connsiteX10" fmla="*/ 0 w 260604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8288"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462" y="4771"/>
                  <a:pt x="2606793" y="12323"/>
                  <a:pt x="2606040" y="18288"/>
                </a:cubicBezTo>
                <a:cubicBezTo>
                  <a:pt x="2256758" y="31410"/>
                  <a:pt x="2173673" y="-12878"/>
                  <a:pt x="1902409" y="18288"/>
                </a:cubicBezTo>
                <a:cubicBezTo>
                  <a:pt x="1631145" y="49454"/>
                  <a:pt x="1461378" y="5466"/>
                  <a:pt x="1276960" y="18288"/>
                </a:cubicBezTo>
                <a:cubicBezTo>
                  <a:pt x="1092542" y="31110"/>
                  <a:pt x="890442" y="13213"/>
                  <a:pt x="677570" y="18288"/>
                </a:cubicBezTo>
                <a:cubicBezTo>
                  <a:pt x="464698" y="23364"/>
                  <a:pt x="187648" y="35837"/>
                  <a:pt x="0" y="18288"/>
                </a:cubicBezTo>
                <a:cubicBezTo>
                  <a:pt x="841" y="12879"/>
                  <a:pt x="-726" y="3977"/>
                  <a:pt x="0" y="0"/>
                </a:cubicBezTo>
                <a:close/>
              </a:path>
              <a:path w="2606040" h="18288"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5426" y="8857"/>
                  <a:pt x="2606544" y="13619"/>
                  <a:pt x="2606040" y="18288"/>
                </a:cubicBezTo>
                <a:cubicBezTo>
                  <a:pt x="2393024" y="2241"/>
                  <a:pt x="2191161" y="39259"/>
                  <a:pt x="1980590" y="18288"/>
                </a:cubicBezTo>
                <a:cubicBezTo>
                  <a:pt x="1770019" y="-2683"/>
                  <a:pt x="1476440" y="36114"/>
                  <a:pt x="1276960" y="18288"/>
                </a:cubicBezTo>
                <a:cubicBezTo>
                  <a:pt x="1077480" y="463"/>
                  <a:pt x="880988" y="42125"/>
                  <a:pt x="651510" y="18288"/>
                </a:cubicBezTo>
                <a:cubicBezTo>
                  <a:pt x="422032" y="-5549"/>
                  <a:pt x="130744" y="-1947"/>
                  <a:pt x="0" y="18288"/>
                </a:cubicBezTo>
                <a:cubicBezTo>
                  <a:pt x="-487" y="10816"/>
                  <a:pt x="-839" y="6058"/>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8611" name="Picture 1048610" descr="Desk with stethoscope and computer keyboard">
            <a:extLst>
              <a:ext uri="{FF2B5EF4-FFF2-40B4-BE49-F238E27FC236}">
                <a16:creationId xmlns:a16="http://schemas.microsoft.com/office/drawing/2014/main" id="{1DAFC73F-CCDD-FE6C-E602-A432E6BB9A91}"/>
              </a:ext>
            </a:extLst>
          </p:cNvPr>
          <p:cNvPicPr>
            <a:picLocks noChangeAspect="1"/>
          </p:cNvPicPr>
          <p:nvPr/>
        </p:nvPicPr>
        <p:blipFill rotWithShape="1">
          <a:blip r:embed="rId3"/>
          <a:srcRect l="49786" r="-1" b="-1"/>
          <a:stretch/>
        </p:blipFill>
        <p:spPr>
          <a:xfrm>
            <a:off x="3983776" y="1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1048598" name="Rectangle 10"/>
          <p:cNvSpPr/>
          <p:nvPr/>
        </p:nvSpPr>
        <p:spPr>
          <a:xfrm>
            <a:off x="844062" y="2264899"/>
            <a:ext cx="7835704" cy="1938992"/>
          </a:xfrm>
          <a:prstGeom prst="rect">
            <a:avLst/>
          </a:prstGeom>
        </p:spPr>
        <p:txBody>
          <a:bodyPr wrap="square">
            <a:spAutoFit/>
          </a:bodyPr>
          <a:lstStyle/>
          <a:p>
            <a:pPr algn="ctr">
              <a:spcAft>
                <a:spcPts val="600"/>
              </a:spcAft>
            </a:pPr>
            <a:br>
              <a:rPr lang="en-IN" sz="40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 </a:t>
            </a:r>
            <a:br>
              <a:rPr lang="en-IN" sz="4000" dirty="0">
                <a:latin typeface="Times New Roman" panose="02020603050405020304" pitchFamily="18" charset="0"/>
                <a:cs typeface="Times New Roman" panose="02020603050405020304" pitchFamily="18" charset="0"/>
              </a:rPr>
            </a:br>
            <a:endParaRPr lang="en-US" sz="40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DB37AE-8EEA-08D3-AFFA-D74EA29225F1}"/>
              </a:ext>
            </a:extLst>
          </p:cNvPr>
          <p:cNvSpPr>
            <a:spLocks noGrp="1"/>
          </p:cNvSpPr>
          <p:nvPr>
            <p:ph type="ctrTitle"/>
          </p:nvPr>
        </p:nvSpPr>
        <p:spPr>
          <a:xfrm>
            <a:off x="628650" y="451381"/>
            <a:ext cx="7884414" cy="4066540"/>
          </a:xfrm>
        </p:spPr>
        <p:txBody>
          <a:bodyPr anchor="b">
            <a:normAutofit/>
          </a:bodyPr>
          <a:lstStyle/>
          <a:p>
            <a:pPr algn="l"/>
            <a:r>
              <a:rPr lang="en-IN" sz="5000" dirty="0">
                <a:latin typeface="Times New Roman" panose="02020603050405020304" pitchFamily="18" charset="0"/>
                <a:cs typeface="Times New Roman" panose="02020603050405020304" pitchFamily="18" charset="0"/>
              </a:rPr>
              <a:t>Related</a:t>
            </a:r>
            <a:r>
              <a:rPr lang="en-IN" sz="5700" dirty="0">
                <a:latin typeface="Times New Roman" panose="02020603050405020304" pitchFamily="18" charset="0"/>
                <a:cs typeface="Times New Roman" panose="02020603050405020304" pitchFamily="18" charset="0"/>
              </a:rPr>
              <a:t> Work</a:t>
            </a: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4718595"/>
            <a:ext cx="4057650" cy="18288"/>
          </a:xfrm>
          <a:custGeom>
            <a:avLst/>
            <a:gdLst>
              <a:gd name="connsiteX0" fmla="*/ 0 w 4057650"/>
              <a:gd name="connsiteY0" fmla="*/ 0 h 18288"/>
              <a:gd name="connsiteX1" fmla="*/ 757428 w 4057650"/>
              <a:gd name="connsiteY1" fmla="*/ 0 h 18288"/>
              <a:gd name="connsiteX2" fmla="*/ 1474279 w 4057650"/>
              <a:gd name="connsiteY2" fmla="*/ 0 h 18288"/>
              <a:gd name="connsiteX3" fmla="*/ 2191131 w 4057650"/>
              <a:gd name="connsiteY3" fmla="*/ 0 h 18288"/>
              <a:gd name="connsiteX4" fmla="*/ 2745676 w 4057650"/>
              <a:gd name="connsiteY4" fmla="*/ 0 h 18288"/>
              <a:gd name="connsiteX5" fmla="*/ 3340798 w 4057650"/>
              <a:gd name="connsiteY5" fmla="*/ 0 h 18288"/>
              <a:gd name="connsiteX6" fmla="*/ 4057650 w 4057650"/>
              <a:gd name="connsiteY6" fmla="*/ 0 h 18288"/>
              <a:gd name="connsiteX7" fmla="*/ 4057650 w 4057650"/>
              <a:gd name="connsiteY7" fmla="*/ 18288 h 18288"/>
              <a:gd name="connsiteX8" fmla="*/ 3381375 w 4057650"/>
              <a:gd name="connsiteY8" fmla="*/ 18288 h 18288"/>
              <a:gd name="connsiteX9" fmla="*/ 2826830 w 4057650"/>
              <a:gd name="connsiteY9" fmla="*/ 18288 h 18288"/>
              <a:gd name="connsiteX10" fmla="*/ 2272284 w 4057650"/>
              <a:gd name="connsiteY10" fmla="*/ 18288 h 18288"/>
              <a:gd name="connsiteX11" fmla="*/ 1555432 w 4057650"/>
              <a:gd name="connsiteY11" fmla="*/ 18288 h 18288"/>
              <a:gd name="connsiteX12" fmla="*/ 960310 w 4057650"/>
              <a:gd name="connsiteY12" fmla="*/ 18288 h 18288"/>
              <a:gd name="connsiteX13" fmla="*/ 0 w 4057650"/>
              <a:gd name="connsiteY13" fmla="*/ 18288 h 18288"/>
              <a:gd name="connsiteX14" fmla="*/ 0 w 405765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8288" fill="none" extrusionOk="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150" y="8855"/>
                  <a:pt x="4057759" y="14521"/>
                  <a:pt x="4057650" y="18288"/>
                </a:cubicBezTo>
                <a:cubicBezTo>
                  <a:pt x="3743404" y="40125"/>
                  <a:pt x="3625516" y="-14923"/>
                  <a:pt x="3381375" y="18288"/>
                </a:cubicBezTo>
                <a:cubicBezTo>
                  <a:pt x="3137235" y="51499"/>
                  <a:pt x="2946571" y="1"/>
                  <a:pt x="2826830" y="18288"/>
                </a:cubicBezTo>
                <a:cubicBezTo>
                  <a:pt x="2707090" y="36575"/>
                  <a:pt x="2402756" y="1432"/>
                  <a:pt x="2272284" y="18288"/>
                </a:cubicBezTo>
                <a:cubicBezTo>
                  <a:pt x="2141812" y="35144"/>
                  <a:pt x="1895935" y="18199"/>
                  <a:pt x="1555432" y="18288"/>
                </a:cubicBezTo>
                <a:cubicBezTo>
                  <a:pt x="1214929" y="18377"/>
                  <a:pt x="1103072" y="14503"/>
                  <a:pt x="960310" y="18288"/>
                </a:cubicBezTo>
                <a:cubicBezTo>
                  <a:pt x="817548" y="22073"/>
                  <a:pt x="402272" y="-29359"/>
                  <a:pt x="0" y="18288"/>
                </a:cubicBezTo>
                <a:cubicBezTo>
                  <a:pt x="683" y="12014"/>
                  <a:pt x="724" y="5908"/>
                  <a:pt x="0" y="0"/>
                </a:cubicBezTo>
                <a:close/>
              </a:path>
              <a:path w="4057650" h="18288" stroke="0" extrusionOk="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752" y="7180"/>
                  <a:pt x="4057819" y="13790"/>
                  <a:pt x="4057650" y="18288"/>
                </a:cubicBezTo>
                <a:cubicBezTo>
                  <a:pt x="3865148" y="-3313"/>
                  <a:pt x="3702543" y="49468"/>
                  <a:pt x="3381375" y="18288"/>
                </a:cubicBezTo>
                <a:cubicBezTo>
                  <a:pt x="3060208" y="-12892"/>
                  <a:pt x="2956571" y="-8678"/>
                  <a:pt x="2826830" y="18288"/>
                </a:cubicBezTo>
                <a:cubicBezTo>
                  <a:pt x="2697089" y="45254"/>
                  <a:pt x="2411031" y="43154"/>
                  <a:pt x="2150555" y="18288"/>
                </a:cubicBezTo>
                <a:cubicBezTo>
                  <a:pt x="1890080" y="-6578"/>
                  <a:pt x="1741827" y="-615"/>
                  <a:pt x="1474280" y="18288"/>
                </a:cubicBezTo>
                <a:cubicBezTo>
                  <a:pt x="1206734" y="37191"/>
                  <a:pt x="998203" y="33335"/>
                  <a:pt x="838581" y="18288"/>
                </a:cubicBezTo>
                <a:cubicBezTo>
                  <a:pt x="678959" y="3241"/>
                  <a:pt x="187101" y="-13212"/>
                  <a:pt x="0" y="18288"/>
                </a:cubicBezTo>
                <a:cubicBezTo>
                  <a:pt x="571" y="10093"/>
                  <a:pt x="-125" y="840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0984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47" name="Rectangle 104864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49" name="Freeform: Shape 104864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32" name="Rectangle 6"/>
          <p:cNvSpPr/>
          <p:nvPr/>
        </p:nvSpPr>
        <p:spPr>
          <a:xfrm>
            <a:off x="418624" y="1153572"/>
            <a:ext cx="2706829" cy="4461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nSpc>
                <a:spcPct val="90000"/>
              </a:lnSpc>
              <a:spcBef>
                <a:spcPct val="0"/>
              </a:spcBef>
              <a:spcAft>
                <a:spcPts val="600"/>
              </a:spcAft>
            </a:pPr>
            <a:r>
              <a:rPr lang="en-US" sz="4400" b="1" kern="1200" dirty="0">
                <a:solidFill>
                  <a:srgbClr val="FFFFFF"/>
                </a:solidFill>
                <a:latin typeface="Times New Roman" panose="02020603050405020304" pitchFamily="18" charset="0"/>
                <a:ea typeface="+mj-ea"/>
                <a:cs typeface="Times New Roman" panose="02020603050405020304" pitchFamily="18" charset="0"/>
              </a:rPr>
              <a:t>Literature Survey-1</a:t>
            </a:r>
            <a:endParaRPr lang="en-US" sz="4400" kern="1200" dirty="0">
              <a:solidFill>
                <a:srgbClr val="FFFFFF"/>
              </a:solidFill>
              <a:latin typeface="Times New Roman" panose="02020603050405020304" pitchFamily="18" charset="0"/>
              <a:ea typeface="+mj-ea"/>
              <a:cs typeface="Times New Roman" panose="02020603050405020304" pitchFamily="18" charset="0"/>
            </a:endParaRPr>
          </a:p>
        </p:txBody>
      </p:sp>
      <p:sp>
        <p:nvSpPr>
          <p:cNvPr id="1048651" name="Arc 104865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C4D7637F-0B4E-9099-64C2-E2DC88656706}"/>
              </a:ext>
            </a:extLst>
          </p:cNvPr>
          <p:cNvSpPr txBox="1"/>
          <p:nvPr/>
        </p:nvSpPr>
        <p:spPr>
          <a:xfrm>
            <a:off x="3335481" y="591344"/>
            <a:ext cx="5179868" cy="5585619"/>
          </a:xfrm>
          <a:prstGeom prst="rect">
            <a:avLst/>
          </a:prstGeom>
        </p:spPr>
        <p:txBody>
          <a:bodyPr vert="horz" lIns="91440" tIns="45720" rIns="91440" bIns="45720" rtlCol="0" anchor="ctr">
            <a:noAutofit/>
          </a:bodyPr>
          <a:lstStyle/>
          <a:p>
            <a:pPr marL="57150">
              <a:lnSpc>
                <a:spcPct val="90000"/>
              </a:lnSpc>
              <a:spcAft>
                <a:spcPts val="600"/>
              </a:spcAft>
            </a:pPr>
            <a:endParaRPr lang="en-US" b="1" dirty="0">
              <a:latin typeface="Times New Roman" panose="02020603050405020304" pitchFamily="18" charset="0"/>
              <a:cs typeface="Times New Roman" panose="02020603050405020304" pitchFamily="18" charset="0"/>
            </a:endParaRPr>
          </a:p>
          <a:p>
            <a:pPr marL="285750" indent="-228600">
              <a:lnSpc>
                <a:spcPct val="90000"/>
              </a:lnSpc>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Title: </a:t>
            </a:r>
            <a:r>
              <a:rPr lang="en-US" dirty="0">
                <a:latin typeface="Times New Roman" panose="02020603050405020304" pitchFamily="18" charset="0"/>
                <a:cs typeface="Times New Roman" panose="02020603050405020304" pitchFamily="18" charset="0"/>
              </a:rPr>
              <a:t>Software Development for First Aid Decision Support System</a:t>
            </a:r>
          </a:p>
          <a:p>
            <a:pPr marL="285750" indent="-228600">
              <a:lnSpc>
                <a:spcPct val="90000"/>
              </a:lnSpc>
              <a:spcAft>
                <a:spcPts val="600"/>
              </a:spcAft>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28600" algn="just">
              <a:lnSpc>
                <a:spcPct val="90000"/>
              </a:lnSpc>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Description: </a:t>
            </a:r>
            <a:r>
              <a:rPr lang="en-US" dirty="0">
                <a:latin typeface="Times New Roman" panose="02020603050405020304" pitchFamily="18" charset="0"/>
                <a:cs typeface="Times New Roman" panose="02020603050405020304" pitchFamily="18" charset="0"/>
              </a:rPr>
              <a:t>The authors presented an approach to deal with modeling a decision support system framework to introduce an application for decisions in medical knowledge system analysis. A decision support framework, known as First Aid Decision Support System (FADSS), was designed and implemented to assess experimental cases exerting danger to the general population, offering advanced conditions for testing abilities in research and arranging an emergency treatment through the graphical user interface (UI). The application takes into account the actual evaluation of first aid’s standard parameters, which focus on the ultimate objectives of recognizing the case of first aid and providing an appropriate proposal for treatment. </a:t>
            </a:r>
          </a:p>
          <a:p>
            <a:pPr indent="-2286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6">
            <a:extLst>
              <a:ext uri="{FF2B5EF4-FFF2-40B4-BE49-F238E27FC236}">
                <a16:creationId xmlns:a16="http://schemas.microsoft.com/office/drawing/2014/main" id="{5D6B9BD8-A4C3-EE8C-6DFF-70F9342D8931}"/>
              </a:ext>
            </a:extLst>
          </p:cNvPr>
          <p:cNvSpPr/>
          <p:nvPr/>
        </p:nvSpPr>
        <p:spPr>
          <a:xfrm>
            <a:off x="345234" y="1153572"/>
            <a:ext cx="2780220" cy="4461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nSpc>
                <a:spcPct val="90000"/>
              </a:lnSpc>
              <a:spcBef>
                <a:spcPct val="0"/>
              </a:spcBef>
              <a:spcAft>
                <a:spcPts val="600"/>
              </a:spcAft>
            </a:pPr>
            <a:r>
              <a:rPr lang="en-US" sz="4400" b="1" kern="1200" dirty="0">
                <a:solidFill>
                  <a:srgbClr val="FFFFFF"/>
                </a:solidFill>
                <a:latin typeface="Times New Roman" panose="02020603050405020304" pitchFamily="18" charset="0"/>
                <a:ea typeface="+mj-ea"/>
                <a:cs typeface="Times New Roman" panose="02020603050405020304" pitchFamily="18" charset="0"/>
              </a:rPr>
              <a:t>Literature Survey-2</a:t>
            </a:r>
            <a:endParaRPr lang="en-US" sz="4400" kern="1200" dirty="0">
              <a:solidFill>
                <a:srgbClr val="FFFFFF"/>
              </a:solidFill>
              <a:latin typeface="Times New Roman" panose="02020603050405020304" pitchFamily="18" charset="0"/>
              <a:ea typeface="+mj-ea"/>
              <a:cs typeface="Times New Roman" panose="02020603050405020304" pitchFamily="18" charset="0"/>
            </a:endParaRPr>
          </a:p>
        </p:txBody>
      </p:sp>
      <p:sp>
        <p:nvSpPr>
          <p:cNvPr id="25" name="Arc 2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TextBox 8">
            <a:extLst>
              <a:ext uri="{FF2B5EF4-FFF2-40B4-BE49-F238E27FC236}">
                <a16:creationId xmlns:a16="http://schemas.microsoft.com/office/drawing/2014/main" id="{450CFAF6-9CCD-EB6E-1CAD-7168C7CDA089}"/>
              </a:ext>
            </a:extLst>
          </p:cNvPr>
          <p:cNvSpPr txBox="1"/>
          <p:nvPr/>
        </p:nvSpPr>
        <p:spPr>
          <a:xfrm>
            <a:off x="3335481" y="591344"/>
            <a:ext cx="5179868" cy="5585619"/>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Title: </a:t>
            </a:r>
            <a:r>
              <a:rPr lang="en-US" dirty="0">
                <a:latin typeface="Times New Roman" panose="02020603050405020304" pitchFamily="18" charset="0"/>
                <a:cs typeface="Times New Roman" panose="02020603050405020304" pitchFamily="18" charset="0"/>
              </a:rPr>
              <a:t>A Novel Method for Robots to Provide First Aid to Injured People Inside the Mines Using GIS Technology</a:t>
            </a:r>
          </a:p>
          <a:p>
            <a:pPr marL="57150">
              <a:lnSpc>
                <a:spcPct val="90000"/>
              </a:lnSpc>
              <a:spcAft>
                <a:spcPts val="600"/>
              </a:spcAft>
            </a:pPr>
            <a:endParaRPr lang="en-US" b="1" dirty="0">
              <a:latin typeface="Times New Roman" panose="02020603050405020304" pitchFamily="18" charset="0"/>
              <a:cs typeface="Times New Roman" panose="02020603050405020304" pitchFamily="18" charset="0"/>
            </a:endParaRPr>
          </a:p>
          <a:p>
            <a:pPr marL="285750" indent="-228600" algn="just">
              <a:lnSpc>
                <a:spcPct val="90000"/>
              </a:lnSpc>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Description: </a:t>
            </a:r>
            <a:r>
              <a:rPr lang="en-US" dirty="0">
                <a:latin typeface="Times New Roman" panose="02020603050405020304" pitchFamily="18" charset="0"/>
                <a:cs typeface="Times New Roman" panose="02020603050405020304" pitchFamily="18" charset="0"/>
              </a:rPr>
              <a:t>A new methodology proposed for managing robots inside the mines using an electronic system designed for driving robots to injured people in seas, mines or wells who can not be reached by human force and also explains the concept of managing and remote-controlling the process of searching and helping the injured. The robot’s tasks are to take a sample of the blood of the injured person, examine it, and measure the percentage of oxygen underground and send it to the user who directs the robot to pump a specific percentage of oxygen to the injured person. The robot is equipped with headphones to communicate with the injured and the user can direct the camera of the robot and take x-rays from the injured.</a:t>
            </a:r>
          </a:p>
        </p:txBody>
      </p:sp>
    </p:spTree>
    <p:extLst>
      <p:ext uri="{BB962C8B-B14F-4D97-AF65-F5344CB8AC3E}">
        <p14:creationId xmlns:p14="http://schemas.microsoft.com/office/powerpoint/2010/main" val="2729666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54" name="Rectangle 104865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56" name="Freeform: Shape 104865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39" name="Rectangle 6"/>
          <p:cNvSpPr/>
          <p:nvPr/>
        </p:nvSpPr>
        <p:spPr>
          <a:xfrm>
            <a:off x="418624" y="1153572"/>
            <a:ext cx="2706829" cy="4461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nSpc>
                <a:spcPct val="90000"/>
              </a:lnSpc>
              <a:spcBef>
                <a:spcPct val="0"/>
              </a:spcBef>
              <a:spcAft>
                <a:spcPts val="600"/>
              </a:spcAft>
            </a:pPr>
            <a:r>
              <a:rPr lang="en-US" sz="4400" b="1" kern="1200" dirty="0">
                <a:solidFill>
                  <a:srgbClr val="FFFFFF"/>
                </a:solidFill>
                <a:latin typeface="Times New Roman" panose="02020603050405020304" pitchFamily="18" charset="0"/>
                <a:ea typeface="+mj-ea"/>
                <a:cs typeface="Times New Roman" panose="02020603050405020304" pitchFamily="18" charset="0"/>
              </a:rPr>
              <a:t>Literature Survey-3</a:t>
            </a:r>
            <a:endParaRPr lang="en-US" sz="4400" kern="1200" dirty="0">
              <a:solidFill>
                <a:srgbClr val="FFFFFF"/>
              </a:solidFill>
              <a:latin typeface="Times New Roman" panose="02020603050405020304" pitchFamily="18" charset="0"/>
              <a:ea typeface="+mj-ea"/>
              <a:cs typeface="Times New Roman" panose="02020603050405020304" pitchFamily="18" charset="0"/>
            </a:endParaRPr>
          </a:p>
        </p:txBody>
      </p:sp>
      <p:sp>
        <p:nvSpPr>
          <p:cNvPr id="1048658" name="Arc 104865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C6D607C6-2267-2852-2949-1B71093D5E38}"/>
              </a:ext>
            </a:extLst>
          </p:cNvPr>
          <p:cNvSpPr txBox="1"/>
          <p:nvPr/>
        </p:nvSpPr>
        <p:spPr>
          <a:xfrm>
            <a:off x="3335481" y="591344"/>
            <a:ext cx="5179868" cy="5585619"/>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Title</a:t>
            </a:r>
            <a:r>
              <a:rPr lang="en-US" dirty="0">
                <a:latin typeface="Times New Roman" panose="02020603050405020304" pitchFamily="18" charset="0"/>
                <a:cs typeface="Times New Roman" panose="02020603050405020304" pitchFamily="18" charset="0"/>
              </a:rPr>
              <a:t>: Artificial Intelligence Technology-Based Medical Information Processing and Emergency First Aid Nursing Management  </a:t>
            </a:r>
            <a:endParaRPr lang="en-US" i="0" dirty="0">
              <a:effectLst/>
              <a:latin typeface="Times New Roman" panose="02020603050405020304" pitchFamily="18" charset="0"/>
              <a:cs typeface="Times New Roman" panose="02020603050405020304" pitchFamily="18" charset="0"/>
            </a:endParaRPr>
          </a:p>
          <a:p>
            <a:pPr marL="285750" indent="-228600">
              <a:lnSpc>
                <a:spcPct val="90000"/>
              </a:lnSpc>
              <a:spcAft>
                <a:spcPts val="600"/>
              </a:spcAft>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28600" algn="just">
              <a:lnSpc>
                <a:spcPct val="90000"/>
              </a:lnSpc>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Description:  </a:t>
            </a:r>
            <a:r>
              <a:rPr lang="en-US" dirty="0">
                <a:latin typeface="Times New Roman" panose="02020603050405020304" pitchFamily="18" charset="0"/>
                <a:cs typeface="Times New Roman" panose="02020603050405020304" pitchFamily="18" charset="0"/>
              </a:rPr>
              <a:t>This study will use the artificial intelligence algorithm to optimize medical information processing and emergency first aid nursing management processes, in order to improve the efficiency of the emergency department and first aid efficiency. The successful rescue rates of hemorrhagic shock, coma, dyspnea, and more than three organs injury were 96.7%, 92.5%, 93.7%, and 87.2%, respectively, after the emergency first aid nursing mode was used in the hospital emergency center.</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DB37AE-8EEA-08D3-AFFA-D74EA29225F1}"/>
              </a:ext>
            </a:extLst>
          </p:cNvPr>
          <p:cNvSpPr>
            <a:spLocks noGrp="1"/>
          </p:cNvSpPr>
          <p:nvPr>
            <p:ph type="ctrTitle"/>
          </p:nvPr>
        </p:nvSpPr>
        <p:spPr>
          <a:xfrm>
            <a:off x="628650" y="451381"/>
            <a:ext cx="7884414" cy="4066540"/>
          </a:xfrm>
        </p:spPr>
        <p:txBody>
          <a:bodyPr anchor="b">
            <a:normAutofit/>
          </a:bodyPr>
          <a:lstStyle/>
          <a:p>
            <a:pPr algn="l"/>
            <a:r>
              <a:rPr lang="en-IN" sz="5000" dirty="0">
                <a:latin typeface="Times New Roman" panose="02020603050405020304" pitchFamily="18" charset="0"/>
                <a:cs typeface="Times New Roman" panose="02020603050405020304" pitchFamily="18" charset="0"/>
              </a:rPr>
              <a:t>Data Description</a:t>
            </a:r>
            <a:endParaRPr lang="en-IN" sz="5700" dirty="0">
              <a:latin typeface="Times New Roman" panose="02020603050405020304" pitchFamily="18" charset="0"/>
              <a:cs typeface="Times New Roman" panose="02020603050405020304" pitchFamily="18" charset="0"/>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4718595"/>
            <a:ext cx="4057650" cy="18288"/>
          </a:xfrm>
          <a:custGeom>
            <a:avLst/>
            <a:gdLst>
              <a:gd name="connsiteX0" fmla="*/ 0 w 4057650"/>
              <a:gd name="connsiteY0" fmla="*/ 0 h 18288"/>
              <a:gd name="connsiteX1" fmla="*/ 757428 w 4057650"/>
              <a:gd name="connsiteY1" fmla="*/ 0 h 18288"/>
              <a:gd name="connsiteX2" fmla="*/ 1474279 w 4057650"/>
              <a:gd name="connsiteY2" fmla="*/ 0 h 18288"/>
              <a:gd name="connsiteX3" fmla="*/ 2191131 w 4057650"/>
              <a:gd name="connsiteY3" fmla="*/ 0 h 18288"/>
              <a:gd name="connsiteX4" fmla="*/ 2745676 w 4057650"/>
              <a:gd name="connsiteY4" fmla="*/ 0 h 18288"/>
              <a:gd name="connsiteX5" fmla="*/ 3340798 w 4057650"/>
              <a:gd name="connsiteY5" fmla="*/ 0 h 18288"/>
              <a:gd name="connsiteX6" fmla="*/ 4057650 w 4057650"/>
              <a:gd name="connsiteY6" fmla="*/ 0 h 18288"/>
              <a:gd name="connsiteX7" fmla="*/ 4057650 w 4057650"/>
              <a:gd name="connsiteY7" fmla="*/ 18288 h 18288"/>
              <a:gd name="connsiteX8" fmla="*/ 3381375 w 4057650"/>
              <a:gd name="connsiteY8" fmla="*/ 18288 h 18288"/>
              <a:gd name="connsiteX9" fmla="*/ 2826830 w 4057650"/>
              <a:gd name="connsiteY9" fmla="*/ 18288 h 18288"/>
              <a:gd name="connsiteX10" fmla="*/ 2272284 w 4057650"/>
              <a:gd name="connsiteY10" fmla="*/ 18288 h 18288"/>
              <a:gd name="connsiteX11" fmla="*/ 1555432 w 4057650"/>
              <a:gd name="connsiteY11" fmla="*/ 18288 h 18288"/>
              <a:gd name="connsiteX12" fmla="*/ 960310 w 4057650"/>
              <a:gd name="connsiteY12" fmla="*/ 18288 h 18288"/>
              <a:gd name="connsiteX13" fmla="*/ 0 w 4057650"/>
              <a:gd name="connsiteY13" fmla="*/ 18288 h 18288"/>
              <a:gd name="connsiteX14" fmla="*/ 0 w 405765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8288" fill="none" extrusionOk="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150" y="8855"/>
                  <a:pt x="4057759" y="14521"/>
                  <a:pt x="4057650" y="18288"/>
                </a:cubicBezTo>
                <a:cubicBezTo>
                  <a:pt x="3743404" y="40125"/>
                  <a:pt x="3625516" y="-14923"/>
                  <a:pt x="3381375" y="18288"/>
                </a:cubicBezTo>
                <a:cubicBezTo>
                  <a:pt x="3137235" y="51499"/>
                  <a:pt x="2946571" y="1"/>
                  <a:pt x="2826830" y="18288"/>
                </a:cubicBezTo>
                <a:cubicBezTo>
                  <a:pt x="2707090" y="36575"/>
                  <a:pt x="2402756" y="1432"/>
                  <a:pt x="2272284" y="18288"/>
                </a:cubicBezTo>
                <a:cubicBezTo>
                  <a:pt x="2141812" y="35144"/>
                  <a:pt x="1895935" y="18199"/>
                  <a:pt x="1555432" y="18288"/>
                </a:cubicBezTo>
                <a:cubicBezTo>
                  <a:pt x="1214929" y="18377"/>
                  <a:pt x="1103072" y="14503"/>
                  <a:pt x="960310" y="18288"/>
                </a:cubicBezTo>
                <a:cubicBezTo>
                  <a:pt x="817548" y="22073"/>
                  <a:pt x="402272" y="-29359"/>
                  <a:pt x="0" y="18288"/>
                </a:cubicBezTo>
                <a:cubicBezTo>
                  <a:pt x="683" y="12014"/>
                  <a:pt x="724" y="5908"/>
                  <a:pt x="0" y="0"/>
                </a:cubicBezTo>
                <a:close/>
              </a:path>
              <a:path w="4057650" h="18288" stroke="0" extrusionOk="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752" y="7180"/>
                  <a:pt x="4057819" y="13790"/>
                  <a:pt x="4057650" y="18288"/>
                </a:cubicBezTo>
                <a:cubicBezTo>
                  <a:pt x="3865148" y="-3313"/>
                  <a:pt x="3702543" y="49468"/>
                  <a:pt x="3381375" y="18288"/>
                </a:cubicBezTo>
                <a:cubicBezTo>
                  <a:pt x="3060208" y="-12892"/>
                  <a:pt x="2956571" y="-8678"/>
                  <a:pt x="2826830" y="18288"/>
                </a:cubicBezTo>
                <a:cubicBezTo>
                  <a:pt x="2697089" y="45254"/>
                  <a:pt x="2411031" y="43154"/>
                  <a:pt x="2150555" y="18288"/>
                </a:cubicBezTo>
                <a:cubicBezTo>
                  <a:pt x="1890080" y="-6578"/>
                  <a:pt x="1741827" y="-615"/>
                  <a:pt x="1474280" y="18288"/>
                </a:cubicBezTo>
                <a:cubicBezTo>
                  <a:pt x="1206734" y="37191"/>
                  <a:pt x="998203" y="33335"/>
                  <a:pt x="838581" y="18288"/>
                </a:cubicBezTo>
                <a:cubicBezTo>
                  <a:pt x="678959" y="3241"/>
                  <a:pt x="187101" y="-13212"/>
                  <a:pt x="0" y="18288"/>
                </a:cubicBezTo>
                <a:cubicBezTo>
                  <a:pt x="571" y="10093"/>
                  <a:pt x="-125" y="840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5146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43B729D-1263-68E8-8D2D-3CCDFADE992F}"/>
            </a:ext>
          </a:extLst>
        </p:cNvPr>
        <p:cNvGrpSpPr/>
        <p:nvPr/>
      </p:nvGrpSpPr>
      <p:grpSpPr>
        <a:xfrm>
          <a:off x="0" y="0"/>
          <a:ext cx="0" cy="0"/>
          <a:chOff x="0" y="0"/>
          <a:chExt cx="0" cy="0"/>
        </a:xfrm>
      </p:grpSpPr>
      <p:sp useBgFill="1">
        <p:nvSpPr>
          <p:cNvPr id="1048654" name="Rectangle 104865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56" name="Freeform: Shape 104865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39" name="Rectangle 6">
            <a:extLst>
              <a:ext uri="{FF2B5EF4-FFF2-40B4-BE49-F238E27FC236}">
                <a16:creationId xmlns:a16="http://schemas.microsoft.com/office/drawing/2014/main" id="{4C62AB42-6873-4300-F61F-D3F698466A0A}"/>
              </a:ext>
            </a:extLst>
          </p:cNvPr>
          <p:cNvSpPr/>
          <p:nvPr/>
        </p:nvSpPr>
        <p:spPr>
          <a:xfrm>
            <a:off x="408040" y="1153571"/>
            <a:ext cx="2610329" cy="4461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nSpc>
                <a:spcPct val="90000"/>
              </a:lnSpc>
              <a:spcBef>
                <a:spcPct val="0"/>
              </a:spcBef>
              <a:spcAft>
                <a:spcPts val="600"/>
              </a:spcAft>
            </a:pPr>
            <a:r>
              <a:rPr lang="en-US" sz="4400" b="1" kern="1200" dirty="0">
                <a:solidFill>
                  <a:srgbClr val="FFFFFF"/>
                </a:solidFill>
                <a:latin typeface="Times New Roman" panose="02020603050405020304" pitchFamily="18" charset="0"/>
                <a:ea typeface="+mj-ea"/>
                <a:cs typeface="Times New Roman" panose="02020603050405020304" pitchFamily="18" charset="0"/>
              </a:rPr>
              <a:t>Collection of Data</a:t>
            </a:r>
            <a:endParaRPr lang="en-US" sz="4400" kern="1200" dirty="0">
              <a:solidFill>
                <a:srgbClr val="FFFFFF"/>
              </a:solidFill>
              <a:latin typeface="Times New Roman" panose="02020603050405020304" pitchFamily="18" charset="0"/>
              <a:ea typeface="+mj-ea"/>
              <a:cs typeface="Times New Roman" panose="02020603050405020304" pitchFamily="18" charset="0"/>
            </a:endParaRPr>
          </a:p>
        </p:txBody>
      </p:sp>
      <p:sp>
        <p:nvSpPr>
          <p:cNvPr id="1048658" name="Arc 104865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61033A7C-3A59-3551-40B5-1A89E81DF805}"/>
              </a:ext>
            </a:extLst>
          </p:cNvPr>
          <p:cNvSpPr txBox="1"/>
          <p:nvPr/>
        </p:nvSpPr>
        <p:spPr>
          <a:xfrm>
            <a:off x="3335481" y="591344"/>
            <a:ext cx="5179868" cy="5585619"/>
          </a:xfrm>
          <a:prstGeom prst="rect">
            <a:avLst/>
          </a:prstGeom>
        </p:spPr>
        <p:txBody>
          <a:bodyPr vert="horz" lIns="91440" tIns="45720" rIns="91440" bIns="45720" rtlCol="0" anchor="ctr">
            <a:normAutofit/>
          </a:bodyPr>
          <a:lstStyle/>
          <a:p>
            <a:pPr algn="just">
              <a:lnSpc>
                <a:spcPct val="90000"/>
              </a:lnSpc>
              <a:spcAft>
                <a:spcPts val="600"/>
              </a:spcAft>
            </a:pPr>
            <a:r>
              <a:rPr lang="en-US" dirty="0">
                <a:latin typeface="Times New Roman" panose="02020603050405020304" pitchFamily="18" charset="0"/>
                <a:cs typeface="Times New Roman" panose="02020603050405020304" pitchFamily="18" charset="0"/>
              </a:rPr>
              <a:t>To diagnose the disease, data was gathered from the Internet. Images of various injuries have been collected, belonging to 16 different classes, consisting of 100 images of every injury for training and 30 images for testing for every injury. All the images from the internet from scratch. All images are stored in jpeg, jpg, and </a:t>
            </a:r>
            <a:r>
              <a:rPr lang="en-US" dirty="0" err="1">
                <a:latin typeface="Times New Roman" panose="02020603050405020304" pitchFamily="18" charset="0"/>
                <a:cs typeface="Times New Roman" panose="02020603050405020304" pitchFamily="18" charset="0"/>
              </a:rPr>
              <a:t>png</a:t>
            </a:r>
            <a:r>
              <a:rPr lang="en-US" dirty="0">
                <a:latin typeface="Times New Roman" panose="02020603050405020304" pitchFamily="18" charset="0"/>
                <a:cs typeface="Times New Roman" panose="02020603050405020304" pitchFamily="18" charset="0"/>
              </a:rPr>
              <a:t> format. </a:t>
            </a:r>
          </a:p>
          <a:p>
            <a:pPr indent="-228600" algn="just">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0442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121DD04-4740-DEE1-BE49-517F42776CBE}"/>
            </a:ext>
          </a:extLst>
        </p:cNvPr>
        <p:cNvGrpSpPr/>
        <p:nvPr/>
      </p:nvGrpSpPr>
      <p:grpSpPr>
        <a:xfrm>
          <a:off x="0" y="0"/>
          <a:ext cx="0" cy="0"/>
          <a:chOff x="0" y="0"/>
          <a:chExt cx="0" cy="0"/>
        </a:xfrm>
      </p:grpSpPr>
      <p:sp useBgFill="1">
        <p:nvSpPr>
          <p:cNvPr id="1048647" name="Rectangle 104864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49" name="Freeform: Shape 104864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39" name="Rectangle 6">
            <a:extLst>
              <a:ext uri="{FF2B5EF4-FFF2-40B4-BE49-F238E27FC236}">
                <a16:creationId xmlns:a16="http://schemas.microsoft.com/office/drawing/2014/main" id="{33D26EAB-2D11-0CF7-9CE8-F61F9F5C3337}"/>
              </a:ext>
            </a:extLst>
          </p:cNvPr>
          <p:cNvSpPr/>
          <p:nvPr/>
        </p:nvSpPr>
        <p:spPr>
          <a:xfrm>
            <a:off x="139959" y="1198418"/>
            <a:ext cx="3561158" cy="4461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nSpc>
                <a:spcPct val="90000"/>
              </a:lnSpc>
              <a:spcBef>
                <a:spcPct val="0"/>
              </a:spcBef>
              <a:spcAft>
                <a:spcPts val="600"/>
              </a:spcAft>
            </a:pPr>
            <a:r>
              <a:rPr lang="en-US" sz="3800" b="1" kern="1200" dirty="0">
                <a:solidFill>
                  <a:srgbClr val="FFFFFF"/>
                </a:solidFill>
                <a:latin typeface="Times New Roman" panose="02020603050405020304" pitchFamily="18" charset="0"/>
                <a:ea typeface="+mj-ea"/>
                <a:cs typeface="Times New Roman" panose="02020603050405020304" pitchFamily="18" charset="0"/>
              </a:rPr>
              <a:t>Classification </a:t>
            </a:r>
          </a:p>
          <a:p>
            <a:pPr>
              <a:lnSpc>
                <a:spcPct val="90000"/>
              </a:lnSpc>
              <a:spcBef>
                <a:spcPct val="0"/>
              </a:spcBef>
              <a:spcAft>
                <a:spcPts val="600"/>
              </a:spcAft>
            </a:pPr>
            <a:r>
              <a:rPr lang="en-US" sz="3800" b="1" kern="1200" dirty="0">
                <a:solidFill>
                  <a:srgbClr val="FFFFFF"/>
                </a:solidFill>
                <a:latin typeface="Times New Roman" panose="02020603050405020304" pitchFamily="18" charset="0"/>
                <a:ea typeface="+mj-ea"/>
                <a:cs typeface="Times New Roman" panose="02020603050405020304" pitchFamily="18" charset="0"/>
              </a:rPr>
              <a:t>of Data</a:t>
            </a:r>
            <a:endParaRPr lang="en-US" sz="3800" kern="1200" dirty="0">
              <a:solidFill>
                <a:srgbClr val="FFFFFF"/>
              </a:solidFill>
              <a:latin typeface="Times New Roman" panose="02020603050405020304" pitchFamily="18" charset="0"/>
              <a:ea typeface="+mj-ea"/>
              <a:cs typeface="Times New Roman" panose="02020603050405020304" pitchFamily="18" charset="0"/>
            </a:endParaRPr>
          </a:p>
        </p:txBody>
      </p:sp>
      <p:sp>
        <p:nvSpPr>
          <p:cNvPr id="1048651" name="Arc 104865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C53D0CB7-310B-D4D8-7B38-D161D0D90655}"/>
              </a:ext>
            </a:extLst>
          </p:cNvPr>
          <p:cNvSpPr txBox="1"/>
          <p:nvPr/>
        </p:nvSpPr>
        <p:spPr>
          <a:xfrm>
            <a:off x="3335481" y="591344"/>
            <a:ext cx="5179868" cy="5585619"/>
          </a:xfrm>
          <a:prstGeom prst="rect">
            <a:avLst/>
          </a:prstGeom>
        </p:spPr>
        <p:txBody>
          <a:bodyPr vert="horz" lIns="91440" tIns="45720" rIns="91440" bIns="45720" rtlCol="0" anchor="ctr">
            <a:normAutofit/>
          </a:bodyPr>
          <a:lstStyle/>
          <a:p>
            <a:pPr algn="just">
              <a:lnSpc>
                <a:spcPct val="90000"/>
              </a:lnSpc>
              <a:spcAft>
                <a:spcPts val="600"/>
              </a:spcAft>
            </a:pPr>
            <a:r>
              <a:rPr lang="en-US" b="0" i="0" u="none" strike="noStrike" dirty="0">
                <a:effectLst/>
                <a:latin typeface="Times New Roman" panose="02020603050405020304" pitchFamily="18" charset="0"/>
                <a:cs typeface="Times New Roman" panose="02020603050405020304" pitchFamily="18" charset="0"/>
              </a:rPr>
              <a:t>Convolutional neural networks are employed in the second procedure to categorize the provided image into one of the existing classes.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5186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DB37AE-8EEA-08D3-AFFA-D74EA29225F1}"/>
              </a:ext>
            </a:extLst>
          </p:cNvPr>
          <p:cNvSpPr>
            <a:spLocks noGrp="1"/>
          </p:cNvSpPr>
          <p:nvPr>
            <p:ph type="ctrTitle"/>
          </p:nvPr>
        </p:nvSpPr>
        <p:spPr>
          <a:xfrm>
            <a:off x="628650" y="451381"/>
            <a:ext cx="7884414" cy="4066540"/>
          </a:xfrm>
        </p:spPr>
        <p:txBody>
          <a:bodyPr anchor="b">
            <a:normAutofit/>
          </a:bodyPr>
          <a:lstStyle/>
          <a:p>
            <a:pPr algn="l"/>
            <a:r>
              <a:rPr lang="en-IN" sz="5000" dirty="0">
                <a:latin typeface="Times New Roman" panose="02020603050405020304" pitchFamily="18" charset="0"/>
                <a:cs typeface="Times New Roman" panose="02020603050405020304" pitchFamily="18" charset="0"/>
              </a:rPr>
              <a:t>Proposed System</a:t>
            </a:r>
            <a:endParaRPr lang="en-IN" sz="5700" dirty="0">
              <a:latin typeface="Times New Roman" panose="02020603050405020304" pitchFamily="18" charset="0"/>
              <a:cs typeface="Times New Roman" panose="02020603050405020304" pitchFamily="18" charset="0"/>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4718595"/>
            <a:ext cx="4057650" cy="18288"/>
          </a:xfrm>
          <a:custGeom>
            <a:avLst/>
            <a:gdLst>
              <a:gd name="connsiteX0" fmla="*/ 0 w 4057650"/>
              <a:gd name="connsiteY0" fmla="*/ 0 h 18288"/>
              <a:gd name="connsiteX1" fmla="*/ 757428 w 4057650"/>
              <a:gd name="connsiteY1" fmla="*/ 0 h 18288"/>
              <a:gd name="connsiteX2" fmla="*/ 1474279 w 4057650"/>
              <a:gd name="connsiteY2" fmla="*/ 0 h 18288"/>
              <a:gd name="connsiteX3" fmla="*/ 2191131 w 4057650"/>
              <a:gd name="connsiteY3" fmla="*/ 0 h 18288"/>
              <a:gd name="connsiteX4" fmla="*/ 2745676 w 4057650"/>
              <a:gd name="connsiteY4" fmla="*/ 0 h 18288"/>
              <a:gd name="connsiteX5" fmla="*/ 3340798 w 4057650"/>
              <a:gd name="connsiteY5" fmla="*/ 0 h 18288"/>
              <a:gd name="connsiteX6" fmla="*/ 4057650 w 4057650"/>
              <a:gd name="connsiteY6" fmla="*/ 0 h 18288"/>
              <a:gd name="connsiteX7" fmla="*/ 4057650 w 4057650"/>
              <a:gd name="connsiteY7" fmla="*/ 18288 h 18288"/>
              <a:gd name="connsiteX8" fmla="*/ 3381375 w 4057650"/>
              <a:gd name="connsiteY8" fmla="*/ 18288 h 18288"/>
              <a:gd name="connsiteX9" fmla="*/ 2826830 w 4057650"/>
              <a:gd name="connsiteY9" fmla="*/ 18288 h 18288"/>
              <a:gd name="connsiteX10" fmla="*/ 2272284 w 4057650"/>
              <a:gd name="connsiteY10" fmla="*/ 18288 h 18288"/>
              <a:gd name="connsiteX11" fmla="*/ 1555432 w 4057650"/>
              <a:gd name="connsiteY11" fmla="*/ 18288 h 18288"/>
              <a:gd name="connsiteX12" fmla="*/ 960310 w 4057650"/>
              <a:gd name="connsiteY12" fmla="*/ 18288 h 18288"/>
              <a:gd name="connsiteX13" fmla="*/ 0 w 4057650"/>
              <a:gd name="connsiteY13" fmla="*/ 18288 h 18288"/>
              <a:gd name="connsiteX14" fmla="*/ 0 w 405765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8288" fill="none" extrusionOk="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150" y="8855"/>
                  <a:pt x="4057759" y="14521"/>
                  <a:pt x="4057650" y="18288"/>
                </a:cubicBezTo>
                <a:cubicBezTo>
                  <a:pt x="3743404" y="40125"/>
                  <a:pt x="3625516" y="-14923"/>
                  <a:pt x="3381375" y="18288"/>
                </a:cubicBezTo>
                <a:cubicBezTo>
                  <a:pt x="3137235" y="51499"/>
                  <a:pt x="2946571" y="1"/>
                  <a:pt x="2826830" y="18288"/>
                </a:cubicBezTo>
                <a:cubicBezTo>
                  <a:pt x="2707090" y="36575"/>
                  <a:pt x="2402756" y="1432"/>
                  <a:pt x="2272284" y="18288"/>
                </a:cubicBezTo>
                <a:cubicBezTo>
                  <a:pt x="2141812" y="35144"/>
                  <a:pt x="1895935" y="18199"/>
                  <a:pt x="1555432" y="18288"/>
                </a:cubicBezTo>
                <a:cubicBezTo>
                  <a:pt x="1214929" y="18377"/>
                  <a:pt x="1103072" y="14503"/>
                  <a:pt x="960310" y="18288"/>
                </a:cubicBezTo>
                <a:cubicBezTo>
                  <a:pt x="817548" y="22073"/>
                  <a:pt x="402272" y="-29359"/>
                  <a:pt x="0" y="18288"/>
                </a:cubicBezTo>
                <a:cubicBezTo>
                  <a:pt x="683" y="12014"/>
                  <a:pt x="724" y="5908"/>
                  <a:pt x="0" y="0"/>
                </a:cubicBezTo>
                <a:close/>
              </a:path>
              <a:path w="4057650" h="18288" stroke="0" extrusionOk="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752" y="7180"/>
                  <a:pt x="4057819" y="13790"/>
                  <a:pt x="4057650" y="18288"/>
                </a:cubicBezTo>
                <a:cubicBezTo>
                  <a:pt x="3865148" y="-3313"/>
                  <a:pt x="3702543" y="49468"/>
                  <a:pt x="3381375" y="18288"/>
                </a:cubicBezTo>
                <a:cubicBezTo>
                  <a:pt x="3060208" y="-12892"/>
                  <a:pt x="2956571" y="-8678"/>
                  <a:pt x="2826830" y="18288"/>
                </a:cubicBezTo>
                <a:cubicBezTo>
                  <a:pt x="2697089" y="45254"/>
                  <a:pt x="2411031" y="43154"/>
                  <a:pt x="2150555" y="18288"/>
                </a:cubicBezTo>
                <a:cubicBezTo>
                  <a:pt x="1890080" y="-6578"/>
                  <a:pt x="1741827" y="-615"/>
                  <a:pt x="1474280" y="18288"/>
                </a:cubicBezTo>
                <a:cubicBezTo>
                  <a:pt x="1206734" y="37191"/>
                  <a:pt x="998203" y="33335"/>
                  <a:pt x="838581" y="18288"/>
                </a:cubicBezTo>
                <a:cubicBezTo>
                  <a:pt x="678959" y="3241"/>
                  <a:pt x="187101" y="-13212"/>
                  <a:pt x="0" y="18288"/>
                </a:cubicBezTo>
                <a:cubicBezTo>
                  <a:pt x="571" y="10093"/>
                  <a:pt x="-125" y="840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926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aphicFrame>
        <p:nvGraphicFramePr>
          <p:cNvPr id="11" name="Content Placeholder 2">
            <a:extLst>
              <a:ext uri="{FF2B5EF4-FFF2-40B4-BE49-F238E27FC236}">
                <a16:creationId xmlns:a16="http://schemas.microsoft.com/office/drawing/2014/main" id="{60005909-3D4C-2D4E-B831-4CF50D12ABA2}"/>
              </a:ext>
            </a:extLst>
          </p:cNvPr>
          <p:cNvGraphicFramePr>
            <a:graphicFrameLocks noGrp="1"/>
          </p:cNvGraphicFramePr>
          <p:nvPr>
            <p:ph idx="1"/>
            <p:extLst>
              <p:ext uri="{D42A27DB-BD31-4B8C-83A1-F6EECF244321}">
                <p14:modId xmlns:p14="http://schemas.microsoft.com/office/powerpoint/2010/main" val="855643440"/>
              </p:ext>
            </p:extLst>
          </p:nvPr>
        </p:nvGraphicFramePr>
        <p:xfrm>
          <a:off x="628650" y="1073020"/>
          <a:ext cx="7886700" cy="51039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0557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91320E-3AB6-DC94-5517-9D0B68039D68}"/>
              </a:ext>
            </a:extLst>
          </p:cNvPr>
          <p:cNvPicPr>
            <a:picLocks noChangeAspect="1"/>
          </p:cNvPicPr>
          <p:nvPr/>
        </p:nvPicPr>
        <p:blipFill>
          <a:blip r:embed="rId2"/>
          <a:stretch>
            <a:fillRect/>
          </a:stretch>
        </p:blipFill>
        <p:spPr>
          <a:xfrm>
            <a:off x="373224" y="489052"/>
            <a:ext cx="8369560" cy="2939948"/>
          </a:xfrm>
          <a:prstGeom prst="rect">
            <a:avLst/>
          </a:prstGeom>
        </p:spPr>
      </p:pic>
      <p:pic>
        <p:nvPicPr>
          <p:cNvPr id="7" name="Picture 6">
            <a:extLst>
              <a:ext uri="{FF2B5EF4-FFF2-40B4-BE49-F238E27FC236}">
                <a16:creationId xmlns:a16="http://schemas.microsoft.com/office/drawing/2014/main" id="{D92D408E-E7F0-FA0D-8A16-B39307C22F85}"/>
              </a:ext>
            </a:extLst>
          </p:cNvPr>
          <p:cNvPicPr>
            <a:picLocks noChangeAspect="1"/>
          </p:cNvPicPr>
          <p:nvPr/>
        </p:nvPicPr>
        <p:blipFill>
          <a:blip r:embed="rId3"/>
          <a:stretch>
            <a:fillRect/>
          </a:stretch>
        </p:blipFill>
        <p:spPr>
          <a:xfrm>
            <a:off x="373224" y="3429000"/>
            <a:ext cx="8369559" cy="2551922"/>
          </a:xfrm>
          <a:prstGeom prst="rect">
            <a:avLst/>
          </a:prstGeom>
        </p:spPr>
      </p:pic>
    </p:spTree>
    <p:extLst>
      <p:ext uri="{BB962C8B-B14F-4D97-AF65-F5344CB8AC3E}">
        <p14:creationId xmlns:p14="http://schemas.microsoft.com/office/powerpoint/2010/main" val="2569779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BBD150-1882-12FC-ABC1-1189C56F7893}"/>
              </a:ext>
            </a:extLst>
          </p:cNvPr>
          <p:cNvSpPr>
            <a:spLocks noGrp="1"/>
          </p:cNvSpPr>
          <p:nvPr>
            <p:ph type="title"/>
          </p:nvPr>
        </p:nvSpPr>
        <p:spPr>
          <a:xfrm>
            <a:off x="479160" y="417576"/>
            <a:ext cx="8182230" cy="1249394"/>
          </a:xfrm>
        </p:spPr>
        <p:txBody>
          <a:bodyPr vert="horz" lIns="91440" tIns="45720" rIns="91440" bIns="45720" rtlCol="0" anchor="ctr">
            <a:normAutofit/>
          </a:bodyPr>
          <a:lstStyle/>
          <a:p>
            <a:pPr>
              <a:lnSpc>
                <a:spcPct val="90000"/>
              </a:lnSpc>
            </a:pPr>
            <a:r>
              <a:rPr lang="en-US" sz="5000" kern="1200" dirty="0">
                <a:solidFill>
                  <a:schemeClr val="tx1"/>
                </a:solidFill>
                <a:latin typeface="Times New Roman" panose="02020603050405020304" pitchFamily="18" charset="0"/>
                <a:cs typeface="Times New Roman" panose="02020603050405020304" pitchFamily="18" charset="0"/>
              </a:rPr>
              <a:t>Team Members</a:t>
            </a:r>
          </a:p>
        </p:txBody>
      </p:sp>
      <p:sp>
        <p:nvSpPr>
          <p:cNvPr id="38"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55776" y="1733454"/>
            <a:ext cx="3429000" cy="18288"/>
          </a:xfrm>
          <a:custGeom>
            <a:avLst/>
            <a:gdLst>
              <a:gd name="connsiteX0" fmla="*/ 0 w 3429000"/>
              <a:gd name="connsiteY0" fmla="*/ 0 h 18288"/>
              <a:gd name="connsiteX1" fmla="*/ 685800 w 3429000"/>
              <a:gd name="connsiteY1" fmla="*/ 0 h 18288"/>
              <a:gd name="connsiteX2" fmla="*/ 1371600 w 3429000"/>
              <a:gd name="connsiteY2" fmla="*/ 0 h 18288"/>
              <a:gd name="connsiteX3" fmla="*/ 2057400 w 3429000"/>
              <a:gd name="connsiteY3" fmla="*/ 0 h 18288"/>
              <a:gd name="connsiteX4" fmla="*/ 2674620 w 3429000"/>
              <a:gd name="connsiteY4" fmla="*/ 0 h 18288"/>
              <a:gd name="connsiteX5" fmla="*/ 3429000 w 3429000"/>
              <a:gd name="connsiteY5" fmla="*/ 0 h 18288"/>
              <a:gd name="connsiteX6" fmla="*/ 3429000 w 3429000"/>
              <a:gd name="connsiteY6" fmla="*/ 18288 h 18288"/>
              <a:gd name="connsiteX7" fmla="*/ 2811780 w 3429000"/>
              <a:gd name="connsiteY7" fmla="*/ 18288 h 18288"/>
              <a:gd name="connsiteX8" fmla="*/ 2228850 w 3429000"/>
              <a:gd name="connsiteY8" fmla="*/ 18288 h 18288"/>
              <a:gd name="connsiteX9" fmla="*/ 1543050 w 3429000"/>
              <a:gd name="connsiteY9" fmla="*/ 18288 h 18288"/>
              <a:gd name="connsiteX10" fmla="*/ 925830 w 3429000"/>
              <a:gd name="connsiteY10" fmla="*/ 18288 h 18288"/>
              <a:gd name="connsiteX11" fmla="*/ 0 w 3429000"/>
              <a:gd name="connsiteY11" fmla="*/ 18288 h 18288"/>
              <a:gd name="connsiteX12" fmla="*/ 0 w 342900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0" h="18288" fill="none" extrusionOk="0">
                <a:moveTo>
                  <a:pt x="0" y="0"/>
                </a:moveTo>
                <a:cubicBezTo>
                  <a:pt x="219865" y="20479"/>
                  <a:pt x="493281" y="26186"/>
                  <a:pt x="685800" y="0"/>
                </a:cubicBezTo>
                <a:cubicBezTo>
                  <a:pt x="878319" y="-26186"/>
                  <a:pt x="1121382" y="-11869"/>
                  <a:pt x="1371600" y="0"/>
                </a:cubicBezTo>
                <a:cubicBezTo>
                  <a:pt x="1621818" y="11869"/>
                  <a:pt x="1878793" y="32281"/>
                  <a:pt x="2057400" y="0"/>
                </a:cubicBezTo>
                <a:cubicBezTo>
                  <a:pt x="2236007" y="-32281"/>
                  <a:pt x="2433797" y="-18251"/>
                  <a:pt x="2674620" y="0"/>
                </a:cubicBezTo>
                <a:cubicBezTo>
                  <a:pt x="2915443" y="18251"/>
                  <a:pt x="3205923" y="-1443"/>
                  <a:pt x="3429000" y="0"/>
                </a:cubicBezTo>
                <a:cubicBezTo>
                  <a:pt x="3429442" y="4516"/>
                  <a:pt x="3428173" y="12266"/>
                  <a:pt x="3429000" y="18288"/>
                </a:cubicBezTo>
                <a:cubicBezTo>
                  <a:pt x="3221081" y="48608"/>
                  <a:pt x="3088001" y="8066"/>
                  <a:pt x="2811780" y="18288"/>
                </a:cubicBezTo>
                <a:cubicBezTo>
                  <a:pt x="2535559" y="28510"/>
                  <a:pt x="2481355" y="24898"/>
                  <a:pt x="2228850" y="18288"/>
                </a:cubicBezTo>
                <a:cubicBezTo>
                  <a:pt x="1976345" y="11679"/>
                  <a:pt x="1807520" y="48356"/>
                  <a:pt x="1543050" y="18288"/>
                </a:cubicBezTo>
                <a:cubicBezTo>
                  <a:pt x="1278580" y="-11780"/>
                  <a:pt x="1181944" y="5123"/>
                  <a:pt x="925830" y="18288"/>
                </a:cubicBezTo>
                <a:cubicBezTo>
                  <a:pt x="669716" y="31453"/>
                  <a:pt x="410304" y="34815"/>
                  <a:pt x="0" y="18288"/>
                </a:cubicBezTo>
                <a:cubicBezTo>
                  <a:pt x="-306" y="11477"/>
                  <a:pt x="485" y="4355"/>
                  <a:pt x="0" y="0"/>
                </a:cubicBezTo>
                <a:close/>
              </a:path>
              <a:path w="3429000" h="18288" stroke="0" extrusionOk="0">
                <a:moveTo>
                  <a:pt x="0" y="0"/>
                </a:moveTo>
                <a:cubicBezTo>
                  <a:pt x="174095" y="-12874"/>
                  <a:pt x="443087" y="-14090"/>
                  <a:pt x="617220" y="0"/>
                </a:cubicBezTo>
                <a:cubicBezTo>
                  <a:pt x="791353" y="14090"/>
                  <a:pt x="1072677" y="8451"/>
                  <a:pt x="1200150" y="0"/>
                </a:cubicBezTo>
                <a:cubicBezTo>
                  <a:pt x="1327623" y="-8451"/>
                  <a:pt x="1526638" y="19866"/>
                  <a:pt x="1817370" y="0"/>
                </a:cubicBezTo>
                <a:cubicBezTo>
                  <a:pt x="2108102" y="-19866"/>
                  <a:pt x="2221289" y="26161"/>
                  <a:pt x="2503170" y="0"/>
                </a:cubicBezTo>
                <a:cubicBezTo>
                  <a:pt x="2785051" y="-26161"/>
                  <a:pt x="3022134" y="39178"/>
                  <a:pt x="3429000" y="0"/>
                </a:cubicBezTo>
                <a:cubicBezTo>
                  <a:pt x="3429577" y="4624"/>
                  <a:pt x="3429819" y="11191"/>
                  <a:pt x="3429000" y="18288"/>
                </a:cubicBezTo>
                <a:cubicBezTo>
                  <a:pt x="3103464" y="593"/>
                  <a:pt x="2887909" y="22940"/>
                  <a:pt x="2743200" y="18288"/>
                </a:cubicBezTo>
                <a:cubicBezTo>
                  <a:pt x="2598491" y="13636"/>
                  <a:pt x="2362615" y="10656"/>
                  <a:pt x="1988820" y="18288"/>
                </a:cubicBezTo>
                <a:cubicBezTo>
                  <a:pt x="1615025" y="25920"/>
                  <a:pt x="1580494" y="3693"/>
                  <a:pt x="1405890" y="18288"/>
                </a:cubicBezTo>
                <a:cubicBezTo>
                  <a:pt x="1231286" y="32884"/>
                  <a:pt x="885259" y="-16285"/>
                  <a:pt x="651510" y="18288"/>
                </a:cubicBezTo>
                <a:cubicBezTo>
                  <a:pt x="417761" y="52861"/>
                  <a:pt x="138362" y="-13856"/>
                  <a:pt x="0" y="18288"/>
                </a:cubicBezTo>
                <a:cubicBezTo>
                  <a:pt x="-171" y="12755"/>
                  <a:pt x="-690" y="793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6">
            <a:extLst>
              <a:ext uri="{FF2B5EF4-FFF2-40B4-BE49-F238E27FC236}">
                <a16:creationId xmlns:a16="http://schemas.microsoft.com/office/drawing/2014/main" id="{16C20BB1-02E7-CBC7-FB0F-C8C6A5F55313}"/>
              </a:ext>
            </a:extLst>
          </p:cNvPr>
          <p:cNvGraphicFramePr>
            <a:graphicFrameLocks noGrp="1"/>
          </p:cNvGraphicFramePr>
          <p:nvPr>
            <p:ph idx="1"/>
            <p:extLst>
              <p:ext uri="{D42A27DB-BD31-4B8C-83A1-F6EECF244321}">
                <p14:modId xmlns:p14="http://schemas.microsoft.com/office/powerpoint/2010/main" val="2367940339"/>
              </p:ext>
            </p:extLst>
          </p:nvPr>
        </p:nvGraphicFramePr>
        <p:xfrm>
          <a:off x="447125" y="2150094"/>
          <a:ext cx="8246300" cy="3179674"/>
        </p:xfrm>
        <a:graphic>
          <a:graphicData uri="http://schemas.openxmlformats.org/drawingml/2006/table">
            <a:tbl>
              <a:tblPr firstRow="1" bandRow="1">
                <a:noFill/>
                <a:tableStyleId>{5C22544A-7EE6-4342-B048-85BDC9FD1C3A}</a:tableStyleId>
              </a:tblPr>
              <a:tblGrid>
                <a:gridCol w="1945555">
                  <a:extLst>
                    <a:ext uri="{9D8B030D-6E8A-4147-A177-3AD203B41FA5}">
                      <a16:colId xmlns:a16="http://schemas.microsoft.com/office/drawing/2014/main" val="1486799927"/>
                    </a:ext>
                  </a:extLst>
                </a:gridCol>
                <a:gridCol w="2518708">
                  <a:extLst>
                    <a:ext uri="{9D8B030D-6E8A-4147-A177-3AD203B41FA5}">
                      <a16:colId xmlns:a16="http://schemas.microsoft.com/office/drawing/2014/main" val="3629366052"/>
                    </a:ext>
                  </a:extLst>
                </a:gridCol>
                <a:gridCol w="3782037">
                  <a:extLst>
                    <a:ext uri="{9D8B030D-6E8A-4147-A177-3AD203B41FA5}">
                      <a16:colId xmlns:a16="http://schemas.microsoft.com/office/drawing/2014/main" val="3316443185"/>
                    </a:ext>
                  </a:extLst>
                </a:gridCol>
              </a:tblGrid>
              <a:tr h="667439">
                <a:tc>
                  <a:txBody>
                    <a:bodyPr/>
                    <a:lstStyle/>
                    <a:p>
                      <a:pPr algn="ctr"/>
                      <a:r>
                        <a:rPr lang="en-IN" sz="1800" b="1" dirty="0">
                          <a:solidFill>
                            <a:schemeClr val="tx1">
                              <a:lumMod val="75000"/>
                              <a:lumOff val="25000"/>
                            </a:schemeClr>
                          </a:solidFill>
                          <a:latin typeface="Times New Roman" panose="02020603050405020304" pitchFamily="18" charset="0"/>
                          <a:cs typeface="Times New Roman" panose="02020603050405020304" pitchFamily="18" charset="0"/>
                        </a:rPr>
                        <a:t>Student ID</a:t>
                      </a:r>
                    </a:p>
                  </a:txBody>
                  <a:tcPr marL="256168" marR="192126" marT="128084" marB="128084">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a:r>
                        <a:rPr lang="en-IN" sz="1800" b="1" dirty="0">
                          <a:solidFill>
                            <a:schemeClr val="tx1">
                              <a:lumMod val="75000"/>
                              <a:lumOff val="25000"/>
                            </a:schemeClr>
                          </a:solidFill>
                          <a:latin typeface="Times New Roman" panose="02020603050405020304" pitchFamily="18" charset="0"/>
                          <a:cs typeface="Times New Roman" panose="02020603050405020304" pitchFamily="18" charset="0"/>
                        </a:rPr>
                        <a:t>Name</a:t>
                      </a:r>
                    </a:p>
                  </a:txBody>
                  <a:tcPr marL="256168" marR="192126" marT="128084" marB="128084">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a:r>
                        <a:rPr lang="en-IN" sz="1800" b="1">
                          <a:solidFill>
                            <a:schemeClr val="tx1">
                              <a:lumMod val="75000"/>
                              <a:lumOff val="25000"/>
                            </a:schemeClr>
                          </a:solidFill>
                          <a:latin typeface="Times New Roman" panose="02020603050405020304" pitchFamily="18" charset="0"/>
                          <a:cs typeface="Times New Roman" panose="02020603050405020304" pitchFamily="18" charset="0"/>
                        </a:rPr>
                        <a:t>Roles/Responsibility</a:t>
                      </a:r>
                    </a:p>
                  </a:txBody>
                  <a:tcPr marL="256168" marR="192126" marT="128084" marB="128084">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3496142709"/>
                  </a:ext>
                </a:extLst>
              </a:tr>
              <a:tr h="563123">
                <a:tc>
                  <a:txBody>
                    <a:bodyPr/>
                    <a:lstStyle/>
                    <a:p>
                      <a:pPr algn="ctr"/>
                      <a:r>
                        <a:rPr lang="en-IN" sz="1800" dirty="0">
                          <a:solidFill>
                            <a:schemeClr val="tx1">
                              <a:lumMod val="75000"/>
                              <a:lumOff val="25000"/>
                            </a:schemeClr>
                          </a:solidFill>
                          <a:latin typeface="Times New Roman" panose="02020603050405020304" pitchFamily="18" charset="0"/>
                          <a:cs typeface="Times New Roman" panose="02020603050405020304" pitchFamily="18" charset="0"/>
                        </a:rPr>
                        <a:t>700757653</a:t>
                      </a:r>
                    </a:p>
                  </a:txBody>
                  <a:tcPr marL="256168" marR="192126" marT="128084" marB="12808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r>
                        <a:rPr lang="en-IN" sz="1800" dirty="0">
                          <a:solidFill>
                            <a:schemeClr val="tx1">
                              <a:lumMod val="75000"/>
                              <a:lumOff val="25000"/>
                            </a:schemeClr>
                          </a:solidFill>
                          <a:latin typeface="Times New Roman" panose="02020603050405020304" pitchFamily="18" charset="0"/>
                          <a:cs typeface="Times New Roman" panose="02020603050405020304" pitchFamily="18" charset="0"/>
                        </a:rPr>
                        <a:t>Viditha Avuthu</a:t>
                      </a:r>
                    </a:p>
                  </a:txBody>
                  <a:tcPr marL="256168" marR="192126" marT="128084" marB="12808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r>
                        <a:rPr lang="en-IN" sz="1800" dirty="0">
                          <a:solidFill>
                            <a:schemeClr val="tx1">
                              <a:lumMod val="75000"/>
                              <a:lumOff val="25000"/>
                            </a:schemeClr>
                          </a:solidFill>
                          <a:latin typeface="Times New Roman" panose="02020603050405020304" pitchFamily="18" charset="0"/>
                          <a:cs typeface="Times New Roman" panose="02020603050405020304" pitchFamily="18" charset="0"/>
                        </a:rPr>
                        <a:t>Algorithm Development</a:t>
                      </a:r>
                    </a:p>
                  </a:txBody>
                  <a:tcPr marL="256168" marR="192126" marT="128084" marB="12808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052661421"/>
                  </a:ext>
                </a:extLst>
              </a:tr>
              <a:tr h="555691">
                <a:tc>
                  <a:txBody>
                    <a:bodyPr/>
                    <a:lstStyle/>
                    <a:p>
                      <a:pPr algn="ctr"/>
                      <a:r>
                        <a:rPr lang="en-IN" sz="1800">
                          <a:solidFill>
                            <a:schemeClr val="tx1">
                              <a:lumMod val="75000"/>
                              <a:lumOff val="25000"/>
                            </a:schemeClr>
                          </a:solidFill>
                          <a:latin typeface="Times New Roman" panose="02020603050405020304" pitchFamily="18" charset="0"/>
                          <a:cs typeface="Times New Roman" panose="02020603050405020304" pitchFamily="18" charset="0"/>
                        </a:rPr>
                        <a:t>700756645</a:t>
                      </a:r>
                    </a:p>
                  </a:txBody>
                  <a:tcPr marL="256168" marR="192126" marT="128084" marB="12808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r>
                        <a:rPr lang="en-IN" sz="1800" dirty="0" err="1">
                          <a:solidFill>
                            <a:schemeClr val="tx1">
                              <a:lumMod val="75000"/>
                              <a:lumOff val="25000"/>
                            </a:schemeClr>
                          </a:solidFill>
                          <a:latin typeface="Times New Roman" panose="02020603050405020304" pitchFamily="18" charset="0"/>
                          <a:cs typeface="Times New Roman" panose="02020603050405020304" pitchFamily="18" charset="0"/>
                        </a:rPr>
                        <a:t>Rathna</a:t>
                      </a:r>
                      <a:r>
                        <a:rPr lang="en-IN" sz="1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IN" sz="1800" dirty="0" err="1">
                          <a:solidFill>
                            <a:schemeClr val="tx1">
                              <a:lumMod val="75000"/>
                              <a:lumOff val="25000"/>
                            </a:schemeClr>
                          </a:solidFill>
                          <a:latin typeface="Times New Roman" panose="02020603050405020304" pitchFamily="18" charset="0"/>
                          <a:cs typeface="Times New Roman" panose="02020603050405020304" pitchFamily="18" charset="0"/>
                        </a:rPr>
                        <a:t>Sahithi</a:t>
                      </a:r>
                      <a:r>
                        <a:rPr lang="en-IN" sz="1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IN" sz="1800" dirty="0" err="1">
                          <a:solidFill>
                            <a:schemeClr val="tx1">
                              <a:lumMod val="75000"/>
                              <a:lumOff val="25000"/>
                            </a:schemeClr>
                          </a:solidFill>
                          <a:latin typeface="Times New Roman" panose="02020603050405020304" pitchFamily="18" charset="0"/>
                          <a:cs typeface="Times New Roman" panose="02020603050405020304" pitchFamily="18" charset="0"/>
                        </a:rPr>
                        <a:t>Nalluri</a:t>
                      </a:r>
                      <a:endParaRPr lang="en-IN" sz="1800"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marL="256168" marR="192126" marT="128084" marB="12808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r>
                        <a:rPr lang="en-IN" sz="1800" dirty="0">
                          <a:solidFill>
                            <a:schemeClr val="tx1">
                              <a:lumMod val="75000"/>
                              <a:lumOff val="25000"/>
                            </a:schemeClr>
                          </a:solidFill>
                          <a:latin typeface="Times New Roman" panose="02020603050405020304" pitchFamily="18" charset="0"/>
                          <a:cs typeface="Times New Roman" panose="02020603050405020304" pitchFamily="18" charset="0"/>
                        </a:rPr>
                        <a:t>Presentation and Documentation</a:t>
                      </a:r>
                    </a:p>
                  </a:txBody>
                  <a:tcPr marL="256168" marR="192126" marT="128084" marB="12808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60093106"/>
                  </a:ext>
                </a:extLst>
              </a:tr>
              <a:tr h="563123">
                <a:tc>
                  <a:txBody>
                    <a:bodyPr/>
                    <a:lstStyle/>
                    <a:p>
                      <a:pPr algn="ctr"/>
                      <a:r>
                        <a:rPr lang="en-IN" sz="1800" dirty="0">
                          <a:solidFill>
                            <a:schemeClr val="tx1">
                              <a:lumMod val="75000"/>
                              <a:lumOff val="25000"/>
                            </a:schemeClr>
                          </a:solidFill>
                          <a:latin typeface="Times New Roman" panose="02020603050405020304" pitchFamily="18" charset="0"/>
                          <a:cs typeface="Times New Roman" panose="02020603050405020304" pitchFamily="18" charset="0"/>
                        </a:rPr>
                        <a:t>700756585</a:t>
                      </a:r>
                    </a:p>
                  </a:txBody>
                  <a:tcPr marL="256168" marR="192126" marT="128084" marB="12808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r>
                        <a:rPr lang="en-IN" sz="1800">
                          <a:solidFill>
                            <a:schemeClr val="tx1">
                              <a:lumMod val="75000"/>
                              <a:lumOff val="25000"/>
                            </a:schemeClr>
                          </a:solidFill>
                          <a:latin typeface="Times New Roman" panose="02020603050405020304" pitchFamily="18" charset="0"/>
                          <a:cs typeface="Times New Roman" panose="02020603050405020304" pitchFamily="18" charset="0"/>
                        </a:rPr>
                        <a:t>Jhansi Veluvolu</a:t>
                      </a:r>
                    </a:p>
                  </a:txBody>
                  <a:tcPr marL="256168" marR="192126" marT="128084" marB="12808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r>
                        <a:rPr lang="en-IN" sz="1800" dirty="0">
                          <a:solidFill>
                            <a:schemeClr val="tx1">
                              <a:lumMod val="75000"/>
                              <a:lumOff val="25000"/>
                            </a:schemeClr>
                          </a:solidFill>
                          <a:latin typeface="Times New Roman" panose="02020603050405020304" pitchFamily="18" charset="0"/>
                          <a:cs typeface="Times New Roman" panose="02020603050405020304" pitchFamily="18" charset="0"/>
                        </a:rPr>
                        <a:t>Testing</a:t>
                      </a:r>
                    </a:p>
                  </a:txBody>
                  <a:tcPr marL="256168" marR="192126" marT="128084" marB="12808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599922917"/>
                  </a:ext>
                </a:extLst>
              </a:tr>
              <a:tr h="830298">
                <a:tc>
                  <a:txBody>
                    <a:bodyPr/>
                    <a:lstStyle/>
                    <a:p>
                      <a:pPr algn="ctr"/>
                      <a:r>
                        <a:rPr lang="en-IN" sz="1800" dirty="0">
                          <a:solidFill>
                            <a:schemeClr val="tx1">
                              <a:lumMod val="75000"/>
                              <a:lumOff val="25000"/>
                            </a:schemeClr>
                          </a:solidFill>
                          <a:latin typeface="Times New Roman" panose="02020603050405020304" pitchFamily="18" charset="0"/>
                          <a:cs typeface="Times New Roman" panose="02020603050405020304" pitchFamily="18" charset="0"/>
                        </a:rPr>
                        <a:t>700758331</a:t>
                      </a:r>
                    </a:p>
                  </a:txBody>
                  <a:tcPr marL="256168" marR="192126" marT="128084" marB="12808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r>
                        <a:rPr lang="en-IN" sz="1800">
                          <a:solidFill>
                            <a:schemeClr val="tx1">
                              <a:lumMod val="75000"/>
                              <a:lumOff val="25000"/>
                            </a:schemeClr>
                          </a:solidFill>
                          <a:latin typeface="Times New Roman" panose="02020603050405020304" pitchFamily="18" charset="0"/>
                          <a:cs typeface="Times New Roman" panose="02020603050405020304" pitchFamily="18" charset="0"/>
                        </a:rPr>
                        <a:t>Anjana Devi Gorantla</a:t>
                      </a:r>
                    </a:p>
                  </a:txBody>
                  <a:tcPr marL="256168" marR="192126" marT="128084" marB="12808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r>
                        <a:rPr lang="en-IN" sz="1800" dirty="0">
                          <a:solidFill>
                            <a:schemeClr val="tx1">
                              <a:lumMod val="75000"/>
                              <a:lumOff val="25000"/>
                            </a:schemeClr>
                          </a:solidFill>
                          <a:latin typeface="Times New Roman" panose="02020603050405020304" pitchFamily="18" charset="0"/>
                          <a:cs typeface="Times New Roman" panose="02020603050405020304" pitchFamily="18" charset="0"/>
                        </a:rPr>
                        <a:t>Gathering Requirements</a:t>
                      </a:r>
                    </a:p>
                  </a:txBody>
                  <a:tcPr marL="256168" marR="192126" marT="128084" marB="12808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129538085"/>
                  </a:ext>
                </a:extLst>
              </a:tr>
            </a:tbl>
          </a:graphicData>
        </a:graphic>
      </p:graphicFrame>
    </p:spTree>
    <p:extLst>
      <p:ext uri="{BB962C8B-B14F-4D97-AF65-F5344CB8AC3E}">
        <p14:creationId xmlns:p14="http://schemas.microsoft.com/office/powerpoint/2010/main" val="3695012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0C9282-D001-6E6F-1C02-4BA2F28651A7}"/>
              </a:ext>
            </a:extLst>
          </p:cNvPr>
          <p:cNvSpPr>
            <a:spLocks noGrp="1"/>
          </p:cNvSpPr>
          <p:nvPr>
            <p:ph type="title"/>
          </p:nvPr>
        </p:nvSpPr>
        <p:spPr>
          <a:xfrm>
            <a:off x="479161" y="639193"/>
            <a:ext cx="2678858" cy="3573516"/>
          </a:xfrm>
        </p:spPr>
        <p:txBody>
          <a:bodyPr vert="horz" lIns="91440" tIns="45720" rIns="91440" bIns="45720" rtlCol="0" anchor="b">
            <a:normAutofit/>
          </a:bodyPr>
          <a:lstStyle/>
          <a:p>
            <a:pPr algn="l">
              <a:lnSpc>
                <a:spcPct val="90000"/>
              </a:lnSpc>
            </a:pPr>
            <a:r>
              <a:rPr lang="en-US" sz="3600" b="1" kern="1200" dirty="0">
                <a:solidFill>
                  <a:schemeClr val="tx1"/>
                </a:solidFill>
                <a:latin typeface="Times New Roman" panose="02020603050405020304" pitchFamily="18" charset="0"/>
                <a:cs typeface="Times New Roman" panose="02020603050405020304" pitchFamily="18" charset="0"/>
              </a:rPr>
              <a:t>Proposed System Architecture</a:t>
            </a:r>
            <a:endParaRPr lang="en-US" sz="3600" kern="1200" dirty="0">
              <a:solidFill>
                <a:schemeClr val="tx1"/>
              </a:solidFill>
              <a:latin typeface="Times New Roman" panose="02020603050405020304" pitchFamily="18" charset="0"/>
              <a:cs typeface="Times New Roman" panose="02020603050405020304" pitchFamily="18" charset="0"/>
            </a:endParaRPr>
          </a:p>
        </p:txBody>
      </p:sp>
      <p:sp>
        <p:nvSpPr>
          <p:cNvPr id="205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4409267"/>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a:extLst>
              <a:ext uri="{FF2B5EF4-FFF2-40B4-BE49-F238E27FC236}">
                <a16:creationId xmlns:a16="http://schemas.microsoft.com/office/drawing/2014/main" id="{162D1AA2-D461-2D10-69C7-CE87488B41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490722" y="1521447"/>
            <a:ext cx="5410962" cy="3787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516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6">
            <a:extLst>
              <a:ext uri="{FF2B5EF4-FFF2-40B4-BE49-F238E27FC236}">
                <a16:creationId xmlns:a16="http://schemas.microsoft.com/office/drawing/2014/main" id="{12468C8A-0634-489E-1D8B-11E9FBC46C9A}"/>
              </a:ext>
            </a:extLst>
          </p:cNvPr>
          <p:cNvSpPr>
            <a:spLocks noGrp="1"/>
          </p:cNvSpPr>
          <p:nvPr>
            <p:ph type="title"/>
          </p:nvPr>
        </p:nvSpPr>
        <p:spPr>
          <a:xfrm>
            <a:off x="0" y="1153571"/>
            <a:ext cx="3036723" cy="4461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ormAutofit/>
          </a:bodyPr>
          <a:lstStyle/>
          <a:p>
            <a:r>
              <a:rPr lang="en-US" sz="4000" b="1" dirty="0">
                <a:solidFill>
                  <a:srgbClr val="FFFFFF"/>
                </a:solidFill>
                <a:latin typeface="Times New Roman" panose="02020603050405020304" pitchFamily="18" charset="0"/>
                <a:cs typeface="Times New Roman" panose="02020603050405020304" pitchFamily="18" charset="0"/>
              </a:rPr>
              <a:t>Proposed Methodology</a:t>
            </a:r>
            <a:endParaRPr lang="en-IN" sz="4000" b="1" dirty="0">
              <a:solidFill>
                <a:srgbClr val="FFFFFF"/>
              </a:solidFill>
              <a:latin typeface="Times New Roman" panose="02020603050405020304" pitchFamily="18" charset="0"/>
              <a:cs typeface="Times New Roman" panose="02020603050405020304" pitchFamily="18" charset="0"/>
            </a:endParaRPr>
          </a:p>
        </p:txBody>
      </p:sp>
      <p:sp>
        <p:nvSpPr>
          <p:cNvPr id="26" name="Arc 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3363466-3897-E380-E489-D6AB714D6CEE}"/>
              </a:ext>
            </a:extLst>
          </p:cNvPr>
          <p:cNvSpPr>
            <a:spLocks noGrp="1"/>
          </p:cNvSpPr>
          <p:nvPr>
            <p:ph idx="1"/>
          </p:nvPr>
        </p:nvSpPr>
        <p:spPr>
          <a:xfrm>
            <a:off x="3335481" y="591344"/>
            <a:ext cx="5179868" cy="5585619"/>
          </a:xfrm>
        </p:spPr>
        <p:txBody>
          <a:bodyPr anchor="ctr">
            <a:normAutofit/>
          </a:bodyPr>
          <a:lstStyle/>
          <a:p>
            <a:pPr>
              <a:lnSpc>
                <a:spcPct val="90000"/>
              </a:lnSpc>
            </a:pPr>
            <a:r>
              <a:rPr lang="en-IN" sz="1800" dirty="0">
                <a:latin typeface="Times New Roman" panose="02020603050405020304" pitchFamily="18" charset="0"/>
                <a:cs typeface="Times New Roman" panose="02020603050405020304" pitchFamily="18" charset="0"/>
              </a:rPr>
              <a:t>Importing Modules</a:t>
            </a:r>
          </a:p>
          <a:p>
            <a:pPr>
              <a:lnSpc>
                <a:spcPct val="90000"/>
              </a:lnSpc>
            </a:pPr>
            <a:r>
              <a:rPr lang="en-IN" sz="1800" dirty="0">
                <a:latin typeface="Times New Roman" panose="02020603050405020304" pitchFamily="18" charset="0"/>
                <a:cs typeface="Times New Roman" panose="02020603050405020304" pitchFamily="18" charset="0"/>
              </a:rPr>
              <a:t>Importing Data</a:t>
            </a:r>
          </a:p>
          <a:p>
            <a:pPr>
              <a:lnSpc>
                <a:spcPct val="90000"/>
              </a:lnSpc>
            </a:pPr>
            <a:r>
              <a:rPr lang="en-IN" sz="1800" dirty="0">
                <a:latin typeface="Times New Roman" panose="02020603050405020304" pitchFamily="18" charset="0"/>
                <a:cs typeface="Times New Roman" panose="02020603050405020304" pitchFamily="18" charset="0"/>
              </a:rPr>
              <a:t>Preprocessing Data</a:t>
            </a:r>
          </a:p>
          <a:p>
            <a:pPr>
              <a:lnSpc>
                <a:spcPct val="90000"/>
              </a:lnSpc>
            </a:pPr>
            <a:r>
              <a:rPr lang="en-IN" sz="1800" dirty="0">
                <a:latin typeface="Times New Roman" panose="02020603050405020304" pitchFamily="18" charset="0"/>
                <a:cs typeface="Times New Roman" panose="02020603050405020304" pitchFamily="18" charset="0"/>
              </a:rPr>
              <a:t>Defining Layers</a:t>
            </a:r>
          </a:p>
          <a:p>
            <a:pPr>
              <a:lnSpc>
                <a:spcPct val="90000"/>
              </a:lnSpc>
            </a:pPr>
            <a:r>
              <a:rPr lang="en-IN" sz="1800" dirty="0">
                <a:latin typeface="Times New Roman" panose="02020603050405020304" pitchFamily="18" charset="0"/>
                <a:cs typeface="Times New Roman" panose="02020603050405020304" pitchFamily="18" charset="0"/>
              </a:rPr>
              <a:t>Creating Checkpoints</a:t>
            </a:r>
          </a:p>
          <a:p>
            <a:pPr>
              <a:lnSpc>
                <a:spcPct val="90000"/>
              </a:lnSpc>
            </a:pPr>
            <a:r>
              <a:rPr lang="en-IN" sz="1800" dirty="0">
                <a:latin typeface="Times New Roman" panose="02020603050405020304" pitchFamily="18" charset="0"/>
                <a:cs typeface="Times New Roman" panose="02020603050405020304" pitchFamily="18" charset="0"/>
              </a:rPr>
              <a:t>Training and Testing the Model</a:t>
            </a:r>
          </a:p>
          <a:p>
            <a:pPr>
              <a:lnSpc>
                <a:spcPct val="90000"/>
              </a:lnSpc>
            </a:pPr>
            <a:r>
              <a:rPr lang="en-IN" sz="1800" dirty="0">
                <a:latin typeface="Times New Roman" panose="02020603050405020304" pitchFamily="18" charset="0"/>
                <a:cs typeface="Times New Roman" panose="02020603050405020304" pitchFamily="18" charset="0"/>
              </a:rPr>
              <a:t>Saving the Model</a:t>
            </a:r>
          </a:p>
          <a:p>
            <a:pPr>
              <a:lnSpc>
                <a:spcPct val="90000"/>
              </a:lnSpc>
            </a:pPr>
            <a:r>
              <a:rPr lang="en-IN" sz="1800" dirty="0">
                <a:latin typeface="Times New Roman" panose="02020603050405020304" pitchFamily="18" charset="0"/>
                <a:cs typeface="Times New Roman" panose="02020603050405020304" pitchFamily="18" charset="0"/>
              </a:rPr>
              <a:t>Loading the Model</a:t>
            </a:r>
          </a:p>
          <a:p>
            <a:pPr>
              <a:lnSpc>
                <a:spcPct val="90000"/>
              </a:lnSpc>
            </a:pPr>
            <a:r>
              <a:rPr lang="en-IN" sz="1800" dirty="0">
                <a:latin typeface="Times New Roman" panose="02020603050405020304" pitchFamily="18" charset="0"/>
                <a:cs typeface="Times New Roman" panose="02020603050405020304" pitchFamily="18" charset="0"/>
              </a:rPr>
              <a:t>Plotting the Results</a:t>
            </a:r>
          </a:p>
          <a:p>
            <a:pPr>
              <a:lnSpc>
                <a:spcPct val="90000"/>
              </a:lnSpc>
            </a:pPr>
            <a:r>
              <a:rPr lang="en-IN" sz="1800" dirty="0">
                <a:latin typeface="Times New Roman" panose="02020603050405020304" pitchFamily="18" charset="0"/>
                <a:cs typeface="Times New Roman" panose="02020603050405020304" pitchFamily="18" charset="0"/>
              </a:rPr>
              <a:t>Creating the Interface</a:t>
            </a:r>
          </a:p>
          <a:p>
            <a:pPr>
              <a:lnSpc>
                <a:spcPct val="90000"/>
              </a:lnSpc>
            </a:pPr>
            <a:r>
              <a:rPr lang="en-IN" sz="1800" dirty="0">
                <a:latin typeface="Times New Roman" panose="02020603050405020304" pitchFamily="18" charset="0"/>
                <a:cs typeface="Times New Roman" panose="02020603050405020304" pitchFamily="18" charset="0"/>
              </a:rPr>
              <a:t>Predicting Classes for new images</a:t>
            </a:r>
          </a:p>
        </p:txBody>
      </p:sp>
    </p:spTree>
    <p:extLst>
      <p:ext uri="{BB962C8B-B14F-4D97-AF65-F5344CB8AC3E}">
        <p14:creationId xmlns:p14="http://schemas.microsoft.com/office/powerpoint/2010/main" val="4077517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23B3FCB-ABE5-61B7-680A-9BF944ABA3F2}"/>
              </a:ext>
            </a:extLst>
          </p:cNvPr>
          <p:cNvSpPr txBox="1"/>
          <p:nvPr/>
        </p:nvSpPr>
        <p:spPr>
          <a:xfrm>
            <a:off x="480060" y="320040"/>
            <a:ext cx="3868005" cy="389266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b="1" kern="1200" dirty="0">
                <a:solidFill>
                  <a:schemeClr val="tx1"/>
                </a:solidFill>
                <a:latin typeface="Times New Roman" panose="02020603050405020304" pitchFamily="18" charset="0"/>
                <a:ea typeface="+mj-ea"/>
                <a:cs typeface="Times New Roman" panose="02020603050405020304" pitchFamily="18" charset="0"/>
              </a:rPr>
              <a:t>Model Architecture</a:t>
            </a:r>
          </a:p>
        </p:txBody>
      </p:sp>
      <p:sp>
        <p:nvSpPr>
          <p:cNvPr id="2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5921" y="4409267"/>
            <a:ext cx="3182692" cy="18288"/>
          </a:xfrm>
          <a:custGeom>
            <a:avLst/>
            <a:gdLst>
              <a:gd name="connsiteX0" fmla="*/ 0 w 3182692"/>
              <a:gd name="connsiteY0" fmla="*/ 0 h 18288"/>
              <a:gd name="connsiteX1" fmla="*/ 604711 w 3182692"/>
              <a:gd name="connsiteY1" fmla="*/ 0 h 18288"/>
              <a:gd name="connsiteX2" fmla="*/ 1241250 w 3182692"/>
              <a:gd name="connsiteY2" fmla="*/ 0 h 18288"/>
              <a:gd name="connsiteX3" fmla="*/ 1909615 w 3182692"/>
              <a:gd name="connsiteY3" fmla="*/ 0 h 18288"/>
              <a:gd name="connsiteX4" fmla="*/ 2577981 w 3182692"/>
              <a:gd name="connsiteY4" fmla="*/ 0 h 18288"/>
              <a:gd name="connsiteX5" fmla="*/ 3182692 w 3182692"/>
              <a:gd name="connsiteY5" fmla="*/ 0 h 18288"/>
              <a:gd name="connsiteX6" fmla="*/ 3182692 w 3182692"/>
              <a:gd name="connsiteY6" fmla="*/ 18288 h 18288"/>
              <a:gd name="connsiteX7" fmla="*/ 2482500 w 3182692"/>
              <a:gd name="connsiteY7" fmla="*/ 18288 h 18288"/>
              <a:gd name="connsiteX8" fmla="*/ 1782308 w 3182692"/>
              <a:gd name="connsiteY8" fmla="*/ 18288 h 18288"/>
              <a:gd name="connsiteX9" fmla="*/ 1145769 w 3182692"/>
              <a:gd name="connsiteY9" fmla="*/ 18288 h 18288"/>
              <a:gd name="connsiteX10" fmla="*/ 0 w 3182692"/>
              <a:gd name="connsiteY10" fmla="*/ 18288 h 18288"/>
              <a:gd name="connsiteX11" fmla="*/ 0 w 3182692"/>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2692" h="18288" fill="none" extrusionOk="0">
                <a:moveTo>
                  <a:pt x="0" y="0"/>
                </a:moveTo>
                <a:cubicBezTo>
                  <a:pt x="126686" y="-21366"/>
                  <a:pt x="467788" y="9025"/>
                  <a:pt x="604711" y="0"/>
                </a:cubicBezTo>
                <a:cubicBezTo>
                  <a:pt x="741634" y="-9025"/>
                  <a:pt x="1061620" y="6814"/>
                  <a:pt x="1241250" y="0"/>
                </a:cubicBezTo>
                <a:cubicBezTo>
                  <a:pt x="1420880" y="-6814"/>
                  <a:pt x="1713773" y="13383"/>
                  <a:pt x="1909615" y="0"/>
                </a:cubicBezTo>
                <a:cubicBezTo>
                  <a:pt x="2105457" y="-13383"/>
                  <a:pt x="2257256" y="13567"/>
                  <a:pt x="2577981" y="0"/>
                </a:cubicBezTo>
                <a:cubicBezTo>
                  <a:pt x="2898706" y="-13567"/>
                  <a:pt x="3026063" y="6328"/>
                  <a:pt x="3182692" y="0"/>
                </a:cubicBezTo>
                <a:cubicBezTo>
                  <a:pt x="3181983" y="8157"/>
                  <a:pt x="3182279" y="12125"/>
                  <a:pt x="3182692" y="18288"/>
                </a:cubicBezTo>
                <a:cubicBezTo>
                  <a:pt x="2998421" y="21742"/>
                  <a:pt x="2675038" y="19014"/>
                  <a:pt x="2482500" y="18288"/>
                </a:cubicBezTo>
                <a:cubicBezTo>
                  <a:pt x="2289962" y="17562"/>
                  <a:pt x="1930644" y="6834"/>
                  <a:pt x="1782308" y="18288"/>
                </a:cubicBezTo>
                <a:cubicBezTo>
                  <a:pt x="1633972" y="29742"/>
                  <a:pt x="1287388" y="-1992"/>
                  <a:pt x="1145769" y="18288"/>
                </a:cubicBezTo>
                <a:cubicBezTo>
                  <a:pt x="1004150" y="38568"/>
                  <a:pt x="256377" y="-37438"/>
                  <a:pt x="0" y="18288"/>
                </a:cubicBezTo>
                <a:cubicBezTo>
                  <a:pt x="-46" y="12483"/>
                  <a:pt x="-203" y="6491"/>
                  <a:pt x="0" y="0"/>
                </a:cubicBezTo>
                <a:close/>
              </a:path>
              <a:path w="3182692" h="18288" stroke="0" extrusionOk="0">
                <a:moveTo>
                  <a:pt x="0" y="0"/>
                </a:moveTo>
                <a:cubicBezTo>
                  <a:pt x="283446" y="18201"/>
                  <a:pt x="432812" y="7290"/>
                  <a:pt x="604711" y="0"/>
                </a:cubicBezTo>
                <a:cubicBezTo>
                  <a:pt x="776610" y="-7290"/>
                  <a:pt x="982253" y="15478"/>
                  <a:pt x="1145769" y="0"/>
                </a:cubicBezTo>
                <a:cubicBezTo>
                  <a:pt x="1309285" y="-15478"/>
                  <a:pt x="1514247" y="-25520"/>
                  <a:pt x="1845961" y="0"/>
                </a:cubicBezTo>
                <a:cubicBezTo>
                  <a:pt x="2177675" y="25520"/>
                  <a:pt x="2297588" y="16646"/>
                  <a:pt x="2450673" y="0"/>
                </a:cubicBezTo>
                <a:cubicBezTo>
                  <a:pt x="2603758" y="-16646"/>
                  <a:pt x="3023048" y="-21196"/>
                  <a:pt x="3182692" y="0"/>
                </a:cubicBezTo>
                <a:cubicBezTo>
                  <a:pt x="3182428" y="4493"/>
                  <a:pt x="3183076" y="9472"/>
                  <a:pt x="3182692" y="18288"/>
                </a:cubicBezTo>
                <a:cubicBezTo>
                  <a:pt x="3039109" y="-12701"/>
                  <a:pt x="2823860" y="13848"/>
                  <a:pt x="2546154" y="18288"/>
                </a:cubicBezTo>
                <a:cubicBezTo>
                  <a:pt x="2268448" y="22728"/>
                  <a:pt x="2098674" y="5291"/>
                  <a:pt x="1845961" y="18288"/>
                </a:cubicBezTo>
                <a:cubicBezTo>
                  <a:pt x="1593248" y="31285"/>
                  <a:pt x="1456743" y="27560"/>
                  <a:pt x="1304904" y="18288"/>
                </a:cubicBezTo>
                <a:cubicBezTo>
                  <a:pt x="1153065" y="9016"/>
                  <a:pt x="947204" y="11126"/>
                  <a:pt x="668365" y="18288"/>
                </a:cubicBezTo>
                <a:cubicBezTo>
                  <a:pt x="389526" y="25450"/>
                  <a:pt x="288244" y="-4628"/>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flowchart&#10;&#10;Description automatically generated">
            <a:extLst>
              <a:ext uri="{FF2B5EF4-FFF2-40B4-BE49-F238E27FC236}">
                <a16:creationId xmlns:a16="http://schemas.microsoft.com/office/drawing/2014/main" id="{E1546F87-F3E0-2433-E583-38121EC72F99}"/>
              </a:ext>
            </a:extLst>
          </p:cNvPr>
          <p:cNvPicPr>
            <a:picLocks noChangeAspect="1"/>
          </p:cNvPicPr>
          <p:nvPr/>
        </p:nvPicPr>
        <p:blipFill>
          <a:blip r:embed="rId2"/>
          <a:stretch>
            <a:fillRect/>
          </a:stretch>
        </p:blipFill>
        <p:spPr>
          <a:xfrm>
            <a:off x="5701004" y="0"/>
            <a:ext cx="2962936" cy="6858000"/>
          </a:xfrm>
          <a:prstGeom prst="rect">
            <a:avLst/>
          </a:prstGeom>
        </p:spPr>
      </p:pic>
    </p:spTree>
    <p:extLst>
      <p:ext uri="{BB962C8B-B14F-4D97-AF65-F5344CB8AC3E}">
        <p14:creationId xmlns:p14="http://schemas.microsoft.com/office/powerpoint/2010/main" val="1634602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29734-B632-4F5F-584A-03459E4151D7}"/>
              </a:ext>
            </a:extLst>
          </p:cNvPr>
          <p:cNvSpPr>
            <a:spLocks noGrp="1"/>
          </p:cNvSpPr>
          <p:nvPr>
            <p:ph type="title"/>
          </p:nvPr>
        </p:nvSpPr>
        <p:spPr>
          <a:xfrm>
            <a:off x="473202" y="639520"/>
            <a:ext cx="2571750" cy="1719072"/>
          </a:xfrm>
        </p:spPr>
        <p:txBody>
          <a:bodyPr anchor="b">
            <a:normAutofit/>
          </a:bodyPr>
          <a:lstStyle/>
          <a:p>
            <a:r>
              <a:rPr lang="en-IN" sz="4700" dirty="0">
                <a:latin typeface="Times New Roman" panose="02020603050405020304" pitchFamily="18" charset="0"/>
                <a:cs typeface="Times New Roman" panose="02020603050405020304" pitchFamily="18" charset="0"/>
              </a:rPr>
              <a:t>Results</a:t>
            </a:r>
          </a:p>
        </p:txBody>
      </p:sp>
      <p:sp>
        <p:nvSpPr>
          <p:cNvPr id="22"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1E840A3-8EEB-E17B-5F9F-9F16AA407F66}"/>
              </a:ext>
            </a:extLst>
          </p:cNvPr>
          <p:cNvSpPr>
            <a:spLocks noGrp="1"/>
          </p:cNvSpPr>
          <p:nvPr>
            <p:ph idx="1"/>
          </p:nvPr>
        </p:nvSpPr>
        <p:spPr>
          <a:xfrm>
            <a:off x="473202" y="2807208"/>
            <a:ext cx="2571750" cy="3410712"/>
          </a:xfrm>
        </p:spPr>
        <p:txBody>
          <a:bodyPr anchor="t">
            <a:normAutofit/>
          </a:bodyPr>
          <a:lstStyle/>
          <a:p>
            <a:pPr marL="0" indent="0" algn="just">
              <a:buNone/>
            </a:pPr>
            <a:r>
              <a:rPr lang="en-US" sz="1800" dirty="0">
                <a:latin typeface="Times New Roman" panose="02020603050405020304" pitchFamily="18" charset="0"/>
                <a:cs typeface="Times New Roman" panose="02020603050405020304" pitchFamily="18" charset="0"/>
              </a:rPr>
              <a:t>The training and validation accuracy for classifying injuries using the training data acquired by the CNN model topped out at 95.3%.</a:t>
            </a:r>
          </a:p>
        </p:txBody>
      </p:sp>
      <p:pic>
        <p:nvPicPr>
          <p:cNvPr id="8" name="Picture 7" descr="A graph of a graph&#10;&#10;Description automatically generated">
            <a:extLst>
              <a:ext uri="{FF2B5EF4-FFF2-40B4-BE49-F238E27FC236}">
                <a16:creationId xmlns:a16="http://schemas.microsoft.com/office/drawing/2014/main" id="{BAC61E2E-7B4D-D0BA-9FE6-5F589314489D}"/>
              </a:ext>
            </a:extLst>
          </p:cNvPr>
          <p:cNvPicPr>
            <a:picLocks noChangeAspect="1"/>
          </p:cNvPicPr>
          <p:nvPr/>
        </p:nvPicPr>
        <p:blipFill>
          <a:blip r:embed="rId2"/>
          <a:stretch>
            <a:fillRect/>
          </a:stretch>
        </p:blipFill>
        <p:spPr>
          <a:xfrm>
            <a:off x="3490722" y="1564996"/>
            <a:ext cx="5177790" cy="3728008"/>
          </a:xfrm>
          <a:prstGeom prst="rect">
            <a:avLst/>
          </a:prstGeom>
        </p:spPr>
      </p:pic>
    </p:spTree>
    <p:extLst>
      <p:ext uri="{BB962C8B-B14F-4D97-AF65-F5344CB8AC3E}">
        <p14:creationId xmlns:p14="http://schemas.microsoft.com/office/powerpoint/2010/main" val="1558535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9549DA0-48D5-9814-43C2-1F817F6DDD4B}"/>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F5188-245B-BB0E-43D0-EDB2930CCAB4}"/>
              </a:ext>
            </a:extLst>
          </p:cNvPr>
          <p:cNvSpPr>
            <a:spLocks noGrp="1"/>
          </p:cNvSpPr>
          <p:nvPr>
            <p:ph type="title"/>
          </p:nvPr>
        </p:nvSpPr>
        <p:spPr>
          <a:xfrm>
            <a:off x="429369" y="238539"/>
            <a:ext cx="8263890" cy="1434415"/>
          </a:xfrm>
        </p:spPr>
        <p:txBody>
          <a:bodyPr anchor="b">
            <a:normAutofit/>
          </a:bodyPr>
          <a:lstStyle/>
          <a:p>
            <a:r>
              <a:rPr lang="en-IN" sz="4700" dirty="0">
                <a:latin typeface="Times New Roman" panose="02020603050405020304" pitchFamily="18" charset="0"/>
                <a:cs typeface="Times New Roman" panose="02020603050405020304" pitchFamily="18" charset="0"/>
              </a:rPr>
              <a:t>Screen Shots of the Execution</a:t>
            </a:r>
          </a:p>
        </p:txBody>
      </p:sp>
      <p:sp>
        <p:nvSpPr>
          <p:cNvPr id="2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681544"/>
            <a:ext cx="8229600" cy="18288"/>
          </a:xfrm>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8940" y="5812"/>
                  <a:pt x="8229447" y="9773"/>
                  <a:pt x="8229600" y="18288"/>
                </a:cubicBezTo>
                <a:cubicBezTo>
                  <a:pt x="7940706" y="-9293"/>
                  <a:pt x="7792584" y="-16009"/>
                  <a:pt x="7461504" y="18288"/>
                </a:cubicBezTo>
                <a:cubicBezTo>
                  <a:pt x="7130424" y="52585"/>
                  <a:pt x="7080072" y="43845"/>
                  <a:pt x="6940296" y="18288"/>
                </a:cubicBezTo>
                <a:cubicBezTo>
                  <a:pt x="6800520" y="-7269"/>
                  <a:pt x="6672872" y="26671"/>
                  <a:pt x="6419088" y="18288"/>
                </a:cubicBezTo>
                <a:cubicBezTo>
                  <a:pt x="6165304" y="9905"/>
                  <a:pt x="5869721" y="4987"/>
                  <a:pt x="5650992" y="18288"/>
                </a:cubicBezTo>
                <a:cubicBezTo>
                  <a:pt x="5432263" y="31589"/>
                  <a:pt x="5308310" y="3023"/>
                  <a:pt x="5129784" y="18288"/>
                </a:cubicBezTo>
                <a:cubicBezTo>
                  <a:pt x="4951258" y="33553"/>
                  <a:pt x="4799696" y="15357"/>
                  <a:pt x="4690872" y="18288"/>
                </a:cubicBezTo>
                <a:cubicBezTo>
                  <a:pt x="4582048" y="21219"/>
                  <a:pt x="4311124" y="-7836"/>
                  <a:pt x="4087368" y="18288"/>
                </a:cubicBezTo>
                <a:cubicBezTo>
                  <a:pt x="3863612" y="44412"/>
                  <a:pt x="3730288" y="13374"/>
                  <a:pt x="3401568" y="18288"/>
                </a:cubicBezTo>
                <a:cubicBezTo>
                  <a:pt x="3072848" y="23202"/>
                  <a:pt x="3020684" y="32425"/>
                  <a:pt x="2798064" y="18288"/>
                </a:cubicBezTo>
                <a:cubicBezTo>
                  <a:pt x="2575444" y="4151"/>
                  <a:pt x="2440915" y="-7352"/>
                  <a:pt x="2276856" y="18288"/>
                </a:cubicBezTo>
                <a:cubicBezTo>
                  <a:pt x="2112797" y="43928"/>
                  <a:pt x="1726502" y="-9560"/>
                  <a:pt x="1426464" y="18288"/>
                </a:cubicBezTo>
                <a:cubicBezTo>
                  <a:pt x="1126426" y="46136"/>
                  <a:pt x="992925" y="21016"/>
                  <a:pt x="740664" y="18288"/>
                </a:cubicBezTo>
                <a:cubicBezTo>
                  <a:pt x="488403" y="15560"/>
                  <a:pt x="195650" y="-16061"/>
                  <a:pt x="0" y="18288"/>
                </a:cubicBezTo>
                <a:cubicBezTo>
                  <a:pt x="348" y="9455"/>
                  <a:pt x="654" y="3983"/>
                  <a:pt x="0" y="0"/>
                </a:cubicBezTo>
                <a:close/>
              </a:path>
              <a:path w="8229600" h="18288"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30508" y="6337"/>
                  <a:pt x="8228722" y="11778"/>
                  <a:pt x="8229600" y="18288"/>
                </a:cubicBezTo>
                <a:cubicBezTo>
                  <a:pt x="8075287" y="35054"/>
                  <a:pt x="7821366" y="21850"/>
                  <a:pt x="7626096" y="18288"/>
                </a:cubicBezTo>
                <a:cubicBezTo>
                  <a:pt x="7430826" y="14726"/>
                  <a:pt x="7320004" y="-9669"/>
                  <a:pt x="7022592" y="18288"/>
                </a:cubicBezTo>
                <a:cubicBezTo>
                  <a:pt x="6725180" y="46245"/>
                  <a:pt x="6348804" y="-14025"/>
                  <a:pt x="6172200" y="18288"/>
                </a:cubicBezTo>
                <a:cubicBezTo>
                  <a:pt x="5995596" y="50601"/>
                  <a:pt x="5788102" y="22890"/>
                  <a:pt x="5650992" y="18288"/>
                </a:cubicBezTo>
                <a:cubicBezTo>
                  <a:pt x="5513882" y="13686"/>
                  <a:pt x="5198399" y="29121"/>
                  <a:pt x="4882896" y="18288"/>
                </a:cubicBezTo>
                <a:cubicBezTo>
                  <a:pt x="4567393" y="7455"/>
                  <a:pt x="4557008" y="26965"/>
                  <a:pt x="4443984" y="18288"/>
                </a:cubicBezTo>
                <a:cubicBezTo>
                  <a:pt x="4330960" y="9611"/>
                  <a:pt x="4061674" y="28891"/>
                  <a:pt x="3758184" y="18288"/>
                </a:cubicBezTo>
                <a:cubicBezTo>
                  <a:pt x="3454694" y="7685"/>
                  <a:pt x="3380392" y="19119"/>
                  <a:pt x="3236976" y="18288"/>
                </a:cubicBezTo>
                <a:cubicBezTo>
                  <a:pt x="3093560" y="17457"/>
                  <a:pt x="2632116" y="37607"/>
                  <a:pt x="2386584" y="18288"/>
                </a:cubicBezTo>
                <a:cubicBezTo>
                  <a:pt x="2141052" y="-1031"/>
                  <a:pt x="2110884" y="28777"/>
                  <a:pt x="1947672" y="18288"/>
                </a:cubicBezTo>
                <a:cubicBezTo>
                  <a:pt x="1784460" y="7799"/>
                  <a:pt x="1535467" y="461"/>
                  <a:pt x="1261872" y="18288"/>
                </a:cubicBezTo>
                <a:cubicBezTo>
                  <a:pt x="988277" y="36115"/>
                  <a:pt x="1021096" y="10375"/>
                  <a:pt x="822960" y="18288"/>
                </a:cubicBezTo>
                <a:cubicBezTo>
                  <a:pt x="624824" y="26201"/>
                  <a:pt x="298309" y="1283"/>
                  <a:pt x="0" y="18288"/>
                </a:cubicBezTo>
                <a:cubicBezTo>
                  <a:pt x="-633" y="12278"/>
                  <a:pt x="-757" y="5867"/>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screenshot of a computer&#10;&#10;Description automatically generated">
            <a:extLst>
              <a:ext uri="{FF2B5EF4-FFF2-40B4-BE49-F238E27FC236}">
                <a16:creationId xmlns:a16="http://schemas.microsoft.com/office/drawing/2014/main" id="{A249D99F-A11D-666A-C6F7-BDDED5886884}"/>
              </a:ext>
            </a:extLst>
          </p:cNvPr>
          <p:cNvPicPr>
            <a:picLocks noChangeAspect="1"/>
          </p:cNvPicPr>
          <p:nvPr/>
        </p:nvPicPr>
        <p:blipFill rotWithShape="1">
          <a:blip r:embed="rId2"/>
          <a:srcRect l="16630" r="30697" b="-1"/>
          <a:stretch/>
        </p:blipFill>
        <p:spPr>
          <a:xfrm>
            <a:off x="5358137" y="2071688"/>
            <a:ext cx="2955798" cy="4096512"/>
          </a:xfrm>
          <a:prstGeom prst="rect">
            <a:avLst/>
          </a:prstGeom>
        </p:spPr>
      </p:pic>
      <p:pic>
        <p:nvPicPr>
          <p:cNvPr id="18" name="Content Placeholder 12" descr="A screenshot of a computer&#10;&#10;Description automatically generated">
            <a:extLst>
              <a:ext uri="{FF2B5EF4-FFF2-40B4-BE49-F238E27FC236}">
                <a16:creationId xmlns:a16="http://schemas.microsoft.com/office/drawing/2014/main" id="{471EBE0F-C0E8-E2EF-AC9B-17A73B9CB039}"/>
              </a:ext>
            </a:extLst>
          </p:cNvPr>
          <p:cNvPicPr>
            <a:picLocks noGrp="1" noChangeAspect="1"/>
          </p:cNvPicPr>
          <p:nvPr>
            <p:ph idx="1"/>
          </p:nvPr>
        </p:nvPicPr>
        <p:blipFill>
          <a:blip r:embed="rId3"/>
          <a:stretch>
            <a:fillRect/>
          </a:stretch>
        </p:blipFill>
        <p:spPr>
          <a:xfrm>
            <a:off x="1362441" y="2071688"/>
            <a:ext cx="3167918" cy="4119562"/>
          </a:xfrm>
        </p:spPr>
      </p:pic>
    </p:spTree>
    <p:extLst>
      <p:ext uri="{BB962C8B-B14F-4D97-AF65-F5344CB8AC3E}">
        <p14:creationId xmlns:p14="http://schemas.microsoft.com/office/powerpoint/2010/main" val="10665018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1DDAD93-E691-6078-97AE-D31F06F8ACDF}"/>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43522E-489D-343E-0BB6-000FBF1BD3C5}"/>
              </a:ext>
            </a:extLst>
          </p:cNvPr>
          <p:cNvSpPr>
            <a:spLocks noGrp="1"/>
          </p:cNvSpPr>
          <p:nvPr>
            <p:ph type="title"/>
          </p:nvPr>
        </p:nvSpPr>
        <p:spPr>
          <a:xfrm>
            <a:off x="479161" y="639193"/>
            <a:ext cx="2678858" cy="3573516"/>
          </a:xfrm>
        </p:spPr>
        <p:txBody>
          <a:bodyPr vert="horz" lIns="91440" tIns="45720" rIns="91440" bIns="45720" rtlCol="0" anchor="b">
            <a:normAutofit/>
          </a:bodyPr>
          <a:lstStyle/>
          <a:p>
            <a:pPr algn="l">
              <a:lnSpc>
                <a:spcPct val="90000"/>
              </a:lnSpc>
            </a:pPr>
            <a:r>
              <a:rPr lang="en-US" sz="5000" dirty="0">
                <a:latin typeface="Times New Roman" panose="02020603050405020304" pitchFamily="18" charset="0"/>
                <a:cs typeface="Times New Roman" panose="02020603050405020304" pitchFamily="18" charset="0"/>
              </a:rPr>
              <a:t>Output</a:t>
            </a:r>
            <a:endParaRPr lang="en-US" sz="5000" kern="1200" dirty="0">
              <a:solidFill>
                <a:schemeClr val="tx1"/>
              </a:solidFill>
              <a:latin typeface="Times New Roman" panose="02020603050405020304" pitchFamily="18" charset="0"/>
              <a:cs typeface="Times New Roman" panose="02020603050405020304" pitchFamily="18" charset="0"/>
            </a:endParaRPr>
          </a:p>
        </p:txBody>
      </p:sp>
      <p:sp>
        <p:nvSpPr>
          <p:cNvPr id="1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4409267"/>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person getting a blood sample from a hand&#10;&#10;Description automatically generated">
            <a:extLst>
              <a:ext uri="{FF2B5EF4-FFF2-40B4-BE49-F238E27FC236}">
                <a16:creationId xmlns:a16="http://schemas.microsoft.com/office/drawing/2014/main" id="{4AD9E24B-6588-95C5-25F4-1A9F6CFB6D1C}"/>
              </a:ext>
            </a:extLst>
          </p:cNvPr>
          <p:cNvPicPr>
            <a:picLocks noGrp="1" noChangeAspect="1"/>
          </p:cNvPicPr>
          <p:nvPr>
            <p:ph idx="1"/>
          </p:nvPr>
        </p:nvPicPr>
        <p:blipFill>
          <a:blip r:embed="rId2"/>
          <a:stretch>
            <a:fillRect/>
          </a:stretch>
        </p:blipFill>
        <p:spPr>
          <a:xfrm>
            <a:off x="3913598" y="640080"/>
            <a:ext cx="4565210" cy="5550408"/>
          </a:xfrm>
          <a:prstGeom prst="rect">
            <a:avLst/>
          </a:prstGeom>
        </p:spPr>
      </p:pic>
    </p:spTree>
    <p:extLst>
      <p:ext uri="{BB962C8B-B14F-4D97-AF65-F5344CB8AC3E}">
        <p14:creationId xmlns:p14="http://schemas.microsoft.com/office/powerpoint/2010/main" val="202913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56FED3F-A6E8-FCE3-6608-09B0A02DF5CC}"/>
              </a:ext>
            </a:extLst>
          </p:cNvPr>
          <p:cNvSpPr/>
          <p:nvPr/>
        </p:nvSpPr>
        <p:spPr>
          <a:xfrm>
            <a:off x="200084" y="1153571"/>
            <a:ext cx="3030383" cy="4461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nSpc>
                <a:spcPct val="90000"/>
              </a:lnSpc>
              <a:spcBef>
                <a:spcPct val="0"/>
              </a:spcBef>
              <a:spcAft>
                <a:spcPts val="600"/>
              </a:spcAft>
            </a:pPr>
            <a:r>
              <a:rPr lang="en-US" sz="4400" b="1" kern="1200" dirty="0">
                <a:solidFill>
                  <a:srgbClr val="FFFFFF"/>
                </a:solidFill>
                <a:latin typeface="Times New Roman" panose="02020603050405020304" pitchFamily="18" charset="0"/>
                <a:ea typeface="+mj-ea"/>
                <a:cs typeface="Times New Roman" panose="02020603050405020304" pitchFamily="18" charset="0"/>
              </a:rPr>
              <a:t>Conclusion</a:t>
            </a:r>
          </a:p>
        </p:txBody>
      </p:sp>
      <p:sp>
        <p:nvSpPr>
          <p:cNvPr id="17" name="Arc 1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TextBox 7">
            <a:extLst>
              <a:ext uri="{FF2B5EF4-FFF2-40B4-BE49-F238E27FC236}">
                <a16:creationId xmlns:a16="http://schemas.microsoft.com/office/drawing/2014/main" id="{CC5B6FD5-946F-B96D-966D-52B34055F6F3}"/>
              </a:ext>
            </a:extLst>
          </p:cNvPr>
          <p:cNvSpPr txBox="1"/>
          <p:nvPr/>
        </p:nvSpPr>
        <p:spPr>
          <a:xfrm>
            <a:off x="3335481" y="591344"/>
            <a:ext cx="5179868" cy="5585619"/>
          </a:xfrm>
          <a:prstGeom prst="rect">
            <a:avLst/>
          </a:prstGeom>
        </p:spPr>
        <p:txBody>
          <a:bodyPr vert="horz" lIns="91440" tIns="45720" rIns="91440" bIns="45720" rtlCol="0" anchor="ctr">
            <a:normAutofit/>
          </a:bodyPr>
          <a:lstStyle/>
          <a:p>
            <a:pPr algn="just">
              <a:lnSpc>
                <a:spcPct val="90000"/>
              </a:lnSpc>
              <a:spcAft>
                <a:spcPts val="600"/>
              </a:spcAft>
            </a:pPr>
            <a:r>
              <a:rPr lang="en-US" dirty="0">
                <a:latin typeface="Times New Roman" panose="02020603050405020304" pitchFamily="18" charset="0"/>
                <a:cs typeface="Times New Roman" panose="02020603050405020304" pitchFamily="18" charset="0"/>
              </a:rPr>
              <a:t>The results of this study are the application of deep learning algorithms in the prediction and treatment of injuries. To our best understanding, the model built according to the proposed method exhibits better accuracy. We have created a feature to aid people in reducing discomfort from joint and muscle injuries.</a:t>
            </a:r>
          </a:p>
        </p:txBody>
      </p:sp>
    </p:spTree>
    <p:extLst>
      <p:ext uri="{BB962C8B-B14F-4D97-AF65-F5344CB8AC3E}">
        <p14:creationId xmlns:p14="http://schemas.microsoft.com/office/powerpoint/2010/main" val="21856950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5D253BAC-C5A2-789F-BECA-D0BE26ED4A97}"/>
              </a:ext>
            </a:extLst>
          </p:cNvPr>
          <p:cNvSpPr>
            <a:spLocks noGrp="1"/>
          </p:cNvSpPr>
          <p:nvPr>
            <p:ph type="title"/>
          </p:nvPr>
        </p:nvSpPr>
        <p:spPr>
          <a:xfrm>
            <a:off x="202846" y="1153571"/>
            <a:ext cx="2864197" cy="4461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ormAutofit/>
          </a:bodyPr>
          <a:lstStyle/>
          <a:p>
            <a:r>
              <a:rPr lang="en-IN" b="1" dirty="0">
                <a:solidFill>
                  <a:srgbClr val="FFFFFF"/>
                </a:solidFill>
                <a:latin typeface="Times New Roman" panose="02020603050405020304" pitchFamily="18" charset="0"/>
                <a:cs typeface="Times New Roman" panose="02020603050405020304" pitchFamily="18" charset="0"/>
              </a:rPr>
              <a:t>References</a:t>
            </a:r>
          </a:p>
        </p:txBody>
      </p:sp>
      <p:sp>
        <p:nvSpPr>
          <p:cNvPr id="17" name="Arc 1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AD38C81-82AB-509B-2C29-4F90D8249CCE}"/>
              </a:ext>
            </a:extLst>
          </p:cNvPr>
          <p:cNvSpPr>
            <a:spLocks noGrp="1"/>
          </p:cNvSpPr>
          <p:nvPr>
            <p:ph idx="1"/>
          </p:nvPr>
        </p:nvSpPr>
        <p:spPr>
          <a:xfrm>
            <a:off x="3335481" y="591344"/>
            <a:ext cx="5179868" cy="5585619"/>
          </a:xfrm>
        </p:spPr>
        <p:txBody>
          <a:bodyPr anchor="ctr">
            <a:normAutofit/>
          </a:bodyPr>
          <a:lstStyle/>
          <a:p>
            <a:pPr marL="0" indent="0" algn="just">
              <a:lnSpc>
                <a:spcPct val="90000"/>
              </a:lnSpc>
              <a:buNone/>
            </a:pPr>
            <a:r>
              <a:rPr lang="en-IN" sz="1800" dirty="0">
                <a:latin typeface="Times New Roman" panose="02020603050405020304" pitchFamily="18" charset="0"/>
                <a:cs typeface="Times New Roman" panose="02020603050405020304" pitchFamily="18" charset="0"/>
              </a:rPr>
              <a:t>[1] Ahmed Shihab Ahmed ,Hussein Ali Salah, Jalal </a:t>
            </a:r>
            <a:r>
              <a:rPr lang="en-IN" sz="1800" dirty="0" err="1">
                <a:latin typeface="Times New Roman" panose="02020603050405020304" pitchFamily="18" charset="0"/>
                <a:cs typeface="Times New Roman" panose="02020603050405020304" pitchFamily="18" charset="0"/>
              </a:rPr>
              <a:t>Q.Jameel</a:t>
            </a:r>
            <a:r>
              <a:rPr lang="en-IN" sz="1800" dirty="0">
                <a:latin typeface="Times New Roman" panose="02020603050405020304" pitchFamily="18" charset="0"/>
                <a:cs typeface="Times New Roman" panose="02020603050405020304" pitchFamily="18" charset="0"/>
              </a:rPr>
              <a:t> "Software Development for First Aid Decision Support System" in Iraqi Journal of Science, 2020, Vol. 61, No. 1, pp: 202-214, DOI: 10.24996/ijs.2020.61.1.23. </a:t>
            </a:r>
          </a:p>
          <a:p>
            <a:pPr marL="0" indent="0" algn="just">
              <a:lnSpc>
                <a:spcPct val="90000"/>
              </a:lnSpc>
              <a:buNone/>
            </a:pPr>
            <a:endParaRPr lang="en-IN" sz="1800" dirty="0">
              <a:latin typeface="Times New Roman" panose="02020603050405020304" pitchFamily="18" charset="0"/>
              <a:cs typeface="Times New Roman" panose="02020603050405020304" pitchFamily="18" charset="0"/>
            </a:endParaRPr>
          </a:p>
          <a:p>
            <a:pPr marL="0" indent="0" algn="just">
              <a:lnSpc>
                <a:spcPct val="90000"/>
              </a:lnSpc>
              <a:buNone/>
            </a:pPr>
            <a:r>
              <a:rPr lang="en-IN" sz="1800" dirty="0">
                <a:latin typeface="Times New Roman" panose="02020603050405020304" pitchFamily="18" charset="0"/>
                <a:cs typeface="Times New Roman" panose="02020603050405020304" pitchFamily="18" charset="0"/>
              </a:rPr>
              <a:t>[2] </a:t>
            </a:r>
            <a:r>
              <a:rPr lang="en-IN" sz="1800" dirty="0" err="1">
                <a:latin typeface="Times New Roman" panose="02020603050405020304" pitchFamily="18" charset="0"/>
                <a:cs typeface="Times New Roman" panose="02020603050405020304" pitchFamily="18" charset="0"/>
              </a:rPr>
              <a:t>Eman</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Galaleldin</a:t>
            </a:r>
            <a:r>
              <a:rPr lang="en-IN" sz="1800" dirty="0">
                <a:latin typeface="Times New Roman" panose="02020603050405020304" pitchFamily="18" charset="0"/>
                <a:cs typeface="Times New Roman" panose="02020603050405020304" pitchFamily="18" charset="0"/>
              </a:rPr>
              <a:t> Ahmed </a:t>
            </a:r>
            <a:r>
              <a:rPr lang="en-IN" sz="1800" dirty="0" err="1">
                <a:latin typeface="Times New Roman" panose="02020603050405020304" pitchFamily="18" charset="0"/>
                <a:cs typeface="Times New Roman" panose="02020603050405020304" pitchFamily="18" charset="0"/>
              </a:rPr>
              <a:t>Kalil</a:t>
            </a:r>
            <a:r>
              <a:rPr lang="en-IN" sz="1800" dirty="0">
                <a:latin typeface="Times New Roman" panose="02020603050405020304" pitchFamily="18" charset="0"/>
                <a:cs typeface="Times New Roman" panose="02020603050405020304" pitchFamily="18" charset="0"/>
              </a:rPr>
              <a:t> "A Novel Method for Robots to Provide First Aid to Injured People Inside the Mines Using GIS Technology" in IJCSNS International Journal of Computer Science and Network Security, VOL.23 No.8, August 2023, DOI: 10.22937/IJCSNS.2023.23.8.1. </a:t>
            </a:r>
          </a:p>
          <a:p>
            <a:pPr marL="0" indent="0" algn="just">
              <a:lnSpc>
                <a:spcPct val="90000"/>
              </a:lnSpc>
              <a:buNone/>
            </a:pPr>
            <a:endParaRPr lang="en-IN" sz="1800" dirty="0">
              <a:latin typeface="Times New Roman" panose="02020603050405020304" pitchFamily="18" charset="0"/>
              <a:cs typeface="Times New Roman" panose="02020603050405020304" pitchFamily="18" charset="0"/>
            </a:endParaRPr>
          </a:p>
          <a:p>
            <a:pPr marL="0" indent="0" algn="just">
              <a:lnSpc>
                <a:spcPct val="90000"/>
              </a:lnSpc>
              <a:buNone/>
            </a:pPr>
            <a:r>
              <a:rPr lang="en-IN" sz="1800" dirty="0">
                <a:latin typeface="Times New Roman" panose="02020603050405020304" pitchFamily="18" charset="0"/>
                <a:cs typeface="Times New Roman" panose="02020603050405020304" pitchFamily="18" charset="0"/>
              </a:rPr>
              <a:t>[3] Qing Liu, </a:t>
            </a:r>
            <a:r>
              <a:rPr lang="en-IN" sz="1800" dirty="0" err="1">
                <a:latin typeface="Times New Roman" panose="02020603050405020304" pitchFamily="18" charset="0"/>
                <a:cs typeface="Times New Roman" panose="02020603050405020304" pitchFamily="18" charset="0"/>
              </a:rPr>
              <a:t>Liping</a:t>
            </a:r>
            <a:r>
              <a:rPr lang="en-IN" sz="1800" dirty="0">
                <a:latin typeface="Times New Roman" panose="02020603050405020304" pitchFamily="18" charset="0"/>
                <a:cs typeface="Times New Roman" panose="02020603050405020304" pitchFamily="18" charset="0"/>
              </a:rPr>
              <a:t> Yang, and </a:t>
            </a:r>
            <a:r>
              <a:rPr lang="en-IN" sz="1800" dirty="0" err="1">
                <a:latin typeface="Times New Roman" panose="02020603050405020304" pitchFamily="18" charset="0"/>
                <a:cs typeface="Times New Roman" panose="02020603050405020304" pitchFamily="18" charset="0"/>
              </a:rPr>
              <a:t>Qingrong</a:t>
            </a:r>
            <a:r>
              <a:rPr lang="en-IN" sz="1800" dirty="0">
                <a:latin typeface="Times New Roman" panose="02020603050405020304" pitchFamily="18" charset="0"/>
                <a:cs typeface="Times New Roman" panose="02020603050405020304" pitchFamily="18" charset="0"/>
              </a:rPr>
              <a:t> Peng "Artificial Intelligence Technology-Based Medical Information Processing and Emergency First Aid Nursing Management" in </a:t>
            </a:r>
            <a:r>
              <a:rPr lang="en-IN" sz="1800" dirty="0" err="1">
                <a:latin typeface="Times New Roman" panose="02020603050405020304" pitchFamily="18" charset="0"/>
                <a:cs typeface="Times New Roman" panose="02020603050405020304" pitchFamily="18" charset="0"/>
              </a:rPr>
              <a:t>Comput</a:t>
            </a:r>
            <a:r>
              <a:rPr lang="en-IN" sz="1800" dirty="0">
                <a:latin typeface="Times New Roman" panose="02020603050405020304" pitchFamily="18" charset="0"/>
                <a:cs typeface="Times New Roman" panose="02020603050405020304" pitchFamily="18" charset="0"/>
              </a:rPr>
              <a:t> Math Methods Med. 2022; 2022: 8677118, DOI: 10.1155/2022/8677118.</a:t>
            </a:r>
          </a:p>
        </p:txBody>
      </p:sp>
    </p:spTree>
    <p:extLst>
      <p:ext uri="{BB962C8B-B14F-4D97-AF65-F5344CB8AC3E}">
        <p14:creationId xmlns:p14="http://schemas.microsoft.com/office/powerpoint/2010/main" val="5068326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718" name="Rectangle 104871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00" name="TextBox 2"/>
          <p:cNvSpPr txBox="1"/>
          <p:nvPr/>
        </p:nvSpPr>
        <p:spPr>
          <a:xfrm>
            <a:off x="628650" y="451381"/>
            <a:ext cx="7884414"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700" b="1" kern="1200" dirty="0">
                <a:solidFill>
                  <a:schemeClr val="tx1"/>
                </a:solidFill>
                <a:latin typeface="Times New Roman" panose="02020603050405020304" pitchFamily="18" charset="0"/>
                <a:ea typeface="+mj-ea"/>
                <a:cs typeface="Times New Roman" panose="02020603050405020304" pitchFamily="18" charset="0"/>
              </a:rPr>
              <a:t>Thank You</a:t>
            </a:r>
          </a:p>
        </p:txBody>
      </p:sp>
      <p:sp>
        <p:nvSpPr>
          <p:cNvPr id="104872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4718595"/>
            <a:ext cx="4057650" cy="18288"/>
          </a:xfrm>
          <a:custGeom>
            <a:avLst/>
            <a:gdLst>
              <a:gd name="connsiteX0" fmla="*/ 0 w 4057650"/>
              <a:gd name="connsiteY0" fmla="*/ 0 h 18288"/>
              <a:gd name="connsiteX1" fmla="*/ 757428 w 4057650"/>
              <a:gd name="connsiteY1" fmla="*/ 0 h 18288"/>
              <a:gd name="connsiteX2" fmla="*/ 1474279 w 4057650"/>
              <a:gd name="connsiteY2" fmla="*/ 0 h 18288"/>
              <a:gd name="connsiteX3" fmla="*/ 2191131 w 4057650"/>
              <a:gd name="connsiteY3" fmla="*/ 0 h 18288"/>
              <a:gd name="connsiteX4" fmla="*/ 2745676 w 4057650"/>
              <a:gd name="connsiteY4" fmla="*/ 0 h 18288"/>
              <a:gd name="connsiteX5" fmla="*/ 3340798 w 4057650"/>
              <a:gd name="connsiteY5" fmla="*/ 0 h 18288"/>
              <a:gd name="connsiteX6" fmla="*/ 4057650 w 4057650"/>
              <a:gd name="connsiteY6" fmla="*/ 0 h 18288"/>
              <a:gd name="connsiteX7" fmla="*/ 4057650 w 4057650"/>
              <a:gd name="connsiteY7" fmla="*/ 18288 h 18288"/>
              <a:gd name="connsiteX8" fmla="*/ 3381375 w 4057650"/>
              <a:gd name="connsiteY8" fmla="*/ 18288 h 18288"/>
              <a:gd name="connsiteX9" fmla="*/ 2826830 w 4057650"/>
              <a:gd name="connsiteY9" fmla="*/ 18288 h 18288"/>
              <a:gd name="connsiteX10" fmla="*/ 2272284 w 4057650"/>
              <a:gd name="connsiteY10" fmla="*/ 18288 h 18288"/>
              <a:gd name="connsiteX11" fmla="*/ 1555432 w 4057650"/>
              <a:gd name="connsiteY11" fmla="*/ 18288 h 18288"/>
              <a:gd name="connsiteX12" fmla="*/ 960310 w 4057650"/>
              <a:gd name="connsiteY12" fmla="*/ 18288 h 18288"/>
              <a:gd name="connsiteX13" fmla="*/ 0 w 4057650"/>
              <a:gd name="connsiteY13" fmla="*/ 18288 h 18288"/>
              <a:gd name="connsiteX14" fmla="*/ 0 w 405765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8288" fill="none" extrusionOk="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150" y="8855"/>
                  <a:pt x="4057759" y="14521"/>
                  <a:pt x="4057650" y="18288"/>
                </a:cubicBezTo>
                <a:cubicBezTo>
                  <a:pt x="3743404" y="40125"/>
                  <a:pt x="3625516" y="-14923"/>
                  <a:pt x="3381375" y="18288"/>
                </a:cubicBezTo>
                <a:cubicBezTo>
                  <a:pt x="3137235" y="51499"/>
                  <a:pt x="2946571" y="1"/>
                  <a:pt x="2826830" y="18288"/>
                </a:cubicBezTo>
                <a:cubicBezTo>
                  <a:pt x="2707090" y="36575"/>
                  <a:pt x="2402756" y="1432"/>
                  <a:pt x="2272284" y="18288"/>
                </a:cubicBezTo>
                <a:cubicBezTo>
                  <a:pt x="2141812" y="35144"/>
                  <a:pt x="1895935" y="18199"/>
                  <a:pt x="1555432" y="18288"/>
                </a:cubicBezTo>
                <a:cubicBezTo>
                  <a:pt x="1214929" y="18377"/>
                  <a:pt x="1103072" y="14503"/>
                  <a:pt x="960310" y="18288"/>
                </a:cubicBezTo>
                <a:cubicBezTo>
                  <a:pt x="817548" y="22073"/>
                  <a:pt x="402272" y="-29359"/>
                  <a:pt x="0" y="18288"/>
                </a:cubicBezTo>
                <a:cubicBezTo>
                  <a:pt x="683" y="12014"/>
                  <a:pt x="724" y="5908"/>
                  <a:pt x="0" y="0"/>
                </a:cubicBezTo>
                <a:close/>
              </a:path>
              <a:path w="4057650" h="18288" stroke="0" extrusionOk="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752" y="7180"/>
                  <a:pt x="4057819" y="13790"/>
                  <a:pt x="4057650" y="18288"/>
                </a:cubicBezTo>
                <a:cubicBezTo>
                  <a:pt x="3865148" y="-3313"/>
                  <a:pt x="3702543" y="49468"/>
                  <a:pt x="3381375" y="18288"/>
                </a:cubicBezTo>
                <a:cubicBezTo>
                  <a:pt x="3060208" y="-12892"/>
                  <a:pt x="2956571" y="-8678"/>
                  <a:pt x="2826830" y="18288"/>
                </a:cubicBezTo>
                <a:cubicBezTo>
                  <a:pt x="2697089" y="45254"/>
                  <a:pt x="2411031" y="43154"/>
                  <a:pt x="2150555" y="18288"/>
                </a:cubicBezTo>
                <a:cubicBezTo>
                  <a:pt x="1890080" y="-6578"/>
                  <a:pt x="1741827" y="-615"/>
                  <a:pt x="1474280" y="18288"/>
                </a:cubicBezTo>
                <a:cubicBezTo>
                  <a:pt x="1206734" y="37191"/>
                  <a:pt x="998203" y="33335"/>
                  <a:pt x="838581" y="18288"/>
                </a:cubicBezTo>
                <a:cubicBezTo>
                  <a:pt x="678959" y="3241"/>
                  <a:pt x="187101" y="-13212"/>
                  <a:pt x="0" y="18288"/>
                </a:cubicBezTo>
                <a:cubicBezTo>
                  <a:pt x="571" y="10093"/>
                  <a:pt x="-125" y="840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03" name="Rectangle 1048602">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05" name="Freeform: Shape 1048604">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87" name="Rectangle 6"/>
          <p:cNvSpPr/>
          <p:nvPr/>
        </p:nvSpPr>
        <p:spPr>
          <a:xfrm>
            <a:off x="593079" y="1198418"/>
            <a:ext cx="2741259" cy="4461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nSpc>
                <a:spcPct val="90000"/>
              </a:lnSpc>
              <a:spcBef>
                <a:spcPct val="0"/>
              </a:spcBef>
              <a:spcAft>
                <a:spcPts val="600"/>
              </a:spcAft>
            </a:pPr>
            <a:r>
              <a:rPr lang="en-US" sz="4400" b="1" kern="1200" dirty="0">
                <a:solidFill>
                  <a:srgbClr val="FFFFFF"/>
                </a:solidFill>
                <a:latin typeface="Times New Roman" panose="02020603050405020304" pitchFamily="18" charset="0"/>
                <a:ea typeface="+mj-ea"/>
                <a:cs typeface="Times New Roman" panose="02020603050405020304" pitchFamily="18" charset="0"/>
              </a:rPr>
              <a:t>Contents</a:t>
            </a:r>
          </a:p>
        </p:txBody>
      </p:sp>
      <p:sp>
        <p:nvSpPr>
          <p:cNvPr id="1048607" name="Arc 104860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48591" name="TextBox 14"/>
          <p:cNvSpPr txBox="1"/>
          <p:nvPr/>
        </p:nvSpPr>
        <p:spPr>
          <a:xfrm>
            <a:off x="3335481" y="591344"/>
            <a:ext cx="5179868"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Abstract</a:t>
            </a:r>
          </a:p>
          <a:p>
            <a:pPr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Motivation</a:t>
            </a:r>
          </a:p>
          <a:p>
            <a:pPr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Introduction</a:t>
            </a:r>
          </a:p>
          <a:p>
            <a:pPr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Related Work</a:t>
            </a:r>
          </a:p>
          <a:p>
            <a:pPr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Data Description</a:t>
            </a:r>
          </a:p>
          <a:p>
            <a:pPr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Proposed System</a:t>
            </a:r>
          </a:p>
          <a:p>
            <a:pPr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System Architecture</a:t>
            </a:r>
          </a:p>
          <a:p>
            <a:pPr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Proposed Methodology</a:t>
            </a:r>
          </a:p>
          <a:p>
            <a:pPr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Results</a:t>
            </a:r>
          </a:p>
          <a:p>
            <a:pPr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Conclusion/Summary</a:t>
            </a:r>
          </a:p>
          <a:p>
            <a:pPr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References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779" name="Rectangle 104877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81" name="Freeform: Shape 104878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02" name="Rectangle 6"/>
          <p:cNvSpPr/>
          <p:nvPr/>
        </p:nvSpPr>
        <p:spPr>
          <a:xfrm>
            <a:off x="515125" y="1153572"/>
            <a:ext cx="2400300" cy="4461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nSpc>
                <a:spcPct val="90000"/>
              </a:lnSpc>
              <a:spcBef>
                <a:spcPct val="0"/>
              </a:spcBef>
              <a:spcAft>
                <a:spcPts val="600"/>
              </a:spcAft>
            </a:pPr>
            <a:r>
              <a:rPr lang="en-US" sz="4400" b="1" kern="1200" dirty="0">
                <a:solidFill>
                  <a:srgbClr val="FFFFFF"/>
                </a:solidFill>
                <a:latin typeface="Times New Roman" panose="02020603050405020304" pitchFamily="18" charset="0"/>
                <a:ea typeface="+mj-ea"/>
                <a:cs typeface="Times New Roman" panose="02020603050405020304" pitchFamily="18" charset="0"/>
              </a:rPr>
              <a:t>Abstract</a:t>
            </a:r>
          </a:p>
        </p:txBody>
      </p:sp>
      <p:sp>
        <p:nvSpPr>
          <p:cNvPr id="1048783" name="Arc 104878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48607" name="Rectangle 13"/>
          <p:cNvSpPr/>
          <p:nvPr/>
        </p:nvSpPr>
        <p:spPr>
          <a:xfrm>
            <a:off x="3335481" y="591344"/>
            <a:ext cx="5179868" cy="5585619"/>
          </a:xfrm>
          <a:prstGeom prst="rect">
            <a:avLst/>
          </a:prstGeom>
        </p:spPr>
        <p:txBody>
          <a:bodyPr vert="horz" lIns="91440" tIns="45720" rIns="91440" bIns="45720" rtlCol="0" anchor="ctr">
            <a:normAutofit/>
          </a:bodyPr>
          <a:lstStyle/>
          <a:p>
            <a:pPr algn="just">
              <a:lnSpc>
                <a:spcPct val="90000"/>
              </a:lnSpc>
              <a:spcAft>
                <a:spcPts val="600"/>
              </a:spcAft>
            </a:pPr>
            <a:r>
              <a:rPr lang="en-US" dirty="0">
                <a:latin typeface="Times New Roman" panose="02020603050405020304" pitchFamily="18" charset="0"/>
                <a:cs typeface="Times New Roman" panose="02020603050405020304" pitchFamily="18" charset="0"/>
              </a:rPr>
              <a:t>Traditional methods of injury detection often rely on subjective human assessment, leading to delays in diagnosis and treatment. Timely recognition of injuries is crucial for initiating appropriate interventions and minimizing adverse consequences. Moreover, accurate classification of injuries enables healthcare providers to tailor treatment strategies according to the specific injury type, optimizing therapeutic outcomes. However, recent advancements in deep learning, particularly in the realm of image classification using convolutional neural networks (CNNs), offer promising avenues for efficient and accurate injury identification. This paper presents a comprehensive study on injury identification and treatment based on image classification using CNNs. Our research explores various architectures, training strategies, and optimization techniques to enhance the performance and reliability of injury identification systems.</a:t>
            </a:r>
          </a:p>
        </p:txBody>
      </p:sp>
      <p:sp>
        <p:nvSpPr>
          <p:cNvPr id="1048606" name="Rectangle 10"/>
          <p:cNvSpPr/>
          <p:nvPr/>
        </p:nvSpPr>
        <p:spPr>
          <a:xfrm>
            <a:off x="703385" y="1277207"/>
            <a:ext cx="7596554" cy="492443"/>
          </a:xfrm>
          <a:prstGeom prst="rect">
            <a:avLst/>
          </a:prstGeom>
        </p:spPr>
        <p:txBody>
          <a:bodyPr wrap="square">
            <a:spAutoFit/>
          </a:bodyPr>
          <a:lstStyle/>
          <a:p>
            <a:pPr>
              <a:spcAft>
                <a:spcPts val="600"/>
              </a:spcAft>
            </a:pPr>
            <a:r>
              <a:rPr lang="en-US" sz="2600" dirty="0"/>
              <a:t> </a:t>
            </a:r>
            <a:endParaRPr lang="en-US" sz="2600"/>
          </a:p>
        </p:txBody>
      </p:sp>
      <p:sp>
        <p:nvSpPr>
          <p:cNvPr id="1048760" name="TextBox 1048759"/>
          <p:cNvSpPr txBox="1"/>
          <p:nvPr/>
        </p:nvSpPr>
        <p:spPr>
          <a:xfrm>
            <a:off x="2572000" y="3219450"/>
            <a:ext cx="4000000" cy="510540"/>
          </a:xfrm>
          <a:prstGeom prst="rect">
            <a:avLst/>
          </a:prstGeom>
        </p:spPr>
        <p:txBody>
          <a:bodyPr wrap="square" rtlCol="0">
            <a:spAutoFit/>
          </a:bodyPr>
          <a:lstStyle/>
          <a:p>
            <a:endParaRPr lang="en-IN" sz="2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64504F6-664C-B3D4-DEA6-BDA7F66C6B4C}"/>
            </a:ext>
          </a:extLst>
        </p:cNvPr>
        <p:cNvGrpSpPr/>
        <p:nvPr/>
      </p:nvGrpSpPr>
      <p:grpSpPr>
        <a:xfrm>
          <a:off x="0" y="0"/>
          <a:ext cx="0" cy="0"/>
          <a:chOff x="0" y="0"/>
          <a:chExt cx="0" cy="0"/>
        </a:xfrm>
      </p:grpSpPr>
      <p:sp useBgFill="1">
        <p:nvSpPr>
          <p:cNvPr id="1048772" name="Rectangle 104877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74" name="Freeform: Shape 104877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02" name="Rectangle 6">
            <a:extLst>
              <a:ext uri="{FF2B5EF4-FFF2-40B4-BE49-F238E27FC236}">
                <a16:creationId xmlns:a16="http://schemas.microsoft.com/office/drawing/2014/main" id="{3A42136C-8FFC-A06C-B029-DB81F2B406F0}"/>
              </a:ext>
            </a:extLst>
          </p:cNvPr>
          <p:cNvSpPr/>
          <p:nvPr/>
        </p:nvSpPr>
        <p:spPr>
          <a:xfrm>
            <a:off x="160286" y="1153571"/>
            <a:ext cx="2959785" cy="4461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nSpc>
                <a:spcPct val="90000"/>
              </a:lnSpc>
              <a:spcBef>
                <a:spcPct val="0"/>
              </a:spcBef>
              <a:spcAft>
                <a:spcPts val="600"/>
              </a:spcAft>
            </a:pPr>
            <a:r>
              <a:rPr lang="en-US" sz="4400" b="1" kern="1200" dirty="0">
                <a:solidFill>
                  <a:srgbClr val="FFFFFF"/>
                </a:solidFill>
                <a:latin typeface="Times New Roman" panose="02020603050405020304" pitchFamily="18" charset="0"/>
                <a:ea typeface="+mj-ea"/>
                <a:cs typeface="Times New Roman" panose="02020603050405020304" pitchFamily="18" charset="0"/>
              </a:rPr>
              <a:t>Motivation</a:t>
            </a:r>
          </a:p>
        </p:txBody>
      </p:sp>
      <p:sp>
        <p:nvSpPr>
          <p:cNvPr id="1048776" name="Arc 104877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48607" name="Rectangle 13">
            <a:extLst>
              <a:ext uri="{FF2B5EF4-FFF2-40B4-BE49-F238E27FC236}">
                <a16:creationId xmlns:a16="http://schemas.microsoft.com/office/drawing/2014/main" id="{767DFC6B-0A5F-8312-B3C1-241746F18FB4}"/>
              </a:ext>
            </a:extLst>
          </p:cNvPr>
          <p:cNvSpPr/>
          <p:nvPr/>
        </p:nvSpPr>
        <p:spPr>
          <a:xfrm>
            <a:off x="3335481" y="591344"/>
            <a:ext cx="5179868" cy="5585619"/>
          </a:xfrm>
          <a:prstGeom prst="rect">
            <a:avLst/>
          </a:prstGeom>
        </p:spPr>
        <p:txBody>
          <a:bodyPr vert="horz" lIns="91440" tIns="45720" rIns="91440" bIns="45720" rtlCol="0" anchor="ctr">
            <a:normAutofit/>
          </a:bodyPr>
          <a:lstStyle/>
          <a:p>
            <a:pPr algn="just">
              <a:lnSpc>
                <a:spcPct val="90000"/>
              </a:lnSpc>
              <a:spcAft>
                <a:spcPts val="600"/>
              </a:spcAft>
            </a:pPr>
            <a:r>
              <a:rPr lang="en-US" dirty="0">
                <a:latin typeface="Times New Roman" panose="02020603050405020304" pitchFamily="18" charset="0"/>
                <a:cs typeface="Times New Roman" panose="02020603050405020304" pitchFamily="18" charset="0"/>
              </a:rPr>
              <a:t>Injury identification and treatment stems from several key factors that underscore the importance of prompt and accurate diagnosis, followed by appropriate intervention. </a:t>
            </a:r>
          </a:p>
          <a:p>
            <a:pPr algn="just">
              <a:lnSpc>
                <a:spcPct val="90000"/>
              </a:lnSpc>
              <a:spcAft>
                <a:spcPts val="600"/>
              </a:spcAft>
            </a:pPr>
            <a:endParaRPr lang="en-US" dirty="0">
              <a:latin typeface="Times New Roman" panose="02020603050405020304" pitchFamily="18" charset="0"/>
              <a:cs typeface="Times New Roman" panose="02020603050405020304" pitchFamily="18" charset="0"/>
            </a:endParaRPr>
          </a:p>
          <a:p>
            <a:pPr algn="just">
              <a:lnSpc>
                <a:spcPct val="90000"/>
              </a:lnSpc>
              <a:spcAft>
                <a:spcPts val="600"/>
              </a:spcAft>
            </a:pPr>
            <a:r>
              <a:rPr lang="en-US" dirty="0">
                <a:latin typeface="Times New Roman" panose="02020603050405020304" pitchFamily="18" charset="0"/>
                <a:cs typeface="Times New Roman" panose="02020603050405020304" pitchFamily="18" charset="0"/>
              </a:rPr>
              <a:t>These factors include: ensuring the well-being and health outcomes of patients, early identification and intervention can help prevent such complications, customize treatment plans and interventions, early intervention may also prevent the progression of injuries to more severe stages, which typically require more extensive and costly treatments, and many more.</a:t>
            </a:r>
          </a:p>
        </p:txBody>
      </p:sp>
      <p:sp>
        <p:nvSpPr>
          <p:cNvPr id="1048606" name="Rectangle 10">
            <a:extLst>
              <a:ext uri="{FF2B5EF4-FFF2-40B4-BE49-F238E27FC236}">
                <a16:creationId xmlns:a16="http://schemas.microsoft.com/office/drawing/2014/main" id="{9D1E3FF9-84FA-585E-43A9-C82D8BEDDDD7}"/>
              </a:ext>
            </a:extLst>
          </p:cNvPr>
          <p:cNvSpPr/>
          <p:nvPr/>
        </p:nvSpPr>
        <p:spPr>
          <a:xfrm>
            <a:off x="703385" y="1277207"/>
            <a:ext cx="7596554" cy="492443"/>
          </a:xfrm>
          <a:prstGeom prst="rect">
            <a:avLst/>
          </a:prstGeom>
        </p:spPr>
        <p:txBody>
          <a:bodyPr wrap="square">
            <a:spAutoFit/>
          </a:bodyPr>
          <a:lstStyle/>
          <a:p>
            <a:pPr>
              <a:spcAft>
                <a:spcPts val="600"/>
              </a:spcAft>
            </a:pPr>
            <a:r>
              <a:rPr lang="en-US" sz="2600" dirty="0"/>
              <a:t> </a:t>
            </a:r>
            <a:endParaRPr lang="en-US" sz="2600"/>
          </a:p>
        </p:txBody>
      </p:sp>
      <p:sp>
        <p:nvSpPr>
          <p:cNvPr id="1048760" name="TextBox 1048759">
            <a:extLst>
              <a:ext uri="{FF2B5EF4-FFF2-40B4-BE49-F238E27FC236}">
                <a16:creationId xmlns:a16="http://schemas.microsoft.com/office/drawing/2014/main" id="{69649BE3-F68F-79E6-7C6D-3FB266FBDAA7}"/>
              </a:ext>
            </a:extLst>
          </p:cNvPr>
          <p:cNvSpPr txBox="1"/>
          <p:nvPr/>
        </p:nvSpPr>
        <p:spPr>
          <a:xfrm>
            <a:off x="2572000" y="3219450"/>
            <a:ext cx="4000000" cy="510540"/>
          </a:xfrm>
          <a:prstGeom prst="rect">
            <a:avLst/>
          </a:prstGeom>
        </p:spPr>
        <p:txBody>
          <a:bodyPr wrap="square" rtlCol="0">
            <a:spAutoFit/>
          </a:bodyPr>
          <a:lstStyle/>
          <a:p>
            <a:endParaRPr lang="en-IN" sz="2800">
              <a:solidFill>
                <a:srgbClr val="000000"/>
              </a:solidFill>
            </a:endParaRPr>
          </a:p>
        </p:txBody>
      </p:sp>
    </p:spTree>
    <p:extLst>
      <p:ext uri="{BB962C8B-B14F-4D97-AF65-F5344CB8AC3E}">
        <p14:creationId xmlns:p14="http://schemas.microsoft.com/office/powerpoint/2010/main" val="2286687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32" name="Rectangle 104863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34" name="Freeform: Shape 104863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16" name="Title 18"/>
          <p:cNvSpPr>
            <a:spLocks noGrp="1"/>
          </p:cNvSpPr>
          <p:nvPr>
            <p:ph type="title"/>
          </p:nvPr>
        </p:nvSpPr>
        <p:spPr>
          <a:xfrm>
            <a:off x="-56134" y="1153571"/>
            <a:ext cx="3237722" cy="4461163"/>
          </a:xfrm>
        </p:spPr>
        <p:txBody>
          <a:bodyPr>
            <a:normAutofit/>
          </a:bodyPr>
          <a:lstStyle/>
          <a:p>
            <a:r>
              <a:rPr lang="en-US" sz="4000" b="1" dirty="0">
                <a:solidFill>
                  <a:srgbClr val="FFFFFF"/>
                </a:solidFill>
                <a:latin typeface="Times New Roman" panose="02020603050405020304" pitchFamily="18" charset="0"/>
                <a:cs typeface="Times New Roman" panose="02020603050405020304" pitchFamily="18" charset="0"/>
              </a:rPr>
              <a:t>Introduction</a:t>
            </a:r>
          </a:p>
        </p:txBody>
      </p:sp>
      <p:sp>
        <p:nvSpPr>
          <p:cNvPr id="1048636" name="Arc 104863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48617" name="Content Placeholder 19"/>
          <p:cNvSpPr>
            <a:spLocks noGrp="1"/>
          </p:cNvSpPr>
          <p:nvPr>
            <p:ph idx="1"/>
          </p:nvPr>
        </p:nvSpPr>
        <p:spPr>
          <a:xfrm>
            <a:off x="3335481" y="591344"/>
            <a:ext cx="5179868" cy="5585619"/>
          </a:xfrm>
        </p:spPr>
        <p:txBody>
          <a:bodyPr vert="horz" lIns="91440" tIns="45720" rIns="91440" bIns="45720" rtlCol="0" anchor="ctr">
            <a:normAutofit/>
          </a:bodyPr>
          <a:lstStyle/>
          <a:p>
            <a:pPr marL="0" indent="0" algn="just">
              <a:lnSpc>
                <a:spcPct val="90000"/>
              </a:lnSpc>
              <a:buNone/>
            </a:pPr>
            <a:r>
              <a:rPr lang="en-US" sz="1800" dirty="0">
                <a:latin typeface="Times New Roman" panose="02020603050405020304" pitchFamily="18" charset="0"/>
                <a:cs typeface="Times New Roman" panose="02020603050405020304" pitchFamily="18" charset="0"/>
              </a:rPr>
              <a:t>Injury identification and treatment are pivotal aspects of healthcare, where accurate and prompt diagnosis significantly influences patient outcomes and recovery trajectories. Traditional methods of injury assessment rely heavily on clinical expertise and diagnostic tools, often requiring time-consuming manual analysis and subjective interpretation. However, the emergence of Convolutional Neural Networks (CNNs) and their applications in medical image classification have revolutionized the landscape of injury diagnostics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7A9B3E8-EA2D-E13F-12C4-428966CC71C1}"/>
            </a:ext>
          </a:extLst>
        </p:cNvPr>
        <p:cNvGrpSpPr/>
        <p:nvPr/>
      </p:nvGrpSpPr>
      <p:grpSpPr>
        <a:xfrm>
          <a:off x="0" y="0"/>
          <a:ext cx="0" cy="0"/>
          <a:chOff x="0" y="0"/>
          <a:chExt cx="0" cy="0"/>
        </a:xfrm>
      </p:grpSpPr>
      <p:sp useBgFill="1">
        <p:nvSpPr>
          <p:cNvPr id="1048639" name="Rectangle 104863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41" name="Freeform: Shape 104864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16" name="Title 18">
            <a:extLst>
              <a:ext uri="{FF2B5EF4-FFF2-40B4-BE49-F238E27FC236}">
                <a16:creationId xmlns:a16="http://schemas.microsoft.com/office/drawing/2014/main" id="{CB83CCCC-4F9B-0AA9-6A70-4248770E1D6C}"/>
              </a:ext>
            </a:extLst>
          </p:cNvPr>
          <p:cNvSpPr>
            <a:spLocks noGrp="1"/>
          </p:cNvSpPr>
          <p:nvPr>
            <p:ph type="title"/>
          </p:nvPr>
        </p:nvSpPr>
        <p:spPr>
          <a:xfrm>
            <a:off x="-105014" y="1153571"/>
            <a:ext cx="3335481" cy="4461163"/>
          </a:xfrm>
        </p:spPr>
        <p:txBody>
          <a:bodyPr>
            <a:normAutofit/>
          </a:bodyPr>
          <a:lstStyle/>
          <a:p>
            <a:r>
              <a:rPr lang="en-US" sz="4000" b="1" dirty="0">
                <a:solidFill>
                  <a:srgbClr val="FFFFFF"/>
                </a:solidFill>
                <a:latin typeface="Times New Roman" panose="02020603050405020304" pitchFamily="18" charset="0"/>
                <a:cs typeface="Times New Roman" panose="02020603050405020304" pitchFamily="18" charset="0"/>
              </a:rPr>
              <a:t>Introduction</a:t>
            </a:r>
          </a:p>
        </p:txBody>
      </p:sp>
      <p:sp>
        <p:nvSpPr>
          <p:cNvPr id="1048643" name="Arc 104864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48617" name="Content Placeholder 19">
            <a:extLst>
              <a:ext uri="{FF2B5EF4-FFF2-40B4-BE49-F238E27FC236}">
                <a16:creationId xmlns:a16="http://schemas.microsoft.com/office/drawing/2014/main" id="{9FE4511A-9E54-D38C-32C4-DF537B6660F4}"/>
              </a:ext>
            </a:extLst>
          </p:cNvPr>
          <p:cNvSpPr>
            <a:spLocks noGrp="1"/>
          </p:cNvSpPr>
          <p:nvPr>
            <p:ph idx="1"/>
          </p:nvPr>
        </p:nvSpPr>
        <p:spPr>
          <a:xfrm>
            <a:off x="3335481" y="591344"/>
            <a:ext cx="5179868" cy="5585619"/>
          </a:xfrm>
        </p:spPr>
        <p:txBody>
          <a:bodyPr vert="horz" lIns="91440" tIns="45720" rIns="91440" bIns="45720" rtlCol="0" anchor="ctr">
            <a:normAutofit/>
          </a:bodyPr>
          <a:lstStyle/>
          <a:p>
            <a:pPr marL="0" indent="0" algn="just">
              <a:lnSpc>
                <a:spcPct val="90000"/>
              </a:lnSpc>
              <a:buNone/>
            </a:pPr>
            <a:r>
              <a:rPr lang="en-US" sz="1800" dirty="0">
                <a:latin typeface="Times New Roman" panose="02020603050405020304" pitchFamily="18" charset="0"/>
                <a:cs typeface="Times New Roman" panose="02020603050405020304" pitchFamily="18" charset="0"/>
              </a:rPr>
              <a:t>The first section discusses the imperative nature of precise injury identification and its profound impact on treatment planning and patient care followed by surveys relevant previous studies, theories, and findings related to the research topic to understand the existing knowledge base, identifies gaps or controversies in the literature, and justifies the need for the current study. </a:t>
            </a:r>
          </a:p>
          <a:p>
            <a:pPr marL="0" indent="0" algn="just">
              <a:lnSpc>
                <a:spcPct val="9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90000"/>
              </a:lnSpc>
              <a:buNone/>
            </a:pPr>
            <a:r>
              <a:rPr lang="en-US" sz="1800" dirty="0">
                <a:latin typeface="Times New Roman" panose="02020603050405020304" pitchFamily="18" charset="0"/>
                <a:cs typeface="Times New Roman" panose="02020603050405020304" pitchFamily="18" charset="0"/>
              </a:rPr>
              <a:t>Next we are going to discuss research design, procedures, and techniques employed to address the research questions or objectives along with the workflow of the system and architecture of the CNN.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3552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DB37AE-8EEA-08D3-AFFA-D74EA29225F1}"/>
              </a:ext>
            </a:extLst>
          </p:cNvPr>
          <p:cNvSpPr>
            <a:spLocks noGrp="1"/>
          </p:cNvSpPr>
          <p:nvPr>
            <p:ph type="ctrTitle"/>
          </p:nvPr>
        </p:nvSpPr>
        <p:spPr>
          <a:xfrm>
            <a:off x="628650" y="451381"/>
            <a:ext cx="7884414" cy="4066540"/>
          </a:xfrm>
        </p:spPr>
        <p:txBody>
          <a:bodyPr anchor="b">
            <a:normAutofit/>
          </a:bodyPr>
          <a:lstStyle/>
          <a:p>
            <a:pPr algn="l"/>
            <a:r>
              <a:rPr lang="en-IN" sz="5000" dirty="0">
                <a:latin typeface="Times New Roman" panose="02020603050405020304" pitchFamily="18" charset="0"/>
                <a:cs typeface="Times New Roman" panose="02020603050405020304" pitchFamily="18" charset="0"/>
              </a:rPr>
              <a:t>Objectives</a:t>
            </a:r>
            <a:endParaRPr lang="en-IN" sz="5700" dirty="0">
              <a:latin typeface="Times New Roman" panose="02020603050405020304" pitchFamily="18" charset="0"/>
              <a:cs typeface="Times New Roman" panose="02020603050405020304" pitchFamily="18" charset="0"/>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4718595"/>
            <a:ext cx="4057650" cy="18288"/>
          </a:xfrm>
          <a:custGeom>
            <a:avLst/>
            <a:gdLst>
              <a:gd name="connsiteX0" fmla="*/ 0 w 4057650"/>
              <a:gd name="connsiteY0" fmla="*/ 0 h 18288"/>
              <a:gd name="connsiteX1" fmla="*/ 757428 w 4057650"/>
              <a:gd name="connsiteY1" fmla="*/ 0 h 18288"/>
              <a:gd name="connsiteX2" fmla="*/ 1474279 w 4057650"/>
              <a:gd name="connsiteY2" fmla="*/ 0 h 18288"/>
              <a:gd name="connsiteX3" fmla="*/ 2191131 w 4057650"/>
              <a:gd name="connsiteY3" fmla="*/ 0 h 18288"/>
              <a:gd name="connsiteX4" fmla="*/ 2745676 w 4057650"/>
              <a:gd name="connsiteY4" fmla="*/ 0 h 18288"/>
              <a:gd name="connsiteX5" fmla="*/ 3340798 w 4057650"/>
              <a:gd name="connsiteY5" fmla="*/ 0 h 18288"/>
              <a:gd name="connsiteX6" fmla="*/ 4057650 w 4057650"/>
              <a:gd name="connsiteY6" fmla="*/ 0 h 18288"/>
              <a:gd name="connsiteX7" fmla="*/ 4057650 w 4057650"/>
              <a:gd name="connsiteY7" fmla="*/ 18288 h 18288"/>
              <a:gd name="connsiteX8" fmla="*/ 3381375 w 4057650"/>
              <a:gd name="connsiteY8" fmla="*/ 18288 h 18288"/>
              <a:gd name="connsiteX9" fmla="*/ 2826830 w 4057650"/>
              <a:gd name="connsiteY9" fmla="*/ 18288 h 18288"/>
              <a:gd name="connsiteX10" fmla="*/ 2272284 w 4057650"/>
              <a:gd name="connsiteY10" fmla="*/ 18288 h 18288"/>
              <a:gd name="connsiteX11" fmla="*/ 1555432 w 4057650"/>
              <a:gd name="connsiteY11" fmla="*/ 18288 h 18288"/>
              <a:gd name="connsiteX12" fmla="*/ 960310 w 4057650"/>
              <a:gd name="connsiteY12" fmla="*/ 18288 h 18288"/>
              <a:gd name="connsiteX13" fmla="*/ 0 w 4057650"/>
              <a:gd name="connsiteY13" fmla="*/ 18288 h 18288"/>
              <a:gd name="connsiteX14" fmla="*/ 0 w 405765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8288" fill="none" extrusionOk="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150" y="8855"/>
                  <a:pt x="4057759" y="14521"/>
                  <a:pt x="4057650" y="18288"/>
                </a:cubicBezTo>
                <a:cubicBezTo>
                  <a:pt x="3743404" y="40125"/>
                  <a:pt x="3625516" y="-14923"/>
                  <a:pt x="3381375" y="18288"/>
                </a:cubicBezTo>
                <a:cubicBezTo>
                  <a:pt x="3137235" y="51499"/>
                  <a:pt x="2946571" y="1"/>
                  <a:pt x="2826830" y="18288"/>
                </a:cubicBezTo>
                <a:cubicBezTo>
                  <a:pt x="2707090" y="36575"/>
                  <a:pt x="2402756" y="1432"/>
                  <a:pt x="2272284" y="18288"/>
                </a:cubicBezTo>
                <a:cubicBezTo>
                  <a:pt x="2141812" y="35144"/>
                  <a:pt x="1895935" y="18199"/>
                  <a:pt x="1555432" y="18288"/>
                </a:cubicBezTo>
                <a:cubicBezTo>
                  <a:pt x="1214929" y="18377"/>
                  <a:pt x="1103072" y="14503"/>
                  <a:pt x="960310" y="18288"/>
                </a:cubicBezTo>
                <a:cubicBezTo>
                  <a:pt x="817548" y="22073"/>
                  <a:pt x="402272" y="-29359"/>
                  <a:pt x="0" y="18288"/>
                </a:cubicBezTo>
                <a:cubicBezTo>
                  <a:pt x="683" y="12014"/>
                  <a:pt x="724" y="5908"/>
                  <a:pt x="0" y="0"/>
                </a:cubicBezTo>
                <a:close/>
              </a:path>
              <a:path w="4057650" h="18288" stroke="0" extrusionOk="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752" y="7180"/>
                  <a:pt x="4057819" y="13790"/>
                  <a:pt x="4057650" y="18288"/>
                </a:cubicBezTo>
                <a:cubicBezTo>
                  <a:pt x="3865148" y="-3313"/>
                  <a:pt x="3702543" y="49468"/>
                  <a:pt x="3381375" y="18288"/>
                </a:cubicBezTo>
                <a:cubicBezTo>
                  <a:pt x="3060208" y="-12892"/>
                  <a:pt x="2956571" y="-8678"/>
                  <a:pt x="2826830" y="18288"/>
                </a:cubicBezTo>
                <a:cubicBezTo>
                  <a:pt x="2697089" y="45254"/>
                  <a:pt x="2411031" y="43154"/>
                  <a:pt x="2150555" y="18288"/>
                </a:cubicBezTo>
                <a:cubicBezTo>
                  <a:pt x="1890080" y="-6578"/>
                  <a:pt x="1741827" y="-615"/>
                  <a:pt x="1474280" y="18288"/>
                </a:cubicBezTo>
                <a:cubicBezTo>
                  <a:pt x="1206734" y="37191"/>
                  <a:pt x="998203" y="33335"/>
                  <a:pt x="838581" y="18288"/>
                </a:cubicBezTo>
                <a:cubicBezTo>
                  <a:pt x="678959" y="3241"/>
                  <a:pt x="187101" y="-13212"/>
                  <a:pt x="0" y="18288"/>
                </a:cubicBezTo>
                <a:cubicBezTo>
                  <a:pt x="571" y="10093"/>
                  <a:pt x="-125" y="840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922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Desk with stethoscope and computer keyboard">
            <a:extLst>
              <a:ext uri="{FF2B5EF4-FFF2-40B4-BE49-F238E27FC236}">
                <a16:creationId xmlns:a16="http://schemas.microsoft.com/office/drawing/2014/main" id="{97C6AA6E-F67A-C64D-8E70-28913180ED1B}"/>
              </a:ext>
            </a:extLst>
          </p:cNvPr>
          <p:cNvPicPr>
            <a:picLocks noChangeAspect="1"/>
          </p:cNvPicPr>
          <p:nvPr/>
        </p:nvPicPr>
        <p:blipFill rotWithShape="1">
          <a:blip r:embed="rId2"/>
          <a:srcRect l="29413" r="-1" b="-1"/>
          <a:stretch/>
        </p:blipFill>
        <p:spPr>
          <a:xfrm>
            <a:off x="20" y="10"/>
            <a:ext cx="7252212" cy="6857990"/>
          </a:xfrm>
          <a:prstGeom prst="rect">
            <a:avLst/>
          </a:prstGeom>
        </p:spPr>
      </p:pic>
      <p:sp>
        <p:nvSpPr>
          <p:cNvPr id="24" name="Rectangle 2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43764" y="0"/>
            <a:ext cx="530023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C7A52867-8DCB-B844-CFDA-7E47934DACBC}"/>
              </a:ext>
            </a:extLst>
          </p:cNvPr>
          <p:cNvSpPr txBox="1"/>
          <p:nvPr/>
        </p:nvSpPr>
        <p:spPr>
          <a:xfrm>
            <a:off x="5648707" y="2434201"/>
            <a:ext cx="2866642" cy="3742762"/>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b="0" i="0" u="none" strike="noStrike" dirty="0">
                <a:effectLst/>
                <a:latin typeface="Times New Roman" panose="02020603050405020304" pitchFamily="18" charset="0"/>
                <a:cs typeface="Times New Roman" panose="02020603050405020304" pitchFamily="18" charset="0"/>
              </a:rPr>
              <a:t>Automated Recognition of Medical Emergencies</a:t>
            </a:r>
          </a:p>
          <a:p>
            <a:pPr marL="285750" indent="-228600">
              <a:lnSpc>
                <a:spcPct val="90000"/>
              </a:lnSpc>
              <a:spcAft>
                <a:spcPts val="600"/>
              </a:spcAft>
              <a:buFont typeface="Arial" panose="020B0604020202020204" pitchFamily="34" charset="0"/>
              <a:buChar char="•"/>
            </a:pPr>
            <a:r>
              <a:rPr lang="en-US" b="0" i="0" u="none" strike="noStrike" dirty="0">
                <a:effectLst/>
                <a:latin typeface="Times New Roman" panose="02020603050405020304" pitchFamily="18" charset="0"/>
                <a:cs typeface="Times New Roman" panose="02020603050405020304" pitchFamily="18" charset="0"/>
              </a:rPr>
              <a:t>Identification of Critical Conditions</a:t>
            </a:r>
            <a:endParaRPr lang="en-US" dirty="0">
              <a:latin typeface="Times New Roman" panose="02020603050405020304" pitchFamily="18" charset="0"/>
              <a:cs typeface="Times New Roman" panose="02020603050405020304" pitchFamily="18" charset="0"/>
            </a:endParaRPr>
          </a:p>
          <a:p>
            <a:pPr marL="285750" indent="-228600">
              <a:lnSpc>
                <a:spcPct val="90000"/>
              </a:lnSpc>
              <a:spcAft>
                <a:spcPts val="600"/>
              </a:spcAft>
              <a:buFont typeface="Arial" panose="020B0604020202020204" pitchFamily="34" charset="0"/>
              <a:buChar char="•"/>
            </a:pPr>
            <a:r>
              <a:rPr lang="en-US" b="0" i="0" u="none" strike="noStrike" dirty="0">
                <a:effectLst/>
                <a:latin typeface="Times New Roman" panose="02020603050405020304" pitchFamily="18" charset="0"/>
                <a:cs typeface="Times New Roman" panose="02020603050405020304" pitchFamily="18" charset="0"/>
              </a:rPr>
              <a:t>Guided First Aid Instructions</a:t>
            </a:r>
          </a:p>
          <a:p>
            <a:pPr marL="285750" indent="-228600">
              <a:lnSpc>
                <a:spcPct val="90000"/>
              </a:lnSpc>
              <a:spcAft>
                <a:spcPts val="600"/>
              </a:spcAft>
              <a:buFont typeface="Arial" panose="020B0604020202020204" pitchFamily="34" charset="0"/>
              <a:buChar char="•"/>
            </a:pPr>
            <a:r>
              <a:rPr lang="en-US" b="0" i="0" u="none" strike="noStrike" dirty="0">
                <a:effectLst/>
                <a:latin typeface="Times New Roman" panose="02020603050405020304" pitchFamily="18" charset="0"/>
                <a:cs typeface="Times New Roman" panose="02020603050405020304" pitchFamily="18" charset="0"/>
              </a:rPr>
              <a:t>Integration with Emergency Services</a:t>
            </a:r>
            <a:endParaRPr lang="en-US" dirty="0">
              <a:latin typeface="Times New Roman" panose="02020603050405020304" pitchFamily="18" charset="0"/>
              <a:cs typeface="Times New Roman" panose="02020603050405020304" pitchFamily="18" charset="0"/>
            </a:endParaRPr>
          </a:p>
          <a:p>
            <a:pPr marL="285750" indent="-228600">
              <a:lnSpc>
                <a:spcPct val="90000"/>
              </a:lnSpc>
              <a:spcAft>
                <a:spcPts val="600"/>
              </a:spcAft>
              <a:buFont typeface="Arial" panose="020B0604020202020204" pitchFamily="34" charset="0"/>
              <a:buChar char="•"/>
            </a:pPr>
            <a:r>
              <a:rPr lang="en-US" b="0" i="0" u="none" strike="noStrike" dirty="0">
                <a:effectLst/>
                <a:latin typeface="Times New Roman" panose="02020603050405020304" pitchFamily="18" charset="0"/>
                <a:cs typeface="Times New Roman" panose="02020603050405020304" pitchFamily="18" charset="0"/>
              </a:rPr>
              <a:t>Accessibility and User-Friendly Interface</a:t>
            </a:r>
          </a:p>
        </p:txBody>
      </p:sp>
    </p:spTree>
    <p:extLst>
      <p:ext uri="{BB962C8B-B14F-4D97-AF65-F5344CB8AC3E}">
        <p14:creationId xmlns:p14="http://schemas.microsoft.com/office/powerpoint/2010/main" val="26605568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1705</TotalTime>
  <Words>1320</Words>
  <Application>Microsoft Office PowerPoint</Application>
  <PresentationFormat>On-screen Show (4:3)</PresentationFormat>
  <Paragraphs>114</Paragraphs>
  <Slides>28</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Times New Roman</vt:lpstr>
      <vt:lpstr>Office Theme</vt:lpstr>
      <vt:lpstr>PowerPoint Presentation</vt:lpstr>
      <vt:lpstr>Team Members</vt:lpstr>
      <vt:lpstr>PowerPoint Presentation</vt:lpstr>
      <vt:lpstr>PowerPoint Presentation</vt:lpstr>
      <vt:lpstr>PowerPoint Presentation</vt:lpstr>
      <vt:lpstr>Introduction</vt:lpstr>
      <vt:lpstr>Introduction</vt:lpstr>
      <vt:lpstr>Objectives</vt:lpstr>
      <vt:lpstr>PowerPoint Presentation</vt:lpstr>
      <vt:lpstr>Related Work</vt:lpstr>
      <vt:lpstr>PowerPoint Presentation</vt:lpstr>
      <vt:lpstr>PowerPoint Presentation</vt:lpstr>
      <vt:lpstr>PowerPoint Presentation</vt:lpstr>
      <vt:lpstr>Data Description</vt:lpstr>
      <vt:lpstr>PowerPoint Presentation</vt:lpstr>
      <vt:lpstr>PowerPoint Presentation</vt:lpstr>
      <vt:lpstr>Proposed System</vt:lpstr>
      <vt:lpstr>PowerPoint Presentation</vt:lpstr>
      <vt:lpstr>PowerPoint Presentation</vt:lpstr>
      <vt:lpstr>Proposed System Architecture</vt:lpstr>
      <vt:lpstr>Proposed Methodology</vt:lpstr>
      <vt:lpstr>PowerPoint Presentation</vt:lpstr>
      <vt:lpstr>Results</vt:lpstr>
      <vt:lpstr>Screen Shots of the Execution</vt:lpstr>
      <vt:lpstr>Output</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Viditha Avuthu</cp:lastModifiedBy>
  <cp:revision>38</cp:revision>
  <dcterms:created xsi:type="dcterms:W3CDTF">2021-03-29T00:25:00Z</dcterms:created>
  <dcterms:modified xsi:type="dcterms:W3CDTF">2024-04-18T21:25:39Z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y fmtid="{D5CDD505-2E9C-101B-9397-08002B2CF9AE}" pid="3" name="ICV">
    <vt:lpwstr>7e8e6d497b7741a6a127796fc74e81a4</vt:lpwstr>
  </property>
</Properties>
</file>